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6" r:id="rId9"/>
    <p:sldId id="267" r:id="rId10"/>
    <p:sldId id="273" r:id="rId11"/>
    <p:sldId id="274" r:id="rId12"/>
    <p:sldId id="275" r:id="rId13"/>
    <p:sldId id="271" r:id="rId14"/>
    <p:sldId id="261" r:id="rId15"/>
    <p:sldId id="272" r:id="rId16"/>
    <p:sldId id="260" r:id="rId17"/>
    <p:sldId id="276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89746468681463E-2"/>
          <c:y val="2.7715174504420181E-2"/>
          <c:w val="0.52684706615685772"/>
          <c:h val="0.88589343247575736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List1!$A$7</c:f>
              <c:strCache>
                <c:ptCount val="1"/>
                <c:pt idx="0">
                  <c:v>Judaism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List1!$B$1:$C$1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List1!$B$7:$C$7</c:f>
              <c:numCache>
                <c:formatCode>0.0%</c:formatCode>
                <c:ptCount val="2"/>
                <c:pt idx="0">
                  <c:v>5.0000000000000027E-3</c:v>
                </c:pt>
                <c:pt idx="1">
                  <c:v>5.0000000000000027E-3</c:v>
                </c:pt>
              </c:numCache>
            </c:numRef>
          </c:val>
        </c:ser>
        <c:ser>
          <c:idx val="0"/>
          <c:order val="1"/>
          <c:tx>
            <c:strRef>
              <c:f>List1!$A$2</c:f>
              <c:strCache>
                <c:ptCount val="1"/>
                <c:pt idx="0">
                  <c:v>Christianity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List1!$B$1:$C$1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List1!$B$2:$C$2</c:f>
              <c:numCache>
                <c:formatCode>0.0%</c:formatCode>
                <c:ptCount val="2"/>
                <c:pt idx="0">
                  <c:v>0.7160000000000003</c:v>
                </c:pt>
                <c:pt idx="1">
                  <c:v>0.5930000000000003</c:v>
                </c:pt>
              </c:numCache>
            </c:numRef>
          </c:val>
        </c:ser>
        <c:ser>
          <c:idx val="5"/>
          <c:order val="2"/>
          <c:tx>
            <c:strRef>
              <c:f>List1!$A$9</c:f>
              <c:strCache>
                <c:ptCount val="1"/>
                <c:pt idx="0">
                  <c:v>Jedi Knights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List1!$B$1:$C$1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List1!$B$9:$C$9</c:f>
              <c:numCache>
                <c:formatCode>0.0%</c:formatCode>
                <c:ptCount val="2"/>
                <c:pt idx="0">
                  <c:v>7.0000000000000053E-3</c:v>
                </c:pt>
                <c:pt idx="1">
                  <c:v>3.0000000000000027E-3</c:v>
                </c:pt>
              </c:numCache>
            </c:numRef>
          </c:val>
        </c:ser>
        <c:ser>
          <c:idx val="1"/>
          <c:order val="3"/>
          <c:tx>
            <c:strRef>
              <c:f>List1!$A$3</c:f>
              <c:strCache>
                <c:ptCount val="1"/>
                <c:pt idx="0">
                  <c:v>No religion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List1!$B$1:$C$1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List1!$B$3:$C$3</c:f>
              <c:numCache>
                <c:formatCode>0.0%</c:formatCode>
                <c:ptCount val="2"/>
                <c:pt idx="0">
                  <c:v>0.15500000000000008</c:v>
                </c:pt>
                <c:pt idx="1">
                  <c:v>0.251</c:v>
                </c:pt>
              </c:numCache>
            </c:numRef>
          </c:val>
        </c:ser>
        <c:ser>
          <c:idx val="2"/>
          <c:order val="4"/>
          <c:tx>
            <c:strRef>
              <c:f>List1!$A$4</c:f>
              <c:strCache>
                <c:ptCount val="1"/>
                <c:pt idx="0">
                  <c:v>Islam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List1!$B$1:$C$1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List1!$B$4:$C$4</c:f>
              <c:numCache>
                <c:formatCode>0.0%</c:formatCode>
                <c:ptCount val="2"/>
                <c:pt idx="0">
                  <c:v>2.7000000000000024E-2</c:v>
                </c:pt>
                <c:pt idx="1">
                  <c:v>4.8000000000000029E-2</c:v>
                </c:pt>
              </c:numCache>
            </c:numRef>
          </c:val>
        </c:ser>
        <c:ser>
          <c:idx val="3"/>
          <c:order val="5"/>
          <c:tx>
            <c:strRef>
              <c:f>List1!$A$11</c:f>
              <c:strCache>
                <c:ptCount val="1"/>
                <c:pt idx="0">
                  <c:v>"Eastern"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357139275577063E-2"/>
                  <c:y val="-1.0078245274334598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47859677341652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List1!$B$1:$C$1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List1!$B$11:$C$11</c:f>
              <c:numCache>
                <c:formatCode>0.0%</c:formatCode>
                <c:ptCount val="2"/>
                <c:pt idx="0">
                  <c:v>1.900000000000001E-2</c:v>
                </c:pt>
                <c:pt idx="1">
                  <c:v>2.7000000000000024E-2</c:v>
                </c:pt>
              </c:numCache>
            </c:numRef>
          </c:val>
        </c:ser>
        <c:ser>
          <c:idx val="6"/>
          <c:order val="6"/>
          <c:tx>
            <c:strRef>
              <c:f>List1!$A$10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List1!$B$1:$C$1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List1!$B$10:$C$10</c:f>
              <c:numCache>
                <c:formatCode>0.0%</c:formatCode>
                <c:ptCount val="2"/>
                <c:pt idx="0">
                  <c:v>7.0999999999999994E-2</c:v>
                </c:pt>
                <c:pt idx="1">
                  <c:v>7.2999999999999995E-2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6928512"/>
        <c:axId val="76930048"/>
      </c:barChart>
      <c:catAx>
        <c:axId val="769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76930048"/>
        <c:crosses val="autoZero"/>
        <c:auto val="1"/>
        <c:lblAlgn val="ctr"/>
        <c:lblOffset val="100"/>
        <c:noMultiLvlLbl val="0"/>
      </c:catAx>
      <c:valAx>
        <c:axId val="769300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692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62971370929356"/>
          <c:y val="4.2716880664053256E-2"/>
          <c:w val="0.18580494497661521"/>
          <c:h val="0.8994484739790823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0.90265</cdr:x>
      <cdr:y>0.05714</cdr:y>
    </cdr:from>
    <cdr:to>
      <cdr:x>0.90265</cdr:x>
      <cdr:y>0.11429</cdr:y>
    </cdr:to>
    <cdr:sp macro="" textlink="">
      <cdr:nvSpPr>
        <cdr:cNvPr id="3" name="Přímá spojovací šipka 2"/>
        <cdr:cNvSpPr/>
      </cdr:nvSpPr>
      <cdr:spPr>
        <a:xfrm xmlns:a="http://schemas.openxmlformats.org/drawingml/2006/main" flipV="1">
          <a:off x="7344816" y="288032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0.90265</cdr:x>
      <cdr:y>0.18571</cdr:y>
    </cdr:from>
    <cdr:to>
      <cdr:x>0.90265</cdr:x>
      <cdr:y>0.24286</cdr:y>
    </cdr:to>
    <cdr:sp macro="" textlink="">
      <cdr:nvSpPr>
        <cdr:cNvPr id="4" name="Přímá spojovací šipka 3"/>
        <cdr:cNvSpPr/>
      </cdr:nvSpPr>
      <cdr:spPr>
        <a:xfrm xmlns:a="http://schemas.openxmlformats.org/drawingml/2006/main" flipV="1">
          <a:off x="7344816" y="936104"/>
          <a:ext cx="0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727CA3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0.90265</cdr:x>
      <cdr:y>0.31429</cdr:y>
    </cdr:from>
    <cdr:to>
      <cdr:x>0.90265</cdr:x>
      <cdr:y>0.37143</cdr:y>
    </cdr:to>
    <cdr:sp macro="" textlink="">
      <cdr:nvSpPr>
        <cdr:cNvPr id="5" name="Přímá spojovací šipka 4"/>
        <cdr:cNvSpPr/>
      </cdr:nvSpPr>
      <cdr:spPr>
        <a:xfrm xmlns:a="http://schemas.openxmlformats.org/drawingml/2006/main" flipV="1">
          <a:off x="7344816" y="1584176"/>
          <a:ext cx="0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727CA3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0.90265</cdr:x>
      <cdr:y>0.45714</cdr:y>
    </cdr:from>
    <cdr:to>
      <cdr:x>0.90265</cdr:x>
      <cdr:y>0.51429</cdr:y>
    </cdr:to>
    <cdr:sp macro="" textlink="">
      <cdr:nvSpPr>
        <cdr:cNvPr id="6" name="Přímá spojovací šipka 5"/>
        <cdr:cNvSpPr/>
      </cdr:nvSpPr>
      <cdr:spPr>
        <a:xfrm xmlns:a="http://schemas.openxmlformats.org/drawingml/2006/main" flipV="1">
          <a:off x="7344816" y="2304256"/>
          <a:ext cx="0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727CA3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ill Sans MT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ill Sans MT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ill Sans MT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ill Sans MT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ill Sans MT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ill Sans MT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ill Sans MT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ill Sans MT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239FA-CDA2-426B-99DF-2B1398B7757A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8C30D-71F2-446A-97E1-C2DC7C6744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03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– </a:t>
            </a:r>
            <a:r>
              <a:rPr lang="cs-CZ" dirty="0" err="1" smtClean="0"/>
              <a:t>closer</a:t>
            </a:r>
            <a:r>
              <a:rPr lang="cs-CZ" dirty="0" smtClean="0"/>
              <a:t> to </a:t>
            </a:r>
            <a:r>
              <a:rPr lang="cs-CZ" dirty="0" err="1" smtClean="0"/>
              <a:t>catholic</a:t>
            </a:r>
            <a:r>
              <a:rPr lang="cs-CZ" dirty="0" smtClean="0"/>
              <a:t>,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evangelical</a:t>
            </a:r>
            <a:r>
              <a:rPr lang="cs-CZ" baseline="0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– </a:t>
            </a:r>
            <a:r>
              <a:rPr lang="cs-CZ" dirty="0" err="1" smtClean="0"/>
              <a:t>closer</a:t>
            </a:r>
            <a:r>
              <a:rPr lang="cs-CZ" dirty="0" smtClean="0"/>
              <a:t> to protestant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C30D-71F2-446A-97E1-C2DC7C67446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2352BA-A738-4D82-8CA6-56D459C8C02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C9E201-B2A5-46D2-AD8E-A1941596D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ttyimages.com/detail/news-photo/robert-runcie-the-archbishop-of-canterbury-officiates-at-news-photo/109326196" TargetMode="External"/><Relationship Id="rId3" Type="http://schemas.openxmlformats.org/officeDocument/2006/relationships/hyperlink" Target="http://www.bbc.com/news/uk-politics-30974547" TargetMode="External"/><Relationship Id="rId7" Type="http://schemas.openxmlformats.org/officeDocument/2006/relationships/hyperlink" Target="http://www.dailymail.co.uk/news/article-2475972/Prince-George-Buddhist-wants-says-Archbishop-royal-christening.html" TargetMode="External"/><Relationship Id="rId2" Type="http://schemas.openxmlformats.org/officeDocument/2006/relationships/hyperlink" Target="https://www.churchofenglan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yal.gov.uk/RoyalEventsandCeremonies/" TargetMode="External"/><Relationship Id="rId5" Type="http://schemas.openxmlformats.org/officeDocument/2006/relationships/hyperlink" Target="http://www.theguardian.com/world/2015/apr/05/church-radical-voice-politics-christianity-justin-welby" TargetMode="External"/><Relationship Id="rId10" Type="http://schemas.openxmlformats.org/officeDocument/2006/relationships/hyperlink" Target="http://metro.co.uk/2013/04/17/margaret-thatcher-funeral-nation-prepares-to-pay-final-respects-amid-tight-security-3618988/" TargetMode="External"/><Relationship Id="rId4" Type="http://schemas.openxmlformats.org/officeDocument/2006/relationships/hyperlink" Target="http://www.anglicancommunion.org/" TargetMode="External"/><Relationship Id="rId9" Type="http://schemas.openxmlformats.org/officeDocument/2006/relationships/hyperlink" Target="http://www.bloomberg.com/slideshow/2012-06-01/the-diamond-jubilee-of-queen-elizabeth-ii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s.gov.uk/ons/dcp171776_290510.pdf" TargetMode="External"/><Relationship Id="rId3" Type="http://schemas.openxmlformats.org/officeDocument/2006/relationships/hyperlink" Target="http://www.theguardian.com/news/datablog/2012/apr/24/top-1000-charities-donations-britain" TargetMode="External"/><Relationship Id="rId7" Type="http://schemas.openxmlformats.org/officeDocument/2006/relationships/hyperlink" Target="http://is.muni.cz/th/257528/pravf_m/" TargetMode="External"/><Relationship Id="rId2" Type="http://schemas.openxmlformats.org/officeDocument/2006/relationships/hyperlink" Target="http://www.bbc.co.uk/news/uk-politics-167028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anky.rvp.cz/clanek/c/GO/1562/NABOZENSKA-VYCHOVA-VE-VELKE-BRITANII.html/" TargetMode="External"/><Relationship Id="rId5" Type="http://schemas.openxmlformats.org/officeDocument/2006/relationships/hyperlink" Target="http://www.secularism.org.uk/" TargetMode="External"/><Relationship Id="rId4" Type="http://schemas.openxmlformats.org/officeDocument/2006/relationships/hyperlink" Target="http://www.telegraph.co.uk/news/religion/7930875/Church-of-England-charity-set-to-receive-5million-from-Government.html" TargetMode="External"/><Relationship Id="rId9" Type="http://schemas.openxmlformats.org/officeDocument/2006/relationships/hyperlink" Target="http://www.vexen.co.uk/UK/religion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11297461" TargetMode="External"/><Relationship Id="rId2" Type="http://schemas.openxmlformats.org/officeDocument/2006/relationships/hyperlink" Target="http://www.bbc.co.uk/religion/0/218839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gov.co.uk/news/2013/06/24/british-youth-reject-religion/" TargetMode="External"/><Relationship Id="rId5" Type="http://schemas.openxmlformats.org/officeDocument/2006/relationships/hyperlink" Target="https://yougov.co.uk/news/2014/04/23/voters-were-not-religious-britain-christian-countr/" TargetMode="External"/><Relationship Id="rId4" Type="http://schemas.openxmlformats.org/officeDocument/2006/relationships/hyperlink" Target="https://humanism.org.uk/campaigns/religion-and-belief-some-surveys-and-statistic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3861048"/>
            <a:ext cx="6858000" cy="1015752"/>
          </a:xfrm>
        </p:spPr>
        <p:txBody>
          <a:bodyPr>
            <a:normAutofit/>
          </a:bodyPr>
          <a:lstStyle/>
          <a:p>
            <a:r>
              <a:rPr lang="cs-CZ" dirty="0" smtClean="0"/>
              <a:t>Religion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Kateřina Němečková </a:t>
            </a:r>
            <a:r>
              <a:rPr lang="cs-CZ" sz="1200" dirty="0" smtClean="0">
                <a:solidFill>
                  <a:schemeClr val="tx1"/>
                </a:solidFill>
              </a:rPr>
              <a:t>(357822)</a:t>
            </a:r>
            <a:r>
              <a:rPr lang="cs-CZ" dirty="0" smtClean="0"/>
              <a:t> &amp; Vojtěch Kadrnka </a:t>
            </a:r>
            <a:r>
              <a:rPr lang="cs-CZ" sz="1050" dirty="0" smtClean="0">
                <a:solidFill>
                  <a:schemeClr val="tx1"/>
                </a:solidFill>
              </a:rPr>
              <a:t>(349208)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3556" name="Picture 4" descr="Map of Bri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744416" cy="344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spending</a:t>
            </a:r>
            <a:r>
              <a:rPr lang="cs-CZ" dirty="0" smtClean="0"/>
              <a:t> </a:t>
            </a:r>
            <a:r>
              <a:rPr lang="cs-CZ" dirty="0" err="1" smtClean="0"/>
              <a:t>almost</a:t>
            </a:r>
            <a:r>
              <a:rPr lang="cs-CZ" dirty="0" smtClean="0"/>
              <a:t> £1,4 </a:t>
            </a:r>
            <a:r>
              <a:rPr lang="cs-CZ" dirty="0" err="1" smtClean="0"/>
              <a:t>billion</a:t>
            </a:r>
            <a:r>
              <a:rPr lang="cs-CZ" dirty="0" smtClean="0"/>
              <a:t>/</a:t>
            </a:r>
            <a:r>
              <a:rPr lang="cs-CZ" dirty="0" err="1" smtClean="0"/>
              <a:t>year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Most </a:t>
            </a:r>
            <a:r>
              <a:rPr lang="cs-CZ" dirty="0" err="1" smtClean="0"/>
              <a:t>spendings</a:t>
            </a:r>
            <a:r>
              <a:rPr lang="cs-CZ" dirty="0" smtClean="0"/>
              <a:t> are </a:t>
            </a:r>
            <a:r>
              <a:rPr lang="cs-CZ" dirty="0" err="1" smtClean="0"/>
              <a:t>made</a:t>
            </a:r>
            <a:r>
              <a:rPr lang="cs-CZ" dirty="0" smtClean="0"/>
              <a:t> by </a:t>
            </a:r>
            <a:r>
              <a:rPr lang="cs-CZ" dirty="0" err="1" smtClean="0"/>
              <a:t>parishes</a:t>
            </a:r>
            <a:r>
              <a:rPr lang="cs-CZ" dirty="0" smtClean="0"/>
              <a:t> on </a:t>
            </a:r>
            <a:r>
              <a:rPr lang="cs-CZ" dirty="0" err="1" smtClean="0"/>
              <a:t>paychecks</a:t>
            </a:r>
            <a:r>
              <a:rPr lang="cs-CZ" dirty="0" smtClean="0"/>
              <a:t>, </a:t>
            </a:r>
            <a:r>
              <a:rPr lang="cs-CZ" dirty="0" err="1" smtClean="0"/>
              <a:t>pensions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maintenance</a:t>
            </a:r>
            <a:r>
              <a:rPr lang="cs-CZ" dirty="0" smtClean="0"/>
              <a:t> of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r>
              <a:rPr lang="cs-CZ" dirty="0" smtClean="0"/>
              <a:t>.</a:t>
            </a:r>
          </a:p>
          <a:p>
            <a:r>
              <a:rPr lang="cs-CZ" dirty="0" smtClean="0"/>
              <a:t>No </a:t>
            </a:r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funding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FUNDED BY: </a:t>
            </a:r>
          </a:p>
          <a:p>
            <a:pPr lvl="1"/>
            <a:r>
              <a:rPr lang="cs-CZ" dirty="0" err="1" smtClean="0"/>
              <a:t>Worshippers</a:t>
            </a:r>
            <a:r>
              <a:rPr lang="cs-CZ" dirty="0" smtClean="0"/>
              <a:t> in </a:t>
            </a:r>
            <a:r>
              <a:rPr lang="cs-CZ" dirty="0" err="1" smtClean="0"/>
              <a:t>parishes</a:t>
            </a:r>
            <a:r>
              <a:rPr lang="cs-CZ" dirty="0" smtClean="0"/>
              <a:t> - </a:t>
            </a:r>
            <a:r>
              <a:rPr lang="cs-CZ" dirty="0" err="1" smtClean="0"/>
              <a:t>over</a:t>
            </a:r>
            <a:r>
              <a:rPr lang="cs-CZ" dirty="0" smtClean="0"/>
              <a:t> £900 </a:t>
            </a:r>
            <a:r>
              <a:rPr lang="cs-CZ" dirty="0" err="1" smtClean="0"/>
              <a:t>million</a:t>
            </a:r>
            <a:r>
              <a:rPr lang="cs-CZ" dirty="0" smtClean="0"/>
              <a:t> (2/3)</a:t>
            </a:r>
          </a:p>
          <a:p>
            <a:pPr lvl="1"/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Commissioners</a:t>
            </a:r>
            <a:r>
              <a:rPr lang="cs-CZ" dirty="0" smtClean="0"/>
              <a:t> – </a:t>
            </a:r>
            <a:r>
              <a:rPr lang="cs-CZ" dirty="0" err="1" smtClean="0"/>
              <a:t>almost</a:t>
            </a:r>
            <a:r>
              <a:rPr lang="cs-CZ" dirty="0" smtClean="0"/>
              <a:t> £300 </a:t>
            </a:r>
            <a:r>
              <a:rPr lang="cs-CZ" dirty="0" err="1" smtClean="0"/>
              <a:t>million</a:t>
            </a:r>
            <a:r>
              <a:rPr lang="cs-CZ" dirty="0" smtClean="0"/>
              <a:t>.  </a:t>
            </a:r>
            <a:r>
              <a:rPr lang="cs-CZ" dirty="0" err="1" smtClean="0"/>
              <a:t>Assets</a:t>
            </a:r>
            <a:r>
              <a:rPr lang="cs-CZ" dirty="0" smtClean="0"/>
              <a:t> of </a:t>
            </a:r>
            <a:r>
              <a:rPr lang="cs-CZ" dirty="0" err="1" smtClean="0"/>
              <a:t>over</a:t>
            </a:r>
            <a:r>
              <a:rPr lang="cs-CZ" dirty="0" smtClean="0"/>
              <a:t> £4 </a:t>
            </a:r>
            <a:r>
              <a:rPr lang="cs-CZ" dirty="0" err="1" smtClean="0"/>
              <a:t>billion</a:t>
            </a:r>
            <a:r>
              <a:rPr lang="cs-CZ" dirty="0" smtClean="0"/>
              <a:t>. </a:t>
            </a:r>
          </a:p>
          <a:p>
            <a:pPr lvl="1"/>
            <a:r>
              <a:rPr lang="cs-CZ" dirty="0" err="1" smtClean="0"/>
              <a:t>Cathedrals</a:t>
            </a:r>
            <a:r>
              <a:rPr lang="cs-CZ" dirty="0" smtClean="0"/>
              <a:t> – </a:t>
            </a:r>
            <a:r>
              <a:rPr lang="cs-CZ" dirty="0" err="1" smtClean="0"/>
              <a:t>over</a:t>
            </a:r>
            <a:r>
              <a:rPr lang="cs-CZ" dirty="0" smtClean="0"/>
              <a:t> £112 </a:t>
            </a:r>
            <a:r>
              <a:rPr lang="cs-CZ" dirty="0" err="1" smtClean="0"/>
              <a:t>million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 </a:t>
            </a:r>
            <a:r>
              <a:rPr lang="cs-CZ" dirty="0" err="1" smtClean="0"/>
              <a:t>sphere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HOUSE OF LORDS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Lords</a:t>
            </a:r>
            <a:r>
              <a:rPr lang="cs-CZ" dirty="0" smtClean="0"/>
              <a:t> </a:t>
            </a:r>
            <a:r>
              <a:rPr lang="cs-CZ" dirty="0" err="1" smtClean="0"/>
              <a:t>Spirituals</a:t>
            </a:r>
            <a:r>
              <a:rPr lang="cs-CZ" dirty="0" smtClean="0"/>
              <a:t>“ -</a:t>
            </a:r>
            <a:r>
              <a:rPr lang="en-US" dirty="0" smtClean="0"/>
              <a:t> two archbishops and 24 senior</a:t>
            </a:r>
            <a:r>
              <a:rPr lang="cs-CZ" dirty="0" smtClean="0"/>
              <a:t> </a:t>
            </a:r>
            <a:r>
              <a:rPr lang="en-US" dirty="0" smtClean="0"/>
              <a:t>bishops</a:t>
            </a:r>
            <a:r>
              <a:rPr lang="cs-CZ" dirty="0" smtClean="0"/>
              <a:t> (</a:t>
            </a:r>
            <a:r>
              <a:rPr lang="cs-CZ" dirty="0" err="1" smtClean="0"/>
              <a:t>since</a:t>
            </a:r>
            <a:r>
              <a:rPr lang="cs-CZ" dirty="0" smtClean="0"/>
              <a:t> 1847) – 26 </a:t>
            </a:r>
            <a:r>
              <a:rPr lang="cs-CZ" dirty="0" err="1" smtClean="0"/>
              <a:t>out</a:t>
            </a:r>
            <a:r>
              <a:rPr lang="cs-CZ" dirty="0" smtClean="0"/>
              <a:t> of 783 </a:t>
            </a:r>
            <a:r>
              <a:rPr lang="cs-CZ" dirty="0" err="1" smtClean="0"/>
              <a:t>members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duties</a:t>
            </a:r>
            <a:r>
              <a:rPr lang="cs-CZ" dirty="0" smtClean="0"/>
              <a:t> </a:t>
            </a:r>
            <a:r>
              <a:rPr lang="cs-CZ" dirty="0" err="1" smtClean="0"/>
              <a:t>belong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prayer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to </a:t>
            </a:r>
            <a:r>
              <a:rPr lang="cs-CZ" dirty="0" err="1" smtClean="0"/>
              <a:t>override</a:t>
            </a:r>
            <a:r>
              <a:rPr lang="cs-CZ" dirty="0" smtClean="0"/>
              <a:t> </a:t>
            </a:r>
            <a:r>
              <a:rPr lang="cs-CZ" dirty="0" err="1" smtClean="0"/>
              <a:t>opinion</a:t>
            </a:r>
            <a:r>
              <a:rPr lang="cs-CZ" dirty="0" smtClean="0"/>
              <a:t> of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MPs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smtClean="0"/>
              <a:t>CHARITY </a:t>
            </a:r>
          </a:p>
          <a:p>
            <a:pPr lvl="1"/>
            <a:r>
              <a:rPr lang="cs-CZ" dirty="0" err="1" smtClean="0"/>
              <a:t>About</a:t>
            </a:r>
            <a:r>
              <a:rPr lang="cs-CZ" dirty="0" smtClean="0"/>
              <a:t> 160,000 </a:t>
            </a:r>
            <a:r>
              <a:rPr lang="cs-CZ" dirty="0" err="1" smtClean="0"/>
              <a:t>Charities</a:t>
            </a:r>
            <a:r>
              <a:rPr lang="cs-CZ" dirty="0" smtClean="0"/>
              <a:t> (54 % are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charities</a:t>
            </a:r>
            <a:r>
              <a:rPr lang="cs-CZ" dirty="0" smtClean="0"/>
              <a:t>: </a:t>
            </a:r>
            <a:r>
              <a:rPr lang="cs-CZ" dirty="0" err="1" smtClean="0"/>
              <a:t>Church</a:t>
            </a:r>
            <a:r>
              <a:rPr lang="cs-CZ" dirty="0" smtClean="0"/>
              <a:t> Urban </a:t>
            </a:r>
            <a:r>
              <a:rPr lang="cs-CZ" dirty="0" err="1" smtClean="0"/>
              <a:t>Fund</a:t>
            </a:r>
            <a:r>
              <a:rPr lang="cs-CZ" dirty="0" smtClean="0"/>
              <a:t> (</a:t>
            </a:r>
            <a:r>
              <a:rPr lang="cs-CZ" dirty="0" err="1" smtClean="0"/>
              <a:t>CHoE</a:t>
            </a:r>
            <a:r>
              <a:rPr lang="cs-CZ" dirty="0" smtClean="0"/>
              <a:t>), Christian Aid,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Salvation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, </a:t>
            </a:r>
            <a:r>
              <a:rPr lang="cs-CZ" dirty="0" err="1" smtClean="0"/>
              <a:t>Islamic</a:t>
            </a:r>
            <a:r>
              <a:rPr lang="cs-CZ" dirty="0" smtClean="0"/>
              <a:t> </a:t>
            </a:r>
            <a:r>
              <a:rPr lang="cs-CZ" dirty="0" err="1" smtClean="0"/>
              <a:t>Relief</a:t>
            </a:r>
            <a:r>
              <a:rPr lang="cs-CZ" dirty="0" smtClean="0"/>
              <a:t> </a:t>
            </a:r>
            <a:r>
              <a:rPr lang="cs-CZ" dirty="0" err="1" smtClean="0"/>
              <a:t>Worldwide</a:t>
            </a:r>
            <a:r>
              <a:rPr lang="cs-CZ" dirty="0" smtClean="0"/>
              <a:t>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[10], [1], [11], [12]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 </a:t>
            </a:r>
            <a:r>
              <a:rPr lang="cs-CZ" dirty="0" err="1" smtClean="0"/>
              <a:t>sphere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EDUCATION</a:t>
            </a:r>
          </a:p>
          <a:p>
            <a:pPr lvl="1"/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compulsory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are </a:t>
            </a:r>
            <a:r>
              <a:rPr lang="cs-CZ" dirty="0" err="1" smtClean="0"/>
              <a:t>permitted</a:t>
            </a:r>
            <a:r>
              <a:rPr lang="cs-CZ" dirty="0" smtClean="0"/>
              <a:t> to </a:t>
            </a:r>
            <a:r>
              <a:rPr lang="cs-CZ" dirty="0" err="1" smtClean="0"/>
              <a:t>teach</a:t>
            </a:r>
            <a:r>
              <a:rPr lang="cs-CZ" dirty="0" smtClean="0"/>
              <a:t> RE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Faith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(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funded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Christian, </a:t>
            </a:r>
            <a:r>
              <a:rPr lang="cs-CZ" dirty="0" err="1" smtClean="0"/>
              <a:t>Islamic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Jewish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endParaRPr lang="cs-CZ" dirty="0" smtClean="0"/>
          </a:p>
          <a:p>
            <a:pPr lvl="1"/>
            <a:r>
              <a:rPr lang="cs-CZ" dirty="0" err="1" smtClean="0"/>
              <a:t>Debate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symbols</a:t>
            </a:r>
            <a:r>
              <a:rPr lang="cs-CZ" dirty="0" smtClean="0"/>
              <a:t> in </a:t>
            </a:r>
            <a:r>
              <a:rPr lang="cs-CZ" dirty="0" err="1" smtClean="0"/>
              <a:t>schools</a:t>
            </a:r>
            <a:r>
              <a:rPr lang="cs-CZ" dirty="0" smtClean="0"/>
              <a:t> – muslim, sikh.</a:t>
            </a:r>
          </a:p>
          <a:p>
            <a:pPr lvl="1"/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uniforms</a:t>
            </a:r>
            <a:r>
              <a:rPr lang="cs-CZ" dirty="0" smtClean="0"/>
              <a:t>.</a:t>
            </a:r>
          </a:p>
          <a:p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[13], [14], [15]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affiliation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539552" y="1196752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Přímá spojovací šipka 5"/>
          <p:cNvCxnSpPr/>
          <p:nvPr/>
        </p:nvCxnSpPr>
        <p:spPr>
          <a:xfrm>
            <a:off x="7884368" y="41490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7884368" y="47251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01216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[16]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SECULARISATION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32040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[17], [18], [19], [20], [21], [22], 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Society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secular</a:t>
            </a:r>
            <a:r>
              <a:rPr lang="cs-CZ" dirty="0" smtClean="0"/>
              <a:t> – </a:t>
            </a:r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inclusive</a:t>
            </a:r>
            <a:r>
              <a:rPr lang="cs-CZ" dirty="0" smtClean="0"/>
              <a:t> </a:t>
            </a:r>
            <a:r>
              <a:rPr lang="cs-CZ" dirty="0" err="1" smtClean="0"/>
              <a:t>secularism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Nearly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immigrants</a:t>
            </a:r>
            <a:r>
              <a:rPr lang="cs-CZ" dirty="0" smtClean="0"/>
              <a:t>.</a:t>
            </a:r>
          </a:p>
          <a:p>
            <a:endParaRPr lang="cs-CZ" sz="1000" dirty="0" smtClean="0"/>
          </a:p>
          <a:p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attendance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decreasing</a:t>
            </a:r>
            <a:r>
              <a:rPr lang="cs-CZ" dirty="0" smtClean="0"/>
              <a:t> – in 2007 59 % of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said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thay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practically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go to </a:t>
            </a:r>
            <a:r>
              <a:rPr lang="cs-CZ" dirty="0" err="1" smtClean="0"/>
              <a:t>church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Between</a:t>
            </a:r>
            <a:r>
              <a:rPr lang="cs-CZ" dirty="0" smtClean="0"/>
              <a:t> 1998 ad 2005 – 500,000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stopped</a:t>
            </a:r>
            <a:r>
              <a:rPr lang="cs-CZ" dirty="0" smtClean="0"/>
              <a:t> </a:t>
            </a:r>
            <a:r>
              <a:rPr lang="cs-CZ" dirty="0" err="1" smtClean="0"/>
              <a:t>attending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on </a:t>
            </a:r>
            <a:r>
              <a:rPr lang="cs-CZ" dirty="0" err="1" smtClean="0"/>
              <a:t>Sunday</a:t>
            </a:r>
            <a:r>
              <a:rPr lang="cs-CZ" dirty="0" smtClean="0"/>
              <a:t>. (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</a:t>
            </a:r>
            <a:r>
              <a:rPr lang="cs-CZ" sz="2400" dirty="0" err="1" smtClean="0"/>
              <a:t>Church</a:t>
            </a:r>
            <a:r>
              <a:rPr lang="cs-CZ" sz="2400" dirty="0" smtClean="0"/>
              <a:t> Census 2005</a:t>
            </a:r>
            <a:r>
              <a:rPr lang="cs-CZ" dirty="0" smtClean="0"/>
              <a:t>)</a:t>
            </a:r>
          </a:p>
          <a:p>
            <a:r>
              <a:rPr lang="cs-CZ" dirty="0" smtClean="0"/>
              <a:t>2014 - 37 % </a:t>
            </a:r>
            <a:r>
              <a:rPr lang="cs-CZ" dirty="0" err="1" smtClean="0"/>
              <a:t>regard</a:t>
            </a:r>
            <a:r>
              <a:rPr lang="cs-CZ" dirty="0" smtClean="0"/>
              <a:t> </a:t>
            </a:r>
            <a:r>
              <a:rPr lang="cs-CZ" dirty="0" err="1" smtClean="0"/>
              <a:t>themselves</a:t>
            </a:r>
            <a:r>
              <a:rPr lang="cs-CZ" dirty="0" smtClean="0"/>
              <a:t> as </a:t>
            </a:r>
            <a:r>
              <a:rPr lang="cs-CZ" dirty="0" err="1" smtClean="0"/>
              <a:t>Christians</a:t>
            </a:r>
            <a:r>
              <a:rPr lang="cs-CZ" dirty="0" smtClean="0"/>
              <a:t>, 50 % no 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affiliation</a:t>
            </a:r>
            <a:r>
              <a:rPr lang="cs-CZ" dirty="0" smtClean="0"/>
              <a:t>. 77 % not </a:t>
            </a:r>
            <a:r>
              <a:rPr lang="cs-CZ" dirty="0" err="1" smtClean="0"/>
              <a:t>religious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2013 </a:t>
            </a:r>
            <a:r>
              <a:rPr lang="cs-CZ" dirty="0" err="1" smtClean="0"/>
              <a:t>YouGov</a:t>
            </a:r>
            <a:r>
              <a:rPr lang="cs-CZ" dirty="0" smtClean="0"/>
              <a:t> study (18-24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14 % </a:t>
            </a:r>
            <a:r>
              <a:rPr lang="cs-CZ" dirty="0" err="1" smtClean="0"/>
              <a:t>say</a:t>
            </a:r>
            <a:r>
              <a:rPr lang="cs-CZ" dirty="0" smtClean="0"/>
              <a:t> religion </a:t>
            </a:r>
            <a:r>
              <a:rPr lang="cs-CZ" dirty="0" err="1" smtClean="0"/>
              <a:t>is</a:t>
            </a:r>
            <a:r>
              <a:rPr lang="cs-CZ" dirty="0" smtClean="0"/>
              <a:t> a cause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(41 % </a:t>
            </a:r>
            <a:r>
              <a:rPr lang="cs-CZ" dirty="0" err="1" smtClean="0"/>
              <a:t>bad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25 % </a:t>
            </a:r>
            <a:r>
              <a:rPr lang="cs-CZ" dirty="0" err="1" smtClean="0"/>
              <a:t>believe</a:t>
            </a:r>
            <a:r>
              <a:rPr lang="cs-CZ" dirty="0" smtClean="0"/>
              <a:t> in </a:t>
            </a:r>
            <a:r>
              <a:rPr lang="cs-CZ" dirty="0" err="1" smtClean="0"/>
              <a:t>God</a:t>
            </a:r>
            <a:r>
              <a:rPr lang="cs-CZ" dirty="0" smtClean="0"/>
              <a:t>, 19 % </a:t>
            </a:r>
            <a:r>
              <a:rPr lang="cs-CZ" dirty="0" err="1" smtClean="0"/>
              <a:t>spiritual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, 38 % no</a:t>
            </a:r>
          </a:p>
          <a:p>
            <a:pPr lvl="1"/>
            <a:r>
              <a:rPr lang="cs-CZ" dirty="0" smtClean="0"/>
              <a:t>Most </a:t>
            </a:r>
            <a:r>
              <a:rPr lang="cs-CZ" dirty="0" err="1" smtClean="0"/>
              <a:t>represented</a:t>
            </a:r>
            <a:r>
              <a:rPr lang="cs-CZ" dirty="0" smtClean="0"/>
              <a:t>: </a:t>
            </a:r>
            <a:r>
              <a:rPr lang="cs-CZ" dirty="0" err="1" smtClean="0"/>
              <a:t>CoE</a:t>
            </a:r>
            <a:r>
              <a:rPr lang="cs-CZ" dirty="0" smtClean="0"/>
              <a:t> 13 %, R-C 9 %, </a:t>
            </a:r>
            <a:r>
              <a:rPr lang="cs-CZ" dirty="0" err="1" smtClean="0"/>
              <a:t>Islam</a:t>
            </a:r>
            <a:r>
              <a:rPr lang="cs-CZ" dirty="0" smtClean="0"/>
              <a:t> 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Specific position of Church of England – important tradition, but of little importance for most people </a:t>
            </a:r>
            <a:endParaRPr lang="cs-CZ" dirty="0" smtClean="0"/>
          </a:p>
          <a:p>
            <a:endParaRPr lang="en-US" sz="1100" dirty="0" smtClean="0"/>
          </a:p>
          <a:p>
            <a:r>
              <a:rPr lang="en-US" dirty="0" smtClean="0"/>
              <a:t>Britain is largely non-religious society</a:t>
            </a:r>
            <a:endParaRPr lang="cs-CZ" dirty="0" smtClean="0"/>
          </a:p>
          <a:p>
            <a:endParaRPr lang="en-US" sz="1100" dirty="0" smtClean="0"/>
          </a:p>
          <a:p>
            <a:r>
              <a:rPr lang="en-US" dirty="0" smtClean="0"/>
              <a:t>Increasing numbers of irreligious people </a:t>
            </a:r>
            <a:endParaRPr lang="cs-CZ" dirty="0" smtClean="0"/>
          </a:p>
          <a:p>
            <a:endParaRPr lang="en-US" sz="1100" dirty="0" smtClean="0"/>
          </a:p>
          <a:p>
            <a:r>
              <a:rPr lang="en-US" dirty="0" err="1" smtClean="0"/>
              <a:t>Mul</a:t>
            </a:r>
            <a:r>
              <a:rPr lang="cs-CZ" dirty="0" err="1" smtClean="0"/>
              <a:t>tic</a:t>
            </a:r>
            <a:r>
              <a:rPr lang="en-US" dirty="0" err="1" smtClean="0"/>
              <a:t>ulturalism</a:t>
            </a:r>
            <a:r>
              <a:rPr lang="en-US" dirty="0" smtClean="0"/>
              <a:t> – immigrants </a:t>
            </a:r>
            <a:r>
              <a:rPr lang="cs-CZ" dirty="0" err="1" smtClean="0"/>
              <a:t>boost</a:t>
            </a:r>
            <a:r>
              <a:rPr lang="cs-CZ" dirty="0" smtClean="0"/>
              <a:t> </a:t>
            </a:r>
            <a:r>
              <a:rPr lang="en-US" dirty="0" smtClean="0"/>
              <a:t>numbers of non-Christian religions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340768"/>
            <a:ext cx="8136904" cy="518457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Church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England</a:t>
            </a:r>
            <a:r>
              <a:rPr kumimoji="0" lang="cs-CZ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[online].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https://www.churchofengland.org/</a:t>
            </a: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-US" sz="1900" dirty="0" smtClean="0"/>
              <a:t>Libby Lane: First female Church of England bishop consecrated. </a:t>
            </a:r>
            <a:r>
              <a:rPr lang="en-US" sz="1900" i="1" dirty="0" smtClean="0"/>
              <a:t>BBC News</a:t>
            </a:r>
            <a:r>
              <a:rPr lang="en-US" sz="1900" dirty="0" smtClean="0"/>
              <a:t> [online]. 201</a:t>
            </a:r>
            <a:r>
              <a:rPr lang="cs-CZ" sz="1900" dirty="0" smtClean="0"/>
              <a:t>4</a:t>
            </a:r>
            <a:r>
              <a:rPr lang="en-US" sz="1900" dirty="0" smtClean="0"/>
              <a:t>. </a:t>
            </a:r>
            <a:r>
              <a:rPr lang="cs-CZ" sz="1900" dirty="0" smtClean="0"/>
              <a:t> </a:t>
            </a:r>
            <a:r>
              <a:rPr lang="cs-CZ" sz="1900" dirty="0" smtClean="0">
                <a:hlinkClick r:id="rId3"/>
              </a:rPr>
              <a:t>http://www.</a:t>
            </a:r>
            <a:r>
              <a:rPr lang="cs-CZ" sz="1900" dirty="0" err="1" smtClean="0">
                <a:hlinkClick r:id="rId3"/>
              </a:rPr>
              <a:t>bbc.com</a:t>
            </a:r>
            <a:r>
              <a:rPr lang="cs-CZ" sz="1900" dirty="0" smtClean="0">
                <a:hlinkClick r:id="rId3"/>
              </a:rPr>
              <a:t>/</a:t>
            </a:r>
            <a:r>
              <a:rPr lang="cs-CZ" sz="1900" dirty="0" err="1" smtClean="0">
                <a:hlinkClick r:id="rId3"/>
              </a:rPr>
              <a:t>news</a:t>
            </a:r>
            <a:r>
              <a:rPr lang="cs-CZ" sz="1900" dirty="0" smtClean="0">
                <a:hlinkClick r:id="rId3"/>
              </a:rPr>
              <a:t>/</a:t>
            </a:r>
            <a:r>
              <a:rPr lang="cs-CZ" sz="1900" dirty="0" err="1" smtClean="0">
                <a:hlinkClick r:id="rId3"/>
              </a:rPr>
              <a:t>uk</a:t>
            </a:r>
            <a:r>
              <a:rPr lang="cs-CZ" sz="1900" dirty="0" smtClean="0">
                <a:hlinkClick r:id="rId3"/>
              </a:rPr>
              <a:t>-</a:t>
            </a:r>
            <a:r>
              <a:rPr lang="cs-CZ" sz="1900" dirty="0" err="1" smtClean="0">
                <a:hlinkClick r:id="rId3"/>
              </a:rPr>
              <a:t>politics</a:t>
            </a:r>
            <a:r>
              <a:rPr lang="cs-CZ" sz="1900" dirty="0" smtClean="0">
                <a:hlinkClick r:id="rId3"/>
              </a:rPr>
              <a:t>-30974547</a:t>
            </a:r>
            <a:endParaRPr lang="cs-CZ" sz="1900" dirty="0" smtClean="0"/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cs-CZ" sz="1900" dirty="0" smtClean="0"/>
              <a:t> </a:t>
            </a:r>
            <a:r>
              <a:rPr lang="cs-CZ" sz="1900" i="1" dirty="0" err="1" smtClean="0"/>
              <a:t>Anglican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Communion</a:t>
            </a:r>
            <a:r>
              <a:rPr lang="cs-CZ" sz="1900" i="1" dirty="0" smtClean="0"/>
              <a:t> </a:t>
            </a:r>
            <a:r>
              <a:rPr lang="en-US" sz="1900" dirty="0" smtClean="0"/>
              <a:t>[online]. </a:t>
            </a:r>
            <a:r>
              <a:rPr lang="cs-CZ" sz="1900" dirty="0" smtClean="0"/>
              <a:t>2015</a:t>
            </a:r>
            <a:r>
              <a:rPr lang="en-US" sz="1900" dirty="0" smtClean="0"/>
              <a:t>.</a:t>
            </a:r>
            <a:r>
              <a:rPr lang="cs-CZ" sz="1900" dirty="0" smtClean="0"/>
              <a:t> </a:t>
            </a:r>
            <a:r>
              <a:rPr lang="cs-CZ" sz="1900" dirty="0" smtClean="0">
                <a:hlinkClick r:id="rId4"/>
              </a:rPr>
              <a:t>http://www.</a:t>
            </a:r>
            <a:r>
              <a:rPr lang="cs-CZ" sz="1900" dirty="0" err="1" smtClean="0">
                <a:hlinkClick r:id="rId4"/>
              </a:rPr>
              <a:t>anglicancommunion.org</a:t>
            </a:r>
            <a:r>
              <a:rPr lang="cs-CZ" sz="1900" dirty="0" smtClean="0">
                <a:hlinkClick r:id="rId4"/>
              </a:rPr>
              <a:t>/</a:t>
            </a: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-US" sz="1900" dirty="0" smtClean="0"/>
              <a:t>Should the church be a radical voice in politics?</a:t>
            </a:r>
            <a:r>
              <a:rPr lang="cs-CZ" sz="1900" dirty="0" smtClean="0"/>
              <a:t> </a:t>
            </a:r>
            <a:r>
              <a:rPr lang="cs-CZ" sz="1900" i="1" dirty="0" err="1" smtClean="0"/>
              <a:t>The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Guardian</a:t>
            </a:r>
            <a:r>
              <a:rPr lang="cs-CZ" sz="1900" i="1" dirty="0" smtClean="0"/>
              <a:t> </a:t>
            </a:r>
            <a:r>
              <a:rPr lang="cs-CZ" sz="1900" dirty="0" smtClean="0"/>
              <a:t>[online] 2015. </a:t>
            </a:r>
            <a:r>
              <a:rPr lang="cs-CZ" sz="1900" dirty="0" smtClean="0">
                <a:hlinkClick r:id="rId5"/>
              </a:rPr>
              <a:t>http://www.</a:t>
            </a:r>
            <a:r>
              <a:rPr lang="cs-CZ" sz="1900" dirty="0" err="1" smtClean="0">
                <a:hlinkClick r:id="rId5"/>
              </a:rPr>
              <a:t>theguardian.com</a:t>
            </a:r>
            <a:r>
              <a:rPr lang="cs-CZ" sz="1900" dirty="0" smtClean="0">
                <a:hlinkClick r:id="rId5"/>
              </a:rPr>
              <a:t>/</a:t>
            </a:r>
            <a:r>
              <a:rPr lang="cs-CZ" sz="1900" dirty="0" err="1" smtClean="0">
                <a:hlinkClick r:id="rId5"/>
              </a:rPr>
              <a:t>world</a:t>
            </a:r>
            <a:r>
              <a:rPr lang="cs-CZ" sz="1900" dirty="0" smtClean="0">
                <a:hlinkClick r:id="rId5"/>
              </a:rPr>
              <a:t>/2015/</a:t>
            </a:r>
            <a:r>
              <a:rPr lang="cs-CZ" sz="1900" dirty="0" err="1" smtClean="0">
                <a:hlinkClick r:id="rId5"/>
              </a:rPr>
              <a:t>apr</a:t>
            </a:r>
            <a:r>
              <a:rPr lang="cs-CZ" sz="1900" dirty="0" smtClean="0">
                <a:hlinkClick r:id="rId5"/>
              </a:rPr>
              <a:t>/05/</a:t>
            </a:r>
            <a:r>
              <a:rPr lang="cs-CZ" sz="1900" dirty="0" err="1" smtClean="0">
                <a:hlinkClick r:id="rId5"/>
              </a:rPr>
              <a:t>church</a:t>
            </a:r>
            <a:r>
              <a:rPr lang="cs-CZ" sz="1900" dirty="0" smtClean="0">
                <a:hlinkClick r:id="rId5"/>
              </a:rPr>
              <a:t>-</a:t>
            </a:r>
            <a:r>
              <a:rPr lang="cs-CZ" sz="1900" dirty="0" err="1" smtClean="0">
                <a:hlinkClick r:id="rId5"/>
              </a:rPr>
              <a:t>radical</a:t>
            </a:r>
            <a:r>
              <a:rPr lang="cs-CZ" sz="1900" dirty="0" smtClean="0">
                <a:hlinkClick r:id="rId5"/>
              </a:rPr>
              <a:t>-</a:t>
            </a:r>
            <a:r>
              <a:rPr lang="cs-CZ" sz="1900" dirty="0" err="1" smtClean="0">
                <a:hlinkClick r:id="rId5"/>
              </a:rPr>
              <a:t>voice</a:t>
            </a:r>
            <a:r>
              <a:rPr lang="cs-CZ" sz="1900" dirty="0" smtClean="0">
                <a:hlinkClick r:id="rId5"/>
              </a:rPr>
              <a:t>-</a:t>
            </a:r>
            <a:r>
              <a:rPr lang="cs-CZ" sz="1900" dirty="0" err="1" smtClean="0">
                <a:hlinkClick r:id="rId5"/>
              </a:rPr>
              <a:t>politics</a:t>
            </a:r>
            <a:r>
              <a:rPr lang="cs-CZ" sz="1900" dirty="0" smtClean="0">
                <a:hlinkClick r:id="rId5"/>
              </a:rPr>
              <a:t>-</a:t>
            </a:r>
            <a:r>
              <a:rPr lang="cs-CZ" sz="1900" dirty="0" err="1" smtClean="0">
                <a:hlinkClick r:id="rId5"/>
              </a:rPr>
              <a:t>christianity</a:t>
            </a:r>
            <a:r>
              <a:rPr lang="cs-CZ" sz="1900" dirty="0" smtClean="0">
                <a:hlinkClick r:id="rId5"/>
              </a:rPr>
              <a:t>-justin-</a:t>
            </a:r>
            <a:r>
              <a:rPr lang="cs-CZ" sz="1900" dirty="0" err="1" smtClean="0">
                <a:hlinkClick r:id="rId5"/>
              </a:rPr>
              <a:t>welby</a:t>
            </a:r>
            <a:endParaRPr lang="cs-CZ" sz="19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cs-CZ" sz="1900" i="1" dirty="0" err="1" smtClean="0"/>
              <a:t>Royal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events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and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ceremonies</a:t>
            </a:r>
            <a:r>
              <a:rPr lang="cs-CZ" sz="1900" i="1" dirty="0" smtClean="0"/>
              <a:t> - </a:t>
            </a:r>
            <a:r>
              <a:rPr lang="cs-CZ" sz="1900" i="1" dirty="0" err="1" smtClean="0"/>
              <a:t>The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British</a:t>
            </a:r>
            <a:r>
              <a:rPr lang="cs-CZ" sz="1900" i="1" dirty="0" smtClean="0"/>
              <a:t> Monarchy </a:t>
            </a:r>
            <a:r>
              <a:rPr lang="en-US" sz="1900" dirty="0" smtClean="0"/>
              <a:t>[online]. </a:t>
            </a:r>
            <a:r>
              <a:rPr lang="cs-CZ" sz="1900" dirty="0" smtClean="0"/>
              <a:t>2015.  </a:t>
            </a:r>
            <a:r>
              <a:rPr lang="cs-CZ" sz="1900" dirty="0" smtClean="0">
                <a:hlinkClick r:id="rId6"/>
              </a:rPr>
              <a:t>http://www.</a:t>
            </a:r>
            <a:r>
              <a:rPr lang="cs-CZ" sz="1900" dirty="0" err="1" smtClean="0">
                <a:hlinkClick r:id="rId6"/>
              </a:rPr>
              <a:t>royal.gov.uk</a:t>
            </a:r>
            <a:r>
              <a:rPr lang="cs-CZ" sz="1900" dirty="0" smtClean="0">
                <a:hlinkClick r:id="rId6"/>
              </a:rPr>
              <a:t>/</a:t>
            </a:r>
            <a:r>
              <a:rPr lang="cs-CZ" sz="1900" dirty="0" err="1" smtClean="0">
                <a:hlinkClick r:id="rId6"/>
              </a:rPr>
              <a:t>RoyalEventsandCeremonies</a:t>
            </a:r>
            <a:r>
              <a:rPr lang="cs-CZ" sz="1900" dirty="0" smtClean="0">
                <a:hlinkClick r:id="rId6"/>
              </a:rPr>
              <a:t>/</a:t>
            </a:r>
            <a:endParaRPr lang="cs-CZ" sz="19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cs-CZ" sz="1900" dirty="0" err="1" smtClean="0"/>
              <a:t>George</a:t>
            </a:r>
            <a:r>
              <a:rPr lang="cs-CZ" sz="1900" dirty="0" smtClean="0"/>
              <a:t> </a:t>
            </a:r>
            <a:r>
              <a:rPr lang="cs-CZ" sz="1900" dirty="0" err="1" smtClean="0"/>
              <a:t>can</a:t>
            </a:r>
            <a:r>
              <a:rPr lang="cs-CZ" sz="1900" dirty="0" smtClean="0"/>
              <a:t> </a:t>
            </a:r>
            <a:r>
              <a:rPr lang="cs-CZ" sz="1900" dirty="0" err="1" smtClean="0"/>
              <a:t>be</a:t>
            </a:r>
            <a:r>
              <a:rPr lang="cs-CZ" sz="1900" dirty="0" smtClean="0"/>
              <a:t> </a:t>
            </a:r>
            <a:r>
              <a:rPr lang="cs-CZ" sz="1900" dirty="0" err="1" smtClean="0"/>
              <a:t>budhist</a:t>
            </a:r>
            <a:r>
              <a:rPr lang="cs-CZ" sz="1900" dirty="0" smtClean="0"/>
              <a:t>.  </a:t>
            </a:r>
            <a:r>
              <a:rPr lang="cs-CZ" sz="1900" i="1" dirty="0" err="1" smtClean="0"/>
              <a:t>Daily</a:t>
            </a:r>
            <a:r>
              <a:rPr lang="cs-CZ" sz="1900" i="1" dirty="0" smtClean="0"/>
              <a:t> Mail </a:t>
            </a:r>
            <a:r>
              <a:rPr lang="en-US" sz="1900" dirty="0" smtClean="0"/>
              <a:t>[online]. </a:t>
            </a:r>
            <a:r>
              <a:rPr lang="cs-CZ" sz="1900" dirty="0" smtClean="0"/>
              <a:t>2013. </a:t>
            </a:r>
            <a:r>
              <a:rPr lang="cs-CZ" sz="1900" dirty="0" smtClean="0">
                <a:hlinkClick r:id="rId7"/>
              </a:rPr>
              <a:t>http://www.</a:t>
            </a:r>
            <a:r>
              <a:rPr lang="cs-CZ" sz="1900" dirty="0" err="1" smtClean="0">
                <a:hlinkClick r:id="rId7"/>
              </a:rPr>
              <a:t>dailymail.co.uk</a:t>
            </a:r>
            <a:r>
              <a:rPr lang="cs-CZ" sz="1900" dirty="0" smtClean="0">
                <a:hlinkClick r:id="rId7"/>
              </a:rPr>
              <a:t>/</a:t>
            </a:r>
            <a:r>
              <a:rPr lang="cs-CZ" sz="1900" dirty="0" err="1" smtClean="0">
                <a:hlinkClick r:id="rId7"/>
              </a:rPr>
              <a:t>news</a:t>
            </a:r>
            <a:r>
              <a:rPr lang="cs-CZ" sz="1900" dirty="0" smtClean="0">
                <a:hlinkClick r:id="rId7"/>
              </a:rPr>
              <a:t>/</a:t>
            </a:r>
            <a:r>
              <a:rPr lang="cs-CZ" sz="1900" dirty="0" err="1" smtClean="0">
                <a:hlinkClick r:id="rId7"/>
              </a:rPr>
              <a:t>article</a:t>
            </a:r>
            <a:r>
              <a:rPr lang="cs-CZ" sz="1900" dirty="0" smtClean="0">
                <a:hlinkClick r:id="rId7"/>
              </a:rPr>
              <a:t>-2475972/Prince-</a:t>
            </a:r>
            <a:r>
              <a:rPr lang="cs-CZ" sz="1900" dirty="0" err="1" smtClean="0">
                <a:hlinkClick r:id="rId7"/>
              </a:rPr>
              <a:t>George</a:t>
            </a:r>
            <a:r>
              <a:rPr lang="cs-CZ" sz="1900" dirty="0" smtClean="0">
                <a:hlinkClick r:id="rId7"/>
              </a:rPr>
              <a:t>-</a:t>
            </a:r>
            <a:r>
              <a:rPr lang="cs-CZ" sz="1900" dirty="0" err="1" smtClean="0">
                <a:hlinkClick r:id="rId7"/>
              </a:rPr>
              <a:t>Buddhist</a:t>
            </a:r>
            <a:r>
              <a:rPr lang="cs-CZ" sz="1900" dirty="0" smtClean="0">
                <a:hlinkClick r:id="rId7"/>
              </a:rPr>
              <a:t>-</a:t>
            </a:r>
            <a:r>
              <a:rPr lang="cs-CZ" sz="1900" dirty="0" err="1" smtClean="0">
                <a:hlinkClick r:id="rId7"/>
              </a:rPr>
              <a:t>wants</a:t>
            </a:r>
            <a:r>
              <a:rPr lang="cs-CZ" sz="1900" dirty="0" smtClean="0">
                <a:hlinkClick r:id="rId7"/>
              </a:rPr>
              <a:t>-</a:t>
            </a:r>
            <a:r>
              <a:rPr lang="cs-CZ" sz="1900" dirty="0" err="1" smtClean="0">
                <a:hlinkClick r:id="rId7"/>
              </a:rPr>
              <a:t>says</a:t>
            </a:r>
            <a:r>
              <a:rPr lang="cs-CZ" sz="1900" dirty="0" smtClean="0">
                <a:hlinkClick r:id="rId7"/>
              </a:rPr>
              <a:t>-</a:t>
            </a:r>
            <a:r>
              <a:rPr lang="cs-CZ" sz="1900" dirty="0" err="1" smtClean="0">
                <a:hlinkClick r:id="rId7"/>
              </a:rPr>
              <a:t>Archbishop</a:t>
            </a:r>
            <a:r>
              <a:rPr lang="cs-CZ" sz="1900" dirty="0" smtClean="0">
                <a:hlinkClick r:id="rId7"/>
              </a:rPr>
              <a:t>-</a:t>
            </a:r>
            <a:r>
              <a:rPr lang="cs-CZ" sz="1900" dirty="0" err="1" smtClean="0">
                <a:hlinkClick r:id="rId7"/>
              </a:rPr>
              <a:t>royal</a:t>
            </a:r>
            <a:r>
              <a:rPr lang="cs-CZ" sz="1900" dirty="0" smtClean="0">
                <a:hlinkClick r:id="rId7"/>
              </a:rPr>
              <a:t>-</a:t>
            </a:r>
            <a:r>
              <a:rPr lang="cs-CZ" sz="1900" dirty="0" err="1" smtClean="0">
                <a:hlinkClick r:id="rId7"/>
              </a:rPr>
              <a:t>christening.html</a:t>
            </a:r>
            <a:endParaRPr lang="cs-CZ" sz="1900" dirty="0" smtClean="0"/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cs-CZ" sz="1900" dirty="0" err="1" smtClean="0"/>
              <a:t>Royal</a:t>
            </a:r>
            <a:r>
              <a:rPr lang="cs-CZ" sz="1900" dirty="0" smtClean="0"/>
              <a:t> </a:t>
            </a:r>
            <a:r>
              <a:rPr lang="cs-CZ" sz="1900" dirty="0" err="1" smtClean="0"/>
              <a:t>Wedding</a:t>
            </a:r>
            <a:r>
              <a:rPr lang="cs-CZ" sz="1900" dirty="0" smtClean="0"/>
              <a:t> Robert </a:t>
            </a:r>
            <a:r>
              <a:rPr lang="cs-CZ" sz="1900" dirty="0" err="1" smtClean="0"/>
              <a:t>Runcie</a:t>
            </a:r>
            <a:r>
              <a:rPr lang="cs-CZ" sz="1900" dirty="0" smtClean="0"/>
              <a:t>. </a:t>
            </a:r>
            <a:r>
              <a:rPr lang="cs-CZ" sz="1900" i="1" dirty="0" err="1" smtClean="0"/>
              <a:t>Getty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Images</a:t>
            </a:r>
            <a:r>
              <a:rPr lang="cs-CZ" sz="1900" i="1" dirty="0" smtClean="0"/>
              <a:t> </a:t>
            </a:r>
            <a:r>
              <a:rPr lang="en-US" sz="1900" dirty="0" smtClean="0"/>
              <a:t>[online]. </a:t>
            </a:r>
            <a:r>
              <a:rPr lang="cs-CZ" sz="1900" dirty="0" smtClean="0"/>
              <a:t>2015. </a:t>
            </a:r>
            <a:r>
              <a:rPr lang="cs-CZ" sz="1900" dirty="0" smtClean="0">
                <a:hlinkClick r:id="rId8"/>
              </a:rPr>
              <a:t>http://www.</a:t>
            </a:r>
            <a:r>
              <a:rPr lang="cs-CZ" sz="1900" dirty="0" err="1" smtClean="0">
                <a:hlinkClick r:id="rId8"/>
              </a:rPr>
              <a:t>gettyimages.com</a:t>
            </a:r>
            <a:r>
              <a:rPr lang="cs-CZ" sz="1900" dirty="0" smtClean="0">
                <a:hlinkClick r:id="rId8"/>
              </a:rPr>
              <a:t>/detail/</a:t>
            </a:r>
            <a:r>
              <a:rPr lang="cs-CZ" sz="1900" dirty="0" err="1" smtClean="0">
                <a:hlinkClick r:id="rId8"/>
              </a:rPr>
              <a:t>news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photo</a:t>
            </a:r>
            <a:r>
              <a:rPr lang="cs-CZ" sz="1900" dirty="0" smtClean="0">
                <a:hlinkClick r:id="rId8"/>
              </a:rPr>
              <a:t>/</a:t>
            </a:r>
            <a:r>
              <a:rPr lang="cs-CZ" sz="1900" dirty="0" err="1" smtClean="0">
                <a:hlinkClick r:id="rId8"/>
              </a:rPr>
              <a:t>robert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runcie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the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archbishop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of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canterbury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officiates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at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news</a:t>
            </a:r>
            <a:r>
              <a:rPr lang="cs-CZ" sz="1900" dirty="0" smtClean="0">
                <a:hlinkClick r:id="rId8"/>
              </a:rPr>
              <a:t>-</a:t>
            </a:r>
            <a:r>
              <a:rPr lang="cs-CZ" sz="1900" dirty="0" err="1" smtClean="0">
                <a:hlinkClick r:id="rId8"/>
              </a:rPr>
              <a:t>photo</a:t>
            </a:r>
            <a:r>
              <a:rPr lang="cs-CZ" sz="1900" dirty="0" smtClean="0">
                <a:hlinkClick r:id="rId8"/>
              </a:rPr>
              <a:t>/109326196</a:t>
            </a:r>
            <a:endParaRPr lang="cs-CZ" sz="19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diamond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jubilee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Queen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Elisabeth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cs-CZ" sz="1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Bloomberg</a:t>
            </a:r>
            <a:r>
              <a:rPr kumimoji="0" lang="cs-CZ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[online]. 201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http://www.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bloomberg.com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/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slideshow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/2012-06-01/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the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-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diamond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-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jubilee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-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of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-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queen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-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elizabeth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-</a:t>
            </a:r>
            <a:r>
              <a:rPr kumimoji="0" lang="cs-CZ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ii.html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#slide8</a:t>
            </a: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cs-CZ" sz="2000" dirty="0" smtClean="0"/>
              <a:t>Q</a:t>
            </a:r>
            <a:r>
              <a:rPr lang="en-US" sz="2000" dirty="0" err="1" smtClean="0"/>
              <a:t>ueen</a:t>
            </a:r>
            <a:r>
              <a:rPr lang="en-US" sz="2000" dirty="0" smtClean="0"/>
              <a:t> leads mourners at Margaret Thatcher’s funeral after London procession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r>
              <a:rPr lang="cs-CZ" sz="2000" dirty="0" smtClean="0"/>
              <a:t> </a:t>
            </a:r>
            <a:r>
              <a:rPr lang="cs-CZ" sz="2000" i="1" dirty="0" smtClean="0"/>
              <a:t>Metro </a:t>
            </a:r>
            <a:r>
              <a:rPr lang="en-US" sz="2000" dirty="0" smtClean="0"/>
              <a:t>[online]. 201</a:t>
            </a:r>
            <a:r>
              <a:rPr lang="cs-CZ" sz="2000" dirty="0" smtClean="0"/>
              <a:t>3</a:t>
            </a:r>
            <a:r>
              <a:rPr lang="en-US" sz="2000" dirty="0" smtClean="0"/>
              <a:t>. </a:t>
            </a:r>
            <a:r>
              <a:rPr lang="cs-CZ" sz="2000" dirty="0" smtClean="0">
                <a:hlinkClick r:id="rId10"/>
              </a:rPr>
              <a:t>http://metro.co.</a:t>
            </a:r>
            <a:r>
              <a:rPr lang="cs-CZ" sz="2000" dirty="0" err="1" smtClean="0">
                <a:hlinkClick r:id="rId10"/>
              </a:rPr>
              <a:t>uk</a:t>
            </a:r>
            <a:r>
              <a:rPr lang="cs-CZ" sz="2000" dirty="0" smtClean="0">
                <a:hlinkClick r:id="rId10"/>
              </a:rPr>
              <a:t>/2013/04/17/</a:t>
            </a:r>
            <a:r>
              <a:rPr lang="cs-CZ" sz="2000" dirty="0" err="1" smtClean="0">
                <a:hlinkClick r:id="rId10"/>
              </a:rPr>
              <a:t>margaret</a:t>
            </a:r>
            <a:r>
              <a:rPr lang="cs-CZ" sz="2000" dirty="0" smtClean="0">
                <a:hlinkClick r:id="rId10"/>
              </a:rPr>
              <a:t>-</a:t>
            </a:r>
            <a:r>
              <a:rPr lang="cs-CZ" sz="2000" dirty="0" err="1" smtClean="0">
                <a:hlinkClick r:id="rId10"/>
              </a:rPr>
              <a:t>thatcher</a:t>
            </a:r>
            <a:r>
              <a:rPr lang="cs-CZ" sz="2000" dirty="0" smtClean="0">
                <a:hlinkClick r:id="rId10"/>
              </a:rPr>
              <a:t>-</a:t>
            </a:r>
            <a:r>
              <a:rPr lang="cs-CZ" sz="2000" dirty="0" err="1" smtClean="0">
                <a:hlinkClick r:id="rId10"/>
              </a:rPr>
              <a:t>funeral</a:t>
            </a:r>
            <a:r>
              <a:rPr lang="cs-CZ" sz="2000" dirty="0" smtClean="0">
                <a:hlinkClick r:id="rId10"/>
              </a:rPr>
              <a:t>-</a:t>
            </a:r>
            <a:r>
              <a:rPr lang="cs-CZ" sz="2000" dirty="0" err="1" smtClean="0">
                <a:hlinkClick r:id="rId10"/>
              </a:rPr>
              <a:t>nation</a:t>
            </a:r>
            <a:r>
              <a:rPr lang="cs-CZ" sz="2000" dirty="0" smtClean="0">
                <a:hlinkClick r:id="rId10"/>
              </a:rPr>
              <a:t>-</a:t>
            </a:r>
            <a:r>
              <a:rPr lang="cs-CZ" sz="2000" dirty="0" err="1" smtClean="0">
                <a:hlinkClick r:id="rId10"/>
              </a:rPr>
              <a:t>prepares</a:t>
            </a:r>
            <a:r>
              <a:rPr lang="cs-CZ" sz="2000" dirty="0" smtClean="0">
                <a:hlinkClick r:id="rId10"/>
              </a:rPr>
              <a:t>-to-</a:t>
            </a:r>
            <a:r>
              <a:rPr lang="cs-CZ" sz="2000" dirty="0" err="1" smtClean="0">
                <a:hlinkClick r:id="rId10"/>
              </a:rPr>
              <a:t>pay</a:t>
            </a:r>
            <a:r>
              <a:rPr lang="cs-CZ" sz="2000" dirty="0" smtClean="0">
                <a:hlinkClick r:id="rId10"/>
              </a:rPr>
              <a:t>-</a:t>
            </a:r>
            <a:r>
              <a:rPr lang="cs-CZ" sz="2000" dirty="0" err="1" smtClean="0">
                <a:hlinkClick r:id="rId10"/>
              </a:rPr>
              <a:t>final</a:t>
            </a:r>
            <a:r>
              <a:rPr lang="cs-CZ" sz="2000" dirty="0" smtClean="0">
                <a:hlinkClick r:id="rId10"/>
              </a:rPr>
              <a:t>-</a:t>
            </a:r>
            <a:r>
              <a:rPr lang="cs-CZ" sz="2000" dirty="0" err="1" smtClean="0">
                <a:hlinkClick r:id="rId10"/>
              </a:rPr>
              <a:t>respects</a:t>
            </a:r>
            <a:r>
              <a:rPr lang="cs-CZ" sz="2000" dirty="0" smtClean="0">
                <a:hlinkClick r:id="rId10"/>
              </a:rPr>
              <a:t>-amid-</a:t>
            </a:r>
            <a:r>
              <a:rPr lang="cs-CZ" sz="2000" dirty="0" err="1" smtClean="0">
                <a:hlinkClick r:id="rId10"/>
              </a:rPr>
              <a:t>tight</a:t>
            </a:r>
            <a:r>
              <a:rPr lang="cs-CZ" sz="2000" dirty="0" smtClean="0">
                <a:hlinkClick r:id="rId10"/>
              </a:rPr>
              <a:t>-</a:t>
            </a:r>
            <a:r>
              <a:rPr lang="cs-CZ" sz="2000" dirty="0" err="1" smtClean="0">
                <a:hlinkClick r:id="rId10"/>
              </a:rPr>
              <a:t>security</a:t>
            </a:r>
            <a:r>
              <a:rPr lang="cs-CZ" sz="2000" dirty="0" smtClean="0">
                <a:hlinkClick r:id="rId10"/>
              </a:rPr>
              <a:t>-3618988/</a:t>
            </a:r>
            <a:endParaRPr lang="cs-CZ" sz="20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endParaRPr kumimoji="0" lang="cs-CZ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196752"/>
            <a:ext cx="8229600" cy="52565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  <a:defRPr/>
            </a:pPr>
            <a:r>
              <a:rPr lang="cs-CZ" sz="1600" dirty="0" err="1" smtClean="0"/>
              <a:t>What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role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bishops</a:t>
            </a:r>
            <a:r>
              <a:rPr lang="cs-CZ" sz="1600" dirty="0" smtClean="0"/>
              <a:t> in UK </a:t>
            </a:r>
            <a:r>
              <a:rPr lang="cs-CZ" sz="1600" dirty="0" err="1" smtClean="0"/>
              <a:t>politics</a:t>
            </a:r>
            <a:r>
              <a:rPr lang="en-US" sz="1600" dirty="0" smtClean="0"/>
              <a:t>. </a:t>
            </a:r>
            <a:r>
              <a:rPr lang="en-US" sz="1600" i="1" dirty="0" smtClean="0"/>
              <a:t>BBC News</a:t>
            </a:r>
            <a:r>
              <a:rPr lang="en-US" sz="1600" dirty="0" smtClean="0"/>
              <a:t> [online]. 201</a:t>
            </a:r>
            <a:r>
              <a:rPr lang="cs-CZ" sz="1600" dirty="0" smtClean="0"/>
              <a:t>4 . </a:t>
            </a:r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bbc.co.uk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news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uk</a:t>
            </a:r>
            <a:r>
              <a:rPr lang="cs-CZ" sz="1600" dirty="0" smtClean="0">
                <a:hlinkClick r:id="rId2"/>
              </a:rPr>
              <a:t>-</a:t>
            </a:r>
            <a:r>
              <a:rPr lang="cs-CZ" sz="1600" dirty="0" err="1" smtClean="0">
                <a:hlinkClick r:id="rId2"/>
              </a:rPr>
              <a:t>politics</a:t>
            </a:r>
            <a:r>
              <a:rPr lang="cs-CZ" sz="1600" dirty="0" smtClean="0">
                <a:hlinkClick r:id="rId2"/>
              </a:rPr>
              <a:t>-16702806</a:t>
            </a:r>
            <a:endParaRPr lang="cs-CZ" sz="16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</a:pPr>
            <a:r>
              <a:rPr lang="en-US" sz="1600" dirty="0" smtClean="0"/>
              <a:t>Britain's top 1,000 charities ranked by donations. Who raises the most money? . </a:t>
            </a:r>
            <a:r>
              <a:rPr lang="cs-CZ" sz="1600" i="1" dirty="0" err="1" smtClean="0"/>
              <a:t>Guardian</a:t>
            </a:r>
            <a:r>
              <a:rPr lang="en-US" sz="1600" i="1" dirty="0" smtClean="0"/>
              <a:t>s</a:t>
            </a:r>
            <a:r>
              <a:rPr lang="en-US" sz="1600" dirty="0" smtClean="0"/>
              <a:t> [online]. 201</a:t>
            </a:r>
            <a:r>
              <a:rPr lang="cs-CZ" sz="1600" dirty="0" smtClean="0"/>
              <a:t>2 . </a:t>
            </a: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theguardian.com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news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datablog</a:t>
            </a:r>
            <a:r>
              <a:rPr lang="cs-CZ" sz="1600" dirty="0" smtClean="0">
                <a:hlinkClick r:id="rId3"/>
              </a:rPr>
              <a:t>/2012/</a:t>
            </a:r>
            <a:r>
              <a:rPr lang="cs-CZ" sz="1600" dirty="0" err="1" smtClean="0">
                <a:hlinkClick r:id="rId3"/>
              </a:rPr>
              <a:t>apr</a:t>
            </a:r>
            <a:r>
              <a:rPr lang="cs-CZ" sz="1600" dirty="0" smtClean="0">
                <a:hlinkClick r:id="rId3"/>
              </a:rPr>
              <a:t>/24/top-1000-</a:t>
            </a:r>
            <a:r>
              <a:rPr lang="cs-CZ" sz="1600" dirty="0" err="1" smtClean="0">
                <a:hlinkClick r:id="rId3"/>
              </a:rPr>
              <a:t>charities</a:t>
            </a:r>
            <a:r>
              <a:rPr lang="cs-CZ" sz="1600" dirty="0" smtClean="0">
                <a:hlinkClick r:id="rId3"/>
              </a:rPr>
              <a:t>-</a:t>
            </a:r>
            <a:r>
              <a:rPr lang="cs-CZ" sz="1600" dirty="0" err="1" smtClean="0">
                <a:hlinkClick r:id="rId3"/>
              </a:rPr>
              <a:t>donations</a:t>
            </a:r>
            <a:r>
              <a:rPr lang="cs-CZ" sz="1600" dirty="0" smtClean="0">
                <a:hlinkClick r:id="rId3"/>
              </a:rPr>
              <a:t>-</a:t>
            </a:r>
            <a:r>
              <a:rPr lang="cs-CZ" sz="1600" dirty="0" err="1" smtClean="0">
                <a:hlinkClick r:id="rId3"/>
              </a:rPr>
              <a:t>britain</a:t>
            </a:r>
            <a:endParaRPr lang="cs-CZ" sz="1600" dirty="0" smtClean="0"/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</a:pPr>
            <a:r>
              <a:rPr lang="cs-CZ" sz="1600" dirty="0" err="1" smtClean="0"/>
              <a:t>Church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Englandcharity</a:t>
            </a:r>
            <a:r>
              <a:rPr lang="cs-CZ" sz="1600" dirty="0" smtClean="0"/>
              <a:t> set </a:t>
            </a:r>
            <a:r>
              <a:rPr lang="cs-CZ" sz="1600" dirty="0" err="1" smtClean="0"/>
              <a:t>toreceive</a:t>
            </a:r>
            <a:r>
              <a:rPr lang="cs-CZ" sz="1600" dirty="0" smtClean="0"/>
              <a:t> 5 </a:t>
            </a:r>
            <a:r>
              <a:rPr lang="cs-CZ" sz="1600" dirty="0" err="1" smtClean="0"/>
              <a:t>mimlion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Government</a:t>
            </a:r>
            <a:r>
              <a:rPr lang="cs-CZ" sz="1600" dirty="0" smtClean="0"/>
              <a:t>. 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Telegraph</a:t>
            </a:r>
            <a:r>
              <a:rPr lang="en-US" sz="1600" dirty="0" smtClean="0"/>
              <a:t> [online]. 201</a:t>
            </a:r>
            <a:r>
              <a:rPr lang="cs-CZ" sz="1600" dirty="0" smtClean="0"/>
              <a:t>0 . </a:t>
            </a:r>
            <a:r>
              <a:rPr lang="cs-CZ" sz="1600" dirty="0" smtClean="0">
                <a:hlinkClick r:id="rId4"/>
              </a:rPr>
              <a:t>http://www.</a:t>
            </a:r>
            <a:r>
              <a:rPr lang="cs-CZ" sz="1600" dirty="0" err="1" smtClean="0">
                <a:hlinkClick r:id="rId4"/>
              </a:rPr>
              <a:t>telegraph.co.uk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news</a:t>
            </a:r>
            <a:r>
              <a:rPr lang="cs-CZ" sz="1600" dirty="0" smtClean="0">
                <a:hlinkClick r:id="rId4"/>
              </a:rPr>
              <a:t>/religion/7930875/</a:t>
            </a:r>
            <a:r>
              <a:rPr lang="cs-CZ" sz="1600" dirty="0" err="1" smtClean="0">
                <a:hlinkClick r:id="rId4"/>
              </a:rPr>
              <a:t>Church</a:t>
            </a:r>
            <a:r>
              <a:rPr lang="cs-CZ" sz="1600" dirty="0" smtClean="0">
                <a:hlinkClick r:id="rId4"/>
              </a:rPr>
              <a:t>-</a:t>
            </a:r>
            <a:r>
              <a:rPr lang="cs-CZ" sz="1600" dirty="0" err="1" smtClean="0">
                <a:hlinkClick r:id="rId4"/>
              </a:rPr>
              <a:t>of</a:t>
            </a:r>
            <a:r>
              <a:rPr lang="cs-CZ" sz="1600" dirty="0" smtClean="0">
                <a:hlinkClick r:id="rId4"/>
              </a:rPr>
              <a:t>-</a:t>
            </a:r>
            <a:r>
              <a:rPr lang="cs-CZ" sz="1600" dirty="0" err="1" smtClean="0">
                <a:hlinkClick r:id="rId4"/>
              </a:rPr>
              <a:t>England</a:t>
            </a:r>
            <a:r>
              <a:rPr lang="cs-CZ" sz="1600" dirty="0" smtClean="0">
                <a:hlinkClick r:id="rId4"/>
              </a:rPr>
              <a:t>-charity-set-to-</a:t>
            </a:r>
            <a:r>
              <a:rPr lang="cs-CZ" sz="1600" dirty="0" err="1" smtClean="0">
                <a:hlinkClick r:id="rId4"/>
              </a:rPr>
              <a:t>receive</a:t>
            </a:r>
            <a:r>
              <a:rPr lang="cs-CZ" sz="1600" dirty="0" smtClean="0">
                <a:hlinkClick r:id="rId4"/>
              </a:rPr>
              <a:t>-5million-</a:t>
            </a:r>
            <a:r>
              <a:rPr lang="cs-CZ" sz="1600" dirty="0" err="1" smtClean="0">
                <a:hlinkClick r:id="rId4"/>
              </a:rPr>
              <a:t>from</a:t>
            </a:r>
            <a:r>
              <a:rPr lang="cs-CZ" sz="1600" dirty="0" smtClean="0">
                <a:hlinkClick r:id="rId4"/>
              </a:rPr>
              <a:t>-</a:t>
            </a:r>
            <a:r>
              <a:rPr lang="cs-CZ" sz="1600" dirty="0" err="1" smtClean="0">
                <a:hlinkClick r:id="rId4"/>
              </a:rPr>
              <a:t>Government.html</a:t>
            </a:r>
            <a:endParaRPr lang="cs-CZ" sz="16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  <a:defRPr/>
            </a:pPr>
            <a:r>
              <a:rPr lang="cs-CZ" sz="1600" i="1" dirty="0" err="1" smtClean="0"/>
              <a:t>Secularism</a:t>
            </a:r>
            <a:r>
              <a:rPr lang="cs-CZ" sz="1600" i="1" dirty="0" smtClean="0"/>
              <a:t> </a:t>
            </a:r>
            <a:r>
              <a:rPr lang="en-US" sz="1600" dirty="0" smtClean="0"/>
              <a:t>[online]. </a:t>
            </a:r>
            <a:r>
              <a:rPr lang="cs-CZ" sz="1600" dirty="0" smtClean="0"/>
              <a:t>2015</a:t>
            </a:r>
            <a:r>
              <a:rPr lang="en-US" sz="1600" dirty="0" smtClean="0"/>
              <a:t>.</a:t>
            </a:r>
            <a:r>
              <a:rPr lang="cs-CZ" sz="1600" dirty="0" smtClean="0"/>
              <a:t>  </a:t>
            </a:r>
            <a:r>
              <a:rPr lang="cs-CZ" sz="1600" dirty="0" smtClean="0">
                <a:hlinkClick r:id="rId5"/>
              </a:rPr>
              <a:t>http://www.</a:t>
            </a:r>
            <a:r>
              <a:rPr lang="cs-CZ" sz="1600" dirty="0" err="1" smtClean="0">
                <a:hlinkClick r:id="rId5"/>
              </a:rPr>
              <a:t>secularism.org.uk</a:t>
            </a:r>
            <a:r>
              <a:rPr lang="cs-CZ" sz="1600" dirty="0" smtClean="0">
                <a:hlinkClick r:id="rId5"/>
              </a:rPr>
              <a:t>/</a:t>
            </a:r>
            <a:endParaRPr lang="cs-CZ" sz="1600" dirty="0" smtClean="0"/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  <a:defRPr/>
            </a:pPr>
            <a:r>
              <a:rPr lang="cs-CZ" sz="1600" dirty="0" err="1" smtClean="0"/>
              <a:t>Kindlmannová</a:t>
            </a:r>
            <a:r>
              <a:rPr lang="cs-CZ" sz="1600" dirty="0" smtClean="0"/>
              <a:t>, J. Náboženská výchova v Británii. </a:t>
            </a:r>
            <a:r>
              <a:rPr lang="cs-CZ" sz="1600" i="1" dirty="0" smtClean="0"/>
              <a:t>RVP</a:t>
            </a:r>
            <a:r>
              <a:rPr lang="cs-CZ" sz="1600" dirty="0" smtClean="0"/>
              <a:t> </a:t>
            </a:r>
            <a:r>
              <a:rPr lang="en-US" sz="1600" dirty="0" smtClean="0"/>
              <a:t>[online]. 20</a:t>
            </a:r>
            <a:r>
              <a:rPr lang="cs-CZ" sz="1600" dirty="0" smtClean="0"/>
              <a:t>07</a:t>
            </a:r>
            <a:r>
              <a:rPr lang="en-US" sz="1600" dirty="0" smtClean="0"/>
              <a:t>. </a:t>
            </a:r>
            <a:r>
              <a:rPr lang="cs-CZ" sz="1600" dirty="0" smtClean="0">
                <a:hlinkClick r:id="rId6"/>
              </a:rPr>
              <a:t>http://clanky.rvp.cz/clanek/c/GO/1562/NABOZENSKA-VYCHOVA-VE-VELKE-BRITANII.html/</a:t>
            </a:r>
            <a:endParaRPr lang="cs-CZ" sz="1600" dirty="0" smtClean="0"/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</a:pPr>
            <a:r>
              <a:rPr lang="cs-CZ" sz="1600" dirty="0" smtClean="0"/>
              <a:t>MOLKOVÁ, Michaela. Právo na veřejné užívání náboženských symbolů [online]. 2013 [cit. 2015-04-08]. Diplomová práce. Masarykova univerzita. </a:t>
            </a:r>
            <a:r>
              <a:rPr lang="cs-CZ" sz="1600" dirty="0" smtClean="0">
                <a:hlinkClick r:id="rId7"/>
              </a:rPr>
              <a:t>http://is.muni.cz/th/257528/pravf_m/</a:t>
            </a:r>
            <a:endParaRPr lang="cs-CZ" sz="16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</a:pPr>
            <a:r>
              <a:rPr lang="en-US" sz="1600" dirty="0" smtClean="0"/>
              <a:t>Office for National Statistics (ONS) "</a:t>
            </a:r>
            <a:r>
              <a:rPr lang="en-US" sz="1600" i="1" dirty="0" smtClean="0"/>
              <a:t>Religion in England</a:t>
            </a:r>
            <a:r>
              <a:rPr lang="en-US" sz="1600" dirty="0" smtClean="0"/>
              <a:t>", analysis of the 2011 National Census data, covering England and Wales</a:t>
            </a:r>
            <a:r>
              <a:rPr lang="cs-CZ" sz="1600" dirty="0" smtClean="0"/>
              <a:t>. [online]. 2012. </a:t>
            </a:r>
            <a:r>
              <a:rPr lang="cs-CZ" sz="1600" dirty="0" smtClean="0">
                <a:hlinkClick r:id="rId8"/>
              </a:rPr>
              <a:t>http://www.</a:t>
            </a:r>
            <a:r>
              <a:rPr lang="cs-CZ" sz="1600" dirty="0" err="1" smtClean="0">
                <a:hlinkClick r:id="rId8"/>
              </a:rPr>
              <a:t>ons.gov.uk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ons</a:t>
            </a:r>
            <a:r>
              <a:rPr lang="cs-CZ" sz="1600" dirty="0" smtClean="0">
                <a:hlinkClick r:id="rId8"/>
              </a:rPr>
              <a:t>/dcp171776_290510.pdf</a:t>
            </a:r>
            <a:endParaRPr lang="cs-CZ" sz="16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</a:pPr>
            <a:r>
              <a:rPr lang="cs-CZ" sz="1600" dirty="0" smtClean="0"/>
              <a:t>CRABTREE, V. Religion in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United</a:t>
            </a:r>
            <a:r>
              <a:rPr lang="cs-CZ" sz="1600" dirty="0" smtClean="0"/>
              <a:t> </a:t>
            </a:r>
            <a:r>
              <a:rPr lang="cs-CZ" sz="1600" dirty="0" err="1" smtClean="0"/>
              <a:t>Kingdom</a:t>
            </a:r>
            <a:r>
              <a:rPr lang="cs-CZ" sz="1600" dirty="0" smtClean="0"/>
              <a:t>. </a:t>
            </a:r>
            <a:r>
              <a:rPr lang="cs-CZ" sz="1600" i="1" dirty="0" err="1" smtClean="0"/>
              <a:t>Vexen</a:t>
            </a:r>
            <a:r>
              <a:rPr lang="cs-CZ" sz="1600" i="1" dirty="0" smtClean="0"/>
              <a:t>. </a:t>
            </a:r>
            <a:r>
              <a:rPr lang="en-US" sz="1600" dirty="0" smtClean="0"/>
              <a:t>[online]. 20</a:t>
            </a:r>
            <a:r>
              <a:rPr lang="cs-CZ" sz="1600" dirty="0" smtClean="0"/>
              <a:t>12</a:t>
            </a:r>
            <a:r>
              <a:rPr lang="en-US" sz="1600" dirty="0" smtClean="0"/>
              <a:t>. </a:t>
            </a:r>
            <a:r>
              <a:rPr lang="cs-CZ" sz="1600" dirty="0" smtClean="0">
                <a:hlinkClick r:id="rId9"/>
              </a:rPr>
              <a:t>http://www.</a:t>
            </a:r>
            <a:r>
              <a:rPr lang="cs-CZ" sz="1600" dirty="0" err="1" smtClean="0">
                <a:hlinkClick r:id="rId9"/>
              </a:rPr>
              <a:t>vexen.co.uk</a:t>
            </a:r>
            <a:r>
              <a:rPr lang="cs-CZ" sz="1600" dirty="0" smtClean="0">
                <a:hlinkClick r:id="rId9"/>
              </a:rPr>
              <a:t>/UK/religion.</a:t>
            </a:r>
            <a:r>
              <a:rPr lang="cs-CZ" sz="1600" dirty="0" err="1" smtClean="0">
                <a:hlinkClick r:id="rId9"/>
              </a:rPr>
              <a:t>html</a:t>
            </a:r>
            <a:endParaRPr lang="cs-CZ" sz="16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</a:pPr>
            <a:endParaRPr lang="cs-CZ" sz="16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</a:pPr>
            <a:endParaRPr lang="cs-CZ" sz="1600" dirty="0" smtClean="0"/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 startAt="10"/>
            </a:pPr>
            <a:endParaRPr lang="cs-CZ" sz="1600" dirty="0" smtClean="0"/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6000"/>
            </a:pPr>
            <a:endParaRPr lang="cs-CZ" sz="1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endParaRPr lang="cs-CZ" sz="2800" dirty="0" smtClean="0"/>
          </a:p>
          <a:p>
            <a:pPr marL="514350" lvl="0" indent="-514350">
              <a:buFont typeface="+mj-lt"/>
              <a:buAutoNum type="arabicPeriod" startAt="18"/>
            </a:pPr>
            <a:r>
              <a:rPr lang="en-US" sz="1600" dirty="0" smtClean="0"/>
              <a:t>Perspectives: Should Britain become a secular state?</a:t>
            </a:r>
            <a:r>
              <a:rPr lang="cs-CZ" sz="1600" dirty="0" smtClean="0"/>
              <a:t> </a:t>
            </a:r>
            <a:r>
              <a:rPr lang="cs-CZ" sz="1600" i="1" dirty="0" smtClean="0"/>
              <a:t>BBC</a:t>
            </a:r>
            <a:r>
              <a:rPr lang="cs-CZ" sz="1600" dirty="0" smtClean="0"/>
              <a:t> </a:t>
            </a:r>
            <a:r>
              <a:rPr lang="en-US" sz="1600" dirty="0" smtClean="0"/>
              <a:t>[online]. 2</a:t>
            </a:r>
            <a:r>
              <a:rPr lang="cs-CZ" sz="1600" dirty="0" smtClean="0"/>
              <a:t>013. </a:t>
            </a:r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bbc.co.uk</a:t>
            </a:r>
            <a:r>
              <a:rPr lang="cs-CZ" sz="1600" dirty="0" smtClean="0">
                <a:hlinkClick r:id="rId2"/>
              </a:rPr>
              <a:t>/religion/0/21883918</a:t>
            </a:r>
            <a:endParaRPr lang="cs-CZ" sz="1600" dirty="0" smtClean="0"/>
          </a:p>
          <a:p>
            <a:pPr marL="514350" indent="-514350">
              <a:buFont typeface="+mj-lt"/>
              <a:buAutoNum type="arabicPeriod" startAt="18"/>
            </a:pPr>
            <a:r>
              <a:rPr lang="cs-CZ" sz="1600" dirty="0" err="1" smtClean="0"/>
              <a:t>How</a:t>
            </a:r>
            <a:r>
              <a:rPr lang="cs-CZ" sz="1600" dirty="0" smtClean="0"/>
              <a:t> Many </a:t>
            </a:r>
            <a:r>
              <a:rPr lang="cs-CZ" sz="1600" dirty="0" err="1" smtClean="0"/>
              <a:t>Catholics</a:t>
            </a:r>
            <a:r>
              <a:rPr lang="cs-CZ" sz="1600" dirty="0" smtClean="0"/>
              <a:t> are in </a:t>
            </a:r>
            <a:r>
              <a:rPr lang="cs-CZ" sz="1600" dirty="0" err="1" smtClean="0"/>
              <a:t>Britain</a:t>
            </a:r>
            <a:r>
              <a:rPr lang="en-US" sz="1600" dirty="0" smtClean="0"/>
              <a:t>. </a:t>
            </a:r>
            <a:r>
              <a:rPr lang="en-US" sz="1600" i="1" dirty="0" smtClean="0"/>
              <a:t>BBC News</a:t>
            </a:r>
            <a:r>
              <a:rPr lang="en-US" sz="1600" dirty="0" smtClean="0"/>
              <a:t> [online]. 201</a:t>
            </a:r>
            <a:r>
              <a:rPr lang="cs-CZ" sz="1600" dirty="0" smtClean="0"/>
              <a:t>0 . </a:t>
            </a: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bbc.co.uk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news</a:t>
            </a:r>
            <a:r>
              <a:rPr lang="cs-CZ" sz="1600" dirty="0" smtClean="0">
                <a:hlinkClick r:id="rId3"/>
              </a:rPr>
              <a:t>/11297461</a:t>
            </a:r>
            <a:r>
              <a:rPr lang="cs-CZ" sz="1600" dirty="0" smtClean="0"/>
              <a:t> </a:t>
            </a:r>
          </a:p>
          <a:p>
            <a:pPr marL="514350" indent="-514350">
              <a:buFont typeface="+mj-lt"/>
              <a:buAutoNum type="arabicPeriod" startAt="18"/>
            </a:pPr>
            <a:r>
              <a:rPr lang="en-US" sz="1600" dirty="0" smtClean="0"/>
              <a:t>Religion and belief: some surveys and statistics</a:t>
            </a:r>
            <a:r>
              <a:rPr lang="cs-CZ" sz="1600" dirty="0" smtClean="0"/>
              <a:t>. </a:t>
            </a:r>
            <a:r>
              <a:rPr lang="cs-CZ" sz="1600" dirty="0" err="1" smtClean="0"/>
              <a:t>British</a:t>
            </a:r>
            <a:r>
              <a:rPr lang="cs-CZ" sz="1600" dirty="0" smtClean="0"/>
              <a:t> </a:t>
            </a:r>
            <a:r>
              <a:rPr lang="cs-CZ" sz="1600" dirty="0" err="1" smtClean="0"/>
              <a:t>humanist</a:t>
            </a:r>
            <a:r>
              <a:rPr lang="cs-CZ" sz="1600" dirty="0" smtClean="0"/>
              <a:t> </a:t>
            </a:r>
            <a:r>
              <a:rPr lang="cs-CZ" sz="1600" dirty="0" err="1" smtClean="0"/>
              <a:t>organization</a:t>
            </a:r>
            <a:r>
              <a:rPr lang="cs-CZ" sz="1600" dirty="0" smtClean="0"/>
              <a:t> [online]. 2012 </a:t>
            </a:r>
            <a:r>
              <a:rPr lang="cs-CZ" sz="1600" dirty="0" smtClean="0">
                <a:hlinkClick r:id="rId4"/>
              </a:rPr>
              <a:t>https://humanism.org.uk/campaigns/religion-and-belief-some-surveys-and-statistics/</a:t>
            </a:r>
            <a:endParaRPr lang="cs-CZ" sz="1600" dirty="0" smtClean="0"/>
          </a:p>
          <a:p>
            <a:pPr marL="514350" lvl="0" indent="-514350">
              <a:buFont typeface="+mj-lt"/>
              <a:buAutoNum type="arabicPeriod" startAt="18"/>
            </a:pPr>
            <a:r>
              <a:rPr lang="cs-CZ" sz="1600" dirty="0" err="1" smtClean="0"/>
              <a:t>Voters</a:t>
            </a:r>
            <a:r>
              <a:rPr lang="cs-CZ" sz="1600" dirty="0" smtClean="0"/>
              <a:t> </a:t>
            </a:r>
            <a:r>
              <a:rPr lang="cs-CZ" sz="1600" dirty="0" err="1" smtClean="0"/>
              <a:t>were</a:t>
            </a:r>
            <a:r>
              <a:rPr lang="cs-CZ" sz="1600" dirty="0" smtClean="0"/>
              <a:t> not </a:t>
            </a:r>
            <a:r>
              <a:rPr lang="cs-CZ" sz="1600" dirty="0" err="1" smtClean="0"/>
              <a:t>religious</a:t>
            </a:r>
            <a:r>
              <a:rPr lang="cs-CZ" sz="1600" dirty="0" smtClean="0"/>
              <a:t>.  </a:t>
            </a:r>
            <a:r>
              <a:rPr lang="cs-CZ" sz="1600" i="1" dirty="0" err="1" smtClean="0"/>
              <a:t>YouGov</a:t>
            </a:r>
            <a:r>
              <a:rPr lang="cs-CZ" sz="1600" dirty="0" smtClean="0"/>
              <a:t> [online]. 2014. </a:t>
            </a:r>
            <a:r>
              <a:rPr lang="cs-CZ" sz="1600" dirty="0" smtClean="0">
                <a:hlinkClick r:id="rId5"/>
              </a:rPr>
              <a:t>https://yougov.co.uk/news/2014/04/23/voters-were-not-religious-britain-christian-countr/</a:t>
            </a:r>
            <a:endParaRPr lang="cs-CZ" sz="1600" dirty="0" smtClean="0"/>
          </a:p>
          <a:p>
            <a:pPr marL="514350" lvl="0" indent="-514350">
              <a:buFont typeface="+mj-lt"/>
              <a:buAutoNum type="arabicPeriod" startAt="18"/>
            </a:pPr>
            <a:r>
              <a:rPr lang="cs-CZ" sz="1600" dirty="0" err="1" smtClean="0"/>
              <a:t>British</a:t>
            </a:r>
            <a:r>
              <a:rPr lang="cs-CZ" sz="1600" dirty="0" smtClean="0"/>
              <a:t> </a:t>
            </a:r>
            <a:r>
              <a:rPr lang="cs-CZ" sz="1600" dirty="0" err="1" smtClean="0"/>
              <a:t>Youth</a:t>
            </a:r>
            <a:r>
              <a:rPr lang="cs-CZ" sz="1600" dirty="0" smtClean="0"/>
              <a:t> </a:t>
            </a:r>
            <a:r>
              <a:rPr lang="cs-CZ" sz="1600" dirty="0" err="1" smtClean="0"/>
              <a:t>reject</a:t>
            </a:r>
            <a:r>
              <a:rPr lang="cs-CZ" sz="1600" dirty="0" smtClean="0"/>
              <a:t> religion.  </a:t>
            </a:r>
            <a:r>
              <a:rPr lang="cs-CZ" sz="1600" i="1" dirty="0" err="1" smtClean="0"/>
              <a:t>YouGov</a:t>
            </a:r>
            <a:r>
              <a:rPr lang="cs-CZ" sz="1600" dirty="0" smtClean="0"/>
              <a:t> [online]. 2013 </a:t>
            </a:r>
            <a:r>
              <a:rPr lang="cs-CZ" sz="1600" dirty="0" smtClean="0">
                <a:hlinkClick r:id="rId6"/>
              </a:rPr>
              <a:t>https://yougov.co.uk/news/2013/06/24/british-youth-reject-religion/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endParaRPr lang="cs-CZ" dirty="0" smtClean="0"/>
          </a:p>
          <a:p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endParaRPr lang="cs-CZ" dirty="0" smtClean="0"/>
          </a:p>
          <a:p>
            <a:pPr lvl="1"/>
            <a:r>
              <a:rPr lang="cs-CZ" dirty="0" err="1" smtClean="0"/>
              <a:t>Relation</a:t>
            </a:r>
            <a:r>
              <a:rPr lang="cs-CZ" dirty="0" smtClean="0"/>
              <a:t> – </a:t>
            </a:r>
            <a:r>
              <a:rPr lang="cs-CZ" dirty="0" err="1" smtClean="0"/>
              <a:t>Ceremony</a:t>
            </a:r>
            <a:endParaRPr lang="cs-CZ" dirty="0" smtClean="0"/>
          </a:p>
          <a:p>
            <a:r>
              <a:rPr lang="cs-CZ" dirty="0" smtClean="0"/>
              <a:t>Public </a:t>
            </a:r>
            <a:r>
              <a:rPr lang="cs-CZ" dirty="0" err="1" smtClean="0"/>
              <a:t>Sphere</a:t>
            </a:r>
            <a:endParaRPr lang="cs-CZ" dirty="0" smtClean="0"/>
          </a:p>
          <a:p>
            <a:pPr lvl="1"/>
            <a:r>
              <a:rPr lang="cs-CZ" dirty="0" err="1" smtClean="0"/>
              <a:t>Funding</a:t>
            </a:r>
            <a:r>
              <a:rPr lang="cs-CZ" dirty="0" smtClean="0"/>
              <a:t> - </a:t>
            </a:r>
            <a:r>
              <a:rPr lang="cs-CZ" dirty="0" err="1" smtClean="0"/>
              <a:t>Activity</a:t>
            </a:r>
            <a:endParaRPr lang="cs-CZ" dirty="0" smtClean="0"/>
          </a:p>
          <a:p>
            <a:r>
              <a:rPr lang="cs-CZ" dirty="0" err="1" smtClean="0"/>
              <a:t>Other</a:t>
            </a:r>
            <a:r>
              <a:rPr lang="cs-CZ" dirty="0" smtClean="0"/>
              <a:t> religion in UK</a:t>
            </a:r>
          </a:p>
          <a:p>
            <a:r>
              <a:rPr lang="cs-CZ" dirty="0" err="1" smtClean="0"/>
              <a:t>Secularization</a:t>
            </a:r>
            <a:endParaRPr lang="cs-CZ" dirty="0" smtClean="0"/>
          </a:p>
          <a:p>
            <a:r>
              <a:rPr lang="cs-CZ" dirty="0" err="1" smtClean="0"/>
              <a:t>Results</a:t>
            </a:r>
            <a:endParaRPr lang="cs-CZ" dirty="0" smtClean="0"/>
          </a:p>
          <a:p>
            <a:r>
              <a:rPr lang="cs-CZ" dirty="0" err="1" smtClean="0"/>
              <a:t>Literature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History</a:t>
            </a:r>
            <a:r>
              <a:rPr lang="cs-CZ" dirty="0" smtClean="0"/>
              <a:t> – 1534 </a:t>
            </a:r>
            <a:r>
              <a:rPr lang="cs-CZ" dirty="0" err="1" smtClean="0"/>
              <a:t>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Supremacy</a:t>
            </a:r>
            <a:r>
              <a:rPr lang="cs-CZ" dirty="0" smtClean="0"/>
              <a:t> </a:t>
            </a:r>
            <a:r>
              <a:rPr lang="cs-CZ" dirty="0" err="1" smtClean="0"/>
              <a:t>followed</a:t>
            </a:r>
            <a:r>
              <a:rPr lang="cs-CZ" dirty="0" smtClean="0"/>
              <a:t> by </a:t>
            </a:r>
            <a:r>
              <a:rPr lang="cs-CZ" dirty="0" err="1" smtClean="0"/>
              <a:t>Suppresion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Monasteries</a:t>
            </a:r>
            <a:endParaRPr lang="cs-CZ" dirty="0" smtClean="0"/>
          </a:p>
          <a:p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episcopical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(108 </a:t>
            </a:r>
            <a:r>
              <a:rPr lang="cs-CZ" dirty="0" err="1" smtClean="0"/>
              <a:t>bishops</a:t>
            </a:r>
            <a:r>
              <a:rPr lang="cs-CZ" dirty="0" smtClean="0"/>
              <a:t>, 2 </a:t>
            </a:r>
            <a:r>
              <a:rPr lang="cs-CZ" dirty="0" err="1" smtClean="0"/>
              <a:t>archbishops</a:t>
            </a:r>
            <a:r>
              <a:rPr lang="cs-CZ" dirty="0" smtClean="0"/>
              <a:t>) </a:t>
            </a:r>
            <a:r>
              <a:rPr lang="cs-CZ" dirty="0" err="1" smtClean="0"/>
              <a:t>and</a:t>
            </a:r>
            <a:r>
              <a:rPr lang="cs-CZ" dirty="0" smtClean="0"/>
              <a:t> protestant </a:t>
            </a:r>
            <a:r>
              <a:rPr lang="cs-CZ" dirty="0" err="1" smtClean="0"/>
              <a:t>liturgy</a:t>
            </a:r>
            <a:r>
              <a:rPr lang="cs-CZ" dirty="0" smtClean="0"/>
              <a:t> (</a:t>
            </a:r>
            <a:r>
              <a:rPr lang="cs-CZ" dirty="0" err="1" smtClean="0"/>
              <a:t>Book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Prayer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controversial</a:t>
            </a:r>
            <a:r>
              <a:rPr lang="cs-CZ" dirty="0" smtClean="0"/>
              <a:t> </a:t>
            </a:r>
            <a:r>
              <a:rPr lang="cs-CZ" dirty="0" err="1" smtClean="0"/>
              <a:t>theme</a:t>
            </a:r>
            <a:r>
              <a:rPr lang="cs-CZ" dirty="0" smtClean="0"/>
              <a:t>:  </a:t>
            </a:r>
            <a:r>
              <a:rPr lang="cs-CZ" dirty="0" err="1" smtClean="0"/>
              <a:t>female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homosexual</a:t>
            </a:r>
            <a:r>
              <a:rPr lang="cs-CZ" dirty="0" smtClean="0"/>
              <a:t> </a:t>
            </a:r>
            <a:r>
              <a:rPr lang="cs-CZ" dirty="0" err="1" smtClean="0"/>
              <a:t>priests</a:t>
            </a:r>
            <a:r>
              <a:rPr lang="cs-CZ" dirty="0" smtClean="0"/>
              <a:t> (1994)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female</a:t>
            </a:r>
            <a:r>
              <a:rPr lang="cs-CZ" dirty="0" smtClean="0"/>
              <a:t> </a:t>
            </a:r>
            <a:r>
              <a:rPr lang="cs-CZ" dirty="0" err="1" smtClean="0"/>
              <a:t>bishops</a:t>
            </a:r>
            <a:r>
              <a:rPr lang="cs-CZ" dirty="0" smtClean="0"/>
              <a:t> (2014): </a:t>
            </a:r>
            <a:r>
              <a:rPr lang="cs-CZ" dirty="0" err="1" smtClean="0"/>
              <a:t>first</a:t>
            </a:r>
            <a:r>
              <a:rPr lang="cs-CZ" dirty="0" smtClean="0"/>
              <a:t> 2014 </a:t>
            </a:r>
            <a:r>
              <a:rPr lang="cs-CZ" dirty="0" err="1" smtClean="0"/>
              <a:t>Libby</a:t>
            </a:r>
            <a:r>
              <a:rPr lang="cs-CZ" dirty="0" smtClean="0"/>
              <a:t> </a:t>
            </a:r>
            <a:r>
              <a:rPr lang="cs-CZ" dirty="0" err="1" smtClean="0"/>
              <a:t>Lane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Supreme</a:t>
            </a:r>
            <a:r>
              <a:rPr lang="cs-CZ" dirty="0" smtClean="0"/>
              <a:t> </a:t>
            </a:r>
            <a:r>
              <a:rPr lang="cs-CZ" dirty="0" err="1" smtClean="0"/>
              <a:t>Governor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Defensor </a:t>
            </a:r>
            <a:r>
              <a:rPr lang="cs-CZ" dirty="0" err="1" smtClean="0"/>
              <a:t>Fidei</a:t>
            </a:r>
            <a:r>
              <a:rPr lang="cs-CZ" dirty="0" smtClean="0"/>
              <a:t> = </a:t>
            </a:r>
            <a:r>
              <a:rPr lang="cs-CZ" dirty="0" err="1" smtClean="0"/>
              <a:t>Monarch</a:t>
            </a:r>
            <a:endParaRPr lang="cs-CZ" dirty="0" smtClean="0"/>
          </a:p>
          <a:p>
            <a:r>
              <a:rPr lang="cs-CZ" dirty="0" smtClean="0"/>
              <a:t>2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b="1" dirty="0" err="1" smtClean="0"/>
              <a:t>provinces</a:t>
            </a:r>
            <a:r>
              <a:rPr lang="cs-CZ" b="1" dirty="0" smtClean="0"/>
              <a:t> led by </a:t>
            </a:r>
            <a:r>
              <a:rPr lang="cs-CZ" b="1" dirty="0" err="1" smtClean="0"/>
              <a:t>archbishops</a:t>
            </a:r>
            <a:endParaRPr lang="cs-CZ" b="1" dirty="0" smtClean="0"/>
          </a:p>
          <a:p>
            <a:pPr lvl="1"/>
            <a:r>
              <a:rPr lang="cs-CZ" dirty="0" err="1" smtClean="0"/>
              <a:t>Archbishop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Canterburry</a:t>
            </a:r>
            <a:r>
              <a:rPr lang="cs-CZ" dirty="0" smtClean="0"/>
              <a:t> – </a:t>
            </a:r>
            <a:r>
              <a:rPr lang="cs-CZ" dirty="0" err="1" smtClean="0"/>
              <a:t>South</a:t>
            </a:r>
            <a:r>
              <a:rPr lang="cs-CZ" dirty="0" smtClean="0"/>
              <a:t> – </a:t>
            </a:r>
            <a:r>
              <a:rPr lang="cs-CZ" dirty="0" err="1" smtClean="0"/>
              <a:t>Primate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endParaRPr lang="cs-CZ" dirty="0" smtClean="0"/>
          </a:p>
          <a:p>
            <a:pPr lvl="1"/>
            <a:r>
              <a:rPr lang="cs-CZ" dirty="0" err="1" smtClean="0"/>
              <a:t>Archbishop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York – </a:t>
            </a:r>
            <a:r>
              <a:rPr lang="cs-CZ" dirty="0" err="1" smtClean="0"/>
              <a:t>North</a:t>
            </a:r>
            <a:r>
              <a:rPr lang="cs-CZ" dirty="0" smtClean="0"/>
              <a:t> – </a:t>
            </a:r>
            <a:r>
              <a:rPr lang="cs-CZ" dirty="0" err="1" smtClean="0"/>
              <a:t>Primate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England</a:t>
            </a:r>
            <a:endParaRPr lang="cs-CZ" dirty="0" smtClean="0"/>
          </a:p>
          <a:p>
            <a:r>
              <a:rPr lang="cs-CZ" b="1" dirty="0" err="1" smtClean="0"/>
              <a:t>dioceses</a:t>
            </a:r>
            <a:r>
              <a:rPr lang="cs-CZ" b="1" dirty="0" smtClean="0"/>
              <a:t> </a:t>
            </a:r>
            <a:r>
              <a:rPr lang="cs-CZ" dirty="0" smtClean="0"/>
              <a:t>(41)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b="1" dirty="0" err="1" smtClean="0"/>
              <a:t>parishes</a:t>
            </a:r>
            <a:r>
              <a:rPr lang="cs-CZ" b="1" dirty="0" smtClean="0"/>
              <a:t> </a:t>
            </a:r>
            <a:r>
              <a:rPr lang="cs-CZ" dirty="0" smtClean="0"/>
              <a:t>(cca 13 000)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[1], [2]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Anglican</a:t>
            </a:r>
            <a:r>
              <a:rPr lang="cs-CZ" dirty="0" smtClean="0"/>
              <a:t> </a:t>
            </a:r>
            <a:r>
              <a:rPr lang="cs-CZ" dirty="0" err="1" smtClean="0"/>
              <a:t>Communion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association of </a:t>
            </a:r>
            <a:r>
              <a:rPr lang="cs-CZ" dirty="0" err="1" smtClean="0"/>
              <a:t>Anglican</a:t>
            </a:r>
            <a:r>
              <a:rPr lang="cs-CZ" dirty="0" smtClean="0"/>
              <a:t> </a:t>
            </a:r>
            <a:r>
              <a:rPr lang="cs-CZ" dirty="0" err="1" smtClean="0"/>
              <a:t>churches</a:t>
            </a:r>
            <a:endParaRPr lang="cs-CZ" dirty="0" smtClean="0"/>
          </a:p>
          <a:p>
            <a:r>
              <a:rPr lang="en-US" dirty="0" smtClean="0"/>
              <a:t>there is mutual agreement on essential doctrines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:  </a:t>
            </a:r>
            <a:r>
              <a:rPr lang="cs-CZ" dirty="0" err="1" smtClean="0"/>
              <a:t>Archbishop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Canterburry</a:t>
            </a:r>
            <a:endParaRPr lang="cs-CZ" dirty="0" smtClean="0"/>
          </a:p>
          <a:p>
            <a:r>
              <a:rPr lang="cs-CZ" dirty="0" smtClean="0"/>
              <a:t>Ch. in Wales, Ch.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Ireland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Scotish</a:t>
            </a:r>
            <a:r>
              <a:rPr lang="cs-CZ" dirty="0" smtClean="0"/>
              <a:t> </a:t>
            </a:r>
            <a:r>
              <a:rPr lang="cs-CZ" dirty="0" err="1" smtClean="0"/>
              <a:t>Episcopal</a:t>
            </a:r>
            <a:r>
              <a:rPr lang="cs-CZ" dirty="0" smtClean="0"/>
              <a:t> Ch.</a:t>
            </a:r>
          </a:p>
          <a:p>
            <a:r>
              <a:rPr lang="cs-CZ" dirty="0" smtClean="0"/>
              <a:t>X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Scotland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Kirk</a:t>
            </a:r>
            <a:r>
              <a:rPr lang="cs-CZ" dirty="0" smtClean="0"/>
              <a:t>) – </a:t>
            </a:r>
            <a:r>
              <a:rPr lang="cs-CZ" dirty="0" err="1" smtClean="0"/>
              <a:t>presbyterian</a:t>
            </a:r>
            <a:r>
              <a:rPr lang="cs-CZ" dirty="0" smtClean="0"/>
              <a:t>,  </a:t>
            </a:r>
            <a:r>
              <a:rPr lang="cs-CZ" dirty="0" err="1" smtClean="0"/>
              <a:t>calvinist</a:t>
            </a: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pic>
        <p:nvPicPr>
          <p:cNvPr id="15362" name="Picture 2" descr="http://i.guim.co.uk/static/w-1125/h--/q-95/sys-images/Guardian/Pix/pictures/2015/3/31/1427811968206/80b9238a-15be-4d05-ba44-0853d67ef79d-2060x12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605" y="3501008"/>
            <a:ext cx="5597699" cy="335699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236296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[3], [4]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of </a:t>
            </a:r>
            <a:r>
              <a:rPr lang="cs-CZ" dirty="0" err="1" smtClean="0"/>
              <a:t>England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endParaRPr lang="cs-CZ" dirty="0" smtClean="0"/>
          </a:p>
          <a:p>
            <a:r>
              <a:rPr lang="en-US" dirty="0" smtClean="0"/>
              <a:t>In the Church of England </a:t>
            </a:r>
            <a:r>
              <a:rPr lang="cs-CZ" dirty="0" err="1" smtClean="0"/>
              <a:t>Queen</a:t>
            </a:r>
            <a:r>
              <a:rPr lang="en-US" dirty="0" smtClean="0"/>
              <a:t> appoints archbishops, bishops and deans of cathedrals on the advice of the Prime Minister. </a:t>
            </a:r>
            <a:endParaRPr lang="cs-CZ" dirty="0" smtClean="0"/>
          </a:p>
          <a:p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ceremonies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a </a:t>
            </a:r>
            <a:r>
              <a:rPr lang="cs-CZ" dirty="0" err="1" smtClean="0"/>
              <a:t>place</a:t>
            </a:r>
            <a:r>
              <a:rPr lang="cs-CZ" dirty="0" smtClean="0"/>
              <a:t> in </a:t>
            </a:r>
            <a:r>
              <a:rPr lang="cs-CZ" dirty="0" err="1" smtClean="0"/>
              <a:t>churches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Archbishop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Canterburry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clergy</a:t>
            </a:r>
            <a:endParaRPr lang="cs-CZ" dirty="0" smtClean="0"/>
          </a:p>
          <a:p>
            <a:r>
              <a:rPr lang="en-US" dirty="0" smtClean="0"/>
              <a:t>the Sovereign reads a declaration and takes the oath to preserve the Church of Scotland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an oath to maintain the established </a:t>
            </a:r>
            <a:r>
              <a:rPr lang="en-US" b="1" dirty="0" smtClean="0"/>
              <a:t>Protestant succession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accession</a:t>
            </a:r>
            <a:r>
              <a:rPr lang="cs-CZ" dirty="0" smtClean="0"/>
              <a:t> </a:t>
            </a:r>
            <a:r>
              <a:rPr lang="cs-CZ" dirty="0" err="1" smtClean="0"/>
              <a:t>declaration</a:t>
            </a:r>
            <a:r>
              <a:rPr lang="cs-CZ" dirty="0" smtClean="0"/>
              <a:t>).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Royals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Birth</a:t>
            </a:r>
            <a:r>
              <a:rPr lang="cs-CZ" dirty="0" smtClean="0"/>
              <a:t> – </a:t>
            </a:r>
            <a:r>
              <a:rPr lang="cs-CZ" dirty="0" err="1" smtClean="0"/>
              <a:t>Baptism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24" name="Picture 4" descr="Happy occasion: The proud parents are walked from the chapel by Justin Welby, the Archbishop of Canterbury who had just baptised Geo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24736" cy="457684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1216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Royals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Wedding</a:t>
            </a:r>
            <a:endParaRPr lang="cs-CZ" dirty="0"/>
          </a:p>
        </p:txBody>
      </p:sp>
      <p:pic>
        <p:nvPicPr>
          <p:cNvPr id="28674" name="Picture 2" descr="http://cache4.asset-cache.net/gc/109326196-robert-runcie-the-archbishop-of-canterbury-gettyimages.jpg?v=1&amp;c=IWSAsset&amp;k=2&amp;d=R4V%2FQay2ANwpmCZhkZDSEgThUghefS6hFi9FlYBI0q2b0Voz1JB7G%2FEvGw2Lq3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768752" cy="452389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1216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[7]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Royals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Coronation</a:t>
            </a:r>
            <a:endParaRPr lang="cs-CZ" dirty="0"/>
          </a:p>
        </p:txBody>
      </p:sp>
      <p:pic>
        <p:nvPicPr>
          <p:cNvPr id="27652" name="Picture 4" descr="http://www.bloomberg.com/image/iuvBChuS.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6552728" cy="4351421"/>
          </a:xfrm>
          <a:prstGeom prst="rect">
            <a:avLst/>
          </a:prstGeom>
          <a:noFill/>
        </p:spPr>
      </p:pic>
      <p:pic>
        <p:nvPicPr>
          <p:cNvPr id="27650" name="Picture 2" descr="http://i.guim.co.uk/static/w-620/h--/q-95/sys-images/Guardian/About/General/2013/5/30/1369934367750/60th-anniversary-Queen-El-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381500" cy="26289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01216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 [8]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Royals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State</a:t>
            </a:r>
            <a:r>
              <a:rPr lang="cs-CZ" dirty="0" smtClean="0"/>
              <a:t> vs. </a:t>
            </a:r>
            <a:r>
              <a:rPr lang="cs-CZ" dirty="0" err="1" smtClean="0"/>
              <a:t>Ceremonial</a:t>
            </a:r>
            <a:r>
              <a:rPr lang="cs-CZ" dirty="0" smtClean="0"/>
              <a:t> </a:t>
            </a:r>
            <a:r>
              <a:rPr lang="cs-CZ" dirty="0" err="1" smtClean="0"/>
              <a:t>Funeral</a:t>
            </a:r>
            <a:endParaRPr lang="cs-CZ" dirty="0"/>
          </a:p>
        </p:txBody>
      </p:sp>
      <p:pic>
        <p:nvPicPr>
          <p:cNvPr id="26628" name="Picture 4" descr="https://metrouk2.files.wordpress.com/2013/04/ay_108071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696744" cy="471634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1216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Source</a:t>
            </a:r>
            <a:r>
              <a:rPr lang="cs-CZ" dirty="0" smtClean="0"/>
              <a:t>:  [9]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1017</TotalTime>
  <Words>1165</Words>
  <Application>Microsoft Office PowerPoint</Application>
  <PresentationFormat>On-screen Show (4:3)</PresentationFormat>
  <Paragraphs>130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Původ</vt:lpstr>
      <vt:lpstr>Religion in the United Kingdom</vt:lpstr>
      <vt:lpstr>Structure</vt:lpstr>
      <vt:lpstr>Church of England</vt:lpstr>
      <vt:lpstr>The Anglican Communion</vt:lpstr>
      <vt:lpstr>Royal Family and the Church of England</vt:lpstr>
      <vt:lpstr>Royals</vt:lpstr>
      <vt:lpstr>Royals</vt:lpstr>
      <vt:lpstr>Royals</vt:lpstr>
      <vt:lpstr>Royals</vt:lpstr>
      <vt:lpstr>Funding of the Church</vt:lpstr>
      <vt:lpstr>Public sphere</vt:lpstr>
      <vt:lpstr>Public sphere</vt:lpstr>
      <vt:lpstr>Religious affiliation</vt:lpstr>
      <vt:lpstr>SECULARISATION</vt:lpstr>
      <vt:lpstr>RESULTS</vt:lpstr>
      <vt:lpstr>Sources</vt:lpstr>
      <vt:lpstr>Sources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in the United Kingdom</dc:title>
  <dc:creator>Kateřina Němečková</dc:creator>
  <cp:lastModifiedBy>Agnieszka Szumigalska</cp:lastModifiedBy>
  <cp:revision>45</cp:revision>
  <dcterms:created xsi:type="dcterms:W3CDTF">2015-04-04T16:30:14Z</dcterms:created>
  <dcterms:modified xsi:type="dcterms:W3CDTF">2015-04-15T08:56:31Z</dcterms:modified>
</cp:coreProperties>
</file>