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7"/>
  </p:notesMasterIdLst>
  <p:handoutMasterIdLst>
    <p:handoutMasterId r:id="rId98"/>
  </p:handoutMasterIdLst>
  <p:sldIdLst>
    <p:sldId id="538" r:id="rId2"/>
    <p:sldId id="540" r:id="rId3"/>
    <p:sldId id="541" r:id="rId4"/>
    <p:sldId id="591" r:id="rId5"/>
    <p:sldId id="592" r:id="rId6"/>
    <p:sldId id="593" r:id="rId7"/>
    <p:sldId id="594" r:id="rId8"/>
    <p:sldId id="500" r:id="rId9"/>
    <p:sldId id="543" r:id="rId10"/>
    <p:sldId id="501" r:id="rId11"/>
    <p:sldId id="503" r:id="rId12"/>
    <p:sldId id="545" r:id="rId13"/>
    <p:sldId id="546" r:id="rId14"/>
    <p:sldId id="547" r:id="rId15"/>
    <p:sldId id="608" r:id="rId16"/>
    <p:sldId id="596" r:id="rId17"/>
    <p:sldId id="597" r:id="rId18"/>
    <p:sldId id="598" r:id="rId19"/>
    <p:sldId id="599" r:id="rId20"/>
    <p:sldId id="600" r:id="rId21"/>
    <p:sldId id="601" r:id="rId22"/>
    <p:sldId id="602" r:id="rId23"/>
    <p:sldId id="603" r:id="rId24"/>
    <p:sldId id="604" r:id="rId25"/>
    <p:sldId id="605" r:id="rId26"/>
    <p:sldId id="606" r:id="rId27"/>
    <p:sldId id="607" r:id="rId28"/>
    <p:sldId id="536" r:id="rId29"/>
    <p:sldId id="544" r:id="rId30"/>
    <p:sldId id="504" r:id="rId31"/>
    <p:sldId id="505" r:id="rId32"/>
    <p:sldId id="548" r:id="rId33"/>
    <p:sldId id="527" r:id="rId34"/>
    <p:sldId id="549" r:id="rId35"/>
    <p:sldId id="552" r:id="rId36"/>
    <p:sldId id="551" r:id="rId37"/>
    <p:sldId id="554" r:id="rId38"/>
    <p:sldId id="559" r:id="rId39"/>
    <p:sldId id="560" r:id="rId40"/>
    <p:sldId id="561" r:id="rId41"/>
    <p:sldId id="553" r:id="rId42"/>
    <p:sldId id="562" r:id="rId43"/>
    <p:sldId id="563" r:id="rId44"/>
    <p:sldId id="555" r:id="rId45"/>
    <p:sldId id="556" r:id="rId46"/>
    <p:sldId id="564" r:id="rId47"/>
    <p:sldId id="533" r:id="rId48"/>
    <p:sldId id="567" r:id="rId49"/>
    <p:sldId id="398" r:id="rId50"/>
    <p:sldId id="453" r:id="rId51"/>
    <p:sldId id="455" r:id="rId52"/>
    <p:sldId id="457" r:id="rId53"/>
    <p:sldId id="465" r:id="rId54"/>
    <p:sldId id="528" r:id="rId55"/>
    <p:sldId id="461" r:id="rId56"/>
    <p:sldId id="463" r:id="rId57"/>
    <p:sldId id="492" r:id="rId58"/>
    <p:sldId id="494" r:id="rId59"/>
    <p:sldId id="530" r:id="rId60"/>
    <p:sldId id="566" r:id="rId61"/>
    <p:sldId id="472" r:id="rId62"/>
    <p:sldId id="568" r:id="rId63"/>
    <p:sldId id="473" r:id="rId64"/>
    <p:sldId id="475" r:id="rId65"/>
    <p:sldId id="582" r:id="rId66"/>
    <p:sldId id="478" r:id="rId67"/>
    <p:sldId id="583" r:id="rId68"/>
    <p:sldId id="476" r:id="rId69"/>
    <p:sldId id="480" r:id="rId70"/>
    <p:sldId id="529" r:id="rId71"/>
    <p:sldId id="482" r:id="rId72"/>
    <p:sldId id="485" r:id="rId73"/>
    <p:sldId id="486" r:id="rId74"/>
    <p:sldId id="586" r:id="rId75"/>
    <p:sldId id="587" r:id="rId76"/>
    <p:sldId id="585" r:id="rId77"/>
    <p:sldId id="579" r:id="rId78"/>
    <p:sldId id="578" r:id="rId79"/>
    <p:sldId id="581" r:id="rId80"/>
    <p:sldId id="580" r:id="rId81"/>
    <p:sldId id="574" r:id="rId82"/>
    <p:sldId id="508" r:id="rId83"/>
    <p:sldId id="570" r:id="rId84"/>
    <p:sldId id="569" r:id="rId85"/>
    <p:sldId id="571" r:id="rId86"/>
    <p:sldId id="572" r:id="rId87"/>
    <p:sldId id="537" r:id="rId88"/>
    <p:sldId id="509" r:id="rId89"/>
    <p:sldId id="575" r:id="rId90"/>
    <p:sldId id="573" r:id="rId91"/>
    <p:sldId id="576" r:id="rId92"/>
    <p:sldId id="498" r:id="rId93"/>
    <p:sldId id="609" r:id="rId94"/>
    <p:sldId id="532" r:id="rId95"/>
    <p:sldId id="539" r:id="rId96"/>
  </p:sldIdLst>
  <p:sldSz cx="9144000" cy="6858000" type="screen4x3"/>
  <p:notesSz cx="6669088" cy="9928225"/>
  <p:custDataLst>
    <p:tags r:id="rId99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>
        <p:scale>
          <a:sx n="120" d="100"/>
          <a:sy n="120" d="100"/>
        </p:scale>
        <p:origin x="-83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gs" Target="tags/tag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91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0713DB-6C3C-4501-8436-1D1A9477E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6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1B9104-F259-4286-8829-A41D964B95DF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42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69941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9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50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2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067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107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70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50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238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584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539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assets/ppov/lrv/legislativn__pravidla_vl_dy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%3Den_us%26" TargetMode="Externa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nihovnaUTB/bibliografick-citace-9439910" TargetMode="External"/><Relationship Id="rId7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a.k.utb.cz/" TargetMode="External"/><Relationship Id="rId5" Type="http://schemas.openxmlformats.org/officeDocument/2006/relationships/hyperlink" Target="http://www1.cuni.cz/~brt/bibref/bibref.html" TargetMode="External"/><Relationship Id="rId4" Type="http://schemas.openxmlformats.org/officeDocument/2006/relationships/hyperlink" Target="http://knihovna.vsb.cz/kurzy/citace/index.html" TargetMode="Externa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</a:t>
            </a:r>
            <a:r>
              <a:rPr lang="cs-CZ" sz="1600" b="1">
                <a:latin typeface="Verdana" panose="020B0604030504040204" pitchFamily="34" charset="0"/>
              </a:rPr>
              <a:t>, </a:t>
            </a:r>
            <a:r>
              <a:rPr lang="cs-CZ" sz="1600" b="1" smtClean="0">
                <a:latin typeface="Verdana" panose="020B0604030504040204" pitchFamily="34" charset="0"/>
              </a:rPr>
              <a:t>8. </a:t>
            </a:r>
            <a:r>
              <a:rPr lang="cs-CZ" sz="1600" b="1" dirty="0" smtClean="0">
                <a:latin typeface="Verdana" panose="020B0604030504040204" pitchFamily="34" charset="0"/>
              </a:rPr>
              <a:t>října 2014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FSS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775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34331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2613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37283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6113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norma ČSN ISO 690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312866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6653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35443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5866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34720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7838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11127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580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(příjmení prvního autora, rok, strana)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2008, s. 125)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(Adobe Creative Team, 2011)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 i korporace, pak první slova z názvu – není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(Principy sazby, 1954, s. 18)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2008b, s. 54)</a:t>
            </a:r>
          </a:p>
          <a:p>
            <a:r>
              <a:rPr lang="cs-CZ" smtClean="0">
                <a:latin typeface="Arial" panose="020B0604020202020204" pitchFamily="34" charset="0"/>
              </a:rPr>
              <a:t>citace se může vkládat kamkoliv do věty, na konci věty se dá před tečku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citace dáváme do uvozovek (Bratková, 2008) nebo je lze i jinak zvýraznit (Cihlář, 2011).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(Bratková, 2008; Cihlář, 2011)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pokud je ve větě příjmení citovaného autora v prvním pádu, vypouštíme ho ze zkrácené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a tento pojem definuje Kafka takto,... (2008, s. 34).</a:t>
            </a:r>
          </a:p>
          <a:p>
            <a:r>
              <a:rPr lang="cs-CZ" smtClean="0">
                <a:latin typeface="Arial" panose="020B0604020202020204" pitchFamily="34" charset="0"/>
              </a:rPr>
              <a:t>hranaté vs. kulaté závorky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v Harvardském stylu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KAFKA, Jan. 2008. </a:t>
            </a:r>
            <a:r>
              <a:rPr lang="cs-CZ" sz="2200" i="1" smtClean="0">
                <a:latin typeface="Arial" panose="020B0604020202020204" pitchFamily="34" charset="0"/>
              </a:rPr>
              <a:t>Název: podnázev</a:t>
            </a:r>
            <a:r>
              <a:rPr lang="cs-CZ" sz="2200" smtClean="0">
                <a:latin typeface="Arial" panose="020B0604020202020204" pitchFamily="34" charset="0"/>
              </a:rPr>
              <a:t>... Praha: Mladá Fronta, 254 s.</a:t>
            </a:r>
          </a:p>
          <a:p>
            <a:pPr lvl="1"/>
            <a:r>
              <a:rPr lang="cs-CZ" sz="2200" i="1" smtClean="0">
                <a:latin typeface="Arial" panose="020B0604020202020204" pitchFamily="34" charset="0"/>
              </a:rPr>
              <a:t>Principy sazby</a:t>
            </a:r>
            <a:r>
              <a:rPr lang="cs-CZ" sz="2200" smtClean="0">
                <a:latin typeface="Arial" panose="020B0604020202020204" pitchFamily="34" charset="0"/>
              </a:rPr>
              <a:t>. 1954. 2. vyd..... Praha: Academia, 185 s.....</a:t>
            </a:r>
          </a:p>
          <a:p>
            <a:r>
              <a:rPr lang="cs-CZ" sz="2600" smtClean="0">
                <a:latin typeface="Arial" panose="020B0604020202020204" pitchFamily="34" charset="0"/>
              </a:rPr>
              <a:t>pokud je v citaci celé datum, pak ho uvádíme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SRBECKÁ, Gabriela. 2010. Rozvoj kompetencí studentů ve vzdělávání. </a:t>
            </a:r>
            <a:r>
              <a:rPr lang="cs-CZ" sz="22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200" smtClean="0">
                <a:latin typeface="Arial" panose="020B0604020202020204" pitchFamily="34" charset="0"/>
              </a:rPr>
              <a:t>[online]. Brno, 02/07/2010, roč. 3, č. 7...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funkce vložit poznámku pod čarou ve Wordu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ve své knize Kafka</a:t>
            </a:r>
            <a:r>
              <a:rPr lang="cs-CZ" baseline="30000" smtClean="0">
                <a:latin typeface="Arial" panose="020B0604020202020204" pitchFamily="34" charset="0"/>
              </a:rPr>
              <a:t>1</a:t>
            </a:r>
            <a:r>
              <a:rPr lang="cs-CZ" smtClean="0">
                <a:latin typeface="Arial" panose="020B0604020202020204" pitchFamily="34" charset="0"/>
              </a:rPr>
              <a:t>.... a také ve svém článku</a:t>
            </a:r>
            <a:r>
              <a:rPr lang="cs-CZ" baseline="30000" smtClean="0">
                <a:latin typeface="Arial" panose="020B0604020202020204" pitchFamily="34" charset="0"/>
              </a:rPr>
              <a:t>2</a:t>
            </a:r>
          </a:p>
          <a:p>
            <a:r>
              <a:rPr lang="cs-CZ" smtClean="0">
                <a:latin typeface="Arial" panose="020B0604020202020204" pitchFamily="34" charset="0"/>
              </a:rPr>
              <a:t>pod čarou jen zkrácená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= příjmení a jméno autora, název, strana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SMITH, Michael. </a:t>
            </a:r>
            <a:r>
              <a:rPr lang="cs-CZ" i="1" smtClean="0">
                <a:latin typeface="Arial" panose="020B0604020202020204" pitchFamily="34" charset="0"/>
              </a:rPr>
              <a:t>Digital libraries</a:t>
            </a:r>
            <a:r>
              <a:rPr lang="cs-CZ" smtClean="0">
                <a:latin typeface="Arial" panose="020B0604020202020204" pitchFamily="34" charset="0"/>
              </a:rPr>
              <a:t>, s. 195.</a:t>
            </a:r>
          </a:p>
          <a:p>
            <a:r>
              <a:rPr lang="cs-CZ" smtClean="0">
                <a:latin typeface="Arial" panose="020B0604020202020204" pitchFamily="34" charset="0"/>
              </a:rPr>
              <a:t>bez autora =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Adobe Creative Team. </a:t>
            </a:r>
            <a:r>
              <a:rPr lang="cs-CZ" i="1" smtClean="0">
                <a:latin typeface="Arial" panose="020B0604020202020204" pitchFamily="34" charset="0"/>
              </a:rPr>
              <a:t>Adobe InDesign CS5,  s. 188.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bez autora i korporace = jen název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u částí dokumentů (např. články) není název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SRBECKÁ, Gabriela, Rozvoj kompetencí studentů ve vzdělávání.</a:t>
            </a:r>
          </a:p>
          <a:p>
            <a:r>
              <a:rPr lang="cs-CZ" smtClean="0">
                <a:latin typeface="Arial" panose="020B0604020202020204" pitchFamily="34" charset="0"/>
              </a:rPr>
              <a:t>každá citace má vždy nové číslo</a:t>
            </a:r>
          </a:p>
          <a:p>
            <a:r>
              <a:rPr lang="cs-CZ" smtClean="0">
                <a:latin typeface="Arial" panose="020B0604020202020204" pitchFamily="34" charset="0"/>
              </a:rPr>
              <a:t>citaci lze vkládat kamkoliv do věty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hned za citovanou pasáž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na konci věty před tečku</a:t>
            </a:r>
          </a:p>
          <a:p>
            <a:pPr lvl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stejné citace pod sebou – tamtéž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tamtéž, s. 25.</a:t>
            </a:r>
          </a:p>
          <a:p>
            <a:r>
              <a:rPr lang="cs-CZ" smtClean="0">
                <a:latin typeface="Arial" panose="020B0604020202020204" pitchFamily="34" charset="0"/>
              </a:rPr>
              <a:t>odkaz na jinou poznámku (první použití)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KAFKA, cit. 1, s. 124.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Číslování citací (Vancouver styl)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každá citace má své jedinečné číslo v soupisu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48. NOVOTNÝ, Jan. </a:t>
            </a:r>
            <a:r>
              <a:rPr lang="cs-CZ" i="1" smtClean="0"/>
              <a:t>Metody odposlechu</a:t>
            </a:r>
            <a:r>
              <a:rPr lang="cs-CZ" smtClean="0"/>
              <a:t>... </a:t>
            </a:r>
          </a:p>
          <a:p>
            <a:pPr>
              <a:lnSpc>
                <a:spcPct val="110000"/>
              </a:lnSpc>
            </a:pPr>
            <a:r>
              <a:rPr lang="cs-CZ" smtClean="0"/>
              <a:t>číslo citace se použije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s sebou může přinášet problémy (25, s. 158).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dle Novotného není úplně vhodné (48).</a:t>
            </a:r>
          </a:p>
          <a:p>
            <a:pPr>
              <a:lnSpc>
                <a:spcPct val="110000"/>
              </a:lnSpc>
            </a:pPr>
            <a:r>
              <a:rPr lang="cs-CZ" smtClean="0"/>
              <a:t>spojení více citací do jedné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(25, s. 158; 48) </a:t>
            </a:r>
          </a:p>
          <a:p>
            <a:pPr>
              <a:lnSpc>
                <a:spcPct val="110000"/>
              </a:lnSpc>
            </a:pPr>
            <a:r>
              <a:rPr lang="cs-CZ" smtClean="0"/>
              <a:t>hranaté závorky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/>
              <a:t>Jména tvůrců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Název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Typ nosiče (jen u elektronických)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Nakladatelské informace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Datum 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Edice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Číslování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Identifikátor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Dostupnost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Poznámky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33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 (struktura, příklad)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 vydání, rozsah stran. Edice: Subedice, číslo edice. Standardní číslo.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HOLZNER, Steven. </a:t>
            </a:r>
            <a:r>
              <a:rPr lang="cs-CZ" sz="24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400" smtClean="0">
                <a:latin typeface="Arial" panose="020B0604020202020204" pitchFamily="34" charset="0"/>
              </a:rPr>
              <a:t>. Překlad Jan Šindelář. Vyd. 1. Brno: Computer Press, 2007, 278 s. ISBN 978-80-251-1479-7.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 (struktura, příklad)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dirty="0" smtClean="0">
                <a:latin typeface="Arial" panose="020B0604020202020204" pitchFamily="34" charset="0"/>
              </a:rPr>
              <a:t>Název: podnázev</a:t>
            </a:r>
            <a:r>
              <a:rPr lang="cs-CZ" sz="2400" dirty="0" smtClean="0">
                <a:latin typeface="Arial" panose="020B0604020202020204" pitchFamily="34" charset="0"/>
              </a:rPr>
              <a:t>. Sekundární odpovědnost. Vydání. Místo vydání: Nakladatelství, rok vydání</a:t>
            </a:r>
            <a:r>
              <a:rPr lang="en-US" sz="2400" dirty="0" smtClean="0">
                <a:latin typeface="Arial" panose="020B0604020202020204" pitchFamily="34" charset="0"/>
              </a:rPr>
              <a:t>, r</a:t>
            </a:r>
            <a:r>
              <a:rPr lang="cs-CZ" sz="2400" dirty="0" err="1" smtClean="0">
                <a:latin typeface="Arial" panose="020B0604020202020204" pitchFamily="34" charset="0"/>
              </a:rPr>
              <a:t>ozsah</a:t>
            </a:r>
            <a:r>
              <a:rPr lang="cs-CZ" sz="2400" dirty="0" smtClean="0">
                <a:latin typeface="Arial" panose="020B0604020202020204" pitchFamily="34" charset="0"/>
              </a:rPr>
              <a:t> stran. Edice: </a:t>
            </a:r>
            <a:r>
              <a:rPr lang="cs-CZ" sz="2400" dirty="0" err="1" smtClean="0">
                <a:latin typeface="Arial" panose="020B0604020202020204" pitchFamily="34" charset="0"/>
              </a:rPr>
              <a:t>Subedice</a:t>
            </a:r>
            <a:r>
              <a:rPr lang="cs-CZ" sz="2400" dirty="0" smtClean="0">
                <a:latin typeface="Arial" panose="020B0604020202020204" pitchFamily="34" charset="0"/>
              </a:rPr>
              <a:t>, číslo edice. Standardní číslo.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</a:rPr>
              <a:t>Chapter 1</a:t>
            </a:r>
            <a:r>
              <a:rPr lang="cs-CZ" sz="2400" dirty="0" smtClean="0">
                <a:latin typeface="Arial" panose="020B0604020202020204" pitchFamily="34" charset="0"/>
              </a:rPr>
              <a:t>) </a:t>
            </a:r>
            <a:r>
              <a:rPr lang="cs-CZ" sz="2400" dirty="0" err="1" smtClean="0">
                <a:latin typeface="Arial" panose="020B0604020202020204" pitchFamily="34" charset="0"/>
              </a:rPr>
              <a:t>Beeing</a:t>
            </a:r>
            <a:r>
              <a:rPr lang="cs-CZ" sz="2400" dirty="0" smtClean="0">
                <a:latin typeface="Arial" panose="020B0604020202020204" pitchFamily="34" charset="0"/>
              </a:rPr>
              <a:t> a </a:t>
            </a:r>
            <a:r>
              <a:rPr lang="cs-CZ" sz="2400" dirty="0" err="1" smtClean="0">
                <a:latin typeface="Arial" panose="020B0604020202020204" pitchFamily="34" charset="0"/>
              </a:rPr>
              <a:t>teacher</a:t>
            </a:r>
            <a:r>
              <a:rPr lang="cs-CZ" sz="2400" dirty="0" smtClean="0">
                <a:latin typeface="Arial" panose="020B0604020202020204" pitchFamily="34" charset="0"/>
              </a:rPr>
              <a:t>. HENRY, Miriam, John KNIGHT, Robert LINGARD a Sandra TAYLOR. </a:t>
            </a:r>
            <a:r>
              <a:rPr lang="cs-CZ" sz="2400" i="1" dirty="0" err="1" smtClean="0">
                <a:latin typeface="Arial" panose="020B0604020202020204" pitchFamily="34" charset="0"/>
              </a:rPr>
              <a:t>Understanding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Schooling</a:t>
            </a:r>
            <a:r>
              <a:rPr lang="cs-CZ" sz="2400" i="1" dirty="0" smtClean="0">
                <a:latin typeface="Arial" panose="020B0604020202020204" pitchFamily="34" charset="0"/>
              </a:rPr>
              <a:t>: </a:t>
            </a:r>
            <a:r>
              <a:rPr lang="cs-CZ" sz="2400" i="1" dirty="0" err="1" smtClean="0">
                <a:latin typeface="Arial" panose="020B0604020202020204" pitchFamily="34" charset="0"/>
              </a:rPr>
              <a:t>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Introductory</a:t>
            </a:r>
            <a:r>
              <a:rPr lang="cs-CZ" sz="2400" i="1" dirty="0" smtClean="0">
                <a:latin typeface="Arial" panose="020B0604020202020204" pitchFamily="34" charset="0"/>
              </a:rPr>
              <a:t> Sociology </a:t>
            </a:r>
            <a:r>
              <a:rPr lang="cs-CZ" sz="2400" i="1" dirty="0" err="1" smtClean="0">
                <a:latin typeface="Arial" panose="020B0604020202020204" pitchFamily="34" charset="0"/>
              </a:rPr>
              <a:t>of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Australian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Education</a:t>
            </a:r>
            <a:r>
              <a:rPr lang="cs-CZ" sz="2400" dirty="0" smtClean="0">
                <a:latin typeface="Arial" panose="020B0604020202020204" pitchFamily="34" charset="0"/>
              </a:rPr>
              <a:t>. Florence: </a:t>
            </a:r>
            <a:r>
              <a:rPr lang="cs-CZ" sz="2400" dirty="0" err="1" smtClean="0">
                <a:latin typeface="Arial" panose="020B0604020202020204" pitchFamily="34" charset="0"/>
              </a:rPr>
              <a:t>Routledge</a:t>
            </a:r>
            <a:r>
              <a:rPr lang="cs-CZ" sz="2400" dirty="0" smtClean="0">
                <a:latin typeface="Arial" panose="020B0604020202020204" pitchFamily="34" charset="0"/>
              </a:rPr>
              <a:t>, 1988, s. 18-39. ISBN 9780415008952.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 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800" i="1" dirty="0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dirty="0" smtClean="0">
                <a:latin typeface="Arial" panose="020B0604020202020204" pitchFamily="34" charset="0"/>
              </a:rPr>
              <a:t>. Místo: Nakladatelství, rok vydání, ročník, číslo rozsah stran. Standardní číslo. Dostupnost. Poznámky. 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DASGUPTA, </a:t>
            </a:r>
            <a:r>
              <a:rPr lang="cs-CZ" sz="2800" dirty="0" err="1" smtClean="0">
                <a:latin typeface="Arial" panose="020B0604020202020204" pitchFamily="34" charset="0"/>
              </a:rPr>
              <a:t>Partha</a:t>
            </a:r>
            <a:r>
              <a:rPr lang="cs-CZ" sz="2800" dirty="0" smtClean="0">
                <a:latin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</a:rPr>
              <a:t>Eric</a:t>
            </a:r>
            <a:r>
              <a:rPr lang="cs-CZ" sz="2800" dirty="0" smtClean="0">
                <a:latin typeface="Arial" panose="020B0604020202020204" pitchFamily="34" charset="0"/>
              </a:rPr>
              <a:t> MASKIN. </a:t>
            </a:r>
            <a:r>
              <a:rPr lang="cs-CZ" sz="2800" dirty="0" err="1" smtClean="0">
                <a:latin typeface="Arial" panose="020B0604020202020204" pitchFamily="34" charset="0"/>
              </a:rPr>
              <a:t>Efficient</a:t>
            </a:r>
            <a:r>
              <a:rPr lang="cs-CZ" sz="2800" dirty="0" smtClean="0">
                <a:latin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</a:rPr>
              <a:t>Auctions</a:t>
            </a:r>
            <a:r>
              <a:rPr lang="cs-CZ" sz="2800" dirty="0" smtClean="0">
                <a:latin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</a:rPr>
              <a:t>The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Quarterly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Journal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of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Economics</a:t>
            </a:r>
            <a:r>
              <a:rPr lang="cs-CZ" sz="2800" dirty="0" smtClean="0">
                <a:latin typeface="Arial" panose="020B0604020202020204" pitchFamily="34" charset="0"/>
              </a:rPr>
              <a:t>. Oxford (GB): Oxford University </a:t>
            </a:r>
            <a:r>
              <a:rPr lang="cs-CZ" sz="2800" dirty="0" err="1" smtClean="0">
                <a:latin typeface="Arial" panose="020B0604020202020204" pitchFamily="34" charset="0"/>
              </a:rPr>
              <a:t>Press</a:t>
            </a:r>
            <a:r>
              <a:rPr lang="cs-CZ" sz="2800" dirty="0" smtClean="0">
                <a:latin typeface="Arial" panose="020B0604020202020204" pitchFamily="34" charset="0"/>
              </a:rPr>
              <a:t>, 2000, vol. 115, </a:t>
            </a:r>
            <a:r>
              <a:rPr lang="cs-CZ" sz="2800" dirty="0" err="1" smtClean="0">
                <a:latin typeface="Arial" panose="020B0604020202020204" pitchFamily="34" charset="0"/>
              </a:rPr>
              <a:t>issue</a:t>
            </a:r>
            <a:r>
              <a:rPr lang="cs-CZ" sz="2800" dirty="0" smtClean="0">
                <a:latin typeface="Arial" panose="020B0604020202020204" pitchFamily="34" charset="0"/>
              </a:rPr>
              <a:t> 2, s. 341-388.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Odpovědnost. Místo: Nakladatelství, rok vydání, ročník, číslo. ISSN. Dostupnost. Poznámky.</a:t>
            </a:r>
          </a:p>
          <a:p>
            <a:pPr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Praha: Univerzita Karlova v Praze, Fakulta sociálních věd, prosinec 2010, roč. 4, č. 1. ISSN 1801-9978. Vychází 2x ročně.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Primární odpovědnost sborníku. </a:t>
            </a:r>
            <a:r>
              <a:rPr lang="cs-CZ" sz="22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200" smtClean="0">
                <a:latin typeface="Arial" panose="020B0604020202020204" pitchFamily="34" charset="0"/>
              </a:rPr>
              <a:t>. Sekundární odpovědnost sborníku. Vydání. Místo vydání: Nakladatelství, rok vydání, počet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2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FRIEDLOVÁ, Zdeňka a Pavla GAJDOŠÍKOVÁ (ed.). </a:t>
            </a:r>
            <a:r>
              <a:rPr lang="cs-CZ" sz="22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200" smtClean="0">
                <a:latin typeface="Arial" panose="020B0604020202020204" pitchFamily="34" charset="0"/>
              </a:rPr>
              <a:t>. Ostrava: Sdružení knihoven ČR, 2012, 252 s.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Primární odpovědnost příspěvku. Název: podnázev příspěvku. Sekundární odpovědnost příspěvku. In: Primární odpovědnost sborníku. </a:t>
            </a:r>
            <a:r>
              <a:rPr lang="cs-CZ" sz="20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000" smtClean="0">
                <a:latin typeface="Arial" panose="020B0604020202020204" pitchFamily="34" charset="0"/>
              </a:rPr>
              <a:t>. Sekundární odpovědnost sborníku. Vydání. Místo vydání: Nakladatelství, rok vydání, rozsah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DENÁR, Michal a Josef MORAVEC. Opensource a knihovny: cesta k lepším službám?. In: FRIEDLOVÁ, Zdeňka a Pavla GAJDOŠÍKOVÁ (ed.). </a:t>
            </a:r>
            <a:r>
              <a:rPr lang="cs-CZ" sz="20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000" smtClean="0">
                <a:latin typeface="Arial" panose="020B0604020202020204" pitchFamily="34" charset="0"/>
              </a:rPr>
              <a:t>. Ostrava: Sdružení knihoven ČR, 2012, s. 128 - 132.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Vydání. Místo vydání: Nakladatelství, rok vydání, počet stran.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Brno, 2008, 133 s. Dostupné také z: http://is.muni.cz/th/78718/fss_m_a2</a:t>
            </a:r>
            <a:r>
              <a:rPr lang="en-US" sz="2800" smtClean="0">
                <a:latin typeface="Arial" panose="020B0604020202020204" pitchFamily="34" charset="0"/>
              </a:rPr>
              <a:t>. </a:t>
            </a:r>
            <a:r>
              <a:rPr lang="cs-CZ" sz="2800" smtClean="0">
                <a:latin typeface="Arial" panose="020B0604020202020204" pitchFamily="34" charset="0"/>
              </a:rPr>
              <a:t>Vedoucí diplomové práce Miroslava Štěpánková. Masarykova univerzita, Katedra psychologie.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Legislativa </a:t>
            </a:r>
            <a:r>
              <a:rPr lang="cs-CZ" sz="2800" smtClean="0"/>
              <a:t>(struktura, 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sz="1800" smtClean="0">
                <a:solidFill>
                  <a:srgbClr val="FF1901"/>
                </a:solidFill>
                <a:latin typeface="Arial" panose="020B0604020202020204" pitchFamily="34" charset="0"/>
              </a:rPr>
              <a:t>Není definováno v normě, odvozeno z obecné struktury!</a:t>
            </a: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Působnost. Primární odpovědnost. Název: podnázev. In: Primární odpovědnost sbírky. </a:t>
            </a:r>
            <a:r>
              <a:rPr lang="cs-CZ" sz="2200" i="1" smtClean="0">
                <a:latin typeface="Arial" panose="020B0604020202020204" pitchFamily="34" charset="0"/>
              </a:rPr>
              <a:t>Název sbírky: podnázev sbírky.</a:t>
            </a:r>
            <a:r>
              <a:rPr lang="cs-CZ" sz="2200" smtClean="0">
                <a:latin typeface="Arial" panose="020B0604020202020204" pitchFamily="34" charset="0"/>
              </a:rPr>
              <a:t> Rok vydání, část, rozsah stran. Dostupnost. Poznámky.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ČESKO. Zákon č. 111 ze dne 22. dubna 1998 o vysokých školách a o změně a doplnění dalších zákonů (zákon o vysokých školách). In: </a:t>
            </a:r>
            <a:r>
              <a:rPr lang="cs-CZ" sz="2200" i="1" smtClean="0">
                <a:latin typeface="Arial" panose="020B0604020202020204" pitchFamily="34" charset="0"/>
              </a:rPr>
              <a:t>Sbírka zákonů České republiky</a:t>
            </a:r>
            <a:r>
              <a:rPr lang="cs-CZ" sz="2200" smtClean="0">
                <a:latin typeface="Arial" panose="020B0604020202020204" pitchFamily="34" charset="0"/>
              </a:rPr>
              <a:t>. 1998, částka 39, s. 5388-5419. Dostupné také z: http://aplikace.mvcr.cz/archiv2008/sbirka/1998/sb039-98.pdf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u="sng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i="1" smtClean="0">
                <a:latin typeface="Arial" panose="020B0604020202020204" pitchFamily="34" charset="0"/>
              </a:rPr>
              <a:t>Na právnických fakultách se při citování vychází z  </a:t>
            </a:r>
            <a:r>
              <a:rPr lang="cs-CZ" sz="2200" smtClean="0">
                <a:latin typeface="Arial" panose="020B0604020202020204" pitchFamily="34" charset="0"/>
                <a:hlinkClick r:id="rId2"/>
              </a:rPr>
              <a:t>Legislativních pravidel vlády</a:t>
            </a:r>
            <a:r>
              <a:rPr lang="cs-CZ" sz="2200" smtClean="0">
                <a:latin typeface="Arial" panose="020B0604020202020204" pitchFamily="34" charset="0"/>
              </a:rPr>
              <a:t> (s. 48-52).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Normy a standardy </a:t>
            </a:r>
            <a:r>
              <a:rPr lang="cs-CZ" sz="2800" smtClean="0"/>
              <a:t>(struktura, 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Označení.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ČSN EN 62270</a:t>
            </a:r>
            <a:r>
              <a:rPr lang="cs-CZ" sz="2800" i="1" smtClean="0">
                <a:latin typeface="Arial" panose="020B0604020202020204" pitchFamily="34" charset="0"/>
              </a:rPr>
              <a:t>. Automatizace vodních elektráren: pokyn pro řízení pomocí počítače. </a:t>
            </a:r>
            <a:r>
              <a:rPr lang="cs-CZ" sz="2800" smtClean="0">
                <a:latin typeface="Arial" panose="020B0604020202020204" pitchFamily="34" charset="0"/>
              </a:rPr>
              <a:t>Praha: Český normalizační institut, 2005-03-01. 72 s. Třídící znak 08 5500.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smtClean="0">
                <a:latin typeface="Arial" panose="020B0604020202020204" pitchFamily="34" charset="0"/>
              </a:rPr>
              <a:t>. [1:60</a:t>
            </a:r>
            <a:br>
              <a:rPr lang="cs-CZ" sz="2800" smtClean="0">
                <a:latin typeface="Arial" panose="020B0604020202020204" pitchFamily="34" charset="0"/>
              </a:rPr>
            </a:br>
            <a:r>
              <a:rPr lang="cs-CZ" sz="2800" smtClean="0">
                <a:latin typeface="Arial" panose="020B0604020202020204" pitchFamily="34" charset="0"/>
              </a:rPr>
              <a:t>000]. Vizovice: Shocart, 2008. ISBN 978-80-7224-565-9.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16952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KLUB ČESKÝCH TURISTŮ. </a:t>
            </a:r>
            <a:r>
              <a:rPr lang="cs-CZ" sz="2600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z="2600" smtClean="0">
                <a:latin typeface="Arial" panose="020B0604020202020204" pitchFamily="34" charset="0"/>
              </a:rPr>
              <a:t>. 4. vyd. Praha: Trasa, 2011, 1 mapa složená. Edice Klubu českých turistů, sv. 53. ISBN 9788073243166.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 vydání. Rozsah stran. Poznámky. Dostupnost. Standardní číslo.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KŘÍŽ, Jan, Martin KRČÁL a Blanka FARKAŠOVÁ. </a:t>
            </a:r>
            <a:r>
              <a:rPr lang="cs-CZ" sz="24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400" smtClean="0">
                <a:latin typeface="Arial" panose="020B0604020202020204" pitchFamily="34" charset="0"/>
              </a:rPr>
              <a:t>. Verze 1.4.11. Brno, 2010. 4 s. Dostupné z intranetu ÚK FSS MU. Interní manuál.</a:t>
            </a:r>
            <a:r>
              <a:rPr lang="en-US" sz="2400" smtClean="0"/>
              <a:t> 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údaje o datu citování, aktualizace, data publikování, nosiče, místo vydání verze</a:t>
            </a:r>
          </a:p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4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Místo: nakladatelství, rok/datum vydání, ročník, číslo, rozsah stran, datum aktualizace </a:t>
            </a:r>
            <a:r>
              <a:rPr lang="en-US" sz="2400" smtClean="0">
                <a:latin typeface="Arial" panose="020B0604020202020204" pitchFamily="34" charset="0"/>
              </a:rPr>
              <a:t>[datum citov</a:t>
            </a:r>
            <a:r>
              <a:rPr lang="cs-CZ" sz="2400" smtClean="0">
                <a:latin typeface="Arial" panose="020B0604020202020204" pitchFamily="34" charset="0"/>
              </a:rPr>
              <a:t>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SRBECKÁ, Gabriela. Rozvoj kompetencí studentů ve vzdělávání. </a:t>
            </a:r>
            <a:r>
              <a:rPr lang="cs-CZ" sz="24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400" smtClean="0">
                <a:latin typeface="Arial" panose="020B0604020202020204" pitchFamily="34" charset="0"/>
              </a:rPr>
              <a:t>[online]. Brno: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Masarykova univerzita, Filozofická fakulta, KISK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, 02/07/2010, roč. 3, č. 7 [cit. 2010-08-06]. Dostupné z: http://www.inflow.cz/rozvoj-kompetenci-studentu-ve-vzdelavani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Tištěné články v </a:t>
            </a:r>
            <a:r>
              <a:rPr lang="cs-CZ" sz="3200" dirty="0" err="1" smtClean="0"/>
              <a:t>Anopressu</a:t>
            </a:r>
            <a:endParaRPr lang="cs-CZ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Název článku: podnázev článku.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Místo: vydavatel, datum vydání, ročník, číslo, rozsah stran. Identifikátor. Dostupnost. Poznámky.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Průměrné zdanění v USA. </a:t>
            </a:r>
            <a:r>
              <a:rPr lang="cs-CZ" sz="2800" i="1" smtClean="0">
                <a:latin typeface="Arial" panose="020B0604020202020204" pitchFamily="34" charset="0"/>
              </a:rPr>
              <a:t>Lidové noviny</a:t>
            </a:r>
            <a:r>
              <a:rPr lang="en-US" sz="2800" smtClean="0">
                <a:latin typeface="Arial" panose="020B0604020202020204" pitchFamily="34" charset="0"/>
              </a:rPr>
              <a:t>. Praha: Lidov</a:t>
            </a:r>
            <a:r>
              <a:rPr lang="cs-CZ" sz="2800" smtClean="0">
                <a:latin typeface="Arial" panose="020B0604020202020204" pitchFamily="34" charset="0"/>
              </a:rPr>
              <a:t>é</a:t>
            </a:r>
            <a:r>
              <a:rPr lang="en-US" sz="2800" smtClean="0">
                <a:latin typeface="Arial" panose="020B0604020202020204" pitchFamily="34" charset="0"/>
              </a:rPr>
              <a:t> novin</a:t>
            </a:r>
            <a:r>
              <a:rPr lang="cs-CZ" sz="2800" smtClean="0">
                <a:latin typeface="Arial" panose="020B0604020202020204" pitchFamily="34" charset="0"/>
              </a:rPr>
              <a:t>y, 20.11.2012, roč. 25, č. 271, s. 16. Dostupné také z: Anopress.cz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Edice: Subedice, číslo edice. Identifikátor.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HÖNIG, Johannes Franz. </a:t>
            </a:r>
            <a:r>
              <a:rPr lang="cs-CZ" sz="2400" i="1" smtClean="0">
                <a:latin typeface="Arial" panose="020B0604020202020204" pitchFamily="34" charset="0"/>
              </a:rPr>
              <a:t>Abdominoplastik</a:t>
            </a:r>
            <a:r>
              <a:rPr lang="cs-CZ" sz="2400" smtClean="0">
                <a:latin typeface="Arial" panose="020B0604020202020204" pitchFamily="34" charset="0"/>
              </a:rPr>
              <a:t>: </a:t>
            </a:r>
            <a:r>
              <a:rPr lang="cs-CZ" sz="2400" i="1" smtClean="0">
                <a:latin typeface="Arial" panose="020B0604020202020204" pitchFamily="34" charset="0"/>
              </a:rPr>
              <a:t>Prinzip und Technik</a:t>
            </a:r>
            <a:r>
              <a:rPr lang="cs-CZ" sz="2400" smtClean="0">
                <a:latin typeface="Arial" panose="020B0604020202020204" pitchFamily="34" charset="0"/>
              </a:rPr>
              <a:t> [online].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Heidelberg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: Steinkopff, 2008 [cit. 2011-10-18]. ISBN 978-3-7985-1817-9. DOI: 10.1007/978-3-7985-1817-9. Dostupné z: http://www.springerlink.com/content/978-3-7985-1816-2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[nosi</a:t>
            </a:r>
            <a:r>
              <a:rPr lang="cs-CZ" sz="2800" smtClean="0">
                <a:latin typeface="Arial" panose="020B0604020202020204" pitchFamily="34" charset="0"/>
              </a:rPr>
              <a:t>č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Místo vydání: Vydavatel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datum citování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online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Praha: Transparency International, 2012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cit. 18. 10. 2012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Dostupné z: http://www.transparency.cz/doc/alac_prav_proti_korupci_def.pdf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 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23585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stránky. </a:t>
            </a:r>
            <a:r>
              <a:rPr lang="cs-CZ" sz="24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400" smtClean="0">
                <a:latin typeface="Arial" panose="020B0604020202020204" pitchFamily="34" charset="0"/>
              </a:rPr>
              <a:t>. Primární odpovědnost webu.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Absolventi.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http://www.muni.cz/alumni. Informace pro absolventy 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na webu</a:t>
            </a:r>
            <a:r>
              <a:rPr lang="cs-CZ" sz="2400" smtClean="0"/>
              <a:t> (např. Wikipedia)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300" smtClean="0">
                <a:latin typeface="Arial" panose="020B0604020202020204" pitchFamily="34" charset="0"/>
              </a:rPr>
              <a:t>Primární odpovědnost příspěvku. Název příspěvku: podnázev příspěvku</a:t>
            </a:r>
            <a:r>
              <a:rPr lang="cs-CZ" sz="2300" i="1" smtClean="0">
                <a:latin typeface="Arial" panose="020B0604020202020204" pitchFamily="34" charset="0"/>
              </a:rPr>
              <a:t>.</a:t>
            </a:r>
            <a:r>
              <a:rPr lang="cs-CZ" sz="2300" smtClean="0">
                <a:latin typeface="Arial" panose="020B0604020202020204" pitchFamily="34" charset="0"/>
              </a:rPr>
              <a:t> In: Primární odpovědnost webu. </a:t>
            </a:r>
            <a:r>
              <a:rPr lang="cs-CZ" sz="2300" i="1" smtClean="0">
                <a:latin typeface="Arial" panose="020B0604020202020204" pitchFamily="34" charset="0"/>
              </a:rPr>
              <a:t>Název webu : podnázev webu</a:t>
            </a:r>
            <a:r>
              <a:rPr lang="cs-CZ" sz="2300" smtClean="0">
                <a:latin typeface="Arial" panose="020B0604020202020204" pitchFamily="34" charset="0"/>
              </a:rPr>
              <a:t> </a:t>
            </a:r>
            <a:r>
              <a:rPr lang="en-US" sz="2300" smtClean="0">
                <a:latin typeface="Arial" panose="020B0604020202020204" pitchFamily="34" charset="0"/>
              </a:rPr>
              <a:t>[nosi</a:t>
            </a:r>
            <a:r>
              <a:rPr lang="cs-CZ" sz="2300" smtClean="0">
                <a:latin typeface="Arial" panose="020B0604020202020204" pitchFamily="34" charset="0"/>
              </a:rPr>
              <a:t>č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300" smtClean="0">
                <a:latin typeface="Arial" panose="020B0604020202020204" pitchFamily="34" charset="0"/>
              </a:rPr>
              <a:t>[</a:t>
            </a:r>
            <a:r>
              <a:rPr lang="cs-CZ" sz="2300" smtClean="0">
                <a:latin typeface="Arial" panose="020B0604020202020204" pitchFamily="34" charset="0"/>
              </a:rPr>
              <a:t>datum citování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buFontTx/>
              <a:buNone/>
            </a:pPr>
            <a:endParaRPr lang="cs-CZ" sz="2300" smtClean="0">
              <a:latin typeface="Arial" panose="020B0604020202020204" pitchFamily="34" charset="0"/>
            </a:endParaRPr>
          </a:p>
          <a:p>
            <a:r>
              <a:rPr lang="cs-CZ" sz="2300" smtClean="0">
                <a:latin typeface="Arial" panose="020B0604020202020204" pitchFamily="34" charset="0"/>
              </a:rPr>
              <a:t>Albert Einstein. In: </a:t>
            </a:r>
            <a:r>
              <a:rPr lang="cs-CZ" sz="2300" i="1" smtClean="0">
                <a:latin typeface="Arial" panose="020B0604020202020204" pitchFamily="34" charset="0"/>
              </a:rPr>
              <a:t>Wikipedia: the free encyclopedia</a:t>
            </a:r>
            <a:r>
              <a:rPr lang="cs-CZ" sz="2300" smtClean="0">
                <a:latin typeface="Arial" panose="020B0604020202020204" pitchFamily="34" charset="0"/>
              </a:rPr>
              <a:t> [online]. St. Petersburg (Florida): Wikipedia Foundation, 5 November 2001, 8 October 2012 [cit. 2012-10-08]. Dostupné z: http://en.wikipedia.org/wiki/Albert_Einstein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Název příspěvku: podnázev příspěvku. In: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Pokročilá propagace webu. In: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7. 1. 2008  [cit. 2012-10-08]. Dostupné z: http://www.seoblog.cz/pokrocila-propagace-webu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e-příspěvky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jako blogy se citují příspěvky do: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elektronických sborníků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webových sídel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databází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počítačových programů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videa např. na Youtube, Vimeo, Stream.cz,...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Odesílatel zprávy. </a:t>
            </a:r>
            <a:r>
              <a:rPr lang="cs-CZ" i="1" smtClean="0"/>
              <a:t>Předmět zprávy</a:t>
            </a:r>
            <a:r>
              <a:rPr lang="cs-CZ" smtClean="0"/>
              <a:t> </a:t>
            </a:r>
            <a:r>
              <a:rPr lang="en-US" smtClean="0"/>
              <a:t>[</a:t>
            </a:r>
            <a:r>
              <a:rPr lang="cs-CZ" smtClean="0"/>
              <a:t>e-mailová komunikace</a:t>
            </a:r>
            <a:r>
              <a:rPr lang="en-US" smtClean="0"/>
              <a:t>]</a:t>
            </a:r>
            <a:r>
              <a:rPr lang="cs-CZ" smtClean="0"/>
              <a:t>. Datum odeslání/přijetí zprávy </a:t>
            </a:r>
            <a:r>
              <a:rPr lang="en-US" smtClean="0"/>
              <a:t>[datum citov</a:t>
            </a:r>
            <a:r>
              <a:rPr lang="cs-CZ" smtClean="0"/>
              <a:t>ání</a:t>
            </a:r>
            <a:r>
              <a:rPr lang="en-US" smtClean="0"/>
              <a:t>]</a:t>
            </a:r>
            <a:r>
              <a:rPr lang="cs-CZ" smtClean="0"/>
              <a:t>. Poznámky.</a:t>
            </a:r>
          </a:p>
          <a:p>
            <a:endParaRPr lang="cs-CZ" smtClean="0"/>
          </a:p>
          <a:p>
            <a:r>
              <a:rPr lang="cs-CZ" smtClean="0"/>
              <a:t>PINC, Václav. </a:t>
            </a:r>
            <a:r>
              <a:rPr lang="cs-CZ" i="1" smtClean="0"/>
              <a:t>Re: K obhajobám na katedře</a:t>
            </a:r>
            <a:r>
              <a:rPr lang="cs-CZ" smtClean="0"/>
              <a:t> [e-mailová komunikace]. 22. prosince 2011 12:52 [cit. 2012-10-10].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Zprávy v e-konferenci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000" smtClean="0">
                <a:latin typeface="Arial" panose="020B0604020202020204" pitchFamily="34" charset="0"/>
              </a:rPr>
              <a:t>Primární odpovědnost zprávy. Název zprávy: podnázev zprávy. In: </a:t>
            </a:r>
            <a:r>
              <a:rPr lang="cs-CZ" sz="2000" i="1" smtClean="0">
                <a:latin typeface="Arial" panose="020B0604020202020204" pitchFamily="34" charset="0"/>
              </a:rPr>
              <a:t>Název systému zpráv: podnázev systému zpráv</a:t>
            </a:r>
            <a:r>
              <a:rPr lang="cs-CZ" sz="2000" smtClean="0">
                <a:latin typeface="Arial" panose="020B0604020202020204" pitchFamily="34" charset="0"/>
              </a:rPr>
              <a:t> </a:t>
            </a:r>
            <a:r>
              <a:rPr lang="en-US" sz="2000" smtClean="0">
                <a:latin typeface="Arial" panose="020B0604020202020204" pitchFamily="34" charset="0"/>
              </a:rPr>
              <a:t>[nosi</a:t>
            </a:r>
            <a:r>
              <a:rPr lang="cs-CZ" sz="2000" smtClean="0">
                <a:latin typeface="Arial" panose="020B0604020202020204" pitchFamily="34" charset="0"/>
              </a:rPr>
              <a:t>č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Sekundární odpovědnost. Místo vydání: Vydavatel, datum vydání/odeslání, datum aktualizace </a:t>
            </a:r>
            <a:r>
              <a:rPr lang="en-US" sz="2000" smtClean="0">
                <a:latin typeface="Arial" panose="020B0604020202020204" pitchFamily="34" charset="0"/>
              </a:rPr>
              <a:t>[</a:t>
            </a:r>
            <a:r>
              <a:rPr lang="cs-CZ" sz="2000" smtClean="0">
                <a:latin typeface="Arial" panose="020B0604020202020204" pitchFamily="34" charset="0"/>
              </a:rPr>
              <a:t>datum citování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Číslování/lokace v rámci systému zpráv. Dostupnost. Poznámky.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</a:rPr>
              <a:t>RICHTER, Vít. Autorske pravo ve znalostni ekonomice. In: </a:t>
            </a:r>
            <a:r>
              <a:rPr lang="cs-CZ" sz="2000" i="1" smtClean="0">
                <a:latin typeface="Arial" panose="020B0604020202020204" pitchFamily="34" charset="0"/>
              </a:rPr>
              <a:t>KNIHOVNA List: Diskusni skupina knihoven a automatizace knihoven </a:t>
            </a:r>
            <a:r>
              <a:rPr lang="cs-CZ" sz="2000" smtClean="0">
                <a:latin typeface="Arial" panose="020B0604020202020204" pitchFamily="34" charset="0"/>
              </a:rPr>
              <a:t>[online]. Praha: CESNET, Fri, 15 Aug 2008 11:54:34 +0200 [cit. 22. prosince 2008].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Dostupné prostřednictvím e-mailu: knihovna@cesnet.cz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a také z archivu: http://listserv.cesnet.cz/cgi-bin/wa?A2=ind0808&amp;L=knihovna&amp;T=0&amp;F=&amp;S=&amp;P=3291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druhy</a:t>
            </a:r>
          </a:p>
          <a:p>
            <a:pPr algn="ctr">
              <a:buFontTx/>
              <a:buNone/>
            </a:pPr>
            <a:r>
              <a:rPr lang="cs-CZ" sz="7200" b="1" smtClean="0"/>
              <a:t>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TV pořad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Primární odpovědnost. </a:t>
            </a:r>
            <a:r>
              <a:rPr lang="cs-CZ" sz="2800" i="1" smtClean="0"/>
              <a:t>Název pořadu</a:t>
            </a:r>
            <a:r>
              <a:rPr lang="cs-CZ" sz="2800" smtClean="0"/>
              <a:t>. Druh média, program, datum vysílání. Dostupnost. Poznámky.</a:t>
            </a:r>
          </a:p>
          <a:p>
            <a:endParaRPr lang="cs-CZ" sz="2800" i="1" smtClean="0"/>
          </a:p>
          <a:p>
            <a:r>
              <a:rPr lang="cs-CZ" sz="2800" i="1" smtClean="0"/>
              <a:t>Studio ČT24</a:t>
            </a:r>
            <a:r>
              <a:rPr lang="cs-CZ" sz="28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Rozhovor v TV (jako část pořadu)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Osoby, s nimiž byl veden rozhovor. Název rozhovoru. In: </a:t>
            </a:r>
            <a:r>
              <a:rPr lang="cs-CZ" sz="2600" i="1" smtClean="0"/>
              <a:t>Název pořadu</a:t>
            </a:r>
            <a:r>
              <a:rPr lang="cs-CZ" sz="2600" smtClean="0"/>
              <a:t>. Druh média, program, datum vysílání. Dostupnost. Poznámky.</a:t>
            </a:r>
          </a:p>
          <a:p>
            <a:pPr>
              <a:buFontTx/>
              <a:buNone/>
            </a:pPr>
            <a:endParaRPr lang="cs-CZ" sz="1400" i="1" smtClean="0"/>
          </a:p>
          <a:p>
            <a:r>
              <a:rPr lang="cs-CZ" sz="2600" smtClean="0"/>
              <a:t>ECHIKSON, William. Google varuje před cenzurou internetu</a:t>
            </a:r>
            <a:r>
              <a:rPr lang="cs-CZ" sz="2600" i="1" smtClean="0"/>
              <a:t>. </a:t>
            </a:r>
            <a:r>
              <a:rPr lang="cs-CZ" sz="2600" smtClean="0"/>
              <a:t>In: </a:t>
            </a:r>
            <a:r>
              <a:rPr lang="cs-CZ" sz="2600" i="1" smtClean="0"/>
              <a:t>Studio ČT24</a:t>
            </a:r>
            <a:r>
              <a:rPr lang="cs-CZ" sz="26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Film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/>
              <a:t>Název filmu</a:t>
            </a:r>
            <a:r>
              <a:rPr lang="cs-CZ" sz="2800" smtClean="0"/>
              <a:t> </a:t>
            </a:r>
            <a:r>
              <a:rPr lang="en-US" sz="2800" smtClean="0"/>
              <a:t>[film]. Sekund</a:t>
            </a:r>
            <a:r>
              <a:rPr lang="cs-CZ" sz="2800" smtClean="0"/>
              <a:t>ární</a:t>
            </a:r>
            <a:r>
              <a:rPr lang="en-US" sz="2800" smtClean="0"/>
              <a:t> odpov</a:t>
            </a:r>
            <a:r>
              <a:rPr lang="cs-CZ" sz="2800" smtClean="0"/>
              <a:t>ě</a:t>
            </a:r>
            <a:r>
              <a:rPr lang="en-US" sz="2800" smtClean="0"/>
              <a:t>dnost</a:t>
            </a:r>
            <a:r>
              <a:rPr lang="cs-CZ" sz="2800" smtClean="0"/>
              <a:t>. Místo: vydavatel/distributor, rok. Dostupnost. Poznámky.</a:t>
            </a:r>
          </a:p>
          <a:p>
            <a:pPr>
              <a:buFontTx/>
              <a:buNone/>
            </a:pPr>
            <a:endParaRPr lang="cs-CZ" sz="1600" smtClean="0"/>
          </a:p>
          <a:p>
            <a:r>
              <a:rPr lang="cs-CZ" sz="2800" i="1" smtClean="0"/>
              <a:t>Ve stínu </a:t>
            </a:r>
            <a:r>
              <a:rPr lang="cs-CZ" sz="2800" smtClean="0"/>
              <a:t>[film]. Režie David Ondříček. Praha: Falcon, 2012. Oficiální webové stránky filmu jsou přístupné na http://www.vestinufilm.cz.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Seriál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800" i="1" smtClean="0"/>
              <a:t>Název seriálu</a:t>
            </a:r>
            <a:r>
              <a:rPr lang="cs-CZ" sz="2800" smtClean="0"/>
              <a:t>, řada, epizoda, název epizody. Druh média, program, datum premiéry. Dostupnost. Poznámky.</a:t>
            </a:r>
          </a:p>
          <a:p>
            <a:pPr>
              <a:buFontTx/>
              <a:buNone/>
            </a:pPr>
            <a:endParaRPr lang="cs-CZ" sz="1600" i="1" smtClean="0"/>
          </a:p>
          <a:p>
            <a:r>
              <a:rPr lang="cs-CZ" sz="2800" i="1" smtClean="0"/>
              <a:t>Zdivočelá země</a:t>
            </a:r>
            <a:r>
              <a:rPr lang="cs-CZ" sz="2800" smtClean="0"/>
              <a:t>, řada IV, epizoda 12, Maděra na kolenou. TV, ČT1, 19. prosince 2012, 20:00. Dostupné také z: http://www.ceskatelevize.cz/ivysilani/10225075918-zdivocela-zeme-iv/209512120730012/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27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7373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5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ČSN ISO 690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ISO 690:2010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a Jan Skůpa - </a:t>
            </a:r>
            <a:r>
              <a:rPr lang="cs-CZ" sz="1800" smtClean="0">
                <a:hlinkClick r:id="rId2"/>
              </a:rPr>
              <a:t>Bibliografické odkazy a citace dokumentů: dle ČSN ISO 690 (01 0197) platné od 1. dubna 2011</a:t>
            </a:r>
            <a:r>
              <a:rPr lang="cs-CZ" sz="1800" smtClean="0"/>
              <a:t> [pdf, 1.3 MB]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–</a:t>
            </a:r>
            <a:r>
              <a:rPr lang="en-US" sz="1800" smtClean="0"/>
              <a:t> </a:t>
            </a:r>
            <a:r>
              <a:rPr lang="cs-CZ" sz="1800" smtClean="0">
                <a:hlinkClick r:id="rId3"/>
              </a:rPr>
              <a:t>Bibliografické citace dle aktualizované normy ČSN ISO 690</a:t>
            </a:r>
            <a:r>
              <a:rPr lang="cs-CZ" sz="1800" smtClean="0"/>
              <a:t> </a:t>
            </a:r>
            <a:r>
              <a:rPr lang="en-US" sz="1800" smtClean="0"/>
              <a:t>[ppt, Slideshare]</a:t>
            </a:r>
            <a:endParaRPr lang="cs-CZ" sz="180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Tkačíková, Daniela - </a:t>
            </a:r>
            <a:r>
              <a:rPr lang="cs-CZ" sz="1800" smtClean="0">
                <a:hlinkClick r:id="rId4"/>
              </a:rPr>
              <a:t>Jak zpracovávat bibliografické citace </a:t>
            </a:r>
            <a:r>
              <a:rPr lang="cs-CZ" sz="180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– </a:t>
            </a:r>
            <a:r>
              <a:rPr lang="cs-CZ" sz="1800" smtClean="0">
                <a:hlinkClick r:id="rId5"/>
              </a:rPr>
              <a:t>Bibliografické odkazy pro seznamy a citace</a:t>
            </a:r>
            <a:r>
              <a:rPr lang="cs-CZ" sz="180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>
                <a:hlinkClick r:id="rId6"/>
              </a:rPr>
              <a:t>Iva: informační výchova na UTB ve Zlíně </a:t>
            </a:r>
            <a:r>
              <a:rPr lang="cs-CZ" sz="180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- </a:t>
            </a:r>
            <a:r>
              <a:rPr lang="cs-CZ" sz="1800" smtClean="0">
                <a:hlinkClick r:id="rId7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smtClean="0"/>
              <a:t> [pdf, 860 kB]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Kniha o citování a plagiátorství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406" y="1124744"/>
            <a:ext cx="3934842" cy="5581336"/>
          </a:xfrm>
        </p:spPr>
      </p:pic>
    </p:spTree>
    <p:extLst>
      <p:ext uri="{BB962C8B-B14F-4D97-AF65-F5344CB8AC3E}">
        <p14:creationId xmlns:p14="http://schemas.microsoft.com/office/powerpoint/2010/main" val="199525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8397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8397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aff999d6096418a61bb1456f833be9a71f8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5219</TotalTime>
  <Words>4148</Words>
  <Application>Microsoft Office PowerPoint</Application>
  <PresentationFormat>Předvádění na obrazovce (4:3)</PresentationFormat>
  <Paragraphs>468</Paragraphs>
  <Slides>95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95</vt:i4>
      </vt:variant>
    </vt:vector>
  </HeadingPairs>
  <TitlesOfParts>
    <vt:vector size="97" baseType="lpstr"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Chyby proti citační etice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Prezentace aplikace PowerPoint</vt:lpstr>
      <vt:lpstr>Harvardský styl</vt:lpstr>
      <vt:lpstr>Harvardský styl</vt:lpstr>
      <vt:lpstr>Harvardský styl</vt:lpstr>
      <vt:lpstr>Soupis literatury v Harvardském stylu</vt:lpstr>
      <vt:lpstr>Poznámky pod čarou</vt:lpstr>
      <vt:lpstr>Poznámky pod čarou</vt:lpstr>
      <vt:lpstr>Poznámky pod čarou</vt:lpstr>
      <vt:lpstr>Číslování citací (Vancouver styl)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 (struktura, příklad)</vt:lpstr>
      <vt:lpstr>Část monografie (struktura, příklad)</vt:lpstr>
      <vt:lpstr>Článek (struktura, příklad)</vt:lpstr>
      <vt:lpstr>Periodikum (struktura, příklad)</vt:lpstr>
      <vt:lpstr>Sborník (struktura, příklad)</vt:lpstr>
      <vt:lpstr>Příspěvek (struktura, příklad)</vt:lpstr>
      <vt:lpstr>Akademická práce (struktura, příklad)</vt:lpstr>
      <vt:lpstr>Legislativa (struktura, příklad)</vt:lpstr>
      <vt:lpstr>Normy a standardy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Tištěné články v Anopressu</vt:lpstr>
      <vt:lpstr>e-knihy</vt:lpstr>
      <vt:lpstr>Zprávy, texty v PDF,...</vt:lpstr>
      <vt:lpstr>Další e-dokumenty</vt:lpstr>
      <vt:lpstr>Webová sídla</vt:lpstr>
      <vt:lpstr>Webové stránky (jako součást webu)</vt:lpstr>
      <vt:lpstr>Příspěvek na webu (např. Wikipedia)</vt:lpstr>
      <vt:lpstr>Blog</vt:lpstr>
      <vt:lpstr>e-příspěvky</vt:lpstr>
      <vt:lpstr>E-mail</vt:lpstr>
      <vt:lpstr>Zprávy v e-konferenci</vt:lpstr>
      <vt:lpstr>Prezentace aplikace PowerPoint</vt:lpstr>
      <vt:lpstr>TV pořad</vt:lpstr>
      <vt:lpstr>Rozhovor v TV (jako část pořadu)</vt:lpstr>
      <vt:lpstr>Film</vt:lpstr>
      <vt:lpstr>Seriál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Kniha o citování a plagiátorství</vt:lpstr>
      <vt:lpstr>E-kniha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387</cp:revision>
  <dcterms:created xsi:type="dcterms:W3CDTF">2008-06-02T21:04:14Z</dcterms:created>
  <dcterms:modified xsi:type="dcterms:W3CDTF">2014-10-08T15:06:44Z</dcterms:modified>
</cp:coreProperties>
</file>