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72" r:id="rId3"/>
  </p:sldMasterIdLst>
  <p:notesMasterIdLst>
    <p:notesMasterId r:id="rId29"/>
  </p:notesMasterIdLst>
  <p:handoutMasterIdLst>
    <p:handoutMasterId r:id="rId30"/>
  </p:handoutMasterIdLst>
  <p:sldIdLst>
    <p:sldId id="256" r:id="rId4"/>
    <p:sldId id="298" r:id="rId5"/>
    <p:sldId id="299" r:id="rId6"/>
    <p:sldId id="261" r:id="rId7"/>
    <p:sldId id="300" r:id="rId8"/>
    <p:sldId id="301" r:id="rId9"/>
    <p:sldId id="302" r:id="rId10"/>
    <p:sldId id="304" r:id="rId11"/>
    <p:sldId id="303" r:id="rId12"/>
    <p:sldId id="281" r:id="rId13"/>
    <p:sldId id="282" r:id="rId14"/>
    <p:sldId id="280" r:id="rId15"/>
    <p:sldId id="284" r:id="rId16"/>
    <p:sldId id="286" r:id="rId17"/>
    <p:sldId id="288" r:id="rId18"/>
    <p:sldId id="289" r:id="rId19"/>
    <p:sldId id="292" r:id="rId20"/>
    <p:sldId id="290" r:id="rId21"/>
    <p:sldId id="291" r:id="rId22"/>
    <p:sldId id="294" r:id="rId23"/>
    <p:sldId id="268" r:id="rId24"/>
    <p:sldId id="293" r:id="rId25"/>
    <p:sldId id="269" r:id="rId26"/>
    <p:sldId id="295" r:id="rId27"/>
    <p:sldId id="271" r:id="rId28"/>
  </p:sldIdLst>
  <p:sldSz cx="9144000" cy="6858000" type="screen4x3"/>
  <p:notesSz cx="6669088" cy="99266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05" charset="0"/>
        <a:ea typeface="Arial" pitchFamily="-105" charset="0"/>
        <a:cs typeface="Arial" pitchFamily="-105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05" charset="0"/>
        <a:ea typeface="Arial" pitchFamily="-105" charset="0"/>
        <a:cs typeface="Arial" pitchFamily="-105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05" charset="0"/>
        <a:ea typeface="Arial" pitchFamily="-105" charset="0"/>
        <a:cs typeface="Arial" pitchFamily="-105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05" charset="0"/>
        <a:ea typeface="Arial" pitchFamily="-105" charset="0"/>
        <a:cs typeface="Arial" pitchFamily="-105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05" charset="0"/>
        <a:ea typeface="Arial" pitchFamily="-105" charset="0"/>
        <a:cs typeface="Arial" pitchFamily="-105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-105" charset="0"/>
        <a:ea typeface="Arial" pitchFamily="-105" charset="0"/>
        <a:cs typeface="Arial" pitchFamily="-105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-105" charset="0"/>
        <a:ea typeface="Arial" pitchFamily="-105" charset="0"/>
        <a:cs typeface="Arial" pitchFamily="-105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-105" charset="0"/>
        <a:ea typeface="Arial" pitchFamily="-105" charset="0"/>
        <a:cs typeface="Arial" pitchFamily="-105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-105" charset="0"/>
        <a:ea typeface="Arial" pitchFamily="-105" charset="0"/>
        <a:cs typeface="Arial" pitchFamily="-105" charset="0"/>
      </a:defRPr>
    </a:lvl9pPr>
  </p:defaultTextStyle>
  <p:extLst>
    <p:ext uri="{EFAFB233-063F-42B5-8137-9DF3F51BA10A}">
      <p15:sldGuideLst xmlns:mc="http://schemas.openxmlformats.org/markup-compatibility/2006" xmlns:mv="urn:schemas-microsoft-com:mac:vml"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mc="http://schemas.openxmlformats.org/markup-compatibility/2006" xmlns:mv="urn:schemas-microsoft-com:mac:vml" xmlns:p15="http://schemas.microsoft.com/office/powerpoint/2012/main" xmlns="">
        <p15:guide id="1" orient="horz" pos="3127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mc="http://schemas.openxmlformats.org/markup-compatibility/2006" xmlns:mv="urn:schemas-microsoft-com:mac:vml"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277" autoAdjust="0"/>
  </p:normalViewPr>
  <p:slideViewPr>
    <p:cSldViewPr>
      <p:cViewPr varScale="1">
        <p:scale>
          <a:sx n="65" d="100"/>
          <a:sy n="65" d="100"/>
        </p:scale>
        <p:origin x="-153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>
      <p:cViewPr>
        <p:scale>
          <a:sx n="66" d="100"/>
          <a:sy n="66" d="100"/>
        </p:scale>
        <p:origin x="-2525" y="302"/>
      </p:cViewPr>
      <p:guideLst>
        <p:guide orient="horz" pos="3127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838" cy="496888"/>
          </a:xfrm>
          <a:prstGeom prst="rect">
            <a:avLst/>
          </a:prstGeom>
        </p:spPr>
        <p:txBody>
          <a:bodyPr vert="horz" wrap="square" lIns="90694" tIns="45346" rIns="90694" bIns="4534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84" charset="0"/>
                <a:ea typeface="Arial" pitchFamily="-84" charset="0"/>
                <a:cs typeface="Arial" pitchFamily="-8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6663" y="0"/>
            <a:ext cx="2890837" cy="496888"/>
          </a:xfrm>
          <a:prstGeom prst="rect">
            <a:avLst/>
          </a:prstGeom>
        </p:spPr>
        <p:txBody>
          <a:bodyPr vert="horz" wrap="square" lIns="90694" tIns="45346" rIns="90694" bIns="4534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-84" charset="0"/>
                <a:ea typeface="Arial" pitchFamily="-84" charset="0"/>
                <a:cs typeface="Arial" pitchFamily="-84" charset="0"/>
              </a:defRPr>
            </a:lvl1pPr>
          </a:lstStyle>
          <a:p>
            <a:pPr>
              <a:defRPr/>
            </a:pPr>
            <a:fld id="{884E9284-CF1B-3347-85B3-27B288014616}" type="datetime1">
              <a:rPr lang="en-US"/>
              <a:pPr>
                <a:defRPr/>
              </a:pPr>
              <a:t>4/21/2015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890838" cy="496887"/>
          </a:xfrm>
          <a:prstGeom prst="rect">
            <a:avLst/>
          </a:prstGeom>
        </p:spPr>
        <p:txBody>
          <a:bodyPr vert="horz" wrap="square" lIns="90694" tIns="45346" rIns="90694" bIns="4534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84" charset="0"/>
                <a:ea typeface="Arial" pitchFamily="-84" charset="0"/>
                <a:cs typeface="Arial" pitchFamily="-8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6663" y="9428163"/>
            <a:ext cx="2890837" cy="496887"/>
          </a:xfrm>
          <a:prstGeom prst="rect">
            <a:avLst/>
          </a:prstGeom>
        </p:spPr>
        <p:txBody>
          <a:bodyPr vert="horz" wrap="square" lIns="90694" tIns="45346" rIns="90694" bIns="4534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-84" charset="0"/>
                <a:ea typeface="Arial" pitchFamily="-84" charset="0"/>
                <a:cs typeface="Arial" pitchFamily="-84" charset="0"/>
              </a:defRPr>
            </a:lvl1pPr>
          </a:lstStyle>
          <a:p>
            <a:pPr>
              <a:defRPr/>
            </a:pPr>
            <a:fld id="{E24226DC-7977-A541-B3AE-F1AA3638003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97968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838" cy="496888"/>
          </a:xfrm>
          <a:prstGeom prst="rect">
            <a:avLst/>
          </a:prstGeom>
        </p:spPr>
        <p:txBody>
          <a:bodyPr vert="horz" wrap="square" lIns="90694" tIns="45346" rIns="90694" bIns="4534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84" charset="0"/>
                <a:ea typeface="Arial" pitchFamily="-84" charset="0"/>
                <a:cs typeface="Arial" pitchFamily="-8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6663" y="0"/>
            <a:ext cx="2890837" cy="496888"/>
          </a:xfrm>
          <a:prstGeom prst="rect">
            <a:avLst/>
          </a:prstGeom>
        </p:spPr>
        <p:txBody>
          <a:bodyPr vert="horz" wrap="square" lIns="90694" tIns="45346" rIns="90694" bIns="4534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-84" charset="0"/>
                <a:ea typeface="Arial" pitchFamily="-84" charset="0"/>
                <a:cs typeface="Arial" pitchFamily="-84" charset="0"/>
              </a:defRPr>
            </a:lvl1pPr>
          </a:lstStyle>
          <a:p>
            <a:pPr>
              <a:defRPr/>
            </a:pPr>
            <a:fld id="{3BDC3EC9-F459-B940-A971-6F0C63684DA6}" type="datetime1">
              <a:rPr lang="en-US"/>
              <a:pPr>
                <a:defRPr/>
              </a:pPr>
              <a:t>4/21/2015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6125"/>
            <a:ext cx="4960938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94" tIns="45346" rIns="90694" bIns="45346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5163" y="4714875"/>
            <a:ext cx="5338762" cy="4467225"/>
          </a:xfrm>
          <a:prstGeom prst="rect">
            <a:avLst/>
          </a:prstGeom>
        </p:spPr>
        <p:txBody>
          <a:bodyPr vert="horz" wrap="square" lIns="90694" tIns="45346" rIns="90694" bIns="45346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890838" cy="496887"/>
          </a:xfrm>
          <a:prstGeom prst="rect">
            <a:avLst/>
          </a:prstGeom>
        </p:spPr>
        <p:txBody>
          <a:bodyPr vert="horz" wrap="square" lIns="90694" tIns="45346" rIns="90694" bIns="4534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84" charset="0"/>
                <a:ea typeface="Arial" pitchFamily="-84" charset="0"/>
                <a:cs typeface="Arial" pitchFamily="-8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6663" y="9428163"/>
            <a:ext cx="2890837" cy="496887"/>
          </a:xfrm>
          <a:prstGeom prst="rect">
            <a:avLst/>
          </a:prstGeom>
        </p:spPr>
        <p:txBody>
          <a:bodyPr vert="horz" wrap="square" lIns="90694" tIns="45346" rIns="90694" bIns="4534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-84" charset="0"/>
                <a:ea typeface="Arial" pitchFamily="-84" charset="0"/>
                <a:cs typeface="Arial" pitchFamily="-84" charset="0"/>
              </a:defRPr>
            </a:lvl1pPr>
          </a:lstStyle>
          <a:p>
            <a:pPr>
              <a:defRPr/>
            </a:pPr>
            <a:fld id="{A9D69A7A-9140-484C-9779-8DFA29CA86A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26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pitchFamily="-105" charset="-128"/>
        <a:cs typeface="ＭＳ Ｐゴシック" pitchFamily="-10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pitchFamily="-8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pitchFamily="-8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pitchFamily="-8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pitchFamily="-8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z="1400" dirty="0">
              <a:latin typeface="Calibri" pitchFamily="-105" charset="0"/>
              <a:ea typeface="Times New Roman" pitchFamily="-105" charset="0"/>
              <a:cs typeface="Times New Roman" pitchFamily="-105" charset="0"/>
            </a:endParaRPr>
          </a:p>
        </p:txBody>
      </p:sp>
      <p:sp>
        <p:nvSpPr>
          <p:cNvPr id="40964" name="Slide Number Placeholder 3"/>
          <p:cNvSpPr txBox="1">
            <a:spLocks noGrp="1"/>
          </p:cNvSpPr>
          <p:nvPr/>
        </p:nvSpPr>
        <p:spPr bwMode="auto">
          <a:xfrm>
            <a:off x="3776663" y="9428163"/>
            <a:ext cx="2890837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694" tIns="45346" rIns="90694" bIns="45346" anchor="b">
            <a:prstTxWarp prst="textNoShape">
              <a:avLst/>
            </a:prstTxWarp>
          </a:bodyPr>
          <a:lstStyle/>
          <a:p>
            <a:pPr algn="r"/>
            <a:fld id="{429428E7-4CA6-9941-925E-20383413AC51}" type="slidenum">
              <a:rPr lang="en-GB" sz="1200"/>
              <a:pPr algn="r"/>
              <a:t>1</a:t>
            </a:fld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26289916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D69A7A-9140-484C-9779-8DFA29CA86AF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48399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marL="171450" indent="-171450">
              <a:buFontTx/>
              <a:buChar char="•"/>
            </a:pPr>
            <a:endParaRPr lang="en-GB" sz="1400" dirty="0">
              <a:latin typeface="Calibri" pitchFamily="-105" charset="0"/>
            </a:endParaRPr>
          </a:p>
        </p:txBody>
      </p:sp>
      <p:sp>
        <p:nvSpPr>
          <p:cNvPr id="43012" name="Slide Number Placeholder 3"/>
          <p:cNvSpPr txBox="1">
            <a:spLocks noGrp="1"/>
          </p:cNvSpPr>
          <p:nvPr/>
        </p:nvSpPr>
        <p:spPr bwMode="auto">
          <a:xfrm>
            <a:off x="3776663" y="9428163"/>
            <a:ext cx="2890837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694" tIns="45346" rIns="90694" bIns="45346" anchor="b">
            <a:prstTxWarp prst="textNoShape">
              <a:avLst/>
            </a:prstTxWarp>
          </a:bodyPr>
          <a:lstStyle/>
          <a:p>
            <a:pPr algn="r"/>
            <a:fld id="{61994AB8-C9CB-7946-BE79-0BBBD4FE0FD5}" type="slidenum">
              <a:rPr lang="en-GB" sz="1200"/>
              <a:pPr algn="r"/>
              <a:t>12</a:t>
            </a:fld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14294882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1C369B-6FF7-484F-AD9B-E96E527B97A2}" type="slidenum">
              <a:rPr lang="en-US"/>
              <a:pPr/>
              <a:t>13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2525" cy="3722687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58851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1B0906-5386-574F-A96E-E87585158523}" type="slidenum">
              <a:rPr lang="en-US"/>
              <a:pPr/>
              <a:t>14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2525" cy="3722687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53028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4023C8-B559-C940-B6F1-B305650F596F}" type="slidenum">
              <a:rPr lang="en-US"/>
              <a:pPr/>
              <a:t>15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2525" cy="3722687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949682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794C35-B702-D043-AB8F-F05A69CF32EA}" type="slidenum">
              <a:rPr lang="en-US"/>
              <a:pPr/>
              <a:t>16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2525" cy="3722687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542359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D69A7A-9140-484C-9779-8DFA29CA86AF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4776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E215FE-D63A-7949-A0D1-B967A6753464}" type="slidenum">
              <a:rPr lang="en-US"/>
              <a:pPr/>
              <a:t>18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2525" cy="3722687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675421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8F1E3C-F5AE-1F46-8F5D-6AD200778F2B}" type="slidenum">
              <a:rPr lang="en-US"/>
              <a:pPr/>
              <a:t>19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2525" cy="3722687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789330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D69A7A-9140-484C-9779-8DFA29CA86AF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538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D69A7A-9140-484C-9779-8DFA29CA86AF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32990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GB" sz="1400" dirty="0">
              <a:latin typeface="Calibri" pitchFamily="-105" charset="0"/>
            </a:endParaRPr>
          </a:p>
        </p:txBody>
      </p:sp>
      <p:sp>
        <p:nvSpPr>
          <p:cNvPr id="45060" name="Slide Number Placeholder 3"/>
          <p:cNvSpPr txBox="1">
            <a:spLocks noGrp="1"/>
          </p:cNvSpPr>
          <p:nvPr/>
        </p:nvSpPr>
        <p:spPr bwMode="auto">
          <a:xfrm>
            <a:off x="3776663" y="9428163"/>
            <a:ext cx="2890837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694" tIns="45346" rIns="90694" bIns="45346" anchor="b">
            <a:prstTxWarp prst="textNoShape">
              <a:avLst/>
            </a:prstTxWarp>
          </a:bodyPr>
          <a:lstStyle/>
          <a:p>
            <a:pPr algn="r"/>
            <a:fld id="{4C493BED-435E-E04B-B6A8-1724E3CD2213}" type="slidenum">
              <a:rPr lang="en-GB" sz="1200"/>
              <a:pPr algn="r"/>
              <a:t>21</a:t>
            </a:fld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8194027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D69A7A-9140-484C-9779-8DFA29CA86AF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60245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GB" sz="1400" dirty="0">
              <a:latin typeface="Calibri" pitchFamily="-105" charset="0"/>
            </a:endParaRPr>
          </a:p>
        </p:txBody>
      </p:sp>
      <p:sp>
        <p:nvSpPr>
          <p:cNvPr id="47108" name="Slide Number Placeholder 3"/>
          <p:cNvSpPr txBox="1">
            <a:spLocks noGrp="1"/>
          </p:cNvSpPr>
          <p:nvPr/>
        </p:nvSpPr>
        <p:spPr bwMode="auto">
          <a:xfrm>
            <a:off x="3776663" y="9428163"/>
            <a:ext cx="2890837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694" tIns="45346" rIns="90694" bIns="45346" anchor="b">
            <a:prstTxWarp prst="textNoShape">
              <a:avLst/>
            </a:prstTxWarp>
          </a:bodyPr>
          <a:lstStyle/>
          <a:p>
            <a:pPr algn="r"/>
            <a:fld id="{257E2F13-210C-E146-9516-EEAFD096D6C4}" type="slidenum">
              <a:rPr lang="en-GB" sz="1200"/>
              <a:pPr algn="r"/>
              <a:t>23</a:t>
            </a:fld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1064132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D69A7A-9140-484C-9779-8DFA29CA86AF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14688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GB" sz="1400" dirty="0">
              <a:latin typeface="Calibri" pitchFamily="-105" charset="0"/>
            </a:endParaRPr>
          </a:p>
        </p:txBody>
      </p:sp>
      <p:sp>
        <p:nvSpPr>
          <p:cNvPr id="47108" name="Slide Number Placeholder 3"/>
          <p:cNvSpPr txBox="1">
            <a:spLocks noGrp="1"/>
          </p:cNvSpPr>
          <p:nvPr/>
        </p:nvSpPr>
        <p:spPr bwMode="auto">
          <a:xfrm>
            <a:off x="3776663" y="9428163"/>
            <a:ext cx="2890837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694" tIns="45346" rIns="90694" bIns="45346" anchor="b">
            <a:prstTxWarp prst="textNoShape">
              <a:avLst/>
            </a:prstTxWarp>
          </a:bodyPr>
          <a:lstStyle/>
          <a:p>
            <a:pPr algn="r"/>
            <a:fld id="{257E2F13-210C-E146-9516-EEAFD096D6C4}" type="slidenum">
              <a:rPr lang="en-GB" sz="1200"/>
              <a:pPr algn="r"/>
              <a:t>25</a:t>
            </a:fld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494060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D69A7A-9140-484C-9779-8DFA29CA86AF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79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marL="171450" indent="-171450">
              <a:buFontTx/>
              <a:buChar char="•"/>
            </a:pPr>
            <a:endParaRPr lang="en-GB" sz="1400" dirty="0">
              <a:latin typeface="Calibri" pitchFamily="-105" charset="0"/>
            </a:endParaRPr>
          </a:p>
        </p:txBody>
      </p:sp>
      <p:sp>
        <p:nvSpPr>
          <p:cNvPr id="43012" name="Slide Number Placeholder 3"/>
          <p:cNvSpPr txBox="1">
            <a:spLocks noGrp="1"/>
          </p:cNvSpPr>
          <p:nvPr/>
        </p:nvSpPr>
        <p:spPr bwMode="auto">
          <a:xfrm>
            <a:off x="3776663" y="9428163"/>
            <a:ext cx="2890837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694" tIns="45346" rIns="90694" bIns="45346" anchor="b">
            <a:prstTxWarp prst="textNoShape">
              <a:avLst/>
            </a:prstTxWarp>
          </a:bodyPr>
          <a:lstStyle/>
          <a:p>
            <a:pPr algn="r"/>
            <a:fld id="{61994AB8-C9CB-7946-BE79-0BBBD4FE0FD5}" type="slidenum">
              <a:rPr lang="en-GB" sz="1200"/>
              <a:pPr algn="r"/>
              <a:t>4</a:t>
            </a:fld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1453233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D69A7A-9140-484C-9779-8DFA29CA86AF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9707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D69A7A-9140-484C-9779-8DFA29CA86AF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8994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D69A7A-9140-484C-9779-8DFA29CA86AF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410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D69A7A-9140-484C-9779-8DFA29CA86AF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4101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D69A7A-9140-484C-9779-8DFA29CA86AF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4878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0D501F-8ABB-874A-9C41-38022584FBF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58CFB-78F3-B74F-835C-F330240E47C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1C139-4A11-E04F-95E2-AC22C58FA2D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89439-0171-9A4A-B6C9-57ADB79E208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C0983-52A3-E940-B803-8903CF42A4A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86F8E-2737-1A4F-BABD-6362A940EF3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8C690-3089-1F4A-9DEC-2EB4C661621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268DA6-1336-B747-A427-B09672F9D53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07EA34-AE64-E148-B56D-1BEAA18A336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AAAB9A-482E-1048-97F0-2E4450E0EA4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056F2B-4BFD-0C43-8DF3-F51A676C500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84" charset="0"/>
                <a:ea typeface="Arial" pitchFamily="-84" charset="0"/>
                <a:cs typeface="Arial" pitchFamily="-8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84" charset="0"/>
                <a:ea typeface="Arial" pitchFamily="-84" charset="0"/>
                <a:cs typeface="Arial" pitchFamily="-8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-84" charset="0"/>
                <a:ea typeface="Arial" pitchFamily="-84" charset="0"/>
                <a:cs typeface="Arial" pitchFamily="-84" charset="0"/>
              </a:defRPr>
            </a:lvl1pPr>
          </a:lstStyle>
          <a:p>
            <a:pPr>
              <a:defRPr/>
            </a:pPr>
            <a:fld id="{BD041203-A41C-0444-A607-4309B391B6C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ＭＳ Ｐゴシック" pitchFamily="-105" charset="-128"/>
          <a:cs typeface="ＭＳ Ｐゴシック" pitchFamily="-105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8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8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8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8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ＭＳ Ｐゴシック" pitchFamily="-105" charset="-128"/>
          <a:cs typeface="ＭＳ Ｐゴシック" pitchFamily="-105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8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8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8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8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84" charset="0"/>
                <a:ea typeface="Arial" pitchFamily="-84" charset="0"/>
                <a:cs typeface="Arial" pitchFamily="-8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84" charset="0"/>
                <a:ea typeface="Arial" pitchFamily="-84" charset="0"/>
                <a:cs typeface="Arial" pitchFamily="-8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-84" charset="0"/>
                <a:ea typeface="Arial" pitchFamily="-84" charset="0"/>
                <a:cs typeface="Arial" pitchFamily="-8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ＭＳ Ｐゴシック" pitchFamily="-105" charset="-128"/>
          <a:cs typeface="ＭＳ Ｐゴシック" pitchFamily="-105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8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8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8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8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dqLUasaHLuA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calfoodgrants.org/foodetube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171575" y="1412776"/>
            <a:ext cx="8786812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GB" sz="36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 pitchFamily="-84" charset="0"/>
                <a:ea typeface="Arial" pitchFamily="-84" charset="0"/>
                <a:cs typeface="Arial" pitchFamily="-84" charset="0"/>
              </a:rPr>
              <a:t>Sustainable food and food security</a:t>
            </a:r>
          </a:p>
          <a:p>
            <a:pPr algn="ctr">
              <a:defRPr/>
            </a:pPr>
            <a:endParaRPr lang="en-US" sz="3600" b="1" dirty="0" smtClean="0">
              <a:effectLst>
                <a:outerShdw blurRad="38100" dist="38100" dir="2700000" algn="tl">
                  <a:srgbClr val="DDDDDD"/>
                </a:outerShdw>
              </a:effectLst>
              <a:latin typeface="Times New Roman" pitchFamily="-84" charset="0"/>
              <a:ea typeface="Times New Roman" pitchFamily="-84" charset="0"/>
              <a:cs typeface="Times New Roman" pitchFamily="-84" charset="0"/>
            </a:endParaRPr>
          </a:p>
          <a:p>
            <a:pPr algn="ctr">
              <a:defRPr/>
            </a:pPr>
            <a:r>
              <a:rPr lang="en-GB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 pitchFamily="-84" charset="0"/>
                <a:ea typeface="Arial" pitchFamily="-84" charset="0"/>
                <a:cs typeface="Arial" pitchFamily="-84" charset="0"/>
              </a:rPr>
              <a:t>Session 3 – Community Supported Agriculture</a:t>
            </a:r>
          </a:p>
          <a:p>
            <a:pPr algn="ctr">
              <a:defRPr/>
            </a:pPr>
            <a:endParaRPr lang="en-GB" b="1" dirty="0" smtClean="0">
              <a:effectLst>
                <a:outerShdw blurRad="38100" dist="38100" dir="2700000" algn="tl">
                  <a:srgbClr val="DDDDDD"/>
                </a:outerShdw>
              </a:effectLst>
              <a:latin typeface="Calibri" pitchFamily="-84" charset="0"/>
              <a:ea typeface="Arial" pitchFamily="-84" charset="0"/>
              <a:cs typeface="Arial" pitchFamily="-84" charset="0"/>
            </a:endParaRPr>
          </a:p>
          <a:p>
            <a:pPr algn="ctr">
              <a:defRPr/>
            </a:pPr>
            <a:r>
              <a:rPr lang="en-GB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 pitchFamily="-84" charset="0"/>
                <a:ea typeface="Arial" pitchFamily="-84" charset="0"/>
                <a:cs typeface="Arial" pitchFamily="-84" charset="0"/>
              </a:rPr>
              <a:t>Masaryk University, Brno, 22</a:t>
            </a:r>
            <a:r>
              <a:rPr lang="en-GB" baseline="30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 pitchFamily="-84" charset="0"/>
                <a:ea typeface="Arial" pitchFamily="-84" charset="0"/>
                <a:cs typeface="Arial" pitchFamily="-84" charset="0"/>
              </a:rPr>
              <a:t>nd</a:t>
            </a:r>
            <a:r>
              <a:rPr lang="en-GB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 pitchFamily="-84" charset="0"/>
                <a:ea typeface="Arial" pitchFamily="-84" charset="0"/>
                <a:cs typeface="Arial" pitchFamily="-84" charset="0"/>
              </a:rPr>
              <a:t> April 2015</a:t>
            </a:r>
          </a:p>
          <a:p>
            <a:pPr algn="ctr">
              <a:defRPr/>
            </a:pPr>
            <a:endParaRPr lang="en-GB" dirty="0" smtClean="0">
              <a:effectLst>
                <a:outerShdw blurRad="38100" dist="38100" dir="2700000" algn="tl">
                  <a:srgbClr val="DDDDDD"/>
                </a:outerShdw>
              </a:effectLst>
              <a:latin typeface="Calibri" pitchFamily="-84" charset="0"/>
              <a:ea typeface="Arial" pitchFamily="-84" charset="0"/>
              <a:cs typeface="Arial" pitchFamily="-84" charset="0"/>
            </a:endParaRPr>
          </a:p>
          <a:p>
            <a:pPr algn="ctr">
              <a:defRPr/>
            </a:pPr>
            <a:r>
              <a:rPr lang="en-GB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 pitchFamily="-84" charset="0"/>
                <a:ea typeface="Arial" pitchFamily="-84" charset="0"/>
                <a:cs typeface="Arial" pitchFamily="-84" charset="0"/>
              </a:rPr>
              <a:t>Dan </a:t>
            </a:r>
            <a:r>
              <a:rPr lang="en-GB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 pitchFamily="-84" charset="0"/>
                <a:ea typeface="Arial" pitchFamily="-84" charset="0"/>
                <a:cs typeface="Arial" pitchFamily="-84" charset="0"/>
              </a:rPr>
              <a:t>Keech, CCRI</a:t>
            </a:r>
          </a:p>
          <a:p>
            <a:pPr algn="ctr">
              <a:defRPr/>
            </a:pPr>
            <a:r>
              <a:rPr lang="en-GB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 pitchFamily="-84" charset="0"/>
                <a:ea typeface="Arial" pitchFamily="-84" charset="0"/>
                <a:cs typeface="Arial" pitchFamily="-84" charset="0"/>
              </a:rPr>
              <a:t>University of Gloucestershire</a:t>
            </a:r>
          </a:p>
          <a:p>
            <a:pPr algn="ctr">
              <a:defRPr/>
            </a:pPr>
            <a:r>
              <a:rPr lang="en-GB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itchFamily="-84" charset="0"/>
                <a:ea typeface="Arial" pitchFamily="-84" charset="0"/>
                <a:cs typeface="Arial" pitchFamily="-84" charset="0"/>
              </a:rPr>
              <a:t>dkeech@glos.ac.uk</a:t>
            </a:r>
          </a:p>
          <a:p>
            <a:pPr algn="ctr">
              <a:defRPr/>
            </a:pPr>
            <a:endParaRPr lang="en-GB" sz="3600" b="1" dirty="0">
              <a:latin typeface="Calibri" pitchFamily="-84" charset="0"/>
              <a:ea typeface="Arial" pitchFamily="-84" charset="0"/>
              <a:cs typeface="Arial" pitchFamily="-84" charset="0"/>
            </a:endParaRPr>
          </a:p>
        </p:txBody>
      </p:sp>
      <p:pic>
        <p:nvPicPr>
          <p:cNvPr id="39939" name="Picture 7" descr="C:\Documents and Settings\s2105196\Local Settings\Temporary Internet Files\Content.Word\Hartpury College SPOT PO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6063" y="6011863"/>
            <a:ext cx="1165225" cy="709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0" y="866246"/>
            <a:ext cx="8077200" cy="5644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GB" sz="3200" b="1" dirty="0" smtClean="0">
                <a:latin typeface="+mj-lt"/>
                <a:ea typeface="ＭＳ Ｐゴシック" pitchFamily="-84" charset="-128"/>
                <a:cs typeface="ＭＳ Ｐゴシック" pitchFamily="-84" charset="-128"/>
              </a:rPr>
              <a:t>1. CSA - What is it?</a:t>
            </a:r>
          </a:p>
          <a:p>
            <a:pPr>
              <a:lnSpc>
                <a:spcPct val="80000"/>
              </a:lnSpc>
            </a:pPr>
            <a:endParaRPr lang="en-GB" b="1" dirty="0" smtClean="0">
              <a:latin typeface="+mj-lt"/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>
              <a:lnSpc>
                <a:spcPct val="80000"/>
              </a:lnSpc>
            </a:pPr>
            <a:endParaRPr lang="en-GB" sz="1000" dirty="0" smtClean="0">
              <a:latin typeface="+mj-lt"/>
              <a:ea typeface="ＭＳ Ｐゴシック" pitchFamily="-84" charset="-128"/>
              <a:cs typeface="ＭＳ Ｐゴシック" pitchFamily="-84" charset="-128"/>
            </a:endParaRPr>
          </a:p>
          <a:p>
            <a:pPr>
              <a:lnSpc>
                <a:spcPct val="80000"/>
              </a:lnSpc>
            </a:pPr>
            <a:r>
              <a:rPr lang="en-GB" dirty="0" smtClean="0">
                <a:latin typeface="+mj-lt"/>
                <a:ea typeface="ＭＳ Ｐゴシック" pitchFamily="-84" charset="-128"/>
                <a:cs typeface="ＭＳ Ｐゴシック" pitchFamily="-84" charset="-128"/>
              </a:rPr>
              <a:t>CSA has a number of characteristics which </a:t>
            </a:r>
            <a:r>
              <a:rPr lang="en-GB" u="sng" dirty="0" smtClean="0">
                <a:latin typeface="+mj-lt"/>
                <a:ea typeface="ＭＳ Ｐゴシック" pitchFamily="-84" charset="-128"/>
                <a:cs typeface="ＭＳ Ｐゴシック" pitchFamily="-84" charset="-128"/>
              </a:rPr>
              <a:t>may</a:t>
            </a:r>
            <a:r>
              <a:rPr lang="en-GB" dirty="0" smtClean="0">
                <a:latin typeface="+mj-lt"/>
                <a:ea typeface="ＭＳ Ｐゴシック" pitchFamily="-84" charset="-128"/>
                <a:cs typeface="ＭＳ Ｐゴシック" pitchFamily="-84" charset="-128"/>
              </a:rPr>
              <a:t> include:</a:t>
            </a:r>
          </a:p>
          <a:p>
            <a:pPr>
              <a:lnSpc>
                <a:spcPct val="80000"/>
              </a:lnSpc>
            </a:pPr>
            <a:endParaRPr lang="en-GB" dirty="0" smtClean="0">
              <a:latin typeface="+mj-lt"/>
              <a:ea typeface="ＭＳ Ｐゴシック" pitchFamily="-84" charset="-128"/>
              <a:cs typeface="ＭＳ Ｐゴシック" pitchFamily="-84" charset="-128"/>
            </a:endParaRPr>
          </a:p>
          <a:p>
            <a:pPr>
              <a:lnSpc>
                <a:spcPct val="80000"/>
              </a:lnSpc>
            </a:pPr>
            <a:endParaRPr lang="en-GB" dirty="0" smtClean="0">
              <a:latin typeface="+mj-lt"/>
              <a:ea typeface="ＭＳ Ｐゴシック" pitchFamily="-84" charset="-128"/>
              <a:cs typeface="ＭＳ Ｐゴシック" pitchFamily="-84" charset="-128"/>
            </a:endParaRPr>
          </a:p>
          <a:p>
            <a:pPr lvl="1">
              <a:lnSpc>
                <a:spcPct val="80000"/>
              </a:lnSpc>
              <a:buFont typeface="Arial"/>
              <a:buChar char="•"/>
            </a:pPr>
            <a:r>
              <a:rPr lang="en-GB" u="sng" dirty="0" smtClean="0">
                <a:latin typeface="+mj-lt"/>
              </a:rPr>
              <a:t> Shared risk</a:t>
            </a:r>
            <a:r>
              <a:rPr lang="en-GB" dirty="0" smtClean="0">
                <a:latin typeface="+mj-lt"/>
              </a:rPr>
              <a:t> between farmer and consumer (member)</a:t>
            </a:r>
          </a:p>
          <a:p>
            <a:pPr lvl="1">
              <a:lnSpc>
                <a:spcPct val="80000"/>
              </a:lnSpc>
              <a:buFont typeface="Arial"/>
              <a:buChar char="•"/>
            </a:pPr>
            <a:endParaRPr lang="en-GB" dirty="0" smtClean="0">
              <a:latin typeface="+mj-lt"/>
            </a:endParaRPr>
          </a:p>
          <a:p>
            <a:pPr lvl="1">
              <a:lnSpc>
                <a:spcPct val="80000"/>
              </a:lnSpc>
              <a:buFont typeface="Arial"/>
              <a:buChar char="•"/>
            </a:pPr>
            <a:r>
              <a:rPr lang="en-GB" dirty="0" smtClean="0">
                <a:latin typeface="+mj-lt"/>
              </a:rPr>
              <a:t> Advanced, or regular payment for food</a:t>
            </a:r>
          </a:p>
          <a:p>
            <a:pPr lvl="1">
              <a:lnSpc>
                <a:spcPct val="80000"/>
              </a:lnSpc>
              <a:buFont typeface="Arial"/>
              <a:buChar char="•"/>
            </a:pPr>
            <a:endParaRPr lang="en-GB" dirty="0" smtClean="0">
              <a:latin typeface="+mj-lt"/>
            </a:endParaRPr>
          </a:p>
          <a:p>
            <a:pPr lvl="1">
              <a:lnSpc>
                <a:spcPct val="80000"/>
              </a:lnSpc>
              <a:buFont typeface="Arial"/>
              <a:buChar char="•"/>
            </a:pPr>
            <a:r>
              <a:rPr lang="en-GB" dirty="0" smtClean="0">
                <a:latin typeface="+mj-lt"/>
              </a:rPr>
              <a:t> Co-operative/democratic management</a:t>
            </a:r>
          </a:p>
          <a:p>
            <a:pPr lvl="1">
              <a:lnSpc>
                <a:spcPct val="80000"/>
              </a:lnSpc>
              <a:buFont typeface="Arial"/>
              <a:buChar char="•"/>
            </a:pPr>
            <a:endParaRPr lang="en-GB" dirty="0" smtClean="0">
              <a:latin typeface="+mj-lt"/>
            </a:endParaRPr>
          </a:p>
          <a:p>
            <a:pPr lvl="1">
              <a:lnSpc>
                <a:spcPct val="80000"/>
              </a:lnSpc>
              <a:buFont typeface="Arial"/>
              <a:buChar char="•"/>
            </a:pPr>
            <a:r>
              <a:rPr lang="en-GB" dirty="0" smtClean="0">
                <a:latin typeface="+mj-lt"/>
              </a:rPr>
              <a:t> Contribution by members to labour</a:t>
            </a:r>
          </a:p>
          <a:p>
            <a:pPr lvl="1">
              <a:lnSpc>
                <a:spcPct val="80000"/>
              </a:lnSpc>
              <a:buFont typeface="Arial"/>
              <a:buChar char="•"/>
            </a:pPr>
            <a:endParaRPr lang="en-GB" dirty="0" smtClean="0">
              <a:latin typeface="+mj-lt"/>
            </a:endParaRPr>
          </a:p>
          <a:p>
            <a:pPr lvl="1">
              <a:lnSpc>
                <a:spcPct val="80000"/>
              </a:lnSpc>
              <a:buFont typeface="Arial"/>
              <a:buChar char="•"/>
            </a:pPr>
            <a:r>
              <a:rPr lang="en-GB" dirty="0" smtClean="0">
                <a:latin typeface="+mj-lt"/>
              </a:rPr>
              <a:t> Access to the farm for education, relaxation… etc.</a:t>
            </a:r>
          </a:p>
          <a:p>
            <a:pPr>
              <a:lnSpc>
                <a:spcPct val="80000"/>
              </a:lnSpc>
            </a:pPr>
            <a:endParaRPr lang="en-GB" dirty="0" smtClean="0">
              <a:latin typeface="+mj-lt"/>
              <a:ea typeface="ＭＳ Ｐゴシック" pitchFamily="-84" charset="-128"/>
              <a:cs typeface="ＭＳ Ｐゴシック" pitchFamily="-84" charset="-128"/>
            </a:endParaRPr>
          </a:p>
          <a:p>
            <a:pPr>
              <a:lnSpc>
                <a:spcPct val="80000"/>
              </a:lnSpc>
            </a:pPr>
            <a:r>
              <a:rPr lang="en-GB" dirty="0" smtClean="0">
                <a:latin typeface="+mj-lt"/>
                <a:ea typeface="ＭＳ Ｐゴシック" pitchFamily="-84" charset="-128"/>
                <a:cs typeface="ＭＳ Ｐゴシック" pitchFamily="-84" charset="-128"/>
              </a:rPr>
              <a:t>Essentially, it is a way of planning cash-flow and cropping; and </a:t>
            </a:r>
            <a:r>
              <a:rPr lang="en-GB" i="1" dirty="0" smtClean="0">
                <a:latin typeface="+mj-lt"/>
                <a:ea typeface="ＭＳ Ｐゴシック" pitchFamily="-84" charset="-128"/>
                <a:cs typeface="ＭＳ Ｐゴシック" pitchFamily="-84" charset="-128"/>
              </a:rPr>
              <a:t>may</a:t>
            </a:r>
            <a:r>
              <a:rPr lang="en-GB" dirty="0" smtClean="0">
                <a:latin typeface="+mj-lt"/>
                <a:ea typeface="ＭＳ Ｐゴシック" pitchFamily="-84" charset="-128"/>
                <a:cs typeface="ＭＳ Ｐゴシック" pitchFamily="-84" charset="-128"/>
              </a:rPr>
              <a:t> renegotiate the distinction between farmer, landholder, customer – </a:t>
            </a:r>
            <a:r>
              <a:rPr lang="en-GB" dirty="0" smtClean="0">
                <a:solidFill>
                  <a:srgbClr val="FF0000"/>
                </a:solidFill>
                <a:latin typeface="+mj-lt"/>
                <a:ea typeface="ＭＳ Ｐゴシック" pitchFamily="-84" charset="-128"/>
                <a:cs typeface="ＭＳ Ｐゴシック" pitchFamily="-84" charset="-128"/>
              </a:rPr>
              <a:t>this is a political/conceptual challenge in the EU</a:t>
            </a:r>
            <a:r>
              <a:rPr lang="en-GB" dirty="0" smtClean="0">
                <a:latin typeface="+mj-lt"/>
                <a:ea typeface="ＭＳ Ｐゴシック" pitchFamily="-84" charset="-128"/>
                <a:cs typeface="ＭＳ Ｐゴシック" pitchFamily="-84" charset="-128"/>
              </a:rPr>
              <a:t>.</a:t>
            </a:r>
            <a:endParaRPr lang="en-GB" dirty="0">
              <a:latin typeface="+mj-lt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1000643"/>
            <a:ext cx="8305800" cy="4844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GB" sz="3200" b="1" dirty="0" smtClean="0">
                <a:latin typeface="+mj-lt"/>
                <a:ea typeface="ＭＳ Ｐゴシック" pitchFamily="-84" charset="-128"/>
                <a:cs typeface="Frutiger 57Cn"/>
              </a:rPr>
              <a:t>Current models include:</a:t>
            </a:r>
          </a:p>
          <a:p>
            <a:pPr>
              <a:lnSpc>
                <a:spcPct val="80000"/>
              </a:lnSpc>
            </a:pPr>
            <a:endParaRPr lang="en-GB" sz="3200" b="1" dirty="0" smtClean="0">
              <a:latin typeface="+mj-lt"/>
              <a:ea typeface="ＭＳ Ｐゴシック" pitchFamily="-84" charset="-128"/>
              <a:cs typeface="Frutiger 57Cn"/>
            </a:endParaRPr>
          </a:p>
          <a:p>
            <a:pPr>
              <a:lnSpc>
                <a:spcPct val="80000"/>
              </a:lnSpc>
            </a:pPr>
            <a:endParaRPr lang="en-GB" sz="1000" b="1" dirty="0" smtClean="0">
              <a:latin typeface="+mj-lt"/>
              <a:ea typeface="ＭＳ Ｐゴシック" pitchFamily="-84" charset="-128"/>
              <a:cs typeface="Frutiger 57Cn"/>
            </a:endParaRPr>
          </a:p>
          <a:p>
            <a:pPr>
              <a:lnSpc>
                <a:spcPct val="80000"/>
              </a:lnSpc>
              <a:buFontTx/>
              <a:buChar char="•"/>
            </a:pPr>
            <a:r>
              <a:rPr lang="en-GB" dirty="0" smtClean="0">
                <a:latin typeface="+mj-lt"/>
                <a:ea typeface="ＭＳ Ｐゴシック" pitchFamily="-84" charset="-128"/>
                <a:cs typeface="Frutiger 57Cn"/>
              </a:rPr>
              <a:t>Share in the harvest (a proportion of the harvest)</a:t>
            </a:r>
          </a:p>
          <a:p>
            <a:pPr>
              <a:lnSpc>
                <a:spcPct val="80000"/>
              </a:lnSpc>
              <a:buFontTx/>
              <a:buChar char="•"/>
            </a:pPr>
            <a:endParaRPr lang="en-GB" sz="800" dirty="0" smtClean="0">
              <a:latin typeface="+mj-lt"/>
              <a:ea typeface="ＭＳ Ｐゴシック" pitchFamily="-84" charset="-128"/>
              <a:cs typeface="Frutiger 57Cn"/>
            </a:endParaRPr>
          </a:p>
          <a:p>
            <a:pPr>
              <a:lnSpc>
                <a:spcPct val="80000"/>
              </a:lnSpc>
              <a:buFontTx/>
              <a:buChar char="•"/>
            </a:pPr>
            <a:r>
              <a:rPr lang="en-GB" dirty="0" smtClean="0">
                <a:latin typeface="+mj-lt"/>
                <a:ea typeface="ＭＳ Ｐゴシック" pitchFamily="-84" charset="-128"/>
                <a:cs typeface="Frutiger 57Cn"/>
              </a:rPr>
              <a:t>Committed market (a minimum, or informal commitment)</a:t>
            </a:r>
          </a:p>
          <a:p>
            <a:pPr>
              <a:lnSpc>
                <a:spcPct val="80000"/>
              </a:lnSpc>
              <a:buFontTx/>
              <a:buChar char="•"/>
            </a:pPr>
            <a:endParaRPr lang="en-GB" sz="800" dirty="0" smtClean="0">
              <a:latin typeface="+mj-lt"/>
              <a:ea typeface="ＭＳ Ｐゴシック" pitchFamily="-84" charset="-128"/>
              <a:cs typeface="Frutiger 57Cn"/>
            </a:endParaRPr>
          </a:p>
          <a:p>
            <a:pPr>
              <a:lnSpc>
                <a:spcPct val="80000"/>
              </a:lnSpc>
              <a:buFontTx/>
              <a:buChar char="•"/>
            </a:pPr>
            <a:r>
              <a:rPr lang="en-GB" dirty="0" smtClean="0">
                <a:latin typeface="+mj-lt"/>
                <a:ea typeface="ＭＳ Ｐゴシック" pitchFamily="-84" charset="-128"/>
                <a:cs typeface="Frutiger 57Cn"/>
              </a:rPr>
              <a:t>Support group around a farm (events, festivals, markets)</a:t>
            </a:r>
          </a:p>
          <a:p>
            <a:pPr>
              <a:lnSpc>
                <a:spcPct val="80000"/>
              </a:lnSpc>
              <a:buFontTx/>
              <a:buChar char="•"/>
            </a:pPr>
            <a:endParaRPr lang="en-GB" sz="800" dirty="0" smtClean="0">
              <a:latin typeface="+mj-lt"/>
              <a:ea typeface="ＭＳ Ｐゴシック" pitchFamily="-84" charset="-128"/>
              <a:cs typeface="Frutiger 57Cn"/>
            </a:endParaRPr>
          </a:p>
          <a:p>
            <a:pPr>
              <a:lnSpc>
                <a:spcPct val="80000"/>
              </a:lnSpc>
              <a:buFontTx/>
              <a:buChar char="•"/>
            </a:pPr>
            <a:r>
              <a:rPr lang="en-GB" dirty="0" smtClean="0">
                <a:latin typeface="+mj-lt"/>
                <a:ea typeface="ＭＳ Ｐゴシック" pitchFamily="-84" charset="-128"/>
                <a:cs typeface="Frutiger 57Cn"/>
              </a:rPr>
              <a:t>Rent a tree (for fruit – can be non-local)</a:t>
            </a:r>
          </a:p>
          <a:p>
            <a:pPr>
              <a:lnSpc>
                <a:spcPct val="80000"/>
              </a:lnSpc>
              <a:buFontTx/>
              <a:buChar char="•"/>
            </a:pPr>
            <a:endParaRPr lang="en-GB" sz="800" dirty="0" smtClean="0">
              <a:latin typeface="+mj-lt"/>
              <a:ea typeface="ＭＳ Ｐゴシック" pitchFamily="-84" charset="-128"/>
              <a:cs typeface="Frutiger 57Cn"/>
            </a:endParaRPr>
          </a:p>
          <a:p>
            <a:pPr>
              <a:lnSpc>
                <a:spcPct val="80000"/>
              </a:lnSpc>
              <a:buFontTx/>
              <a:buChar char="•"/>
            </a:pPr>
            <a:r>
              <a:rPr lang="en-GB" dirty="0" smtClean="0">
                <a:latin typeface="+mj-lt"/>
                <a:ea typeface="ＭＳ Ｐゴシック" pitchFamily="-84" charset="-128"/>
                <a:cs typeface="Frutiger 57Cn"/>
              </a:rPr>
              <a:t>Do the work yourself (labour for food)</a:t>
            </a:r>
          </a:p>
          <a:p>
            <a:pPr>
              <a:lnSpc>
                <a:spcPct val="80000"/>
              </a:lnSpc>
              <a:buFontTx/>
              <a:buChar char="•"/>
            </a:pPr>
            <a:endParaRPr lang="en-GB" sz="800" dirty="0" smtClean="0">
              <a:latin typeface="+mj-lt"/>
              <a:ea typeface="ＭＳ Ｐゴシック" pitchFamily="-84" charset="-128"/>
              <a:cs typeface="Frutiger 57Cn"/>
            </a:endParaRPr>
          </a:p>
          <a:p>
            <a:pPr>
              <a:lnSpc>
                <a:spcPct val="80000"/>
              </a:lnSpc>
              <a:buFontTx/>
              <a:buChar char="•"/>
            </a:pPr>
            <a:r>
              <a:rPr lang="en-GB" dirty="0" smtClean="0">
                <a:latin typeface="+mj-lt"/>
                <a:ea typeface="ＭＳ Ｐゴシック" pitchFamily="-84" charset="-128"/>
                <a:cs typeface="Frutiger 57Cn"/>
              </a:rPr>
              <a:t>Shares or gifts in the farm capital</a:t>
            </a:r>
          </a:p>
          <a:p>
            <a:pPr>
              <a:lnSpc>
                <a:spcPct val="80000"/>
              </a:lnSpc>
              <a:buFontTx/>
              <a:buChar char="•"/>
            </a:pPr>
            <a:endParaRPr lang="en-GB" sz="800" dirty="0" smtClean="0">
              <a:latin typeface="+mj-lt"/>
              <a:ea typeface="ＭＳ Ｐゴシック" pitchFamily="-84" charset="-128"/>
              <a:cs typeface="Frutiger 57Cn"/>
            </a:endParaRPr>
          </a:p>
          <a:p>
            <a:pPr>
              <a:lnSpc>
                <a:spcPct val="80000"/>
              </a:lnSpc>
              <a:buFontTx/>
              <a:buChar char="•"/>
            </a:pPr>
            <a:r>
              <a:rPr lang="en-GB" dirty="0" smtClean="0">
                <a:latin typeface="+mj-lt"/>
                <a:ea typeface="ＭＳ Ｐゴシック" pitchFamily="-84" charset="-128"/>
                <a:cs typeface="Frutiger 57Cn"/>
              </a:rPr>
              <a:t>Community owned enterprise (see shares above and later)</a:t>
            </a:r>
          </a:p>
          <a:p>
            <a:pPr>
              <a:lnSpc>
                <a:spcPct val="80000"/>
              </a:lnSpc>
              <a:buFontTx/>
              <a:buChar char="•"/>
            </a:pPr>
            <a:endParaRPr lang="en-GB" dirty="0" smtClean="0">
              <a:latin typeface="+mj-lt"/>
              <a:ea typeface="ＭＳ Ｐゴシック" pitchFamily="-84" charset="-128"/>
              <a:cs typeface="Frutiger 57Cn"/>
            </a:endParaRPr>
          </a:p>
          <a:p>
            <a:pPr>
              <a:lnSpc>
                <a:spcPct val="80000"/>
              </a:lnSpc>
              <a:buFontTx/>
              <a:buChar char="•"/>
            </a:pPr>
            <a:endParaRPr lang="en-GB" dirty="0" smtClean="0">
              <a:latin typeface="+mj-lt"/>
              <a:ea typeface="ＭＳ Ｐゴシック" pitchFamily="-84" charset="-128"/>
              <a:cs typeface="Frutiger 57Cn"/>
            </a:endParaRPr>
          </a:p>
          <a:p>
            <a:pPr eaLnBrk="1" hangingPunct="1">
              <a:lnSpc>
                <a:spcPct val="80000"/>
              </a:lnSpc>
            </a:pPr>
            <a:r>
              <a:rPr lang="en-GB" dirty="0" smtClean="0">
                <a:latin typeface="+mj-lt"/>
                <a:ea typeface="ＭＳ Ｐゴシック" pitchFamily="-84" charset="-128"/>
                <a:cs typeface="Frutiger 57Cn"/>
              </a:rPr>
              <a:t>We’ll discus some of these. Main point is to think about </a:t>
            </a:r>
            <a:r>
              <a:rPr lang="en-GB" u="sng" dirty="0" smtClean="0">
                <a:latin typeface="+mj-lt"/>
                <a:ea typeface="ＭＳ Ｐゴシック" pitchFamily="-84" charset="-128"/>
                <a:cs typeface="Frutiger 57Cn"/>
              </a:rPr>
              <a:t>breadth</a:t>
            </a:r>
            <a:r>
              <a:rPr lang="en-GB" dirty="0" smtClean="0">
                <a:latin typeface="+mj-lt"/>
                <a:ea typeface="ＭＳ Ｐゴシック" pitchFamily="-84" charset="-128"/>
                <a:cs typeface="Frutiger 57Cn"/>
              </a:rPr>
              <a:t> – one size will not fit all, all schemes are different.</a:t>
            </a:r>
            <a:endParaRPr lang="en-GB" sz="6000" dirty="0">
              <a:solidFill>
                <a:srgbClr val="000000"/>
              </a:solidFill>
              <a:latin typeface="+mj-lt"/>
              <a:ea typeface="ＭＳ Ｐゴシック" pitchFamily="-84" charset="-128"/>
              <a:cs typeface="Frutiger 57C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1"/>
          <p:cNvSpPr txBox="1">
            <a:spLocks noChangeArrowheads="1"/>
          </p:cNvSpPr>
          <p:nvPr/>
        </p:nvSpPr>
        <p:spPr bwMode="auto">
          <a:xfrm>
            <a:off x="179388" y="1412875"/>
            <a:ext cx="87137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Aft>
                <a:spcPts val="600"/>
              </a:spcAft>
            </a:pPr>
            <a:endParaRPr lang="en-GB" dirty="0" smtClean="0">
              <a:latin typeface="Calibri" pitchFamily="-105" charset="0"/>
            </a:endParaRPr>
          </a:p>
          <a:p>
            <a:pPr eaLnBrk="0" hangingPunct="0">
              <a:spcAft>
                <a:spcPts val="600"/>
              </a:spcAft>
            </a:pPr>
            <a:endParaRPr lang="en-GB" dirty="0">
              <a:latin typeface="Calibri" pitchFamily="-105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7813" y="549275"/>
            <a:ext cx="5616575" cy="1077218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GB" sz="32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 pitchFamily="-84" charset="0"/>
                <a:ea typeface="Arial" pitchFamily="-84" charset="0"/>
                <a:cs typeface="Arial" pitchFamily="-84" charset="0"/>
              </a:rPr>
              <a:t>North American and European divergence</a:t>
            </a:r>
            <a:endParaRPr lang="en-GB" sz="3200" b="1" dirty="0">
              <a:effectLst>
                <a:outerShdw blurRad="38100" dist="38100" dir="2700000" algn="tl">
                  <a:srgbClr val="DDDDDD"/>
                </a:outerShdw>
              </a:effectLst>
              <a:latin typeface="Calibri" pitchFamily="-84" charset="0"/>
              <a:ea typeface="Arial" pitchFamily="-84" charset="0"/>
              <a:cs typeface="Arial" pitchFamily="-8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1752600"/>
            <a:ext cx="8153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Arial"/>
              </a:rPr>
              <a:t>In its modern form, CSA emerged in the US, under </a:t>
            </a:r>
            <a:r>
              <a:rPr lang="en-US" dirty="0" err="1" smtClean="0">
                <a:latin typeface="+mj-lt"/>
                <a:cs typeface="Arial"/>
              </a:rPr>
              <a:t>Trauger</a:t>
            </a:r>
            <a:r>
              <a:rPr lang="en-US" dirty="0" smtClean="0">
                <a:latin typeface="+mj-lt"/>
                <a:cs typeface="Arial"/>
              </a:rPr>
              <a:t> Groh. In general, the literature suggests the US and Europe have slightly different approaches:</a:t>
            </a:r>
          </a:p>
          <a:p>
            <a:endParaRPr lang="en-US" sz="1800" dirty="0" smtClean="0">
              <a:latin typeface="+mj-lt"/>
              <a:cs typeface="Arial"/>
            </a:endParaRPr>
          </a:p>
          <a:p>
            <a:endParaRPr lang="en-US" sz="1800" dirty="0" smtClean="0">
              <a:latin typeface="+mj-lt"/>
              <a:cs typeface="Arial"/>
            </a:endParaRPr>
          </a:p>
          <a:p>
            <a:pPr lvl="1">
              <a:buFont typeface="Arial"/>
              <a:buChar char="•"/>
            </a:pPr>
            <a:endParaRPr lang="en-US" dirty="0" smtClean="0">
              <a:latin typeface="+mj-lt"/>
              <a:cs typeface="Arial"/>
            </a:endParaRPr>
          </a:p>
          <a:p>
            <a:pPr lvl="1">
              <a:buFont typeface="Arial"/>
              <a:buChar char="•"/>
            </a:pPr>
            <a:endParaRPr lang="en-US" dirty="0" smtClean="0">
              <a:latin typeface="+mj-lt"/>
              <a:cs typeface="Arial"/>
            </a:endParaRPr>
          </a:p>
          <a:p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68384"/>
              </p:ext>
            </p:extLst>
          </p:nvPr>
        </p:nvGraphicFramePr>
        <p:xfrm>
          <a:off x="1371600" y="3048000"/>
          <a:ext cx="6096000" cy="2473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North America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Europe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Peri</a:t>
                      </a:r>
                      <a:r>
                        <a:rPr lang="en-US" dirty="0" smtClean="0"/>
                        <a:t>-urban horticultural model prevails – access to markets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More mixed produce</a:t>
                      </a:r>
                      <a:r>
                        <a:rPr lang="en-US" baseline="0" dirty="0" smtClean="0"/>
                        <a:t> and locations (dairy, meat etc)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May</a:t>
                      </a:r>
                      <a:r>
                        <a:rPr lang="en-US" baseline="0" dirty="0" smtClean="0"/>
                        <a:t> be </a:t>
                      </a:r>
                      <a:r>
                        <a:rPr lang="en-US" dirty="0" smtClean="0"/>
                        <a:t>oppositional and linked to the construction of communities</a:t>
                      </a:r>
                      <a:r>
                        <a:rPr lang="en-US" baseline="0" dirty="0" smtClean="0"/>
                        <a:t> (cf. </a:t>
                      </a:r>
                      <a:r>
                        <a:rPr lang="en-US" baseline="0" dirty="0" err="1" smtClean="0"/>
                        <a:t>Lyson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Some opposition; city self-provision; also supporting producers and connecting to the land (rural development and social solidarity)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90600" y="5791200"/>
            <a:ext cx="678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+mj-lt"/>
              </a:rPr>
              <a:t>Soil Association (2007) </a:t>
            </a:r>
            <a:r>
              <a:rPr lang="en-US" sz="1500" i="1" dirty="0" smtClean="0">
                <a:latin typeface="+mj-lt"/>
              </a:rPr>
              <a:t>Cultivating Communities – Reconnecting food and farming.</a:t>
            </a:r>
            <a:r>
              <a:rPr lang="en-US" sz="1500" dirty="0" smtClean="0">
                <a:latin typeface="+mj-lt"/>
              </a:rPr>
              <a:t> SA, Bristol.</a:t>
            </a:r>
          </a:p>
          <a:p>
            <a:r>
              <a:rPr lang="en-US" sz="1500" dirty="0" smtClean="0">
                <a:latin typeface="+mj-lt"/>
              </a:rPr>
              <a:t>Henderson, E. &amp; Van En, R. (2007) </a:t>
            </a:r>
            <a:r>
              <a:rPr lang="en-US" sz="1500" i="1" dirty="0" smtClean="0">
                <a:latin typeface="+mj-lt"/>
              </a:rPr>
              <a:t>Sharing the Harvest – A citizen’s guide to Community Supported Agriculture. </a:t>
            </a:r>
            <a:r>
              <a:rPr lang="en-US" sz="1500" dirty="0" smtClean="0">
                <a:latin typeface="+mj-lt"/>
              </a:rPr>
              <a:t>Chelsea Green Publishing Co, White River Jct.   </a:t>
            </a:r>
            <a:endParaRPr lang="en-US" sz="15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50825" y="981075"/>
            <a:ext cx="8642350" cy="5184775"/>
          </a:xfrm>
          <a:noFill/>
        </p:spPr>
        <p:txBody>
          <a:bodyPr/>
          <a:lstStyle/>
          <a:p>
            <a:pPr algn="l" eaLnBrk="1" hangingPunct="1"/>
            <a:r>
              <a:rPr lang="en-GB" b="1" dirty="0" smtClean="0">
                <a:latin typeface="+mj-lt"/>
                <a:ea typeface="ＭＳ Ｐゴシック" pitchFamily="-84" charset="-128"/>
                <a:cs typeface="ＭＳ Ｐゴシック" pitchFamily="-84" charset="-128"/>
              </a:rPr>
              <a:t>CSA No 1 Stroud </a:t>
            </a:r>
            <a:r>
              <a:rPr lang="en-GB" b="1" dirty="0">
                <a:latin typeface="+mj-lt"/>
                <a:ea typeface="ＭＳ Ｐゴシック" pitchFamily="-84" charset="-128"/>
                <a:cs typeface="ＭＳ Ｐゴシック" pitchFamily="-84" charset="-128"/>
              </a:rPr>
              <a:t>Community Agriculture</a:t>
            </a:r>
          </a:p>
          <a:p>
            <a:pPr algn="l" eaLnBrk="1" hangingPunct="1"/>
            <a:r>
              <a:rPr lang="en-GB" b="1" dirty="0">
                <a:latin typeface="+mj-lt"/>
                <a:ea typeface="ＭＳ Ｐゴシック" pitchFamily="-84" charset="-128"/>
                <a:cs typeface="ＭＳ Ｐゴシック" pitchFamily="-84" charset="-128"/>
              </a:rPr>
              <a:t>- Community Owned Enterprise</a:t>
            </a:r>
            <a:r>
              <a:rPr lang="en-GB" sz="2400" b="1" dirty="0">
                <a:latin typeface="+mj-lt"/>
                <a:ea typeface="ＭＳ Ｐゴシック" pitchFamily="-84" charset="-128"/>
                <a:cs typeface="ＭＳ Ｐゴシック" pitchFamily="-84" charset="-128"/>
              </a:rPr>
              <a:t>	</a:t>
            </a:r>
            <a:r>
              <a:rPr lang="en-GB" sz="2400" b="1" dirty="0" smtClean="0">
                <a:latin typeface="+mj-lt"/>
                <a:ea typeface="ＭＳ Ｐゴシック" pitchFamily="-84" charset="-128"/>
                <a:cs typeface="ＭＳ Ｐゴシック" pitchFamily="-84" charset="-128"/>
              </a:rPr>
              <a:t>	</a:t>
            </a:r>
          </a:p>
          <a:p>
            <a:pPr algn="l" eaLnBrk="1" hangingPunct="1"/>
            <a:endParaRPr lang="en-GB" sz="2400" dirty="0" smtClean="0">
              <a:latin typeface="+mj-lt"/>
              <a:ea typeface="ＭＳ Ｐゴシック" pitchFamily="-84" charset="-128"/>
              <a:cs typeface="ＭＳ Ｐゴシック" pitchFamily="-84" charset="-128"/>
            </a:endParaRPr>
          </a:p>
          <a:p>
            <a:pPr algn="l" eaLnBrk="1" hangingPunct="1">
              <a:buFontTx/>
              <a:buChar char="•"/>
            </a:pPr>
            <a:r>
              <a:rPr lang="en-GB" sz="2400" dirty="0" smtClean="0">
                <a:latin typeface="+mj-lt"/>
                <a:ea typeface="ＭＳ Ｐゴシック" pitchFamily="-84" charset="-128"/>
                <a:cs typeface="ＭＳ Ｐゴシック" pitchFamily="-84" charset="-128"/>
              </a:rPr>
              <a:t> Operates solely to further a set</a:t>
            </a:r>
          </a:p>
          <a:p>
            <a:pPr algn="l" eaLnBrk="1" hangingPunct="1"/>
            <a:r>
              <a:rPr lang="en-GB" sz="2400" dirty="0" smtClean="0">
                <a:latin typeface="+mj-lt"/>
                <a:ea typeface="ＭＳ Ｐゴシック" pitchFamily="-84" charset="-128"/>
                <a:cs typeface="ＭＳ Ｐゴシック" pitchFamily="-84" charset="-128"/>
              </a:rPr>
              <a:t>   </a:t>
            </a:r>
            <a:r>
              <a:rPr lang="en-GB" sz="2400" dirty="0">
                <a:latin typeface="+mj-lt"/>
                <a:ea typeface="ＭＳ Ｐゴシック" pitchFamily="-84" charset="-128"/>
                <a:cs typeface="ＭＳ Ｐゴシック" pitchFamily="-84" charset="-128"/>
              </a:rPr>
              <a:t>of </a:t>
            </a:r>
            <a:r>
              <a:rPr lang="en-GB" sz="2400" dirty="0" smtClean="0">
                <a:latin typeface="+mj-lt"/>
                <a:ea typeface="ＭＳ Ｐゴシック" pitchFamily="-84" charset="-128"/>
                <a:cs typeface="ＭＳ Ｐゴシック" pitchFamily="-84" charset="-128"/>
              </a:rPr>
              <a:t>principles (mission-led)</a:t>
            </a:r>
            <a:endParaRPr lang="en-GB" sz="2400" dirty="0">
              <a:latin typeface="+mj-lt"/>
              <a:ea typeface="ＭＳ Ｐゴシック" pitchFamily="-84" charset="-128"/>
              <a:cs typeface="ＭＳ Ｐゴシック" pitchFamily="-84" charset="-128"/>
            </a:endParaRPr>
          </a:p>
          <a:p>
            <a:pPr algn="l" eaLnBrk="1" hangingPunct="1">
              <a:buFontTx/>
              <a:buChar char="•"/>
            </a:pPr>
            <a:r>
              <a:rPr lang="en-GB" sz="2400" dirty="0">
                <a:latin typeface="+mj-lt"/>
                <a:ea typeface="ＭＳ Ｐゴシック" pitchFamily="-84" charset="-128"/>
                <a:cs typeface="ＭＳ Ｐゴシック" pitchFamily="-84" charset="-128"/>
              </a:rPr>
              <a:t> 2 farmers paid wage </a:t>
            </a:r>
            <a:r>
              <a:rPr lang="en-GB" sz="2400" dirty="0" smtClean="0">
                <a:latin typeface="+mj-lt"/>
                <a:ea typeface="ＭＳ Ｐゴシック" pitchFamily="-84" charset="-128"/>
                <a:cs typeface="ＭＳ Ｐゴシック" pitchFamily="-84" charset="-128"/>
              </a:rPr>
              <a:t>c.£20k</a:t>
            </a:r>
          </a:p>
          <a:p>
            <a:pPr algn="l" eaLnBrk="1" hangingPunct="1">
              <a:buFontTx/>
              <a:buChar char="•"/>
            </a:pPr>
            <a:r>
              <a:rPr lang="en-GB" sz="2400" dirty="0">
                <a:latin typeface="+mj-lt"/>
                <a:ea typeface="ＭＳ Ｐゴシック" pitchFamily="-84" charset="-128"/>
                <a:cs typeface="ＭＳ Ｐゴシック" pitchFamily="-84" charset="-128"/>
              </a:rPr>
              <a:t> 46-acre organic mixed farm, 2 locations</a:t>
            </a:r>
          </a:p>
          <a:p>
            <a:pPr algn="l" eaLnBrk="1" hangingPunct="1">
              <a:buFontTx/>
              <a:buChar char="•"/>
            </a:pPr>
            <a:r>
              <a:rPr lang="en-GB" sz="2400" dirty="0">
                <a:latin typeface="+mj-lt"/>
                <a:ea typeface="ＭＳ Ｐゴシック" pitchFamily="-84" charset="-128"/>
                <a:cs typeface="ＭＳ Ｐゴシック" pitchFamily="-84" charset="-128"/>
              </a:rPr>
              <a:t> A rich community life around the </a:t>
            </a:r>
            <a:r>
              <a:rPr lang="en-GB" sz="2400" dirty="0" smtClean="0">
                <a:latin typeface="+mj-lt"/>
                <a:ea typeface="ＭＳ Ｐゴシック" pitchFamily="-84" charset="-128"/>
                <a:cs typeface="ＭＳ Ｐゴシック" pitchFamily="-84" charset="-128"/>
              </a:rPr>
              <a:t>farm</a:t>
            </a:r>
          </a:p>
          <a:p>
            <a:pPr algn="l" eaLnBrk="1" hangingPunct="1"/>
            <a:endParaRPr lang="en-GB" sz="2400" dirty="0">
              <a:latin typeface="+mj-lt"/>
              <a:ea typeface="ＭＳ Ｐゴシック" pitchFamily="-84" charset="-128"/>
              <a:cs typeface="ＭＳ Ｐゴシック" pitchFamily="-84" charset="-128"/>
            </a:endParaRPr>
          </a:p>
          <a:p>
            <a:pPr algn="l" eaLnBrk="1" hangingPunct="1"/>
            <a:r>
              <a:rPr lang="en-GB" sz="2400" dirty="0">
                <a:latin typeface="+mj-lt"/>
                <a:ea typeface="ＭＳ Ｐゴシック" pitchFamily="-84" charset="-128"/>
                <a:cs typeface="ＭＳ Ｐゴシック" pitchFamily="-84" charset="-128"/>
              </a:rPr>
              <a:t>IPS members represent 200 households</a:t>
            </a:r>
          </a:p>
          <a:p>
            <a:pPr algn="l" eaLnBrk="1" hangingPunct="1"/>
            <a:r>
              <a:rPr lang="en-GB" sz="2400" dirty="0">
                <a:latin typeface="+mj-lt"/>
                <a:ea typeface="ＭＳ Ｐゴシック" pitchFamily="-84" charset="-128"/>
                <a:cs typeface="ＭＳ Ｐゴシック" pitchFamily="-84" charset="-128"/>
              </a:rPr>
              <a:t>£80,000 turnover (2009</a:t>
            </a:r>
            <a:r>
              <a:rPr lang="en-GB" sz="2400" dirty="0" smtClean="0">
                <a:latin typeface="+mj-lt"/>
                <a:ea typeface="ＭＳ Ｐゴシック" pitchFamily="-84" charset="-128"/>
                <a:cs typeface="ＭＳ Ｐゴシック" pitchFamily="-84" charset="-128"/>
              </a:rPr>
              <a:t>)*</a:t>
            </a:r>
            <a:endParaRPr lang="en-GB" sz="2400" dirty="0">
              <a:latin typeface="+mj-lt"/>
              <a:ea typeface="ＭＳ Ｐゴシック" pitchFamily="-84" charset="-128"/>
              <a:cs typeface="ＭＳ Ｐゴシック" pitchFamily="-84" charset="-128"/>
            </a:endParaRPr>
          </a:p>
          <a:p>
            <a:pPr algn="l" eaLnBrk="1" hangingPunct="1"/>
            <a:r>
              <a:rPr lang="en-GB" altLang="en-US" sz="1800" dirty="0">
                <a:ea typeface="ＭＳ Ｐゴシック" pitchFamily="-84" charset="-128"/>
              </a:rPr>
              <a:t>*Ave. farm household income 2011: £63,000 (Defra, FBS 2011/12)</a:t>
            </a:r>
          </a:p>
          <a:p>
            <a:pPr algn="l" eaLnBrk="1" hangingPunct="1"/>
            <a:endParaRPr lang="en-GB" sz="2800" b="1" dirty="0">
              <a:latin typeface="Frutiger 57Cn" pitchFamily="3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graphicFrame>
        <p:nvGraphicFramePr>
          <p:cNvPr id="27651" name="Object 2"/>
          <p:cNvGraphicFramePr>
            <a:graphicFrameLocks noChangeAspect="1"/>
          </p:cNvGraphicFramePr>
          <p:nvPr/>
        </p:nvGraphicFramePr>
        <p:xfrm>
          <a:off x="6019800" y="1600200"/>
          <a:ext cx="2655887" cy="446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86" name="Photo Editor Photo" r:id="rId4" imgW="8580952" imgH="13295238" progId="">
                  <p:embed/>
                </p:oleObj>
              </mc:Choice>
              <mc:Fallback>
                <p:oleObj name="Photo Editor Photo" r:id="rId4" imgW="8580952" imgH="13295238" progId="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1600200"/>
                        <a:ext cx="2655887" cy="4468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50825" y="1268413"/>
            <a:ext cx="8642350" cy="4537075"/>
          </a:xfrm>
          <a:noFill/>
        </p:spPr>
        <p:txBody>
          <a:bodyPr/>
          <a:lstStyle/>
          <a:p>
            <a:pPr algn="l" eaLnBrk="1" hangingPunct="1">
              <a:lnSpc>
                <a:spcPct val="80000"/>
              </a:lnSpc>
            </a:pPr>
            <a:r>
              <a:rPr lang="en-GB" b="1" dirty="0">
                <a:latin typeface="+mj-lt"/>
                <a:ea typeface="ＭＳ Ｐゴシック" pitchFamily="-84" charset="-128"/>
                <a:cs typeface="ＭＳ Ｐゴシック" pitchFamily="-84" charset="-128"/>
              </a:rPr>
              <a:t>What is it for? What are their </a:t>
            </a:r>
            <a:r>
              <a:rPr lang="en-GB" b="1" dirty="0" smtClean="0">
                <a:latin typeface="+mj-lt"/>
                <a:ea typeface="ＭＳ Ｐゴシック" pitchFamily="-84" charset="-128"/>
                <a:cs typeface="ＭＳ Ｐゴシック" pitchFamily="-84" charset="-128"/>
              </a:rPr>
              <a:t>principles?</a:t>
            </a:r>
          </a:p>
          <a:p>
            <a:pPr algn="l" eaLnBrk="1" hangingPunct="1">
              <a:lnSpc>
                <a:spcPct val="80000"/>
              </a:lnSpc>
            </a:pPr>
            <a:endParaRPr lang="en-GB" sz="1000" b="1" dirty="0">
              <a:latin typeface="+mj-lt"/>
              <a:ea typeface="ＭＳ Ｐゴシック" pitchFamily="-84" charset="-128"/>
              <a:cs typeface="ＭＳ Ｐゴシック" pitchFamily="-84" charset="-128"/>
            </a:endParaRPr>
          </a:p>
          <a:p>
            <a:pPr algn="l" eaLnBrk="1" hangingPunct="1">
              <a:lnSpc>
                <a:spcPct val="80000"/>
              </a:lnSpc>
              <a:buFontTx/>
              <a:buChar char="•"/>
            </a:pPr>
            <a:r>
              <a:rPr lang="en-US" sz="2000" dirty="0">
                <a:latin typeface="+mj-lt"/>
                <a:ea typeface="ＭＳ Ｐゴシック" pitchFamily="-84" charset="-128"/>
                <a:cs typeface="ＭＳ Ｐゴシック" pitchFamily="-84" charset="-128"/>
              </a:rPr>
              <a:t> To support organic and biodynamic agriculture.</a:t>
            </a:r>
          </a:p>
          <a:p>
            <a:pPr algn="l" eaLnBrk="1" hangingPunct="1">
              <a:lnSpc>
                <a:spcPct val="80000"/>
              </a:lnSpc>
              <a:buFontTx/>
              <a:buChar char="•"/>
            </a:pPr>
            <a:endParaRPr lang="en-US" sz="700" dirty="0">
              <a:latin typeface="+mj-lt"/>
              <a:ea typeface="ＭＳ Ｐゴシック" pitchFamily="-84" charset="-128"/>
              <a:cs typeface="ＭＳ Ｐゴシック" pitchFamily="-84" charset="-128"/>
            </a:endParaRPr>
          </a:p>
          <a:p>
            <a:pPr algn="l" eaLnBrk="1" hangingPunct="1">
              <a:lnSpc>
                <a:spcPct val="80000"/>
              </a:lnSpc>
              <a:buFontTx/>
              <a:buChar char="•"/>
            </a:pPr>
            <a:r>
              <a:rPr lang="en-US" sz="2000" dirty="0">
                <a:latin typeface="+mj-lt"/>
                <a:ea typeface="ＭＳ Ｐゴシック" pitchFamily="-84" charset="-128"/>
                <a:cs typeface="ＭＳ Ｐゴシック" pitchFamily="-84" charset="-128"/>
              </a:rPr>
              <a:t> To pioneer new economic model and ensure the farmers have a decent livelihood.</a:t>
            </a:r>
          </a:p>
          <a:p>
            <a:pPr algn="l" eaLnBrk="1" hangingPunct="1">
              <a:lnSpc>
                <a:spcPct val="80000"/>
              </a:lnSpc>
              <a:buFontTx/>
              <a:buChar char="•"/>
            </a:pPr>
            <a:endParaRPr lang="en-US" sz="700" dirty="0">
              <a:latin typeface="+mj-lt"/>
              <a:ea typeface="ＭＳ Ｐゴシック" pitchFamily="-84" charset="-128"/>
              <a:cs typeface="ＭＳ Ｐゴシック" pitchFamily="-84" charset="-128"/>
            </a:endParaRPr>
          </a:p>
          <a:p>
            <a:pPr algn="l" eaLnBrk="1" hangingPunct="1">
              <a:lnSpc>
                <a:spcPct val="80000"/>
              </a:lnSpc>
              <a:buFontTx/>
              <a:buChar char="•"/>
            </a:pPr>
            <a:r>
              <a:rPr lang="en-US" sz="2000" dirty="0">
                <a:latin typeface="+mj-lt"/>
                <a:ea typeface="ＭＳ Ｐゴシック" pitchFamily="-84" charset="-128"/>
                <a:cs typeface="ＭＳ Ｐゴシック" pitchFamily="-84" charset="-128"/>
              </a:rPr>
              <a:t> Low income shall not exclude anyone. Practical involvement on all levels encouraged.</a:t>
            </a:r>
          </a:p>
          <a:p>
            <a:pPr algn="l" eaLnBrk="1" hangingPunct="1">
              <a:lnSpc>
                <a:spcPct val="80000"/>
              </a:lnSpc>
              <a:buFontTx/>
              <a:buChar char="•"/>
            </a:pPr>
            <a:endParaRPr lang="en-US" sz="700" dirty="0">
              <a:latin typeface="+mj-lt"/>
              <a:ea typeface="ＭＳ Ｐゴシック" pitchFamily="-84" charset="-128"/>
              <a:cs typeface="ＭＳ Ｐゴシック" pitchFamily="-84" charset="-128"/>
            </a:endParaRPr>
          </a:p>
          <a:p>
            <a:pPr algn="l" eaLnBrk="1" hangingPunct="1">
              <a:lnSpc>
                <a:spcPct val="80000"/>
              </a:lnSpc>
              <a:buFontTx/>
              <a:buChar char="•"/>
            </a:pPr>
            <a:r>
              <a:rPr lang="en-US" sz="2000" dirty="0">
                <a:latin typeface="+mj-lt"/>
                <a:ea typeface="ＭＳ Ｐゴシック" pitchFamily="-84" charset="-128"/>
                <a:cs typeface="ＭＳ Ｐゴシック" pitchFamily="-84" charset="-128"/>
              </a:rPr>
              <a:t> To be transparent in all affairs and make decisions on the basis of consensus.</a:t>
            </a:r>
          </a:p>
          <a:p>
            <a:pPr algn="l" eaLnBrk="1" hangingPunct="1">
              <a:lnSpc>
                <a:spcPct val="80000"/>
              </a:lnSpc>
              <a:buFontTx/>
              <a:buChar char="•"/>
            </a:pPr>
            <a:endParaRPr lang="en-US" sz="700" dirty="0">
              <a:latin typeface="+mj-lt"/>
              <a:ea typeface="ＭＳ Ｐゴシック" pitchFamily="-84" charset="-128"/>
              <a:cs typeface="ＭＳ Ｐゴシック" pitchFamily="-84" charset="-128"/>
            </a:endParaRPr>
          </a:p>
          <a:p>
            <a:pPr algn="l" eaLnBrk="1" hangingPunct="1">
              <a:lnSpc>
                <a:spcPct val="80000"/>
              </a:lnSpc>
              <a:buFontTx/>
              <a:buChar char="•"/>
            </a:pPr>
            <a:r>
              <a:rPr lang="en-US" sz="2000" dirty="0">
                <a:latin typeface="+mj-lt"/>
                <a:ea typeface="ＭＳ Ｐゴシック" pitchFamily="-84" charset="-128"/>
                <a:cs typeface="ＭＳ Ｐゴシック" pitchFamily="-84" charset="-128"/>
              </a:rPr>
              <a:t> To offer opportunities for learning, therapy and re-connecting with the earth.</a:t>
            </a:r>
          </a:p>
          <a:p>
            <a:pPr algn="l" eaLnBrk="1" hangingPunct="1">
              <a:lnSpc>
                <a:spcPct val="80000"/>
              </a:lnSpc>
              <a:buFontTx/>
              <a:buChar char="•"/>
            </a:pPr>
            <a:endParaRPr lang="en-US" sz="700" dirty="0">
              <a:latin typeface="+mj-lt"/>
              <a:ea typeface="ＭＳ Ｐゴシック" pitchFamily="-84" charset="-128"/>
              <a:cs typeface="ＭＳ Ｐゴシック" pitchFamily="-84" charset="-128"/>
            </a:endParaRPr>
          </a:p>
          <a:p>
            <a:pPr algn="l" eaLnBrk="1" hangingPunct="1">
              <a:lnSpc>
                <a:spcPct val="80000"/>
              </a:lnSpc>
              <a:buFontTx/>
              <a:buChar char="•"/>
            </a:pPr>
            <a:r>
              <a:rPr lang="en-US" sz="2000" dirty="0">
                <a:latin typeface="+mj-lt"/>
                <a:ea typeface="ＭＳ Ｐゴシック" pitchFamily="-84" charset="-128"/>
                <a:cs typeface="ＭＳ Ｐゴシック" pitchFamily="-84" charset="-128"/>
              </a:rPr>
              <a:t> To network with others to promote CSA to other communities and farms.</a:t>
            </a:r>
          </a:p>
          <a:p>
            <a:pPr algn="l" eaLnBrk="1" hangingPunct="1">
              <a:lnSpc>
                <a:spcPct val="80000"/>
              </a:lnSpc>
              <a:buFontTx/>
              <a:buChar char="•"/>
            </a:pPr>
            <a:endParaRPr lang="en-US" sz="700" dirty="0">
              <a:latin typeface="+mj-lt"/>
              <a:ea typeface="ＭＳ Ｐゴシック" pitchFamily="-84" charset="-128"/>
              <a:cs typeface="ＭＳ Ｐゴシック" pitchFamily="-84" charset="-128"/>
            </a:endParaRPr>
          </a:p>
          <a:p>
            <a:pPr algn="l" eaLnBrk="1" hangingPunct="1">
              <a:lnSpc>
                <a:spcPct val="80000"/>
              </a:lnSpc>
              <a:buFontTx/>
              <a:buChar char="•"/>
            </a:pPr>
            <a:r>
              <a:rPr lang="en-US" sz="2000" dirty="0">
                <a:latin typeface="+mj-lt"/>
                <a:ea typeface="ＭＳ Ｐゴシック" pitchFamily="-84" charset="-128"/>
                <a:cs typeface="ＭＳ Ｐゴシック" pitchFamily="-84" charset="-128"/>
              </a:rPr>
              <a:t> To encourage members, in co-operation with the farmers, to use the farm for their individual and social activities and celebrations.</a:t>
            </a:r>
          </a:p>
          <a:p>
            <a:pPr algn="l" eaLnBrk="1" hangingPunct="1">
              <a:lnSpc>
                <a:spcPct val="80000"/>
              </a:lnSpc>
            </a:pPr>
            <a:endParaRPr lang="en-GB" sz="2000" dirty="0">
              <a:latin typeface="Frutiger 57Cn" pitchFamily="3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50825" y="1268413"/>
            <a:ext cx="8642350" cy="4537075"/>
          </a:xfrm>
          <a:noFill/>
        </p:spPr>
        <p:txBody>
          <a:bodyPr/>
          <a:lstStyle/>
          <a:p>
            <a:pPr algn="l" eaLnBrk="1" hangingPunct="1">
              <a:lnSpc>
                <a:spcPct val="90000"/>
              </a:lnSpc>
            </a:pPr>
            <a:r>
              <a:rPr lang="en-GB" b="1" dirty="0">
                <a:latin typeface="+mj-lt"/>
                <a:ea typeface="ＭＳ Ｐゴシック" pitchFamily="-84" charset="-128"/>
                <a:cs typeface="ＭＳ Ｐゴシック" pitchFamily="-84" charset="-128"/>
              </a:rPr>
              <a:t>How does it work?</a:t>
            </a:r>
          </a:p>
          <a:p>
            <a:pPr algn="l" eaLnBrk="1" hangingPunct="1">
              <a:lnSpc>
                <a:spcPct val="90000"/>
              </a:lnSpc>
            </a:pPr>
            <a:endParaRPr lang="en-GB" sz="900" b="1" dirty="0">
              <a:latin typeface="+mj-lt"/>
              <a:ea typeface="ＭＳ Ｐゴシック" pitchFamily="-84" charset="-128"/>
              <a:cs typeface="ＭＳ Ｐゴシック" pitchFamily="-84" charset="-128"/>
            </a:endParaRPr>
          </a:p>
          <a:p>
            <a:pPr algn="l" eaLnBrk="1" hangingPunct="1">
              <a:lnSpc>
                <a:spcPct val="90000"/>
              </a:lnSpc>
              <a:buFontTx/>
              <a:buChar char="•"/>
            </a:pPr>
            <a:r>
              <a:rPr lang="en-GB" sz="2400" dirty="0">
                <a:latin typeface="+mj-lt"/>
                <a:ea typeface="ＭＳ Ｐゴシック" pitchFamily="-84" charset="-128"/>
                <a:cs typeface="ＭＳ Ｐゴシック" pitchFamily="-84" charset="-128"/>
              </a:rPr>
              <a:t> Members pay </a:t>
            </a:r>
            <a:r>
              <a:rPr lang="en-GB" sz="2400" dirty="0" smtClean="0">
                <a:latin typeface="+mj-lt"/>
                <a:ea typeface="ＭＳ Ｐゴシック" pitchFamily="-84" charset="-128"/>
                <a:cs typeface="ＭＳ Ｐゴシック" pitchFamily="-84" charset="-128"/>
              </a:rPr>
              <a:t>£2 subscription</a:t>
            </a:r>
            <a:r>
              <a:rPr lang="en-GB" sz="2400" dirty="0">
                <a:latin typeface="+mj-lt"/>
                <a:ea typeface="ＭＳ Ｐゴシック" pitchFamily="-84" charset="-128"/>
                <a:cs typeface="ＭＳ Ｐゴシック" pitchFamily="-84" charset="-128"/>
              </a:rPr>
              <a:t>, plus £</a:t>
            </a:r>
            <a:r>
              <a:rPr lang="en-GB" sz="2400" dirty="0" smtClean="0">
                <a:latin typeface="+mj-lt"/>
                <a:ea typeface="ＭＳ Ｐゴシック" pitchFamily="-84" charset="-128"/>
                <a:cs typeface="ＭＳ Ｐゴシック" pitchFamily="-84" charset="-128"/>
              </a:rPr>
              <a:t>8 </a:t>
            </a:r>
            <a:r>
              <a:rPr lang="en-GB" sz="2400" dirty="0">
                <a:latin typeface="+mj-lt"/>
                <a:ea typeface="ＭＳ Ｐゴシック" pitchFamily="-84" charset="-128"/>
                <a:cs typeface="ＭＳ Ｐゴシック" pitchFamily="-84" charset="-128"/>
              </a:rPr>
              <a:t>per week for a vegetable share, which they collect.</a:t>
            </a:r>
          </a:p>
          <a:p>
            <a:pPr algn="l" eaLnBrk="1" hangingPunct="1">
              <a:lnSpc>
                <a:spcPct val="90000"/>
              </a:lnSpc>
              <a:buFontTx/>
              <a:buChar char="•"/>
            </a:pPr>
            <a:r>
              <a:rPr lang="en-GB" sz="2400" dirty="0">
                <a:latin typeface="+mj-lt"/>
                <a:ea typeface="ＭＳ Ｐゴシック" pitchFamily="-84" charset="-128"/>
                <a:cs typeface="ＭＳ Ｐゴシック" pitchFamily="-84" charset="-128"/>
              </a:rPr>
              <a:t> Members can buy meat from freezer, and eggs – honesty box and swap box.</a:t>
            </a:r>
          </a:p>
          <a:p>
            <a:pPr algn="l" eaLnBrk="1" hangingPunct="1">
              <a:lnSpc>
                <a:spcPct val="90000"/>
              </a:lnSpc>
              <a:buFontTx/>
              <a:buChar char="•"/>
            </a:pPr>
            <a:r>
              <a:rPr lang="en-GB" sz="2400" dirty="0">
                <a:latin typeface="+mj-lt"/>
                <a:ea typeface="ＭＳ Ｐゴシック" pitchFamily="-84" charset="-128"/>
                <a:cs typeface="ＭＳ Ｐゴシック" pitchFamily="-84" charset="-128"/>
              </a:rPr>
              <a:t> Members decide all matters, delegated to a core group, many volunteers.</a:t>
            </a:r>
          </a:p>
          <a:p>
            <a:pPr algn="l" eaLnBrk="1" hangingPunct="1">
              <a:lnSpc>
                <a:spcPct val="90000"/>
              </a:lnSpc>
              <a:buFontTx/>
              <a:buChar char="•"/>
            </a:pPr>
            <a:r>
              <a:rPr lang="en-GB" sz="2400" dirty="0">
                <a:latin typeface="+mj-lt"/>
                <a:ea typeface="ＭＳ Ｐゴシック" pitchFamily="-84" charset="-128"/>
                <a:cs typeface="ＭＳ Ｐゴシック" pitchFamily="-84" charset="-128"/>
              </a:rPr>
              <a:t> Farmers have delegated responsibility for farming.</a:t>
            </a:r>
          </a:p>
          <a:p>
            <a:pPr algn="l" eaLnBrk="1" hangingPunct="1">
              <a:lnSpc>
                <a:spcPct val="90000"/>
              </a:lnSpc>
              <a:buFontTx/>
              <a:buChar char="•"/>
            </a:pPr>
            <a:r>
              <a:rPr lang="en-GB" sz="2400" dirty="0">
                <a:latin typeface="+mj-lt"/>
                <a:ea typeface="ＭＳ Ｐゴシック" pitchFamily="-84" charset="-128"/>
                <a:cs typeface="ＭＳ Ｐゴシック" pitchFamily="-84" charset="-128"/>
              </a:rPr>
              <a:t> No compulsion for members to be active.</a:t>
            </a:r>
          </a:p>
          <a:p>
            <a:pPr algn="l" eaLnBrk="1" hangingPunct="1">
              <a:lnSpc>
                <a:spcPct val="90000"/>
              </a:lnSpc>
              <a:buFontTx/>
              <a:buChar char="•"/>
            </a:pPr>
            <a:r>
              <a:rPr lang="en-GB" sz="2400" dirty="0">
                <a:latin typeface="+mj-lt"/>
                <a:ea typeface="ＭＳ Ｐゴシック" pitchFamily="-84" charset="-128"/>
                <a:cs typeface="ＭＳ Ｐゴシック" pitchFamily="-84" charset="-128"/>
              </a:rPr>
              <a:t> Open access to the farm.</a:t>
            </a:r>
          </a:p>
          <a:p>
            <a:pPr algn="l" eaLnBrk="1" hangingPunct="1">
              <a:lnSpc>
                <a:spcPct val="90000"/>
              </a:lnSpc>
              <a:buFontTx/>
              <a:buChar char="•"/>
            </a:pPr>
            <a:r>
              <a:rPr lang="en-GB" sz="2400" dirty="0">
                <a:latin typeface="+mj-lt"/>
                <a:ea typeface="ＭＳ Ｐゴシック" pitchFamily="-84" charset="-128"/>
                <a:cs typeface="ＭＳ Ｐゴシック" pitchFamily="-84" charset="-128"/>
              </a:rPr>
              <a:t> Two rented sites, one very close to Stroud.</a:t>
            </a:r>
            <a:endParaRPr lang="en-US" sz="2400" dirty="0">
              <a:latin typeface="+mj-lt"/>
              <a:ea typeface="ＭＳ Ｐゴシック" pitchFamily="-84" charset="-128"/>
              <a:cs typeface="ＭＳ Ｐゴシック" pitchFamily="-84" charset="-128"/>
            </a:endParaRPr>
          </a:p>
          <a:p>
            <a:pPr algn="l" eaLnBrk="1" hangingPunct="1">
              <a:lnSpc>
                <a:spcPct val="90000"/>
              </a:lnSpc>
            </a:pPr>
            <a:endParaRPr lang="en-GB" sz="2400" dirty="0">
              <a:latin typeface="Frutiger 57Cn" pitchFamily="3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50825" y="1341438"/>
            <a:ext cx="8642350" cy="4248150"/>
          </a:xfrm>
          <a:noFill/>
        </p:spPr>
        <p:txBody>
          <a:bodyPr/>
          <a:lstStyle/>
          <a:p>
            <a:pPr marL="534988" indent="-534988" algn="l" eaLnBrk="1" hangingPunct="1">
              <a:lnSpc>
                <a:spcPct val="80000"/>
              </a:lnSpc>
            </a:pPr>
            <a:r>
              <a:rPr lang="en-GB" b="1" dirty="0" smtClean="0">
                <a:latin typeface="+mj-lt"/>
                <a:ea typeface="ＭＳ Ｐゴシック" pitchFamily="-84" charset="-128"/>
                <a:cs typeface="ＭＳ Ｐゴシック" pitchFamily="-84" charset="-128"/>
              </a:rPr>
              <a:t>No 2: </a:t>
            </a:r>
            <a:r>
              <a:rPr lang="en-GB" b="1" dirty="0" err="1" smtClean="0">
                <a:latin typeface="+mj-lt"/>
                <a:ea typeface="ＭＳ Ｐゴシック" pitchFamily="-84" charset="-128"/>
                <a:cs typeface="ＭＳ Ｐゴシック" pitchFamily="-84" charset="-128"/>
              </a:rPr>
              <a:t>Tablehurst</a:t>
            </a:r>
            <a:r>
              <a:rPr lang="en-GB" b="1" dirty="0" smtClean="0">
                <a:latin typeface="+mj-lt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n-GB" b="1" dirty="0">
                <a:latin typeface="+mj-lt"/>
                <a:ea typeface="ＭＳ Ｐゴシック" pitchFamily="-84" charset="-128"/>
                <a:cs typeface="ＭＳ Ｐゴシック" pitchFamily="-84" charset="-128"/>
              </a:rPr>
              <a:t>&amp; </a:t>
            </a:r>
            <a:r>
              <a:rPr lang="en-GB" b="1" dirty="0" err="1">
                <a:latin typeface="+mj-lt"/>
                <a:ea typeface="ＭＳ Ｐゴシック" pitchFamily="-84" charset="-128"/>
                <a:cs typeface="ＭＳ Ｐゴシック" pitchFamily="-84" charset="-128"/>
              </a:rPr>
              <a:t>Plaw</a:t>
            </a:r>
            <a:r>
              <a:rPr lang="en-GB" b="1" dirty="0">
                <a:latin typeface="+mj-lt"/>
                <a:ea typeface="ＭＳ Ｐゴシック" pitchFamily="-84" charset="-128"/>
                <a:cs typeface="ＭＳ Ｐゴシック" pitchFamily="-84" charset="-128"/>
              </a:rPr>
              <a:t> Hatch CSA</a:t>
            </a:r>
          </a:p>
          <a:p>
            <a:pPr marL="534988" indent="-534988" algn="l" eaLnBrk="1" hangingPunct="1">
              <a:lnSpc>
                <a:spcPct val="80000"/>
              </a:lnSpc>
            </a:pPr>
            <a:endParaRPr lang="en-GB" sz="1600" b="1" dirty="0">
              <a:latin typeface="+mj-lt"/>
              <a:ea typeface="ＭＳ Ｐゴシック" pitchFamily="-84" charset="-128"/>
              <a:cs typeface="ＭＳ Ｐゴシック" pitchFamily="-84" charset="-128"/>
            </a:endParaRPr>
          </a:p>
          <a:p>
            <a:pPr marL="534988" indent="-534988" algn="l" eaLnBrk="1" hangingPunct="1">
              <a:lnSpc>
                <a:spcPct val="80000"/>
              </a:lnSpc>
              <a:buFontTx/>
              <a:buChar char="•"/>
            </a:pPr>
            <a:r>
              <a:rPr lang="en-GB" sz="2400" dirty="0" err="1">
                <a:latin typeface="+mj-lt"/>
                <a:ea typeface="ＭＳ Ｐゴシック" pitchFamily="-84" charset="-128"/>
                <a:cs typeface="ＭＳ Ｐゴシック" pitchFamily="-84" charset="-128"/>
              </a:rPr>
              <a:t>Tablehurst</a:t>
            </a:r>
            <a:r>
              <a:rPr lang="en-GB" sz="2400" dirty="0">
                <a:latin typeface="+mj-lt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n-GB" sz="2400" dirty="0" smtClean="0">
                <a:latin typeface="+mj-lt"/>
                <a:ea typeface="ＭＳ Ｐゴシック" pitchFamily="-84" charset="-128"/>
                <a:cs typeface="ＭＳ Ｐゴシック" pitchFamily="-84" charset="-128"/>
              </a:rPr>
              <a:t>(125 ha.) </a:t>
            </a:r>
            <a:r>
              <a:rPr lang="en-GB" sz="2400" dirty="0">
                <a:latin typeface="+mj-lt"/>
                <a:ea typeface="ＭＳ Ｐゴシック" pitchFamily="-84" charset="-128"/>
                <a:cs typeface="ＭＳ Ｐゴシック" pitchFamily="-84" charset="-128"/>
              </a:rPr>
              <a:t>is arable and stock, </a:t>
            </a:r>
            <a:r>
              <a:rPr lang="en-GB" sz="2400" dirty="0" err="1">
                <a:latin typeface="+mj-lt"/>
                <a:ea typeface="ＭＳ Ｐゴシック" pitchFamily="-84" charset="-128"/>
                <a:cs typeface="ＭＳ Ｐゴシック" pitchFamily="-84" charset="-128"/>
              </a:rPr>
              <a:t>Plaw</a:t>
            </a:r>
            <a:r>
              <a:rPr lang="en-GB" sz="2400" dirty="0">
                <a:latin typeface="+mj-lt"/>
                <a:ea typeface="ＭＳ Ｐゴシック" pitchFamily="-84" charset="-128"/>
                <a:cs typeface="ＭＳ Ｐゴシック" pitchFamily="-84" charset="-128"/>
              </a:rPr>
              <a:t> Hatch </a:t>
            </a:r>
            <a:r>
              <a:rPr lang="en-GB" sz="2400" dirty="0" smtClean="0">
                <a:latin typeface="+mj-lt"/>
                <a:ea typeface="ＭＳ Ｐゴシック" pitchFamily="-84" charset="-128"/>
                <a:cs typeface="ＭＳ Ｐゴシック" pitchFamily="-84" charset="-128"/>
              </a:rPr>
              <a:t>(50 ha. </a:t>
            </a:r>
            <a:r>
              <a:rPr lang="en-GB" sz="2400" dirty="0">
                <a:latin typeface="+mj-lt"/>
                <a:ea typeface="ＭＳ Ｐゴシック" pitchFamily="-84" charset="-128"/>
                <a:cs typeface="ＭＳ Ｐゴシック" pitchFamily="-84" charset="-128"/>
              </a:rPr>
              <a:t>acres) is dairy and horticulture</a:t>
            </a:r>
          </a:p>
          <a:p>
            <a:pPr marL="534988" indent="-534988" algn="l" eaLnBrk="1" hangingPunct="1">
              <a:lnSpc>
                <a:spcPct val="80000"/>
              </a:lnSpc>
              <a:buFontTx/>
              <a:buChar char="•"/>
            </a:pPr>
            <a:endParaRPr lang="en-GB" sz="800" dirty="0">
              <a:latin typeface="+mj-lt"/>
              <a:ea typeface="ＭＳ Ｐゴシック" pitchFamily="-84" charset="-128"/>
              <a:cs typeface="ＭＳ Ｐゴシック" pitchFamily="-84" charset="-128"/>
            </a:endParaRPr>
          </a:p>
          <a:p>
            <a:pPr marL="534988" indent="-534988" algn="l" eaLnBrk="1" hangingPunct="1">
              <a:lnSpc>
                <a:spcPct val="80000"/>
              </a:lnSpc>
              <a:buFontTx/>
              <a:buChar char="•"/>
            </a:pPr>
            <a:r>
              <a:rPr lang="en-GB" sz="2400" dirty="0">
                <a:latin typeface="+mj-lt"/>
                <a:ea typeface="ＭＳ Ｐゴシック" pitchFamily="-84" charset="-128"/>
                <a:cs typeface="ＭＳ Ｐゴシック" pitchFamily="-84" charset="-128"/>
              </a:rPr>
              <a:t>Both are biodynamic. </a:t>
            </a:r>
            <a:r>
              <a:rPr lang="en-GB" sz="2400" dirty="0" err="1">
                <a:latin typeface="+mj-lt"/>
                <a:ea typeface="ＭＳ Ｐゴシック" pitchFamily="-84" charset="-128"/>
                <a:cs typeface="ＭＳ Ｐゴシック" pitchFamily="-84" charset="-128"/>
              </a:rPr>
              <a:t>T’hurst</a:t>
            </a:r>
            <a:r>
              <a:rPr lang="en-GB" sz="2400" dirty="0">
                <a:latin typeface="+mj-lt"/>
                <a:ea typeface="ＭＳ Ｐゴシック" pitchFamily="-84" charset="-128"/>
                <a:cs typeface="ＭＳ Ｐゴシック" pitchFamily="-84" charset="-128"/>
              </a:rPr>
              <a:t> was a loss-making college farm</a:t>
            </a:r>
            <a:r>
              <a:rPr lang="en-GB" sz="2400" dirty="0" smtClean="0">
                <a:latin typeface="+mj-lt"/>
                <a:ea typeface="ＭＳ Ｐゴシック" pitchFamily="-84" charset="-128"/>
                <a:cs typeface="ＭＳ Ｐゴシック" pitchFamily="-84" charset="-128"/>
              </a:rPr>
              <a:t> put </a:t>
            </a:r>
            <a:r>
              <a:rPr lang="en-GB" sz="2400" dirty="0">
                <a:latin typeface="+mj-lt"/>
                <a:ea typeface="ＭＳ Ｐゴシック" pitchFamily="-84" charset="-128"/>
                <a:cs typeface="ＭＳ Ｐゴシック" pitchFamily="-84" charset="-128"/>
              </a:rPr>
              <a:t>up for sale in 1994. Local people</a:t>
            </a:r>
            <a:r>
              <a:rPr lang="en-GB" sz="2400" dirty="0" smtClean="0">
                <a:latin typeface="+mj-lt"/>
                <a:ea typeface="ＭＳ Ｐゴシック" pitchFamily="-84" charset="-128"/>
                <a:cs typeface="ＭＳ Ｐゴシック" pitchFamily="-84" charset="-128"/>
              </a:rPr>
              <a:t> raised capital </a:t>
            </a:r>
            <a:r>
              <a:rPr lang="en-GB" sz="2400" dirty="0">
                <a:latin typeface="+mj-lt"/>
                <a:ea typeface="ＭＳ Ｐゴシック" pitchFamily="-84" charset="-128"/>
                <a:cs typeface="ＭＳ Ｐゴシック" pitchFamily="-84" charset="-128"/>
              </a:rPr>
              <a:t>to</a:t>
            </a:r>
            <a:r>
              <a:rPr lang="en-GB" sz="2400" dirty="0" smtClean="0">
                <a:latin typeface="+mj-lt"/>
                <a:ea typeface="ＭＳ Ｐゴシック" pitchFamily="-84" charset="-128"/>
                <a:cs typeface="ＭＳ Ｐゴシック" pitchFamily="-84" charset="-128"/>
              </a:rPr>
              <a:t> buy it</a:t>
            </a:r>
            <a:r>
              <a:rPr lang="en-GB" sz="2400" dirty="0">
                <a:latin typeface="+mj-lt"/>
                <a:ea typeface="ＭＳ Ｐゴシック" pitchFamily="-84" charset="-128"/>
                <a:cs typeface="ＭＳ Ｐゴシック" pitchFamily="-84" charset="-128"/>
              </a:rPr>
              <a:t>.</a:t>
            </a:r>
          </a:p>
          <a:p>
            <a:pPr marL="534988" indent="-534988" algn="l" eaLnBrk="1" hangingPunct="1">
              <a:lnSpc>
                <a:spcPct val="80000"/>
              </a:lnSpc>
              <a:buFontTx/>
              <a:buChar char="•"/>
            </a:pPr>
            <a:endParaRPr lang="en-GB" sz="800" dirty="0">
              <a:latin typeface="+mj-lt"/>
              <a:ea typeface="ＭＳ Ｐゴシック" pitchFamily="-84" charset="-128"/>
              <a:cs typeface="ＭＳ Ｐゴシック" pitchFamily="-84" charset="-128"/>
            </a:endParaRPr>
          </a:p>
          <a:p>
            <a:pPr marL="534988" indent="-534988" algn="l" eaLnBrk="1" hangingPunct="1">
              <a:lnSpc>
                <a:spcPct val="80000"/>
              </a:lnSpc>
              <a:buFontTx/>
              <a:buChar char="•"/>
            </a:pPr>
            <a:r>
              <a:rPr lang="en-GB" sz="2400" dirty="0">
                <a:latin typeface="+mj-lt"/>
                <a:ea typeface="ＭＳ Ｐゴシック" pitchFamily="-84" charset="-128"/>
                <a:cs typeface="ＭＳ Ｐゴシック" pitchFamily="-84" charset="-128"/>
              </a:rPr>
              <a:t>A co-op (IPS) owns both farms, with shares held by local members. Membership does not give entitlement to food. </a:t>
            </a:r>
          </a:p>
          <a:p>
            <a:pPr marL="534988" indent="-534988" algn="l" eaLnBrk="1" hangingPunct="1">
              <a:lnSpc>
                <a:spcPct val="80000"/>
              </a:lnSpc>
              <a:buFontTx/>
              <a:buChar char="•"/>
            </a:pPr>
            <a:endParaRPr lang="en-GB" sz="800" dirty="0">
              <a:latin typeface="+mj-lt"/>
              <a:ea typeface="ＭＳ Ｐゴシック" pitchFamily="-84" charset="-128"/>
              <a:cs typeface="ＭＳ Ｐゴシック" pitchFamily="-84" charset="-128"/>
            </a:endParaRPr>
          </a:p>
          <a:p>
            <a:pPr marL="534988" indent="-534988" algn="l" eaLnBrk="1" hangingPunct="1">
              <a:lnSpc>
                <a:spcPct val="80000"/>
              </a:lnSpc>
              <a:buFontTx/>
              <a:buChar char="•"/>
            </a:pPr>
            <a:r>
              <a:rPr lang="en-GB" sz="2400" dirty="0">
                <a:latin typeface="+mj-lt"/>
                <a:ea typeface="ＭＳ Ｐゴシック" pitchFamily="-84" charset="-128"/>
                <a:cs typeface="ＭＳ Ｐゴシック" pitchFamily="-84" charset="-128"/>
              </a:rPr>
              <a:t>Together employ 20 </a:t>
            </a:r>
            <a:r>
              <a:rPr lang="en-GB" sz="2400" dirty="0" err="1">
                <a:latin typeface="+mj-lt"/>
                <a:ea typeface="ＭＳ Ｐゴシック" pitchFamily="-84" charset="-128"/>
                <a:cs typeface="ＭＳ Ｐゴシック" pitchFamily="-84" charset="-128"/>
              </a:rPr>
              <a:t>f/t</a:t>
            </a:r>
            <a:r>
              <a:rPr lang="en-GB" sz="2400" dirty="0">
                <a:latin typeface="+mj-lt"/>
                <a:ea typeface="ＭＳ Ｐゴシック" pitchFamily="-84" charset="-128"/>
                <a:cs typeface="ＭＳ Ｐゴシック" pitchFamily="-84" charset="-128"/>
              </a:rPr>
              <a:t> and 40 </a:t>
            </a:r>
            <a:r>
              <a:rPr lang="en-GB" sz="2400" dirty="0" err="1">
                <a:latin typeface="+mj-lt"/>
                <a:ea typeface="ＭＳ Ｐゴシック" pitchFamily="-84" charset="-128"/>
                <a:cs typeface="ＭＳ Ｐゴシック" pitchFamily="-84" charset="-128"/>
              </a:rPr>
              <a:t>p/t</a:t>
            </a:r>
            <a:r>
              <a:rPr lang="en-GB" sz="2400" dirty="0">
                <a:latin typeface="+mj-lt"/>
                <a:ea typeface="ＭＳ Ｐゴシック" pitchFamily="-84" charset="-128"/>
                <a:cs typeface="ＭＳ Ｐゴシック" pitchFamily="-84" charset="-128"/>
              </a:rPr>
              <a:t> and voluntary staff – inefficient or rural job creation? </a:t>
            </a:r>
            <a:r>
              <a:rPr lang="en-GB" sz="2400" dirty="0">
                <a:solidFill>
                  <a:srgbClr val="FF0000"/>
                </a:solidFill>
                <a:latin typeface="+mj-lt"/>
                <a:ea typeface="ＭＳ Ｐゴシック" pitchFamily="-84" charset="-128"/>
                <a:cs typeface="ＭＳ Ｐゴシック" pitchFamily="-84" charset="-128"/>
              </a:rPr>
              <a:t>Several staff live on the farm – community </a:t>
            </a:r>
            <a:r>
              <a:rPr lang="en-GB" sz="2400" u="sng" dirty="0">
                <a:solidFill>
                  <a:srgbClr val="FF0000"/>
                </a:solidFill>
                <a:latin typeface="+mj-lt"/>
                <a:ea typeface="ＭＳ Ｐゴシック" pitchFamily="-84" charset="-128"/>
                <a:cs typeface="ＭＳ Ｐゴシック" pitchFamily="-84" charset="-128"/>
              </a:rPr>
              <a:t>inside</a:t>
            </a:r>
            <a:r>
              <a:rPr lang="en-GB" sz="2400" dirty="0">
                <a:solidFill>
                  <a:srgbClr val="FF0000"/>
                </a:solidFill>
                <a:latin typeface="+mj-lt"/>
                <a:ea typeface="ＭＳ Ｐゴシック" pitchFamily="-84" charset="-128"/>
                <a:cs typeface="ＭＳ Ｐゴシック" pitchFamily="-84" charset="-128"/>
              </a:rPr>
              <a:t> the farm &amp; links to social care.</a:t>
            </a:r>
          </a:p>
          <a:p>
            <a:pPr marL="534988" indent="-534988" algn="l" eaLnBrk="1" hangingPunct="1">
              <a:lnSpc>
                <a:spcPct val="80000"/>
              </a:lnSpc>
              <a:buFontTx/>
              <a:buChar char="•"/>
            </a:pPr>
            <a:endParaRPr lang="en-GB" sz="800" dirty="0">
              <a:latin typeface="+mj-lt"/>
              <a:ea typeface="ＭＳ Ｐゴシック" pitchFamily="-84" charset="-128"/>
              <a:cs typeface="ＭＳ Ｐゴシック" pitchFamily="-84" charset="-128"/>
            </a:endParaRPr>
          </a:p>
          <a:p>
            <a:pPr marL="534988" indent="-534988" algn="l" eaLnBrk="1" hangingPunct="1">
              <a:lnSpc>
                <a:spcPct val="80000"/>
              </a:lnSpc>
              <a:buFontTx/>
              <a:buChar char="•"/>
            </a:pPr>
            <a:r>
              <a:rPr lang="en-GB" sz="2400" dirty="0">
                <a:latin typeface="+mj-lt"/>
                <a:ea typeface="ＭＳ Ｐゴシック" pitchFamily="-84" charset="-128"/>
                <a:cs typeface="ＭＳ Ｐゴシック" pitchFamily="-84" charset="-128"/>
              </a:rPr>
              <a:t>Annual turnover £1.3 </a:t>
            </a:r>
            <a:r>
              <a:rPr lang="en-GB" sz="2400" dirty="0" smtClean="0">
                <a:latin typeface="+mj-lt"/>
                <a:ea typeface="ＭＳ Ｐゴシック" pitchFamily="-84" charset="-128"/>
                <a:cs typeface="ＭＳ Ｐゴシック" pitchFamily="-84" charset="-128"/>
              </a:rPr>
              <a:t>million</a:t>
            </a:r>
          </a:p>
          <a:p>
            <a:pPr marL="534988" indent="-534988" algn="l" eaLnBrk="1" hangingPunct="1">
              <a:lnSpc>
                <a:spcPct val="80000"/>
              </a:lnSpc>
            </a:pPr>
            <a:endParaRPr lang="en-US" sz="2400" dirty="0">
              <a:latin typeface="Frutiger 57Cn" pitchFamily="34" charset="0"/>
              <a:ea typeface="ＭＳ Ｐゴシック" pitchFamily="-84" charset="-128"/>
              <a:cs typeface="ＭＳ Ｐゴシック" pitchFamily="-84" charset="-128"/>
            </a:endParaRPr>
          </a:p>
          <a:p>
            <a:pPr marL="534988" indent="-534988" eaLnBrk="1" hangingPunct="1">
              <a:lnSpc>
                <a:spcPct val="80000"/>
              </a:lnSpc>
            </a:pPr>
            <a:endParaRPr lang="en-GB" sz="2400" b="1" dirty="0">
              <a:latin typeface="Frutiger 57Cn" pitchFamily="3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Tablehurst</a:t>
            </a:r>
            <a:r>
              <a:rPr lang="en-US" dirty="0" smtClean="0"/>
              <a:t> members’ meeting</a:t>
            </a:r>
            <a:endParaRPr lang="en-US" dirty="0"/>
          </a:p>
        </p:txBody>
      </p:sp>
      <p:pic>
        <p:nvPicPr>
          <p:cNvPr id="4" name="Content Placeholder 3" descr="screenshot TH AGM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74007" y="1981200"/>
            <a:ext cx="6195985" cy="4114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352381" y="1238250"/>
            <a:ext cx="2593975" cy="1987550"/>
          </a:xfrm>
          <a:noFill/>
        </p:spPr>
        <p:txBody>
          <a:bodyPr/>
          <a:lstStyle/>
          <a:p>
            <a:pPr marL="534988" indent="-534988" algn="l" eaLnBrk="1" hangingPunct="1">
              <a:lnSpc>
                <a:spcPct val="80000"/>
              </a:lnSpc>
            </a:pPr>
            <a:r>
              <a:rPr lang="en-GB" b="1" dirty="0" err="1">
                <a:latin typeface="Frutiger 57Cn" pitchFamily="34" charset="0"/>
                <a:ea typeface="ＭＳ Ｐゴシック" pitchFamily="-84" charset="-128"/>
                <a:cs typeface="ＭＳ Ｐゴシック" pitchFamily="-84" charset="-128"/>
              </a:rPr>
              <a:t>Tablehurst</a:t>
            </a:r>
            <a:r>
              <a:rPr lang="en-GB" b="1" dirty="0">
                <a:latin typeface="Frutiger 57Cn" pitchFamily="34" charset="0"/>
                <a:ea typeface="ＭＳ Ｐゴシック" pitchFamily="-84" charset="-128"/>
                <a:cs typeface="ＭＳ Ｐゴシック" pitchFamily="-84" charset="-128"/>
              </a:rPr>
              <a:t> </a:t>
            </a:r>
          </a:p>
          <a:p>
            <a:pPr marL="534988" indent="-534988" algn="l" eaLnBrk="1" hangingPunct="1">
              <a:lnSpc>
                <a:spcPct val="80000"/>
              </a:lnSpc>
            </a:pPr>
            <a:r>
              <a:rPr lang="en-GB" b="1" dirty="0">
                <a:latin typeface="Frutiger 57Cn" pitchFamily="34" charset="0"/>
                <a:ea typeface="ＭＳ Ｐゴシック" pitchFamily="-84" charset="-128"/>
                <a:cs typeface="ＭＳ Ｐゴシック" pitchFamily="-84" charset="-128"/>
              </a:rPr>
              <a:t>and </a:t>
            </a:r>
          </a:p>
          <a:p>
            <a:pPr marL="534988" indent="-534988" algn="l" eaLnBrk="1" hangingPunct="1">
              <a:lnSpc>
                <a:spcPct val="80000"/>
              </a:lnSpc>
            </a:pPr>
            <a:r>
              <a:rPr lang="en-GB" b="1" dirty="0" err="1">
                <a:latin typeface="Frutiger 57Cn" pitchFamily="34" charset="0"/>
                <a:ea typeface="ＭＳ Ｐゴシック" pitchFamily="-84" charset="-128"/>
                <a:cs typeface="ＭＳ Ｐゴシック" pitchFamily="-84" charset="-128"/>
              </a:rPr>
              <a:t>Plaw</a:t>
            </a:r>
            <a:r>
              <a:rPr lang="en-GB" b="1" dirty="0">
                <a:latin typeface="Frutiger 57Cn" pitchFamily="34" charset="0"/>
                <a:ea typeface="ＭＳ Ｐゴシック" pitchFamily="-84" charset="-128"/>
                <a:cs typeface="ＭＳ Ｐゴシック" pitchFamily="-84" charset="-128"/>
              </a:rPr>
              <a:t> Hatch </a:t>
            </a:r>
          </a:p>
          <a:p>
            <a:pPr marL="534988" indent="-534988" algn="l" eaLnBrk="1" hangingPunct="1">
              <a:lnSpc>
                <a:spcPct val="80000"/>
              </a:lnSpc>
            </a:pPr>
            <a:r>
              <a:rPr lang="en-GB" b="1" dirty="0">
                <a:latin typeface="Frutiger 57Cn" pitchFamily="34" charset="0"/>
                <a:ea typeface="ＭＳ Ｐゴシック" pitchFamily="-84" charset="-128"/>
                <a:cs typeface="ＭＳ Ｐゴシック" pitchFamily="-84" charset="-128"/>
              </a:rPr>
              <a:t>structure</a:t>
            </a:r>
          </a:p>
          <a:p>
            <a:pPr marL="534988" indent="-534988" algn="l" eaLnBrk="1" hangingPunct="1">
              <a:lnSpc>
                <a:spcPct val="80000"/>
              </a:lnSpc>
            </a:pPr>
            <a:endParaRPr lang="en-GB" sz="1600" b="1" dirty="0">
              <a:latin typeface="Frutiger 57Cn" pitchFamily="34" charset="0"/>
              <a:ea typeface="ＭＳ Ｐゴシック" pitchFamily="-84" charset="-128"/>
              <a:cs typeface="ＭＳ Ｐゴシック" pitchFamily="-84" charset="-128"/>
            </a:endParaRPr>
          </a:p>
          <a:p>
            <a:pPr marL="534988" indent="-534988" algn="l" eaLnBrk="1" hangingPunct="1">
              <a:lnSpc>
                <a:spcPct val="80000"/>
              </a:lnSpc>
            </a:pPr>
            <a:endParaRPr lang="en-US" sz="2400" dirty="0">
              <a:latin typeface="Frutiger 57Cn" pitchFamily="34" charset="0"/>
              <a:ea typeface="ＭＳ Ｐゴシック" pitchFamily="-84" charset="-128"/>
              <a:cs typeface="ＭＳ Ｐゴシック" pitchFamily="-84" charset="-128"/>
            </a:endParaRPr>
          </a:p>
          <a:p>
            <a:pPr marL="534988" indent="-534988" eaLnBrk="1" hangingPunct="1">
              <a:lnSpc>
                <a:spcPct val="80000"/>
              </a:lnSpc>
            </a:pPr>
            <a:endParaRPr lang="en-GB" sz="2400" b="1" dirty="0">
              <a:latin typeface="Frutiger 57Cn" pitchFamily="3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539750" y="2160588"/>
            <a:ext cx="79930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GB"/>
          </a:p>
        </p:txBody>
      </p:sp>
      <p:sp>
        <p:nvSpPr>
          <p:cNvPr id="31748" name="Oval 6"/>
          <p:cNvSpPr>
            <a:spLocks noChangeArrowheads="1"/>
          </p:cNvSpPr>
          <p:nvPr/>
        </p:nvSpPr>
        <p:spPr bwMode="auto">
          <a:xfrm>
            <a:off x="3656013" y="1368425"/>
            <a:ext cx="71437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749" name="Oval 7"/>
          <p:cNvSpPr>
            <a:spLocks noChangeArrowheads="1"/>
          </p:cNvSpPr>
          <p:nvPr/>
        </p:nvSpPr>
        <p:spPr bwMode="auto">
          <a:xfrm>
            <a:off x="4953000" y="1008063"/>
            <a:ext cx="71438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750" name="Oval 8"/>
          <p:cNvSpPr>
            <a:spLocks noChangeArrowheads="1"/>
          </p:cNvSpPr>
          <p:nvPr/>
        </p:nvSpPr>
        <p:spPr bwMode="auto">
          <a:xfrm>
            <a:off x="4232275" y="720725"/>
            <a:ext cx="71438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751" name="Oval 9"/>
          <p:cNvSpPr>
            <a:spLocks noChangeArrowheads="1"/>
          </p:cNvSpPr>
          <p:nvPr/>
        </p:nvSpPr>
        <p:spPr bwMode="auto">
          <a:xfrm>
            <a:off x="4737100" y="792163"/>
            <a:ext cx="71438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752" name="Oval 10"/>
          <p:cNvSpPr>
            <a:spLocks noChangeArrowheads="1"/>
          </p:cNvSpPr>
          <p:nvPr/>
        </p:nvSpPr>
        <p:spPr bwMode="auto">
          <a:xfrm>
            <a:off x="4232275" y="1152525"/>
            <a:ext cx="71438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753" name="Oval 11"/>
          <p:cNvSpPr>
            <a:spLocks noChangeArrowheads="1"/>
          </p:cNvSpPr>
          <p:nvPr/>
        </p:nvSpPr>
        <p:spPr bwMode="auto">
          <a:xfrm>
            <a:off x="4160838" y="1441450"/>
            <a:ext cx="71437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754" name="Oval 12"/>
          <p:cNvSpPr>
            <a:spLocks noChangeArrowheads="1"/>
          </p:cNvSpPr>
          <p:nvPr/>
        </p:nvSpPr>
        <p:spPr bwMode="auto">
          <a:xfrm>
            <a:off x="4592638" y="1008063"/>
            <a:ext cx="71437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755" name="Oval 13"/>
          <p:cNvSpPr>
            <a:spLocks noChangeArrowheads="1"/>
          </p:cNvSpPr>
          <p:nvPr/>
        </p:nvSpPr>
        <p:spPr bwMode="auto">
          <a:xfrm>
            <a:off x="4448175" y="1296988"/>
            <a:ext cx="71438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756" name="Oval 14"/>
          <p:cNvSpPr>
            <a:spLocks noChangeArrowheads="1"/>
          </p:cNvSpPr>
          <p:nvPr/>
        </p:nvSpPr>
        <p:spPr bwMode="auto">
          <a:xfrm>
            <a:off x="4664075" y="1223963"/>
            <a:ext cx="71438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757" name="Oval 15"/>
          <p:cNvSpPr>
            <a:spLocks noChangeArrowheads="1"/>
          </p:cNvSpPr>
          <p:nvPr/>
        </p:nvSpPr>
        <p:spPr bwMode="auto">
          <a:xfrm>
            <a:off x="4808538" y="1008063"/>
            <a:ext cx="71437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758" name="Oval 16"/>
          <p:cNvSpPr>
            <a:spLocks noChangeArrowheads="1"/>
          </p:cNvSpPr>
          <p:nvPr/>
        </p:nvSpPr>
        <p:spPr bwMode="auto">
          <a:xfrm>
            <a:off x="3800475" y="936625"/>
            <a:ext cx="71438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759" name="Oval 17"/>
          <p:cNvSpPr>
            <a:spLocks noChangeArrowheads="1"/>
          </p:cNvSpPr>
          <p:nvPr/>
        </p:nvSpPr>
        <p:spPr bwMode="auto">
          <a:xfrm>
            <a:off x="4016375" y="1223963"/>
            <a:ext cx="71438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760" name="Oval 18"/>
          <p:cNvSpPr>
            <a:spLocks noChangeArrowheads="1"/>
          </p:cNvSpPr>
          <p:nvPr/>
        </p:nvSpPr>
        <p:spPr bwMode="auto">
          <a:xfrm>
            <a:off x="4089400" y="936625"/>
            <a:ext cx="71438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761" name="Oval 19"/>
          <p:cNvSpPr>
            <a:spLocks noChangeArrowheads="1"/>
          </p:cNvSpPr>
          <p:nvPr/>
        </p:nvSpPr>
        <p:spPr bwMode="auto">
          <a:xfrm>
            <a:off x="4376738" y="1008063"/>
            <a:ext cx="71437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762" name="Oval 20"/>
          <p:cNvSpPr>
            <a:spLocks noChangeArrowheads="1"/>
          </p:cNvSpPr>
          <p:nvPr/>
        </p:nvSpPr>
        <p:spPr bwMode="auto">
          <a:xfrm>
            <a:off x="4521200" y="792163"/>
            <a:ext cx="71438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763" name="Oval 21"/>
          <p:cNvSpPr>
            <a:spLocks noChangeArrowheads="1"/>
          </p:cNvSpPr>
          <p:nvPr/>
        </p:nvSpPr>
        <p:spPr bwMode="auto">
          <a:xfrm>
            <a:off x="3873500" y="1152525"/>
            <a:ext cx="71438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764" name="Oval 22"/>
          <p:cNvSpPr>
            <a:spLocks noChangeArrowheads="1"/>
          </p:cNvSpPr>
          <p:nvPr/>
        </p:nvSpPr>
        <p:spPr bwMode="auto">
          <a:xfrm>
            <a:off x="4953000" y="865188"/>
            <a:ext cx="71438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765" name="Oval 23"/>
          <p:cNvSpPr>
            <a:spLocks noChangeArrowheads="1"/>
          </p:cNvSpPr>
          <p:nvPr/>
        </p:nvSpPr>
        <p:spPr bwMode="auto">
          <a:xfrm>
            <a:off x="5024438" y="1152525"/>
            <a:ext cx="71437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766" name="Oval 24"/>
          <p:cNvSpPr>
            <a:spLocks noChangeArrowheads="1"/>
          </p:cNvSpPr>
          <p:nvPr/>
        </p:nvSpPr>
        <p:spPr bwMode="auto">
          <a:xfrm>
            <a:off x="4881563" y="1223963"/>
            <a:ext cx="71437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767" name="Oval 25"/>
          <p:cNvSpPr>
            <a:spLocks noChangeArrowheads="1"/>
          </p:cNvSpPr>
          <p:nvPr/>
        </p:nvSpPr>
        <p:spPr bwMode="auto">
          <a:xfrm>
            <a:off x="3513138" y="792163"/>
            <a:ext cx="71437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768" name="Oval 26"/>
          <p:cNvSpPr>
            <a:spLocks noChangeArrowheads="1"/>
          </p:cNvSpPr>
          <p:nvPr/>
        </p:nvSpPr>
        <p:spPr bwMode="auto">
          <a:xfrm>
            <a:off x="3584575" y="1008063"/>
            <a:ext cx="71438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769" name="Oval 27"/>
          <p:cNvSpPr>
            <a:spLocks noChangeArrowheads="1"/>
          </p:cNvSpPr>
          <p:nvPr/>
        </p:nvSpPr>
        <p:spPr bwMode="auto">
          <a:xfrm>
            <a:off x="3584575" y="1223963"/>
            <a:ext cx="71438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770" name="Oval 28"/>
          <p:cNvSpPr>
            <a:spLocks noChangeArrowheads="1"/>
          </p:cNvSpPr>
          <p:nvPr/>
        </p:nvSpPr>
        <p:spPr bwMode="auto">
          <a:xfrm>
            <a:off x="5168900" y="1223963"/>
            <a:ext cx="71438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771" name="Oval 29"/>
          <p:cNvSpPr>
            <a:spLocks noChangeArrowheads="1"/>
          </p:cNvSpPr>
          <p:nvPr/>
        </p:nvSpPr>
        <p:spPr bwMode="auto">
          <a:xfrm>
            <a:off x="5240338" y="1081088"/>
            <a:ext cx="71437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772" name="Oval 30"/>
          <p:cNvSpPr>
            <a:spLocks noChangeArrowheads="1"/>
          </p:cNvSpPr>
          <p:nvPr/>
        </p:nvSpPr>
        <p:spPr bwMode="auto">
          <a:xfrm>
            <a:off x="5168900" y="936625"/>
            <a:ext cx="71438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773" name="Oval 31"/>
          <p:cNvSpPr>
            <a:spLocks noChangeArrowheads="1"/>
          </p:cNvSpPr>
          <p:nvPr/>
        </p:nvSpPr>
        <p:spPr bwMode="auto">
          <a:xfrm>
            <a:off x="3368675" y="1152525"/>
            <a:ext cx="71438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774" name="Oval 32"/>
          <p:cNvSpPr>
            <a:spLocks noChangeArrowheads="1"/>
          </p:cNvSpPr>
          <p:nvPr/>
        </p:nvSpPr>
        <p:spPr bwMode="auto">
          <a:xfrm>
            <a:off x="3873500" y="1368425"/>
            <a:ext cx="71438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775" name="Oval 33"/>
          <p:cNvSpPr>
            <a:spLocks noChangeArrowheads="1"/>
          </p:cNvSpPr>
          <p:nvPr/>
        </p:nvSpPr>
        <p:spPr bwMode="auto">
          <a:xfrm>
            <a:off x="3368675" y="936625"/>
            <a:ext cx="71438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776" name="Oval 34"/>
          <p:cNvSpPr>
            <a:spLocks noChangeArrowheads="1"/>
          </p:cNvSpPr>
          <p:nvPr/>
        </p:nvSpPr>
        <p:spPr bwMode="auto">
          <a:xfrm>
            <a:off x="5384800" y="1223963"/>
            <a:ext cx="71438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777" name="Oval 35"/>
          <p:cNvSpPr>
            <a:spLocks noChangeArrowheads="1"/>
          </p:cNvSpPr>
          <p:nvPr/>
        </p:nvSpPr>
        <p:spPr bwMode="auto">
          <a:xfrm>
            <a:off x="5024438" y="1368425"/>
            <a:ext cx="71437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778" name="Oval 36"/>
          <p:cNvSpPr>
            <a:spLocks noChangeArrowheads="1"/>
          </p:cNvSpPr>
          <p:nvPr/>
        </p:nvSpPr>
        <p:spPr bwMode="auto">
          <a:xfrm>
            <a:off x="4808538" y="1441450"/>
            <a:ext cx="71437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779" name="Oval 37"/>
          <p:cNvSpPr>
            <a:spLocks noChangeArrowheads="1"/>
          </p:cNvSpPr>
          <p:nvPr/>
        </p:nvSpPr>
        <p:spPr bwMode="auto">
          <a:xfrm>
            <a:off x="4592638" y="1441450"/>
            <a:ext cx="71437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780" name="Text Box 38"/>
          <p:cNvSpPr txBox="1">
            <a:spLocks noChangeArrowheads="1"/>
          </p:cNvSpPr>
          <p:nvPr/>
        </p:nvSpPr>
        <p:spPr bwMode="auto">
          <a:xfrm>
            <a:off x="1692275" y="936625"/>
            <a:ext cx="22336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The community</a:t>
            </a:r>
            <a:endParaRPr lang="en-US"/>
          </a:p>
        </p:txBody>
      </p:sp>
      <p:sp>
        <p:nvSpPr>
          <p:cNvPr id="31781" name="Oval 39"/>
          <p:cNvSpPr>
            <a:spLocks noChangeArrowheads="1"/>
          </p:cNvSpPr>
          <p:nvPr/>
        </p:nvSpPr>
        <p:spPr bwMode="auto">
          <a:xfrm>
            <a:off x="3419475" y="2160588"/>
            <a:ext cx="2016125" cy="7191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782" name="Line 40"/>
          <p:cNvSpPr>
            <a:spLocks noChangeShapeType="1"/>
          </p:cNvSpPr>
          <p:nvPr/>
        </p:nvSpPr>
        <p:spPr bwMode="auto">
          <a:xfrm>
            <a:off x="3708400" y="1441450"/>
            <a:ext cx="287338" cy="790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83" name="Line 41"/>
          <p:cNvSpPr>
            <a:spLocks noChangeShapeType="1"/>
          </p:cNvSpPr>
          <p:nvPr/>
        </p:nvSpPr>
        <p:spPr bwMode="auto">
          <a:xfrm>
            <a:off x="4211638" y="1512888"/>
            <a:ext cx="1587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84" name="Line 42"/>
          <p:cNvSpPr>
            <a:spLocks noChangeShapeType="1"/>
          </p:cNvSpPr>
          <p:nvPr/>
        </p:nvSpPr>
        <p:spPr bwMode="auto">
          <a:xfrm flipH="1">
            <a:off x="4500563" y="1512888"/>
            <a:ext cx="142875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85" name="Line 43"/>
          <p:cNvSpPr>
            <a:spLocks noChangeShapeType="1"/>
          </p:cNvSpPr>
          <p:nvPr/>
        </p:nvSpPr>
        <p:spPr bwMode="auto">
          <a:xfrm>
            <a:off x="4284663" y="1223963"/>
            <a:ext cx="142875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86" name="Line 44"/>
          <p:cNvSpPr>
            <a:spLocks noChangeShapeType="1"/>
          </p:cNvSpPr>
          <p:nvPr/>
        </p:nvSpPr>
        <p:spPr bwMode="auto">
          <a:xfrm>
            <a:off x="4932363" y="1296988"/>
            <a:ext cx="1587" cy="935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87" name="Line 45"/>
          <p:cNvSpPr>
            <a:spLocks noChangeShapeType="1"/>
          </p:cNvSpPr>
          <p:nvPr/>
        </p:nvSpPr>
        <p:spPr bwMode="auto">
          <a:xfrm>
            <a:off x="3419475" y="1223963"/>
            <a:ext cx="360363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88" name="Line 46"/>
          <p:cNvSpPr>
            <a:spLocks noChangeShapeType="1"/>
          </p:cNvSpPr>
          <p:nvPr/>
        </p:nvSpPr>
        <p:spPr bwMode="auto">
          <a:xfrm>
            <a:off x="5219700" y="1296988"/>
            <a:ext cx="1588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89" name="Line 47"/>
          <p:cNvSpPr>
            <a:spLocks noChangeShapeType="1"/>
          </p:cNvSpPr>
          <p:nvPr/>
        </p:nvSpPr>
        <p:spPr bwMode="auto">
          <a:xfrm flipH="1">
            <a:off x="5292725" y="1296988"/>
            <a:ext cx="142875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90" name="Line 48"/>
          <p:cNvSpPr>
            <a:spLocks noChangeShapeType="1"/>
          </p:cNvSpPr>
          <p:nvPr/>
        </p:nvSpPr>
        <p:spPr bwMode="auto">
          <a:xfrm>
            <a:off x="4067175" y="1296988"/>
            <a:ext cx="1588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91" name="Line 49"/>
          <p:cNvSpPr>
            <a:spLocks noChangeShapeType="1"/>
          </p:cNvSpPr>
          <p:nvPr/>
        </p:nvSpPr>
        <p:spPr bwMode="auto">
          <a:xfrm flipH="1">
            <a:off x="4787900" y="1512888"/>
            <a:ext cx="71438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92" name="Text Box 50"/>
          <p:cNvSpPr txBox="1">
            <a:spLocks noChangeArrowheads="1"/>
          </p:cNvSpPr>
          <p:nvPr/>
        </p:nvSpPr>
        <p:spPr bwMode="auto">
          <a:xfrm>
            <a:off x="3851275" y="2376488"/>
            <a:ext cx="1225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GB"/>
          </a:p>
        </p:txBody>
      </p:sp>
      <p:sp>
        <p:nvSpPr>
          <p:cNvPr id="31793" name="Text Box 51"/>
          <p:cNvSpPr txBox="1">
            <a:spLocks noChangeArrowheads="1"/>
          </p:cNvSpPr>
          <p:nvPr/>
        </p:nvSpPr>
        <p:spPr bwMode="auto">
          <a:xfrm>
            <a:off x="3708400" y="2305050"/>
            <a:ext cx="1368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/>
              <a:t>Co-op</a:t>
            </a:r>
            <a:endParaRPr lang="en-US"/>
          </a:p>
        </p:txBody>
      </p:sp>
      <p:sp>
        <p:nvSpPr>
          <p:cNvPr id="31794" name="Rectangle 52"/>
          <p:cNvSpPr>
            <a:spLocks noChangeArrowheads="1"/>
          </p:cNvSpPr>
          <p:nvPr/>
        </p:nvSpPr>
        <p:spPr bwMode="auto">
          <a:xfrm>
            <a:off x="2051050" y="3313113"/>
            <a:ext cx="1728788" cy="19446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GB" sz="1600" b="1"/>
              <a:t>Tablehurst farm</a:t>
            </a:r>
            <a:endParaRPr lang="en-US" sz="1600" b="1"/>
          </a:p>
        </p:txBody>
      </p:sp>
      <p:sp>
        <p:nvSpPr>
          <p:cNvPr id="31795" name="Rectangle 53"/>
          <p:cNvSpPr>
            <a:spLocks noChangeArrowheads="1"/>
          </p:cNvSpPr>
          <p:nvPr/>
        </p:nvSpPr>
        <p:spPr bwMode="auto">
          <a:xfrm>
            <a:off x="5076825" y="3313113"/>
            <a:ext cx="1800225" cy="19446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GB" sz="1600" b="1"/>
              <a:t>Plaw Hatch farm</a:t>
            </a:r>
            <a:endParaRPr lang="en-US" sz="1600" b="1"/>
          </a:p>
        </p:txBody>
      </p:sp>
      <p:sp>
        <p:nvSpPr>
          <p:cNvPr id="31796" name="Oval 54"/>
          <p:cNvSpPr>
            <a:spLocks noChangeArrowheads="1"/>
          </p:cNvSpPr>
          <p:nvPr/>
        </p:nvSpPr>
        <p:spPr bwMode="auto">
          <a:xfrm>
            <a:off x="3419475" y="5761038"/>
            <a:ext cx="2089150" cy="8429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GB" sz="1600" dirty="0"/>
              <a:t>St Anthony’s </a:t>
            </a:r>
            <a:r>
              <a:rPr lang="en-GB" sz="1600" dirty="0" smtClean="0"/>
              <a:t>Trust</a:t>
            </a:r>
          </a:p>
          <a:p>
            <a:pPr algn="ctr"/>
            <a:r>
              <a:rPr lang="en-GB" sz="1600" dirty="0" smtClean="0"/>
              <a:t>(Steiner)</a:t>
            </a:r>
            <a:endParaRPr lang="en-US" sz="1600" dirty="0"/>
          </a:p>
        </p:txBody>
      </p:sp>
      <p:sp>
        <p:nvSpPr>
          <p:cNvPr id="31797" name="Oval 55"/>
          <p:cNvSpPr>
            <a:spLocks noChangeArrowheads="1"/>
          </p:cNvSpPr>
          <p:nvPr/>
        </p:nvSpPr>
        <p:spPr bwMode="auto">
          <a:xfrm>
            <a:off x="2268538" y="3457575"/>
            <a:ext cx="1223962" cy="6477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GB" sz="1400"/>
              <a:t>Farm</a:t>
            </a:r>
          </a:p>
          <a:p>
            <a:pPr algn="ctr"/>
            <a:r>
              <a:rPr lang="en-GB" sz="1400"/>
              <a:t>enterprise</a:t>
            </a:r>
            <a:endParaRPr lang="en-US" sz="1400"/>
          </a:p>
        </p:txBody>
      </p:sp>
      <p:sp>
        <p:nvSpPr>
          <p:cNvPr id="31798" name="Oval 56"/>
          <p:cNvSpPr>
            <a:spLocks noChangeArrowheads="1"/>
          </p:cNvSpPr>
          <p:nvPr/>
        </p:nvSpPr>
        <p:spPr bwMode="auto">
          <a:xfrm>
            <a:off x="2268538" y="4537075"/>
            <a:ext cx="1223962" cy="6477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GB" sz="1400"/>
              <a:t>Land &amp;</a:t>
            </a:r>
          </a:p>
          <a:p>
            <a:pPr algn="ctr"/>
            <a:r>
              <a:rPr lang="en-GB" sz="1400"/>
              <a:t>buildings</a:t>
            </a:r>
            <a:endParaRPr lang="en-US" sz="1400"/>
          </a:p>
        </p:txBody>
      </p:sp>
      <p:sp>
        <p:nvSpPr>
          <p:cNvPr id="31799" name="Oval 57"/>
          <p:cNvSpPr>
            <a:spLocks noChangeArrowheads="1"/>
          </p:cNvSpPr>
          <p:nvPr/>
        </p:nvSpPr>
        <p:spPr bwMode="auto">
          <a:xfrm>
            <a:off x="5364163" y="3457575"/>
            <a:ext cx="1223962" cy="6477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GB" sz="1400"/>
              <a:t>Farm</a:t>
            </a:r>
          </a:p>
          <a:p>
            <a:pPr algn="ctr"/>
            <a:r>
              <a:rPr lang="en-GB" sz="1400"/>
              <a:t>enterprise</a:t>
            </a:r>
            <a:endParaRPr lang="en-US" sz="1400"/>
          </a:p>
        </p:txBody>
      </p:sp>
      <p:sp>
        <p:nvSpPr>
          <p:cNvPr id="31800" name="Oval 58"/>
          <p:cNvSpPr>
            <a:spLocks noChangeArrowheads="1"/>
          </p:cNvSpPr>
          <p:nvPr/>
        </p:nvSpPr>
        <p:spPr bwMode="auto">
          <a:xfrm>
            <a:off x="5364163" y="4537075"/>
            <a:ext cx="1223962" cy="6477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GB" sz="1400"/>
              <a:t>Land &amp;</a:t>
            </a:r>
          </a:p>
          <a:p>
            <a:pPr algn="ctr"/>
            <a:r>
              <a:rPr lang="en-GB" sz="1400"/>
              <a:t>buildings</a:t>
            </a:r>
            <a:endParaRPr lang="en-US" sz="1400"/>
          </a:p>
        </p:txBody>
      </p:sp>
      <p:sp>
        <p:nvSpPr>
          <p:cNvPr id="31801" name="Line 59"/>
          <p:cNvSpPr>
            <a:spLocks noChangeShapeType="1"/>
          </p:cNvSpPr>
          <p:nvPr/>
        </p:nvSpPr>
        <p:spPr bwMode="auto">
          <a:xfrm>
            <a:off x="3276600" y="5113338"/>
            <a:ext cx="431800" cy="7921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802" name="Line 60"/>
          <p:cNvSpPr>
            <a:spLocks noChangeShapeType="1"/>
          </p:cNvSpPr>
          <p:nvPr/>
        </p:nvSpPr>
        <p:spPr bwMode="auto">
          <a:xfrm flipH="1">
            <a:off x="5148263" y="5113338"/>
            <a:ext cx="431800" cy="7921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803" name="Line 61"/>
          <p:cNvSpPr>
            <a:spLocks noChangeShapeType="1"/>
          </p:cNvSpPr>
          <p:nvPr/>
        </p:nvSpPr>
        <p:spPr bwMode="auto">
          <a:xfrm flipV="1">
            <a:off x="3059113" y="2736850"/>
            <a:ext cx="576262" cy="7207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804" name="Line 62"/>
          <p:cNvSpPr>
            <a:spLocks noChangeShapeType="1"/>
          </p:cNvSpPr>
          <p:nvPr/>
        </p:nvSpPr>
        <p:spPr bwMode="auto">
          <a:xfrm flipH="1" flipV="1">
            <a:off x="5219700" y="2736850"/>
            <a:ext cx="503238" cy="7207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50825" y="1125538"/>
            <a:ext cx="8642350" cy="5472112"/>
          </a:xfrm>
          <a:noFill/>
        </p:spPr>
        <p:txBody>
          <a:bodyPr/>
          <a:lstStyle/>
          <a:p>
            <a:pPr marL="534988" indent="-534988" algn="l" eaLnBrk="1" hangingPunct="1">
              <a:lnSpc>
                <a:spcPct val="80000"/>
              </a:lnSpc>
            </a:pPr>
            <a:r>
              <a:rPr lang="en-GB" b="1" dirty="0" err="1">
                <a:latin typeface="+mj-lt"/>
                <a:ea typeface="ＭＳ Ｐゴシック" pitchFamily="-84" charset="-128"/>
                <a:cs typeface="ＭＳ Ｐゴシック" pitchFamily="-84" charset="-128"/>
              </a:rPr>
              <a:t>Tablehurst</a:t>
            </a:r>
            <a:r>
              <a:rPr lang="en-GB" b="1" dirty="0">
                <a:latin typeface="+mj-lt"/>
                <a:ea typeface="ＭＳ Ｐゴシック" pitchFamily="-84" charset="-128"/>
                <a:cs typeface="ＭＳ Ｐゴシック" pitchFamily="-84" charset="-128"/>
              </a:rPr>
              <a:t> &amp; </a:t>
            </a:r>
            <a:r>
              <a:rPr lang="en-GB" b="1" dirty="0" err="1">
                <a:latin typeface="+mj-lt"/>
                <a:ea typeface="ＭＳ Ｐゴシック" pitchFamily="-84" charset="-128"/>
                <a:cs typeface="ＭＳ Ｐゴシック" pitchFamily="-84" charset="-128"/>
              </a:rPr>
              <a:t>Plaw</a:t>
            </a:r>
            <a:r>
              <a:rPr lang="en-GB" b="1" dirty="0">
                <a:latin typeface="+mj-lt"/>
                <a:ea typeface="ＭＳ Ｐゴシック" pitchFamily="-84" charset="-128"/>
                <a:cs typeface="ＭＳ Ｐゴシック" pitchFamily="-84" charset="-128"/>
              </a:rPr>
              <a:t> Hatch - Farming for farmers?</a:t>
            </a:r>
          </a:p>
          <a:p>
            <a:pPr marL="534988" indent="-534988" algn="l" eaLnBrk="1" hangingPunct="1">
              <a:lnSpc>
                <a:spcPct val="80000"/>
              </a:lnSpc>
            </a:pPr>
            <a:endParaRPr lang="en-GB" sz="1600" b="1" dirty="0">
              <a:latin typeface="+mj-lt"/>
              <a:ea typeface="ＭＳ Ｐゴシック" pitchFamily="-84" charset="-128"/>
              <a:cs typeface="ＭＳ Ｐゴシック" pitchFamily="-84" charset="-128"/>
            </a:endParaRPr>
          </a:p>
          <a:p>
            <a:pPr marL="534988" indent="-534988" algn="l" eaLnBrk="1" hangingPunct="1">
              <a:lnSpc>
                <a:spcPct val="80000"/>
              </a:lnSpc>
              <a:buFontTx/>
              <a:buChar char="•"/>
            </a:pPr>
            <a:r>
              <a:rPr lang="en-GB" sz="2400" dirty="0">
                <a:latin typeface="+mj-lt"/>
                <a:ea typeface="ＭＳ Ｐゴシック" pitchFamily="-84" charset="-128"/>
                <a:cs typeface="ＭＳ Ｐゴシック" pitchFamily="-84" charset="-128"/>
              </a:rPr>
              <a:t>Shares cost £</a:t>
            </a:r>
            <a:r>
              <a:rPr lang="en-GB" sz="2400" dirty="0" smtClean="0">
                <a:latin typeface="+mj-lt"/>
                <a:ea typeface="ＭＳ Ｐゴシック" pitchFamily="-84" charset="-128"/>
                <a:cs typeface="ＭＳ Ｐゴシック" pitchFamily="-84" charset="-128"/>
              </a:rPr>
              <a:t>100 </a:t>
            </a:r>
            <a:r>
              <a:rPr lang="en-GB" sz="2400" dirty="0">
                <a:latin typeface="+mj-lt"/>
                <a:ea typeface="ＭＳ Ｐゴシック" pitchFamily="-84" charset="-128"/>
                <a:cs typeface="ＭＳ Ｐゴシック" pitchFamily="-84" charset="-128"/>
              </a:rPr>
              <a:t>and there are 600 members. No yield or trade</a:t>
            </a:r>
            <a:r>
              <a:rPr lang="en-GB" sz="2400" dirty="0" smtClean="0">
                <a:latin typeface="+mj-lt"/>
                <a:ea typeface="ＭＳ Ｐゴシック" pitchFamily="-84" charset="-128"/>
                <a:cs typeface="ＭＳ Ｐゴシック" pitchFamily="-84" charset="-128"/>
              </a:rPr>
              <a:t>.</a:t>
            </a:r>
          </a:p>
          <a:p>
            <a:pPr marL="534988" indent="-534988" algn="l" eaLnBrk="1" hangingPunct="1">
              <a:lnSpc>
                <a:spcPct val="80000"/>
              </a:lnSpc>
              <a:buFontTx/>
              <a:buChar char="•"/>
            </a:pPr>
            <a:endParaRPr lang="en-GB" sz="800" dirty="0">
              <a:latin typeface="+mj-lt"/>
              <a:ea typeface="ＭＳ Ｐゴシック" pitchFamily="-84" charset="-128"/>
              <a:cs typeface="ＭＳ Ｐゴシック" pitchFamily="-84" charset="-128"/>
            </a:endParaRPr>
          </a:p>
          <a:p>
            <a:pPr marL="534988" indent="-534988" algn="l" eaLnBrk="1" hangingPunct="1">
              <a:lnSpc>
                <a:spcPct val="80000"/>
              </a:lnSpc>
              <a:buFontTx/>
              <a:buChar char="•"/>
            </a:pPr>
            <a:r>
              <a:rPr lang="en-GB" sz="2400" dirty="0">
                <a:latin typeface="+mj-lt"/>
                <a:ea typeface="ＭＳ Ｐゴシック" pitchFamily="-84" charset="-128"/>
                <a:cs typeface="ＭＳ Ｐゴシック" pitchFamily="-84" charset="-128"/>
              </a:rPr>
              <a:t>1,000 customers a week in farm shop and bakery</a:t>
            </a:r>
            <a:r>
              <a:rPr lang="en-GB" sz="2400" dirty="0" smtClean="0">
                <a:latin typeface="+mj-lt"/>
                <a:ea typeface="ＭＳ Ｐゴシック" pitchFamily="-84" charset="-128"/>
                <a:cs typeface="ＭＳ Ｐゴシック" pitchFamily="-84" charset="-128"/>
              </a:rPr>
              <a:t>.</a:t>
            </a:r>
          </a:p>
          <a:p>
            <a:pPr marL="534988" indent="-534988" algn="l" eaLnBrk="1" hangingPunct="1">
              <a:lnSpc>
                <a:spcPct val="80000"/>
              </a:lnSpc>
              <a:buFontTx/>
              <a:buChar char="•"/>
            </a:pPr>
            <a:endParaRPr lang="en-GB" sz="800" dirty="0">
              <a:latin typeface="+mj-lt"/>
              <a:ea typeface="ＭＳ Ｐゴシック" pitchFamily="-84" charset="-128"/>
              <a:cs typeface="ＭＳ Ｐゴシック" pitchFamily="-84" charset="-128"/>
            </a:endParaRPr>
          </a:p>
          <a:p>
            <a:pPr marL="534988" indent="-534988" algn="l" eaLnBrk="1" hangingPunct="1">
              <a:lnSpc>
                <a:spcPct val="80000"/>
              </a:lnSpc>
              <a:buFontTx/>
              <a:buChar char="•"/>
            </a:pPr>
            <a:r>
              <a:rPr lang="en-GB" sz="2400" dirty="0">
                <a:latin typeface="+mj-lt"/>
                <a:ea typeface="ＭＳ Ｐゴシック" pitchFamily="-84" charset="-128"/>
                <a:cs typeface="ＭＳ Ｐゴシック" pitchFamily="-84" charset="-128"/>
              </a:rPr>
              <a:t>Occasionally members are asked to provide loan capital – for buildings (incl. homes) or loans equipment (over 5 years</a:t>
            </a:r>
            <a:r>
              <a:rPr lang="en-GB" sz="2400" dirty="0" smtClean="0">
                <a:latin typeface="+mj-lt"/>
                <a:ea typeface="ＭＳ Ｐゴシック" pitchFamily="-84" charset="-128"/>
                <a:cs typeface="ＭＳ Ｐゴシック" pitchFamily="-84" charset="-128"/>
              </a:rPr>
              <a:t>)</a:t>
            </a:r>
          </a:p>
          <a:p>
            <a:pPr marL="534988" indent="-534988" algn="l" eaLnBrk="1" hangingPunct="1">
              <a:lnSpc>
                <a:spcPct val="80000"/>
              </a:lnSpc>
              <a:buFontTx/>
              <a:buChar char="•"/>
            </a:pPr>
            <a:endParaRPr lang="en-GB" sz="800" dirty="0">
              <a:latin typeface="+mj-lt"/>
              <a:ea typeface="ＭＳ Ｐゴシック" pitchFamily="-84" charset="-128"/>
              <a:cs typeface="ＭＳ Ｐゴシック" pitchFamily="-84" charset="-128"/>
            </a:endParaRPr>
          </a:p>
          <a:p>
            <a:pPr marL="534988" indent="-534988" algn="l" eaLnBrk="1" hangingPunct="1">
              <a:lnSpc>
                <a:spcPct val="80000"/>
              </a:lnSpc>
              <a:buFontTx/>
              <a:buChar char="•"/>
            </a:pPr>
            <a:r>
              <a:rPr lang="en-GB" sz="2400" dirty="0">
                <a:latin typeface="+mj-lt"/>
                <a:ea typeface="ＭＳ Ｐゴシック" pitchFamily="-84" charset="-128"/>
                <a:cs typeface="ＭＳ Ｐゴシック" pitchFamily="-84" charset="-128"/>
              </a:rPr>
              <a:t>Total capital stock is </a:t>
            </a:r>
            <a:r>
              <a:rPr lang="en-GB" sz="2400" dirty="0" smtClean="0">
                <a:latin typeface="+mj-lt"/>
                <a:ea typeface="ＭＳ Ｐゴシック" pitchFamily="-84" charset="-128"/>
                <a:cs typeface="ＭＳ Ｐゴシック" pitchFamily="-84" charset="-128"/>
              </a:rPr>
              <a:t>c.£250k</a:t>
            </a:r>
            <a:endParaRPr lang="en-GB" sz="2400" dirty="0">
              <a:latin typeface="+mj-lt"/>
              <a:ea typeface="ＭＳ Ｐゴシック" pitchFamily="-84" charset="-128"/>
              <a:cs typeface="ＭＳ Ｐゴシック" pitchFamily="-84" charset="-128"/>
            </a:endParaRPr>
          </a:p>
          <a:p>
            <a:pPr marL="534988" indent="-534988" algn="l" eaLnBrk="1" hangingPunct="1">
              <a:lnSpc>
                <a:spcPct val="80000"/>
              </a:lnSpc>
              <a:buFontTx/>
              <a:buChar char="•"/>
            </a:pPr>
            <a:r>
              <a:rPr lang="en-GB" sz="2400" dirty="0">
                <a:latin typeface="+mj-lt"/>
                <a:ea typeface="ＭＳ Ｐゴシック" pitchFamily="-84" charset="-128"/>
                <a:cs typeface="ＭＳ Ｐゴシック" pitchFamily="-84" charset="-128"/>
              </a:rPr>
              <a:t>In exchange for that capital and that goodwill, farmers undertake to farm well. They do</a:t>
            </a:r>
            <a:r>
              <a:rPr lang="en-GB" sz="2400" dirty="0" smtClean="0">
                <a:latin typeface="+mj-lt"/>
                <a:ea typeface="ＭＳ Ｐゴシック" pitchFamily="-84" charset="-128"/>
                <a:cs typeface="ＭＳ Ｐゴシック" pitchFamily="-84" charset="-128"/>
              </a:rPr>
              <a:t>.</a:t>
            </a:r>
          </a:p>
          <a:p>
            <a:pPr marL="534988" indent="-534988" algn="l" eaLnBrk="1" hangingPunct="1">
              <a:lnSpc>
                <a:spcPct val="80000"/>
              </a:lnSpc>
              <a:buFontTx/>
              <a:buChar char="•"/>
            </a:pPr>
            <a:endParaRPr lang="en-GB" sz="800" dirty="0">
              <a:latin typeface="+mj-lt"/>
              <a:ea typeface="ＭＳ Ｐゴシック" pitchFamily="-84" charset="-128"/>
              <a:cs typeface="ＭＳ Ｐゴシック" pitchFamily="-84" charset="-128"/>
            </a:endParaRPr>
          </a:p>
          <a:p>
            <a:pPr marL="534988" indent="-534988" algn="l" eaLnBrk="1" hangingPunct="1">
              <a:lnSpc>
                <a:spcPct val="80000"/>
              </a:lnSpc>
              <a:buFontTx/>
              <a:buChar char="•"/>
            </a:pPr>
            <a:r>
              <a:rPr lang="en-GB" sz="2400" dirty="0">
                <a:latin typeface="+mj-lt"/>
                <a:ea typeface="ＭＳ Ｐゴシック" pitchFamily="-84" charset="-128"/>
                <a:cs typeface="ＭＳ Ｐゴシック" pitchFamily="-84" charset="-128"/>
              </a:rPr>
              <a:t>Farmers appreciate the strong sense of community, faith in their professionalism and freedom from burden of inheritance. They farm for the future, not for their own wealth (it’s fixed) or </a:t>
            </a:r>
            <a:r>
              <a:rPr lang="en-GB" sz="2400" dirty="0" smtClean="0">
                <a:latin typeface="+mj-lt"/>
                <a:ea typeface="ＭＳ Ｐゴシック" pitchFamily="-84" charset="-128"/>
                <a:cs typeface="ＭＳ Ｐゴシック" pitchFamily="-84" charset="-128"/>
              </a:rPr>
              <a:t>for their </a:t>
            </a:r>
            <a:r>
              <a:rPr lang="en-GB" sz="2400" dirty="0">
                <a:latin typeface="+mj-lt"/>
                <a:ea typeface="ＭＳ Ｐゴシック" pitchFamily="-84" charset="-128"/>
                <a:cs typeface="ＭＳ Ｐゴシック" pitchFamily="-84" charset="-128"/>
              </a:rPr>
              <a:t>children.</a:t>
            </a:r>
            <a:endParaRPr lang="en-US" sz="2400" dirty="0">
              <a:latin typeface="+mj-lt"/>
              <a:ea typeface="ＭＳ Ｐゴシック" pitchFamily="-84" charset="-128"/>
              <a:cs typeface="ＭＳ Ｐゴシック" pitchFamily="-84" charset="-128"/>
            </a:endParaRPr>
          </a:p>
          <a:p>
            <a:pPr marL="534988" indent="-534988" eaLnBrk="1" hangingPunct="1">
              <a:lnSpc>
                <a:spcPct val="80000"/>
              </a:lnSpc>
            </a:pPr>
            <a:endParaRPr lang="en-GB" sz="2400" b="1" dirty="0">
              <a:latin typeface="Frutiger 57Cn" pitchFamily="3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908720"/>
            <a:ext cx="74168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latin typeface="+mn-lt"/>
              </a:rPr>
              <a:t>Session 3</a:t>
            </a:r>
          </a:p>
          <a:p>
            <a:endParaRPr lang="en-GB" b="1" dirty="0" smtClean="0">
              <a:latin typeface="+mn-lt"/>
            </a:endParaRPr>
          </a:p>
          <a:p>
            <a:r>
              <a:rPr lang="en-GB" dirty="0" smtClean="0">
                <a:latin typeface="+mn-lt"/>
              </a:rPr>
              <a:t>In this session we </a:t>
            </a:r>
            <a:r>
              <a:rPr lang="en-GB" dirty="0" smtClean="0">
                <a:latin typeface="+mn-lt"/>
              </a:rPr>
              <a:t>will:</a:t>
            </a:r>
          </a:p>
          <a:p>
            <a:endParaRPr lang="en-GB" sz="800" dirty="0" smtClean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latin typeface="+mn-lt"/>
              </a:rPr>
              <a:t>Review the emergence of local food initiatives (as a response to national food security concerns)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800" dirty="0" smtClean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latin typeface="+mn-lt"/>
              </a:rPr>
              <a:t>Explore </a:t>
            </a:r>
            <a:r>
              <a:rPr lang="en-GB" dirty="0" smtClean="0">
                <a:latin typeface="+mn-lt"/>
              </a:rPr>
              <a:t>some CSA models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6190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Short film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www.youtube.com/watch?v=dqLUasaHLuA</a:t>
            </a:r>
            <a:r>
              <a:rPr lang="en-US" dirty="0" smtClean="0"/>
              <a:t> </a:t>
            </a:r>
          </a:p>
          <a:p>
            <a:endParaRPr lang="en-GB" dirty="0"/>
          </a:p>
          <a:p>
            <a:r>
              <a:rPr lang="en-GB" dirty="0" smtClean="0"/>
              <a:t>Growing Communities in London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30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47813" y="404664"/>
            <a:ext cx="5616575" cy="1077218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GB" sz="32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 pitchFamily="-84" charset="0"/>
                <a:ea typeface="Arial" pitchFamily="-84" charset="0"/>
                <a:cs typeface="Arial" pitchFamily="-84" charset="0"/>
              </a:rPr>
              <a:t>Community development finance instruments</a:t>
            </a:r>
          </a:p>
        </p:txBody>
      </p:sp>
      <p:sp>
        <p:nvSpPr>
          <p:cNvPr id="44035" name="TextBox 1"/>
          <p:cNvSpPr txBox="1">
            <a:spLocks noChangeArrowheads="1"/>
          </p:cNvSpPr>
          <p:nvPr/>
        </p:nvSpPr>
        <p:spPr bwMode="auto">
          <a:xfrm>
            <a:off x="541338" y="1844675"/>
            <a:ext cx="80645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endParaRPr lang="en-GB" dirty="0" smtClean="0">
              <a:latin typeface="Calibri" pitchFamily="-105" charset="0"/>
            </a:endParaRPr>
          </a:p>
          <a:p>
            <a:pPr>
              <a:lnSpc>
                <a:spcPct val="150000"/>
              </a:lnSpc>
            </a:pPr>
            <a:endParaRPr lang="en-GB" dirty="0" smtClean="0">
              <a:latin typeface="Calibri" pitchFamily="-105" charset="0"/>
            </a:endParaRPr>
          </a:p>
          <a:p>
            <a:pPr>
              <a:lnSpc>
                <a:spcPct val="150000"/>
              </a:lnSpc>
            </a:pPr>
            <a:endParaRPr lang="en-GB" sz="2800" dirty="0" smtClean="0">
              <a:latin typeface="Calibri" pitchFamily="-105" charset="0"/>
            </a:endParaRPr>
          </a:p>
        </p:txBody>
      </p:sp>
      <p:pic>
        <p:nvPicPr>
          <p:cNvPr id="4" name="Picture 3" descr="SLFF screensho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615381"/>
            <a:ext cx="3352800" cy="46457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62400" y="1643684"/>
            <a:ext cx="4876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+mj-lt"/>
                <a:cs typeface="Arial"/>
              </a:rPr>
              <a:t>Somerset Land for Food community share issue</a:t>
            </a:r>
          </a:p>
          <a:p>
            <a:endParaRPr lang="en-US" dirty="0" smtClean="0">
              <a:latin typeface="+mj-lt"/>
              <a:cs typeface="Arial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latin typeface="+mj-lt"/>
                <a:cs typeface="Arial"/>
              </a:rPr>
              <a:t> People buy shares in CBS</a:t>
            </a:r>
          </a:p>
          <a:p>
            <a:pPr>
              <a:buFont typeface="Arial"/>
              <a:buChar char="•"/>
            </a:pPr>
            <a:endParaRPr lang="en-US" sz="800" dirty="0" smtClean="0">
              <a:latin typeface="+mj-lt"/>
              <a:cs typeface="Arial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latin typeface="+mj-lt"/>
                <a:cs typeface="Arial"/>
              </a:rPr>
              <a:t> That investment provides capital for groups to buy land</a:t>
            </a:r>
          </a:p>
          <a:p>
            <a:pPr>
              <a:buFont typeface="Arial"/>
              <a:buChar char="•"/>
            </a:pPr>
            <a:endParaRPr lang="en-US" sz="800" dirty="0" smtClean="0">
              <a:latin typeface="+mj-lt"/>
              <a:cs typeface="Arial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latin typeface="+mj-lt"/>
                <a:cs typeface="Arial"/>
              </a:rPr>
              <a:t> Land is rented by growers</a:t>
            </a:r>
          </a:p>
          <a:p>
            <a:pPr>
              <a:buFont typeface="Arial"/>
              <a:buChar char="•"/>
            </a:pPr>
            <a:endParaRPr lang="en-US" sz="800" dirty="0" smtClean="0">
              <a:latin typeface="+mj-lt"/>
              <a:cs typeface="Arial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latin typeface="+mj-lt"/>
                <a:cs typeface="Arial"/>
              </a:rPr>
              <a:t> Rental income pays dividends (2%) and secures more land purchase</a:t>
            </a:r>
          </a:p>
          <a:p>
            <a:pPr>
              <a:buFont typeface="Arial"/>
              <a:buChar char="•"/>
            </a:pPr>
            <a:endParaRPr lang="en-US" sz="800" dirty="0" smtClean="0">
              <a:latin typeface="+mj-lt"/>
              <a:cs typeface="Arial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latin typeface="+mj-lt"/>
                <a:cs typeface="Arial"/>
              </a:rPr>
              <a:t> Option for growers to buy after 5 years</a:t>
            </a:r>
          </a:p>
          <a:p>
            <a:pPr>
              <a:buFont typeface="Arial"/>
              <a:buChar char="•"/>
            </a:pPr>
            <a:endParaRPr lang="en-US" sz="800" dirty="0" smtClean="0"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More info: </a:t>
            </a:r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www.communitylandtrusts.org.uk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476672"/>
            <a:ext cx="6264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latin typeface="+mj-lt"/>
              </a:rPr>
              <a:t>Group exercise: CSA critique</a:t>
            </a:r>
            <a:endParaRPr lang="en-US" sz="3200" b="1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1268760"/>
            <a:ext cx="734481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j-lt"/>
              </a:rPr>
              <a:t>Divide into 2 groups. Think about the CSA story.</a:t>
            </a:r>
          </a:p>
          <a:p>
            <a:endParaRPr lang="en-GB" dirty="0">
              <a:latin typeface="+mj-lt"/>
            </a:endParaRPr>
          </a:p>
          <a:p>
            <a:r>
              <a:rPr lang="en-GB" dirty="0" smtClean="0">
                <a:latin typeface="+mj-lt"/>
              </a:rPr>
              <a:t>Group 1 – Consider </a:t>
            </a:r>
            <a:r>
              <a:rPr lang="en-GB" dirty="0" smtClean="0">
                <a:latin typeface="+mj-lt"/>
              </a:rPr>
              <a:t>general </a:t>
            </a:r>
            <a:r>
              <a:rPr lang="en-GB" dirty="0" smtClean="0">
                <a:latin typeface="+mj-lt"/>
              </a:rPr>
              <a:t>strengths of the CSA models we have described as you see them. What main benefits do they offer?</a:t>
            </a:r>
          </a:p>
          <a:p>
            <a:endParaRPr lang="en-GB" dirty="0">
              <a:latin typeface="+mj-lt"/>
            </a:endParaRPr>
          </a:p>
          <a:p>
            <a:r>
              <a:rPr lang="en-GB" dirty="0" smtClean="0">
                <a:latin typeface="+mj-lt"/>
              </a:rPr>
              <a:t>Group 2 – CSAs seem a good idea but they are not the mainstream of farming. Please provide 3-5 critical points about associated difficulties or weaknesses of CSA.</a:t>
            </a:r>
          </a:p>
          <a:p>
            <a:endParaRPr lang="en-GB" dirty="0">
              <a:latin typeface="+mj-lt"/>
            </a:endParaRPr>
          </a:p>
          <a:p>
            <a:r>
              <a:rPr lang="en-GB" dirty="0" smtClean="0">
                <a:latin typeface="+mj-lt"/>
              </a:rPr>
              <a:t>10 </a:t>
            </a:r>
            <a:r>
              <a:rPr lang="en-GB" dirty="0" err="1" smtClean="0">
                <a:latin typeface="+mj-lt"/>
              </a:rPr>
              <a:t>mins</a:t>
            </a:r>
            <a:r>
              <a:rPr lang="en-GB" dirty="0" smtClean="0">
                <a:latin typeface="+mj-lt"/>
              </a:rPr>
              <a:t> and 5 </a:t>
            </a:r>
            <a:r>
              <a:rPr lang="en-GB" dirty="0" err="1" smtClean="0">
                <a:latin typeface="+mj-lt"/>
              </a:rPr>
              <a:t>mins</a:t>
            </a:r>
            <a:r>
              <a:rPr lang="en-GB" dirty="0" smtClean="0">
                <a:latin typeface="+mj-lt"/>
              </a:rPr>
              <a:t> feedback per group.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0967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47813" y="549275"/>
            <a:ext cx="5616575" cy="584200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GB" sz="32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 pitchFamily="-84" charset="0"/>
                <a:ea typeface="Arial" pitchFamily="-84" charset="0"/>
                <a:cs typeface="Arial" pitchFamily="-84" charset="0"/>
              </a:rPr>
              <a:t>Some critiques of CSA</a:t>
            </a:r>
            <a:endParaRPr lang="en-GB" sz="3200" b="1" dirty="0">
              <a:effectLst>
                <a:outerShdw blurRad="38100" dist="38100" dir="2700000" algn="tl">
                  <a:srgbClr val="DDDDDD"/>
                </a:outerShdw>
              </a:effectLst>
              <a:latin typeface="Calibri" pitchFamily="-84" charset="0"/>
              <a:ea typeface="Arial" pitchFamily="-84" charset="0"/>
              <a:cs typeface="Arial" pitchFamily="-8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1454527"/>
            <a:ext cx="8305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latin typeface="+mj-lt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CSAs</a:t>
            </a:r>
            <a:r>
              <a:rPr lang="en-US" dirty="0" smtClean="0">
                <a:latin typeface="+mj-lt"/>
              </a:rPr>
              <a:t> are marginal do not really change the food ‘landscape’</a:t>
            </a:r>
          </a:p>
          <a:p>
            <a:pPr>
              <a:buFont typeface="Arial"/>
              <a:buChar char="•"/>
            </a:pPr>
            <a:endParaRPr lang="en-US" sz="800" dirty="0" smtClean="0">
              <a:latin typeface="+mj-lt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latin typeface="+mj-lt"/>
              </a:rPr>
              <a:t> Their pricing policies may be exclusive for some citizens – often educated and wealthy</a:t>
            </a:r>
          </a:p>
          <a:p>
            <a:pPr>
              <a:buFont typeface="Arial"/>
              <a:buChar char="•"/>
            </a:pPr>
            <a:endParaRPr lang="en-US" sz="800" dirty="0" smtClean="0">
              <a:latin typeface="+mj-lt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latin typeface="+mj-lt"/>
              </a:rPr>
              <a:t> They can be complex and hard work – relies on high degree of farmer and business skills</a:t>
            </a:r>
          </a:p>
          <a:p>
            <a:pPr>
              <a:buFont typeface="Arial"/>
              <a:buChar char="•"/>
            </a:pPr>
            <a:endParaRPr lang="en-US" sz="800" dirty="0" smtClean="0">
              <a:latin typeface="+mj-lt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latin typeface="+mj-lt"/>
              </a:rPr>
              <a:t> Land is very expensive if you want to start up</a:t>
            </a:r>
          </a:p>
          <a:p>
            <a:pPr>
              <a:buFont typeface="Arial"/>
              <a:buChar char="•"/>
            </a:pPr>
            <a:endParaRPr lang="en-US" sz="800" dirty="0" smtClean="0">
              <a:latin typeface="+mj-lt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latin typeface="+mj-lt"/>
              </a:rPr>
              <a:t> Farmers may appreciate the support of their communities but find the limited/fluctuating sales volumes hard to accommodate</a:t>
            </a:r>
          </a:p>
          <a:p>
            <a:pPr>
              <a:buFont typeface="Arial"/>
              <a:buChar char="•"/>
            </a:pPr>
            <a:endParaRPr lang="en-US" sz="800" dirty="0" smtClean="0">
              <a:latin typeface="+mj-lt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latin typeface="+mj-lt"/>
              </a:rPr>
              <a:t> Potentially risky; have to eat what grows – choice?</a:t>
            </a:r>
          </a:p>
          <a:p>
            <a:pPr>
              <a:buFont typeface="Arial"/>
              <a:buChar char="•"/>
            </a:pPr>
            <a:endParaRPr lang="en-US" sz="800" dirty="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692695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atin typeface="+mj-lt"/>
              </a:rPr>
              <a:t>Summary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7584" y="1556792"/>
            <a:ext cx="7200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GB" dirty="0" smtClean="0">
                <a:latin typeface="+mj-lt"/>
              </a:rPr>
              <a:t>CSA takes many forms but most expect consumers to share production risks with farmers</a:t>
            </a:r>
          </a:p>
          <a:p>
            <a:pPr marL="342900" indent="-342900">
              <a:buFont typeface="Arial" pitchFamily="34" charset="0"/>
              <a:buChar char="•"/>
            </a:pPr>
            <a:endParaRPr lang="en-GB" sz="800" dirty="0" smtClean="0">
              <a:latin typeface="+mj-lt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dirty="0" smtClean="0">
                <a:latin typeface="+mj-lt"/>
              </a:rPr>
              <a:t>CSAs may be ideologically led but are businesses</a:t>
            </a:r>
          </a:p>
          <a:p>
            <a:pPr marL="342900" indent="-342900">
              <a:buFont typeface="Arial" pitchFamily="34" charset="0"/>
              <a:buChar char="•"/>
            </a:pPr>
            <a:endParaRPr lang="en-GB" sz="800" dirty="0">
              <a:latin typeface="+mj-lt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dirty="0" smtClean="0">
                <a:latin typeface="+mj-lt"/>
              </a:rPr>
              <a:t>CSAs have made successful links with other alternative food projects – farmers’ markets, organic box schemes and have produced innovative methods and financial models</a:t>
            </a:r>
          </a:p>
          <a:p>
            <a:pPr marL="342900" indent="-342900">
              <a:buFont typeface="Arial" pitchFamily="34" charset="0"/>
              <a:buChar char="•"/>
            </a:pPr>
            <a:endParaRPr lang="en-GB" sz="800" dirty="0">
              <a:latin typeface="+mj-lt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dirty="0">
                <a:latin typeface="+mj-lt"/>
              </a:rPr>
              <a:t>Potentially transferable? – housing and energy </a:t>
            </a:r>
            <a:r>
              <a:rPr lang="en-US" dirty="0" smtClean="0">
                <a:latin typeface="+mj-lt"/>
              </a:rPr>
              <a:t>generation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800" dirty="0" smtClean="0">
              <a:latin typeface="+mj-lt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dirty="0" smtClean="0">
                <a:latin typeface="+mj-lt"/>
              </a:rPr>
              <a:t>Community supported agriculture or agriculture supporting the community?</a:t>
            </a:r>
            <a:endParaRPr lang="en-US" dirty="0">
              <a:latin typeface="+mj-lt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5179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47813" y="549275"/>
            <a:ext cx="5616575" cy="584200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GB" sz="32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 pitchFamily="-84" charset="0"/>
                <a:ea typeface="Arial" pitchFamily="-84" charset="0"/>
                <a:cs typeface="Arial" pitchFamily="-84" charset="0"/>
              </a:rPr>
              <a:t>Some further reading</a:t>
            </a:r>
            <a:endParaRPr lang="en-GB" sz="3200" b="1" dirty="0">
              <a:effectLst>
                <a:outerShdw blurRad="38100" dist="38100" dir="2700000" algn="tl">
                  <a:srgbClr val="DDDDDD"/>
                </a:outerShdw>
              </a:effectLst>
              <a:latin typeface="Calibri" pitchFamily="-84" charset="0"/>
              <a:ea typeface="Arial" pitchFamily="-84" charset="0"/>
              <a:cs typeface="Arial" pitchFamily="-8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1524000"/>
            <a:ext cx="7162800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Butler Flora, C. and </a:t>
            </a:r>
            <a:r>
              <a:rPr lang="en-US" sz="1600" dirty="0" err="1" smtClean="0">
                <a:latin typeface="+mj-lt"/>
              </a:rPr>
              <a:t>Bregendahl</a:t>
            </a:r>
            <a:r>
              <a:rPr lang="en-US" sz="1600" dirty="0" smtClean="0">
                <a:latin typeface="+mj-lt"/>
              </a:rPr>
              <a:t>, C. (2012) </a:t>
            </a:r>
            <a:r>
              <a:rPr lang="en-US" sz="1600" i="1" dirty="0" smtClean="0">
                <a:latin typeface="+mj-lt"/>
              </a:rPr>
              <a:t>Collaborative Community-supported Agriculture: Balancing Community Capitals for Producers and Consumers</a:t>
            </a:r>
            <a:r>
              <a:rPr lang="en-US" sz="1600" dirty="0" smtClean="0">
                <a:latin typeface="+mj-lt"/>
              </a:rPr>
              <a:t>. International Journal of Sociology of Agriculture and Food </a:t>
            </a:r>
            <a:r>
              <a:rPr lang="en-US" sz="1600" dirty="0" err="1" smtClean="0">
                <a:latin typeface="+mj-lt"/>
              </a:rPr>
              <a:t>Vol</a:t>
            </a:r>
            <a:r>
              <a:rPr lang="en-US" sz="1600" dirty="0" smtClean="0">
                <a:latin typeface="+mj-lt"/>
              </a:rPr>
              <a:t> 19 No 3 pp. 329-346.</a:t>
            </a:r>
          </a:p>
          <a:p>
            <a:endParaRPr lang="en-US" sz="800" dirty="0" smtClean="0">
              <a:latin typeface="+mj-lt"/>
            </a:endParaRPr>
          </a:p>
          <a:p>
            <a:r>
              <a:rPr lang="en-US" sz="1600" dirty="0" err="1" smtClean="0">
                <a:latin typeface="+mj-lt"/>
              </a:rPr>
              <a:t>DeLind</a:t>
            </a:r>
            <a:r>
              <a:rPr lang="en-US" sz="1600" dirty="0" smtClean="0">
                <a:latin typeface="+mj-lt"/>
              </a:rPr>
              <a:t>, M. (1999) </a:t>
            </a:r>
            <a:r>
              <a:rPr lang="en-US" sz="1600" i="1" dirty="0" smtClean="0">
                <a:latin typeface="+mj-lt"/>
              </a:rPr>
              <a:t>Is This a Women’s Movement? The Relationship to Gender of Community Supported Agriculture in Michigan</a:t>
            </a:r>
            <a:r>
              <a:rPr lang="en-US" sz="1600" dirty="0" smtClean="0">
                <a:latin typeface="+mj-lt"/>
              </a:rPr>
              <a:t>. Human </a:t>
            </a:r>
            <a:r>
              <a:rPr lang="en-US" sz="1600" dirty="0" err="1" smtClean="0">
                <a:latin typeface="+mj-lt"/>
              </a:rPr>
              <a:t>Organisation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err="1" smtClean="0">
                <a:latin typeface="+mj-lt"/>
              </a:rPr>
              <a:t>Vol</a:t>
            </a:r>
            <a:r>
              <a:rPr lang="en-US" sz="1600" dirty="0" smtClean="0">
                <a:latin typeface="+mj-lt"/>
              </a:rPr>
              <a:t> 58 No 2 pp. 190-200</a:t>
            </a:r>
          </a:p>
          <a:p>
            <a:endParaRPr lang="en-US" sz="800" dirty="0" smtClean="0">
              <a:latin typeface="+mj-lt"/>
            </a:endParaRPr>
          </a:p>
          <a:p>
            <a:r>
              <a:rPr lang="en-US" sz="1600" dirty="0" smtClean="0">
                <a:latin typeface="+mj-lt"/>
              </a:rPr>
              <a:t>Franklin, A., Newton, J., and </a:t>
            </a:r>
            <a:r>
              <a:rPr sz="1600" dirty="0" smtClean="0">
                <a:latin typeface="+mj-lt"/>
              </a:rPr>
              <a:t>McEntee</a:t>
            </a:r>
            <a:r>
              <a:rPr lang="en-GB" sz="1600" dirty="0" smtClean="0">
                <a:latin typeface="+mj-lt"/>
              </a:rPr>
              <a:t>, J. (2011) </a:t>
            </a:r>
            <a:r>
              <a:rPr lang="en-GB" sz="1600" i="1" dirty="0" smtClean="0">
                <a:latin typeface="+mj-lt"/>
              </a:rPr>
              <a:t>Moving beyond the alternative: sustainable communities, rural resilience and the </a:t>
            </a:r>
            <a:r>
              <a:rPr lang="en-GB" sz="1600" i="1" dirty="0" err="1" smtClean="0">
                <a:latin typeface="+mj-lt"/>
              </a:rPr>
              <a:t>maintreaming</a:t>
            </a:r>
            <a:r>
              <a:rPr lang="en-GB" sz="1600" i="1" dirty="0" smtClean="0">
                <a:latin typeface="+mj-lt"/>
              </a:rPr>
              <a:t> of local food</a:t>
            </a:r>
            <a:r>
              <a:rPr lang="en-GB" sz="1600" dirty="0" smtClean="0">
                <a:latin typeface="+mj-lt"/>
              </a:rPr>
              <a:t>. Local Environment, Vol. 16, No. 8, pp. 771-788.</a:t>
            </a:r>
            <a:r>
              <a:rPr lang="en-US" sz="1600" dirty="0" smtClean="0">
                <a:latin typeface="+mj-lt"/>
              </a:rPr>
              <a:t>  </a:t>
            </a:r>
          </a:p>
          <a:p>
            <a:endParaRPr lang="en-US" sz="800" dirty="0" smtClean="0">
              <a:latin typeface="+mj-lt"/>
            </a:endParaRPr>
          </a:p>
          <a:p>
            <a:r>
              <a:rPr lang="en-US" sz="1600" dirty="0" err="1" smtClean="0">
                <a:latin typeface="+mj-lt"/>
              </a:rPr>
              <a:t>Guthman</a:t>
            </a:r>
            <a:r>
              <a:rPr lang="en-US" sz="1600" dirty="0" smtClean="0">
                <a:latin typeface="+mj-lt"/>
              </a:rPr>
              <a:t>, J., Morris, A. and Allen, P (2006) </a:t>
            </a:r>
            <a:r>
              <a:rPr lang="en-US" sz="1600" i="1" dirty="0" smtClean="0">
                <a:latin typeface="+mj-lt"/>
              </a:rPr>
              <a:t>Squaring Farm Security in Two Types of Alternative Food Institutions</a:t>
            </a:r>
            <a:r>
              <a:rPr lang="en-US" sz="1600" dirty="0" smtClean="0">
                <a:latin typeface="+mj-lt"/>
              </a:rPr>
              <a:t>. Rural Sociology </a:t>
            </a:r>
            <a:r>
              <a:rPr lang="en-US" sz="1600" dirty="0" err="1" smtClean="0">
                <a:latin typeface="+mj-lt"/>
              </a:rPr>
              <a:t>Vol</a:t>
            </a:r>
            <a:r>
              <a:rPr lang="en-US" sz="1600" dirty="0" smtClean="0">
                <a:latin typeface="+mj-lt"/>
              </a:rPr>
              <a:t> 71, No 4, pp. 662-684</a:t>
            </a:r>
          </a:p>
          <a:p>
            <a:endParaRPr lang="en-US" sz="800" dirty="0" smtClean="0">
              <a:latin typeface="+mj-lt"/>
            </a:endParaRPr>
          </a:p>
          <a:p>
            <a:r>
              <a:rPr lang="en-US" sz="1600" dirty="0" smtClean="0">
                <a:latin typeface="+mj-lt"/>
              </a:rPr>
              <a:t>Keech, D., </a:t>
            </a:r>
            <a:r>
              <a:rPr lang="en-US" sz="1600" dirty="0" err="1" smtClean="0">
                <a:latin typeface="+mj-lt"/>
              </a:rPr>
              <a:t>Alldred</a:t>
            </a:r>
            <a:r>
              <a:rPr lang="en-US" sz="1600" dirty="0" smtClean="0">
                <a:latin typeface="+mj-lt"/>
              </a:rPr>
              <a:t>, S. and Snow, R (2009) </a:t>
            </a:r>
            <a:r>
              <a:rPr lang="en-US" sz="1600" i="1" dirty="0" smtClean="0">
                <a:latin typeface="+mj-lt"/>
              </a:rPr>
              <a:t>An analysis of seven CSA enterprises</a:t>
            </a:r>
            <a:r>
              <a:rPr lang="en-US" sz="1600" dirty="0" smtClean="0">
                <a:latin typeface="+mj-lt"/>
              </a:rPr>
              <a:t>. Making Local Food Work Discussion Paper. Soil Association, Bristol.</a:t>
            </a:r>
          </a:p>
          <a:p>
            <a:endParaRPr lang="en-US" sz="800" dirty="0" smtClean="0">
              <a:latin typeface="+mj-lt"/>
            </a:endParaRPr>
          </a:p>
          <a:p>
            <a:r>
              <a:rPr lang="en-US" sz="1600" dirty="0" smtClean="0">
                <a:latin typeface="+mj-lt"/>
              </a:rPr>
              <a:t>Schnell, S (2007) </a:t>
            </a:r>
            <a:r>
              <a:rPr lang="en-US" sz="1600" i="1" dirty="0" smtClean="0">
                <a:latin typeface="+mj-lt"/>
              </a:rPr>
              <a:t>Food with a farmer’s face: CSA in the United States</a:t>
            </a:r>
            <a:r>
              <a:rPr lang="en-US" sz="1600" dirty="0" smtClean="0">
                <a:latin typeface="+mj-lt"/>
              </a:rPr>
              <a:t>. Geographical Review </a:t>
            </a:r>
            <a:r>
              <a:rPr lang="en-US" sz="1600" dirty="0" err="1" smtClean="0">
                <a:latin typeface="+mj-lt"/>
              </a:rPr>
              <a:t>Vol</a:t>
            </a:r>
            <a:r>
              <a:rPr lang="en-US" sz="1600" dirty="0" smtClean="0">
                <a:latin typeface="+mj-lt"/>
              </a:rPr>
              <a:t> 97 </a:t>
            </a:r>
            <a:r>
              <a:rPr lang="en-US" sz="1600" dirty="0" err="1" smtClean="0">
                <a:latin typeface="+mj-lt"/>
              </a:rPr>
              <a:t>Iss</a:t>
            </a:r>
            <a:r>
              <a:rPr lang="en-US" sz="1600" dirty="0" smtClean="0">
                <a:latin typeface="+mj-lt"/>
              </a:rPr>
              <a:t> 4, pp.550-564.</a:t>
            </a:r>
          </a:p>
          <a:p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8061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9552" y="836712"/>
            <a:ext cx="7848872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pitchFamily="-84" charset="0"/>
                <a:ea typeface="Arial" pitchFamily="-84" charset="0"/>
                <a:cs typeface="Arial" pitchFamily="-84" charset="0"/>
              </a:rPr>
              <a:t>Alternative and community-led </a:t>
            </a:r>
            <a:r>
              <a:rPr lang="en-GB" sz="2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 pitchFamily="-84" charset="0"/>
                <a:ea typeface="Arial" pitchFamily="-84" charset="0"/>
                <a:cs typeface="Arial" pitchFamily="-84" charset="0"/>
              </a:rPr>
              <a:t>projects</a:t>
            </a:r>
            <a:r>
              <a:rPr lang="en-GB" sz="2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Arial" pitchFamily="-84" charset="0"/>
                <a:cs typeface="Arial" pitchFamily="-84" charset="0"/>
              </a:rPr>
              <a:t> </a:t>
            </a:r>
            <a:r>
              <a:rPr lang="en-GB" sz="2800" b="1" dirty="0" smtClean="0">
                <a:latin typeface="+mn-lt"/>
              </a:rPr>
              <a:t>as responses to concerns about food security</a:t>
            </a:r>
          </a:p>
          <a:p>
            <a:endParaRPr lang="en-GB" dirty="0" smtClean="0">
              <a:latin typeface="+mn-lt"/>
            </a:endParaRPr>
          </a:p>
          <a:p>
            <a:endParaRPr lang="en-GB" sz="900" dirty="0" smtClean="0">
              <a:latin typeface="+mn-lt"/>
            </a:endParaRPr>
          </a:p>
          <a:p>
            <a:r>
              <a:rPr lang="en-GB" dirty="0" smtClean="0">
                <a:latin typeface="+mn-lt"/>
              </a:rPr>
              <a:t>In this session we will begin looking at food security from a </a:t>
            </a:r>
            <a:r>
              <a:rPr lang="en-GB" dirty="0" smtClean="0">
                <a:latin typeface="+mn-lt"/>
              </a:rPr>
              <a:t>UK</a:t>
            </a:r>
            <a:r>
              <a:rPr lang="en-GB" dirty="0" smtClean="0">
                <a:latin typeface="+mn-lt"/>
              </a:rPr>
              <a:t> </a:t>
            </a:r>
            <a:r>
              <a:rPr lang="en-GB" dirty="0" smtClean="0">
                <a:latin typeface="+mn-lt"/>
              </a:rPr>
              <a:t>and ideological perspective.</a:t>
            </a:r>
          </a:p>
          <a:p>
            <a:endParaRPr lang="en-GB" sz="900" dirty="0" smtClean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latin typeface="+mn-lt"/>
              </a:rPr>
              <a:t>What is the historical backdrop to food security (with  reference to the UK)?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latin typeface="+mn-lt"/>
              </a:rPr>
              <a:t>Why did food security concerns spur alternative responses?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latin typeface="+mn-lt"/>
              </a:rPr>
              <a:t>How is local/community food perceived as improving food security?</a:t>
            </a: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848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1"/>
          <p:cNvSpPr txBox="1">
            <a:spLocks noChangeArrowheads="1"/>
          </p:cNvSpPr>
          <p:nvPr/>
        </p:nvSpPr>
        <p:spPr bwMode="auto">
          <a:xfrm>
            <a:off x="179388" y="1412875"/>
            <a:ext cx="87137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Aft>
                <a:spcPts val="600"/>
              </a:spcAft>
            </a:pPr>
            <a:endParaRPr lang="en-GB" dirty="0" smtClean="0">
              <a:latin typeface="Calibri" pitchFamily="-105" charset="0"/>
            </a:endParaRPr>
          </a:p>
          <a:p>
            <a:pPr eaLnBrk="0" hangingPunct="0">
              <a:spcAft>
                <a:spcPts val="600"/>
              </a:spcAft>
            </a:pPr>
            <a:endParaRPr lang="en-GB" dirty="0">
              <a:latin typeface="Calibri" pitchFamily="-105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7813" y="549275"/>
            <a:ext cx="5616575" cy="584200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GB" sz="32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 pitchFamily="-84" charset="0"/>
                <a:ea typeface="Arial" pitchFamily="-84" charset="0"/>
                <a:cs typeface="Arial" pitchFamily="-84" charset="0"/>
              </a:rPr>
              <a:t>Emergence of alternatives</a:t>
            </a:r>
            <a:endParaRPr lang="en-GB" sz="3200" b="1" dirty="0">
              <a:effectLst>
                <a:outerShdw blurRad="38100" dist="38100" dir="2700000" algn="tl">
                  <a:srgbClr val="DDDDDD"/>
                </a:outerShdw>
              </a:effectLst>
              <a:latin typeface="Calibri" pitchFamily="-84" charset="0"/>
              <a:ea typeface="Arial" pitchFamily="-84" charset="0"/>
              <a:cs typeface="Arial" pitchFamily="-8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1524000"/>
            <a:ext cx="8153400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Arial"/>
              </a:rPr>
              <a:t>In session </a:t>
            </a:r>
            <a:r>
              <a:rPr lang="en-US" dirty="0" smtClean="0">
                <a:latin typeface="+mj-lt"/>
                <a:cs typeface="Arial"/>
              </a:rPr>
              <a:t>2 </a:t>
            </a:r>
            <a:r>
              <a:rPr lang="en-US" dirty="0" smtClean="0">
                <a:latin typeface="+mj-lt"/>
                <a:cs typeface="Arial"/>
              </a:rPr>
              <a:t>we heard how some of the consequences of the modern food system stimulate concern among citizens:</a:t>
            </a:r>
          </a:p>
          <a:p>
            <a:endParaRPr lang="en-US" dirty="0" smtClean="0">
              <a:latin typeface="+mj-lt"/>
              <a:cs typeface="Arial"/>
            </a:endParaRPr>
          </a:p>
          <a:p>
            <a:pPr lvl="1">
              <a:buFont typeface="Arial"/>
              <a:buChar char="•"/>
            </a:pPr>
            <a:r>
              <a:rPr lang="en-US" dirty="0" smtClean="0">
                <a:latin typeface="+mj-lt"/>
                <a:cs typeface="Arial"/>
              </a:rPr>
              <a:t> about the disconnection between consumers and producers</a:t>
            </a:r>
          </a:p>
          <a:p>
            <a:pPr lvl="1"/>
            <a:endParaRPr lang="en-US" sz="800" dirty="0" smtClean="0">
              <a:latin typeface="+mj-lt"/>
              <a:cs typeface="Arial"/>
            </a:endParaRPr>
          </a:p>
          <a:p>
            <a:pPr lvl="1">
              <a:buFont typeface="Arial"/>
              <a:buChar char="•"/>
            </a:pPr>
            <a:r>
              <a:rPr lang="en-US" dirty="0" smtClean="0">
                <a:latin typeface="+mj-lt"/>
                <a:cs typeface="Arial"/>
              </a:rPr>
              <a:t> about who controls the food chain</a:t>
            </a:r>
          </a:p>
          <a:p>
            <a:pPr lvl="1">
              <a:buFont typeface="Arial"/>
              <a:buChar char="•"/>
            </a:pPr>
            <a:endParaRPr lang="en-US" sz="800" dirty="0" smtClean="0">
              <a:latin typeface="+mj-lt"/>
              <a:cs typeface="Arial"/>
            </a:endParaRPr>
          </a:p>
          <a:p>
            <a:pPr lvl="1">
              <a:buFont typeface="Arial"/>
              <a:buChar char="•"/>
            </a:pPr>
            <a:r>
              <a:rPr lang="en-US" dirty="0" smtClean="0">
                <a:latin typeface="+mj-lt"/>
                <a:cs typeface="Arial"/>
              </a:rPr>
              <a:t> about health and environment linked to the industrial food system (‘externalities’ – Lang &amp; Pretty 2004)</a:t>
            </a:r>
          </a:p>
          <a:p>
            <a:pPr lvl="1">
              <a:buFont typeface="Arial"/>
              <a:buChar char="•"/>
            </a:pPr>
            <a:endParaRPr lang="en-US" sz="800" dirty="0" smtClean="0">
              <a:latin typeface="+mj-lt"/>
              <a:cs typeface="Arial"/>
            </a:endParaRPr>
          </a:p>
          <a:p>
            <a:pPr lvl="1">
              <a:buFont typeface="Arial"/>
              <a:buChar char="•"/>
            </a:pPr>
            <a:r>
              <a:rPr lang="en-GB" dirty="0">
                <a:latin typeface="+mj-lt"/>
                <a:cs typeface="Arial"/>
              </a:rPr>
              <a:t> </a:t>
            </a:r>
            <a:r>
              <a:rPr lang="en-GB" dirty="0" smtClean="0">
                <a:latin typeface="+mj-lt"/>
                <a:cs typeface="Arial"/>
              </a:rPr>
              <a:t>the idea that some of these challenges are ‘locked in’ to the places and the ways that we live and work</a:t>
            </a:r>
            <a:endParaRPr lang="en-US" dirty="0" smtClean="0">
              <a:latin typeface="+mj-lt"/>
              <a:cs typeface="Arial"/>
            </a:endParaRPr>
          </a:p>
          <a:p>
            <a:pPr lvl="1"/>
            <a:endParaRPr lang="en-GB" sz="1000" dirty="0">
              <a:latin typeface="+mj-lt"/>
              <a:cs typeface="Arial"/>
            </a:endParaRPr>
          </a:p>
          <a:p>
            <a:r>
              <a:rPr lang="en-GB" dirty="0" smtClean="0">
                <a:latin typeface="+mj-lt"/>
                <a:cs typeface="Arial"/>
              </a:rPr>
              <a:t>In this session </a:t>
            </a:r>
            <a:r>
              <a:rPr lang="en-GB" dirty="0" smtClean="0">
                <a:latin typeface="+mj-lt"/>
                <a:cs typeface="Arial"/>
              </a:rPr>
              <a:t>and s 4 we </a:t>
            </a:r>
            <a:r>
              <a:rPr lang="en-GB" dirty="0" smtClean="0">
                <a:latin typeface="+mj-lt"/>
                <a:cs typeface="Arial"/>
              </a:rPr>
              <a:t>will hear about a two civil society responses to these concerns – CSA and Farmers’ Markets.</a:t>
            </a:r>
            <a:endParaRPr lang="en-US" dirty="0" smtClean="0">
              <a:latin typeface="+mj-lt"/>
              <a:cs typeface="Arial"/>
            </a:endParaRPr>
          </a:p>
          <a:p>
            <a:pPr lvl="1">
              <a:buFont typeface="Arial"/>
              <a:buChar char="•"/>
            </a:pPr>
            <a:endParaRPr lang="en-US" dirty="0" smtClean="0">
              <a:latin typeface="+mj-lt"/>
              <a:cs typeface="Arial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692696"/>
            <a:ext cx="7848872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latin typeface="+mn-lt"/>
              </a:rPr>
              <a:t>Food security policy in the UK</a:t>
            </a:r>
          </a:p>
          <a:p>
            <a:endParaRPr lang="en-GB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latin typeface="+mn-lt"/>
              </a:rPr>
              <a:t>Increasing reliance on imports since Industrial Revolution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latin typeface="+mn-lt"/>
              </a:rPr>
              <a:t>Colonial, later Commonwealth trading networks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latin typeface="+mn-lt"/>
              </a:rPr>
              <a:t>Interruptions of food supply during Second World War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latin typeface="+mn-lt"/>
              </a:rPr>
              <a:t>Consequently policy of state intervention in agriculture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latin typeface="+mn-lt"/>
              </a:rPr>
              <a:t>Reduction in local diversity (standardisation)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latin typeface="+mn-lt"/>
              </a:rPr>
              <a:t>Increase in output productivity </a:t>
            </a:r>
            <a:r>
              <a:rPr lang="en-GB" dirty="0" smtClean="0">
                <a:latin typeface="+mn-lt"/>
              </a:rPr>
              <a:t>(‘green revolution’)</a:t>
            </a:r>
            <a:endParaRPr lang="en-GB" dirty="0" smtClean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latin typeface="+mn-lt"/>
              </a:rPr>
              <a:t>Increased dependence on imported agricultural resources  (oil and fertilisers) – 1973 oil supply crisis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latin typeface="+mn-lt"/>
              </a:rPr>
              <a:t>From 1970s EEC/EC/EU membership – 90% self-sufficient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latin typeface="+mn-lt"/>
              </a:rPr>
              <a:t>Global trade </a:t>
            </a:r>
            <a:r>
              <a:rPr lang="en-GB" dirty="0">
                <a:latin typeface="+mn-lt"/>
              </a:rPr>
              <a:t>l</a:t>
            </a:r>
            <a:r>
              <a:rPr lang="en-GB" dirty="0" smtClean="0">
                <a:latin typeface="+mn-lt"/>
              </a:rPr>
              <a:t>iberalisation during 1980s – we can buy/trade our way out of trouble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latin typeface="+mn-lt"/>
              </a:rPr>
              <a:t>New interest in </a:t>
            </a:r>
            <a:r>
              <a:rPr lang="en-GB" u="sng" dirty="0" smtClean="0">
                <a:latin typeface="+mn-lt"/>
              </a:rPr>
              <a:t>national</a:t>
            </a:r>
            <a:r>
              <a:rPr lang="en-GB" dirty="0" smtClean="0">
                <a:latin typeface="+mn-lt"/>
              </a:rPr>
              <a:t> food security in 2000s as input costs rise dramatically and food price spikes occur.</a:t>
            </a: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9316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716255"/>
              </p:ext>
            </p:extLst>
          </p:nvPr>
        </p:nvGraphicFramePr>
        <p:xfrm>
          <a:off x="683568" y="1739719"/>
          <a:ext cx="7731642" cy="47856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2088"/>
                <a:gridCol w="1440160"/>
                <a:gridCol w="1584176"/>
                <a:gridCol w="1914987"/>
                <a:gridCol w="2000231"/>
              </a:tblGrid>
              <a:tr h="9571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Year</a:t>
                      </a:r>
                      <a:endParaRPr lang="en-GB" sz="1600" dirty="0">
                        <a:effectLst/>
                        <a:latin typeface="Tw Cen MT"/>
                        <a:ea typeface="Tw Cen MT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Imports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(</a:t>
                      </a:r>
                      <a:r>
                        <a:rPr lang="en-US" sz="1600" dirty="0">
                          <a:effectLst/>
                        </a:rPr>
                        <a:t>£ million)</a:t>
                      </a:r>
                      <a:endParaRPr lang="en-GB" sz="1600" dirty="0">
                        <a:effectLst/>
                        <a:latin typeface="Tw Cen MT"/>
                        <a:ea typeface="Tw Cen MT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Exports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(</a:t>
                      </a:r>
                      <a:r>
                        <a:rPr lang="en-US" sz="1600" dirty="0">
                          <a:effectLst/>
                        </a:rPr>
                        <a:t>£ million)</a:t>
                      </a:r>
                      <a:endParaRPr lang="en-GB" sz="1600" dirty="0">
                        <a:effectLst/>
                        <a:latin typeface="Tw Cen MT"/>
                        <a:ea typeface="Tw Cen MT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Balance of </a:t>
                      </a:r>
                      <a:r>
                        <a:rPr lang="en-US" sz="1600" dirty="0" smtClean="0">
                          <a:effectLst/>
                        </a:rPr>
                        <a:t>trade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(</a:t>
                      </a:r>
                      <a:r>
                        <a:rPr lang="en-US" sz="1600" dirty="0">
                          <a:effectLst/>
                        </a:rPr>
                        <a:t>£ million)</a:t>
                      </a:r>
                      <a:endParaRPr lang="en-GB" sz="1600" dirty="0">
                        <a:effectLst/>
                        <a:latin typeface="Tw Cen MT"/>
                        <a:ea typeface="Tw Cen MT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Self-sufficiency in indigenous foods</a:t>
                      </a:r>
                      <a:endParaRPr lang="en-GB" sz="1600" dirty="0">
                        <a:effectLst/>
                        <a:latin typeface="Tw Cen MT"/>
                        <a:ea typeface="Tw Cen MT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856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1943</a:t>
                      </a:r>
                      <a:endParaRPr lang="en-GB" sz="1600" dirty="0">
                        <a:effectLst/>
                        <a:latin typeface="Tw Cen MT"/>
                        <a:ea typeface="Tw Cen MT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21,705</a:t>
                      </a:r>
                      <a:endParaRPr lang="en-GB" sz="1600" dirty="0">
                        <a:effectLst/>
                        <a:latin typeface="Tw Cen MT"/>
                        <a:ea typeface="Tw Cen MT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660</a:t>
                      </a:r>
                      <a:endParaRPr lang="en-GB" sz="1600">
                        <a:effectLst/>
                        <a:latin typeface="Tw Cen MT"/>
                        <a:ea typeface="Tw Cen MT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-21,045</a:t>
                      </a:r>
                      <a:endParaRPr lang="en-GB" sz="1600">
                        <a:effectLst/>
                        <a:latin typeface="Tw Cen MT"/>
                        <a:ea typeface="Tw Cen MT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n/a</a:t>
                      </a:r>
                      <a:endParaRPr lang="en-GB" sz="1600">
                        <a:effectLst/>
                        <a:latin typeface="Tw Cen MT"/>
                        <a:ea typeface="Tw Cen MT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856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1953</a:t>
                      </a:r>
                      <a:endParaRPr lang="en-GB" sz="1600">
                        <a:effectLst/>
                        <a:latin typeface="Tw Cen MT"/>
                        <a:ea typeface="Tw Cen MT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31,131</a:t>
                      </a:r>
                      <a:endParaRPr lang="en-GB" sz="1600" dirty="0">
                        <a:effectLst/>
                        <a:latin typeface="Tw Cen MT"/>
                        <a:ea typeface="Tw Cen MT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3,515</a:t>
                      </a:r>
                      <a:endParaRPr lang="en-GB" sz="1600">
                        <a:effectLst/>
                        <a:latin typeface="Tw Cen MT"/>
                        <a:ea typeface="Tw Cen MT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-27,616</a:t>
                      </a:r>
                      <a:endParaRPr lang="en-GB" sz="1600">
                        <a:effectLst/>
                        <a:latin typeface="Tw Cen MT"/>
                        <a:ea typeface="Tw Cen MT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n/a</a:t>
                      </a:r>
                      <a:endParaRPr lang="en-GB" sz="1600">
                        <a:effectLst/>
                        <a:latin typeface="Tw Cen MT"/>
                        <a:ea typeface="Tw Cen MT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856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1963</a:t>
                      </a:r>
                      <a:endParaRPr lang="en-GB" sz="1600">
                        <a:effectLst/>
                        <a:latin typeface="Tw Cen MT"/>
                        <a:ea typeface="Tw Cen MT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27,847</a:t>
                      </a:r>
                      <a:endParaRPr lang="en-GB" sz="1600" dirty="0">
                        <a:effectLst/>
                        <a:latin typeface="Tw Cen MT"/>
                        <a:ea typeface="Tw Cen MT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4,276</a:t>
                      </a:r>
                      <a:endParaRPr lang="en-GB" sz="1600" dirty="0">
                        <a:effectLst/>
                        <a:latin typeface="Tw Cen MT"/>
                        <a:ea typeface="Tw Cen MT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-23,571</a:t>
                      </a:r>
                      <a:endParaRPr lang="en-GB" sz="1600" dirty="0">
                        <a:effectLst/>
                        <a:latin typeface="Tw Cen MT"/>
                        <a:ea typeface="Tw Cen MT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54%</a:t>
                      </a:r>
                      <a:endParaRPr lang="en-GB" sz="1600" dirty="0">
                        <a:effectLst/>
                        <a:latin typeface="Tw Cen MT"/>
                        <a:ea typeface="Tw Cen MT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856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1973</a:t>
                      </a:r>
                      <a:endParaRPr lang="en-GB" sz="1600">
                        <a:effectLst/>
                        <a:latin typeface="Tw Cen MT"/>
                        <a:ea typeface="Tw Cen MT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30,736</a:t>
                      </a:r>
                      <a:endParaRPr lang="en-GB" sz="1600">
                        <a:effectLst/>
                        <a:latin typeface="Tw Cen MT"/>
                        <a:ea typeface="Tw Cen MT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7,728</a:t>
                      </a:r>
                      <a:endParaRPr lang="en-GB" sz="1600" dirty="0">
                        <a:effectLst/>
                        <a:latin typeface="Tw Cen MT"/>
                        <a:ea typeface="Tw Cen MT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-23,009</a:t>
                      </a:r>
                      <a:endParaRPr lang="en-GB" sz="1600">
                        <a:effectLst/>
                        <a:latin typeface="Tw Cen MT"/>
                        <a:ea typeface="Tw Cen MT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62%</a:t>
                      </a:r>
                      <a:endParaRPr lang="en-GB" sz="1600" dirty="0">
                        <a:effectLst/>
                        <a:latin typeface="Tw Cen MT"/>
                        <a:ea typeface="Tw Cen MT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856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1983</a:t>
                      </a:r>
                      <a:endParaRPr lang="en-GB" sz="1600">
                        <a:effectLst/>
                        <a:latin typeface="Tw Cen MT"/>
                        <a:ea typeface="Tw Cen MT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22,086</a:t>
                      </a:r>
                      <a:endParaRPr lang="en-GB" sz="1600">
                        <a:effectLst/>
                        <a:latin typeface="Tw Cen MT"/>
                        <a:ea typeface="Tw Cen MT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10,281</a:t>
                      </a:r>
                      <a:endParaRPr lang="en-GB" sz="1600">
                        <a:effectLst/>
                        <a:latin typeface="Tw Cen MT"/>
                        <a:ea typeface="Tw Cen MT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-11,805</a:t>
                      </a:r>
                      <a:endParaRPr lang="en-GB" sz="1600">
                        <a:effectLst/>
                        <a:latin typeface="Tw Cen MT"/>
                        <a:ea typeface="Tw Cen MT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76%</a:t>
                      </a:r>
                      <a:endParaRPr lang="en-GB" sz="1600" dirty="0">
                        <a:effectLst/>
                        <a:latin typeface="Tw Cen MT"/>
                        <a:ea typeface="Tw Cen MT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856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1993</a:t>
                      </a:r>
                      <a:endParaRPr lang="en-GB" sz="1600">
                        <a:effectLst/>
                        <a:latin typeface="Tw Cen MT"/>
                        <a:ea typeface="Tw Cen MT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22,991</a:t>
                      </a:r>
                      <a:endParaRPr lang="en-GB" sz="1600">
                        <a:effectLst/>
                        <a:latin typeface="Tw Cen MT"/>
                        <a:ea typeface="Tw Cen MT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13,652</a:t>
                      </a:r>
                      <a:endParaRPr lang="en-GB" sz="1600">
                        <a:effectLst/>
                        <a:latin typeface="Tw Cen MT"/>
                        <a:ea typeface="Tw Cen MT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-9,340</a:t>
                      </a:r>
                      <a:endParaRPr lang="en-GB" sz="1600">
                        <a:effectLst/>
                        <a:latin typeface="Tw Cen MT"/>
                        <a:ea typeface="Tw Cen MT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74%</a:t>
                      </a:r>
                      <a:endParaRPr lang="en-GB" sz="1600" dirty="0">
                        <a:effectLst/>
                        <a:latin typeface="Tw Cen MT"/>
                        <a:ea typeface="Tw Cen MT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856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2003</a:t>
                      </a:r>
                      <a:endParaRPr lang="en-GB" sz="1600">
                        <a:effectLst/>
                        <a:latin typeface="Tw Cen MT"/>
                        <a:ea typeface="Tw Cen MT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27,170</a:t>
                      </a:r>
                      <a:endParaRPr lang="en-GB" sz="1600">
                        <a:effectLst/>
                        <a:latin typeface="Tw Cen MT"/>
                        <a:ea typeface="Tw Cen MT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12,819</a:t>
                      </a:r>
                      <a:endParaRPr lang="en-GB" sz="1600">
                        <a:effectLst/>
                        <a:latin typeface="Tw Cen MT"/>
                        <a:ea typeface="Tw Cen MT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-14,351</a:t>
                      </a:r>
                      <a:endParaRPr lang="en-GB" sz="1600">
                        <a:effectLst/>
                        <a:latin typeface="Tw Cen MT"/>
                        <a:ea typeface="Tw Cen MT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64%</a:t>
                      </a:r>
                      <a:endParaRPr lang="en-GB" sz="1600" dirty="0">
                        <a:effectLst/>
                        <a:latin typeface="Tw Cen MT"/>
                        <a:ea typeface="Tw Cen MT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856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2011</a:t>
                      </a:r>
                      <a:endParaRPr lang="en-GB" sz="1600">
                        <a:effectLst/>
                        <a:latin typeface="Tw Cen MT"/>
                        <a:ea typeface="Tw Cen MT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36,715</a:t>
                      </a:r>
                      <a:endParaRPr lang="en-GB" sz="1600">
                        <a:effectLst/>
                        <a:latin typeface="Tw Cen MT"/>
                        <a:ea typeface="Tw Cen MT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18,159</a:t>
                      </a:r>
                      <a:endParaRPr lang="en-GB" sz="1600">
                        <a:effectLst/>
                        <a:latin typeface="Tw Cen MT"/>
                        <a:ea typeface="Tw Cen MT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-18,556</a:t>
                      </a:r>
                      <a:endParaRPr lang="en-GB" sz="1600">
                        <a:effectLst/>
                        <a:latin typeface="Tw Cen MT"/>
                        <a:ea typeface="Tw Cen MT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62%</a:t>
                      </a:r>
                      <a:endParaRPr lang="en-GB" sz="1600" dirty="0">
                        <a:effectLst/>
                        <a:latin typeface="Tw Cen MT"/>
                        <a:ea typeface="Tw Cen MT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957421" y="1341840"/>
            <a:ext cx="737317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w Cen MT" pitchFamily="34" charset="0"/>
                <a:cs typeface="Times New Roman" pitchFamily="18" charset="0"/>
              </a:rPr>
              <a:t>UK balance of trade for food, drink and feed at 2011 prices in £s (source: Defra 2012)</a:t>
            </a: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28284" y="4725143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+mn-lt"/>
              </a:rPr>
              <a:t>1986</a:t>
            </a:r>
          </a:p>
          <a:p>
            <a:r>
              <a:rPr lang="en-GB" sz="1600" dirty="0" smtClean="0">
                <a:latin typeface="+mn-lt"/>
              </a:rPr>
              <a:t>78%</a:t>
            </a:r>
            <a:endParaRPr lang="en-US" sz="1600" dirty="0">
              <a:latin typeface="+mn-lt"/>
            </a:endParaRPr>
          </a:p>
        </p:txBody>
      </p:sp>
      <p:sp>
        <p:nvSpPr>
          <p:cNvPr id="6" name="Oval 5"/>
          <p:cNvSpPr/>
          <p:nvPr/>
        </p:nvSpPr>
        <p:spPr>
          <a:xfrm>
            <a:off x="6948264" y="4549479"/>
            <a:ext cx="1080120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77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887136"/>
            <a:ext cx="7056784" cy="5986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latin typeface="+mn-lt"/>
              </a:rPr>
              <a:t>CZ in EU</a:t>
            </a:r>
          </a:p>
          <a:p>
            <a:endParaRPr lang="en-GB" sz="1000" dirty="0" smtClean="0">
              <a:latin typeface="+mn-lt"/>
            </a:endParaRPr>
          </a:p>
          <a:p>
            <a:r>
              <a:rPr lang="en-GB" sz="2200" dirty="0" smtClean="0">
                <a:latin typeface="+mn-lt"/>
              </a:rPr>
              <a:t>54% of the land in CZ is agricultural and 30% is forest. The balance is tipping from agriculture towards forestry (15,000 ha. from </a:t>
            </a:r>
            <a:r>
              <a:rPr lang="en-GB" sz="2200" dirty="0" err="1" smtClean="0">
                <a:latin typeface="+mn-lt"/>
              </a:rPr>
              <a:t>ag</a:t>
            </a:r>
            <a:r>
              <a:rPr lang="en-GB" sz="2200" dirty="0" smtClean="0">
                <a:latin typeface="+mn-lt"/>
              </a:rPr>
              <a:t> </a:t>
            </a:r>
            <a:r>
              <a:rPr lang="en-GB" sz="2200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GB" sz="2200" dirty="0" err="1" smtClean="0">
                <a:latin typeface="+mj-lt"/>
              </a:rPr>
              <a:t>forest</a:t>
            </a:r>
            <a:r>
              <a:rPr lang="en-GB" sz="2200" dirty="0" smtClean="0">
                <a:latin typeface="+mj-lt"/>
              </a:rPr>
              <a:t> </a:t>
            </a:r>
            <a:r>
              <a:rPr lang="en-GB" sz="2200" dirty="0" smtClean="0">
                <a:latin typeface="+mn-lt"/>
              </a:rPr>
              <a:t>since mid 1990s).</a:t>
            </a:r>
          </a:p>
          <a:p>
            <a:endParaRPr lang="en-GB" sz="800" dirty="0" smtClean="0">
              <a:latin typeface="+mn-lt"/>
            </a:endParaRPr>
          </a:p>
          <a:p>
            <a:r>
              <a:rPr lang="en-GB" sz="2200" dirty="0" smtClean="0">
                <a:latin typeface="+mn-lt"/>
              </a:rPr>
              <a:t>Arable land has declined and permanent pasture has increased, partly with support from with LFA grants.</a:t>
            </a:r>
          </a:p>
          <a:p>
            <a:endParaRPr lang="en-GB" sz="800" dirty="0" smtClean="0">
              <a:latin typeface="+mn-lt"/>
            </a:endParaRPr>
          </a:p>
          <a:p>
            <a:r>
              <a:rPr lang="en-GB" sz="2200" dirty="0" smtClean="0">
                <a:latin typeface="+mn-lt"/>
              </a:rPr>
              <a:t>Agriculture represents about 3% of CZ jobs.</a:t>
            </a:r>
          </a:p>
          <a:p>
            <a:pPr algn="r"/>
            <a:r>
              <a:rPr lang="en-GB" sz="900" dirty="0" smtClean="0">
                <a:latin typeface="+mn-lt"/>
              </a:rPr>
              <a:t>(Source: Embassy of the Czech Republic </a:t>
            </a:r>
            <a:r>
              <a:rPr lang="en-GB" sz="900" dirty="0" err="1" smtClean="0">
                <a:latin typeface="+mn-lt"/>
              </a:rPr>
              <a:t>http://www.mzv.cz/telaviv/en/economy_and_trade/agriculture_in_the_czech_republic/index.html</a:t>
            </a:r>
            <a:r>
              <a:rPr lang="en-GB" sz="900" dirty="0" smtClean="0">
                <a:latin typeface="+mn-lt"/>
              </a:rPr>
              <a:t>)</a:t>
            </a:r>
          </a:p>
          <a:p>
            <a:endParaRPr lang="en-GB" sz="800" dirty="0" smtClean="0">
              <a:latin typeface="+mn-lt"/>
            </a:endParaRPr>
          </a:p>
          <a:p>
            <a:r>
              <a:rPr lang="en-GB" sz="2200" dirty="0" smtClean="0">
                <a:latin typeface="+mn-lt"/>
              </a:rPr>
              <a:t>In 1989, </a:t>
            </a:r>
            <a:r>
              <a:rPr lang="en-GB" sz="2200" dirty="0" smtClean="0">
                <a:latin typeface="+mn-lt"/>
              </a:rPr>
              <a:t>500,000</a:t>
            </a:r>
            <a:r>
              <a:rPr lang="en-GB" sz="2200" dirty="0" smtClean="0">
                <a:latin typeface="+mn-lt"/>
              </a:rPr>
              <a:t>+ agricultural workers, in 2013 </a:t>
            </a:r>
            <a:r>
              <a:rPr lang="en-GB" sz="2200" dirty="0" smtClean="0">
                <a:latin typeface="+mn-lt"/>
              </a:rPr>
              <a:t>100,000</a:t>
            </a:r>
            <a:r>
              <a:rPr lang="en-GB" sz="2200" dirty="0" smtClean="0">
                <a:latin typeface="+mn-lt"/>
              </a:rPr>
              <a:t>.</a:t>
            </a:r>
          </a:p>
          <a:p>
            <a:r>
              <a:rPr lang="en-GB" sz="2200" dirty="0" smtClean="0">
                <a:latin typeface="+mn-lt"/>
              </a:rPr>
              <a:t>Gap between </a:t>
            </a:r>
            <a:r>
              <a:rPr lang="en-GB" sz="2200" dirty="0" err="1" smtClean="0">
                <a:latin typeface="+mn-lt"/>
              </a:rPr>
              <a:t>agri</a:t>
            </a:r>
            <a:r>
              <a:rPr lang="en-GB" sz="2200" dirty="0" smtClean="0">
                <a:latin typeface="+mn-lt"/>
              </a:rPr>
              <a:t> and national average income widening.</a:t>
            </a:r>
          </a:p>
          <a:p>
            <a:endParaRPr lang="en-GB" sz="800" dirty="0" smtClean="0">
              <a:latin typeface="+mn-lt"/>
            </a:endParaRPr>
          </a:p>
          <a:p>
            <a:r>
              <a:rPr lang="en-GB" sz="2200" dirty="0" smtClean="0">
                <a:latin typeface="+mn-lt"/>
              </a:rPr>
              <a:t>CZ exports more </a:t>
            </a:r>
            <a:r>
              <a:rPr lang="en-GB" sz="2200" dirty="0" smtClean="0">
                <a:latin typeface="+mn-lt"/>
              </a:rPr>
              <a:t>high-value </a:t>
            </a:r>
            <a:r>
              <a:rPr lang="en-GB" sz="2200" dirty="0" smtClean="0">
                <a:latin typeface="+mn-lt"/>
              </a:rPr>
              <a:t>food than ever, but imports food traditionally grown domestically.</a:t>
            </a:r>
          </a:p>
          <a:p>
            <a:pPr algn="r"/>
            <a:r>
              <a:rPr lang="en-GB" sz="900" dirty="0" smtClean="0">
                <a:latin typeface="+mn-lt"/>
              </a:rPr>
              <a:t>Source: http://www.freshplaza.com/article/131722/Czech-self-sufficiency-threatened </a:t>
            </a:r>
          </a:p>
          <a:p>
            <a:endParaRPr lang="en-GB" sz="800" dirty="0" smtClean="0">
              <a:latin typeface="+mn-lt"/>
            </a:endParaRPr>
          </a:p>
          <a:p>
            <a:r>
              <a:rPr lang="en-GB" sz="2200" dirty="0" smtClean="0">
                <a:latin typeface="+mn-lt"/>
              </a:rPr>
              <a:t>CZ 80% self-sufficient in cereals, maize, oilseed. Potatoes increasingly imported (</a:t>
            </a:r>
            <a:r>
              <a:rPr lang="en-GB" sz="2200" dirty="0" err="1" smtClean="0">
                <a:latin typeface="+mn-lt"/>
              </a:rPr>
              <a:t>Kotyza</a:t>
            </a:r>
            <a:r>
              <a:rPr lang="en-GB" sz="2200" dirty="0" smtClean="0">
                <a:latin typeface="+mn-lt"/>
              </a:rPr>
              <a:t> and </a:t>
            </a:r>
            <a:r>
              <a:rPr lang="en-GB" sz="2200" dirty="0" err="1" smtClean="0">
                <a:latin typeface="+mn-lt"/>
              </a:rPr>
              <a:t>Slaboch</a:t>
            </a:r>
            <a:r>
              <a:rPr lang="en-GB" sz="2200" dirty="0" smtClean="0">
                <a:latin typeface="+mn-lt"/>
              </a:rPr>
              <a:t> 2014)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99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685800"/>
            <a:ext cx="7056784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latin typeface="Calibri" panose="020F0502020204030204" pitchFamily="34" charset="0"/>
              </a:rPr>
              <a:t>Local food movement emerges in UK from the Third Sector</a:t>
            </a:r>
          </a:p>
          <a:p>
            <a:endParaRPr lang="en-GB" sz="1000" dirty="0">
              <a:latin typeface="Calibri" panose="020F0502020204030204" pitchFamily="34" charset="0"/>
            </a:endParaRPr>
          </a:p>
          <a:p>
            <a:r>
              <a:rPr lang="en-GB" sz="2200" dirty="0" smtClean="0">
                <a:latin typeface="Calibri" panose="020F0502020204030204" pitchFamily="34" charset="0"/>
              </a:rPr>
              <a:t>Soil Association Food Futures programme</a:t>
            </a:r>
          </a:p>
          <a:p>
            <a:endParaRPr lang="en-GB" sz="800" dirty="0" smtClean="0">
              <a:latin typeface="Calibri" panose="020F0502020204030204" pitchFamily="34" charset="0"/>
            </a:endParaRPr>
          </a:p>
          <a:p>
            <a:r>
              <a:rPr lang="en-GB" sz="2200" dirty="0" smtClean="0">
                <a:latin typeface="Calibri" panose="020F0502020204030204" pitchFamily="34" charset="0"/>
              </a:rPr>
              <a:t>Sustain and food links federation</a:t>
            </a:r>
          </a:p>
          <a:p>
            <a:endParaRPr lang="en-GB" sz="800" dirty="0" smtClean="0">
              <a:latin typeface="Calibri" panose="020F0502020204030204" pitchFamily="34" charset="0"/>
            </a:endParaRPr>
          </a:p>
          <a:p>
            <a:r>
              <a:rPr lang="en-GB" sz="2200" dirty="0" smtClean="0">
                <a:latin typeface="Calibri" panose="020F0502020204030204" pitchFamily="34" charset="0"/>
              </a:rPr>
              <a:t>Foot and mouth/Curry Commission – local and regional food as different forms of rural development</a:t>
            </a:r>
          </a:p>
          <a:p>
            <a:endParaRPr lang="en-GB" sz="800" dirty="0" smtClean="0">
              <a:latin typeface="Calibri" panose="020F0502020204030204" pitchFamily="34" charset="0"/>
            </a:endParaRPr>
          </a:p>
          <a:p>
            <a:r>
              <a:rPr lang="en-GB" sz="2200" dirty="0" smtClean="0">
                <a:latin typeface="Calibri" panose="020F0502020204030204" pitchFamily="34" charset="0"/>
              </a:rPr>
              <a:t>Lottery support: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 smtClean="0">
                <a:latin typeface="Calibri" panose="020F0502020204030204" pitchFamily="34" charset="0"/>
              </a:rPr>
              <a:t>Food for Life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 smtClean="0">
                <a:latin typeface="Calibri" panose="020F0502020204030204" pitchFamily="34" charset="0"/>
              </a:rPr>
              <a:t>Making Local Food 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 smtClean="0">
                <a:latin typeface="Calibri" panose="020F0502020204030204" pitchFamily="34" charset="0"/>
              </a:rPr>
              <a:t>Local Food programme (largely </a:t>
            </a:r>
            <a:r>
              <a:rPr lang="en-GB" sz="2200" dirty="0" smtClean="0">
                <a:latin typeface="Calibri" panose="020F0502020204030204" pitchFamily="34" charset="0"/>
              </a:rPr>
              <a:t>urban – remember </a:t>
            </a:r>
            <a:r>
              <a:rPr lang="en-GB" sz="2200" dirty="0" err="1" smtClean="0">
                <a:latin typeface="Calibri" panose="020F0502020204030204" pitchFamily="34" charset="0"/>
              </a:rPr>
              <a:t>Deverre</a:t>
            </a:r>
            <a:r>
              <a:rPr lang="en-GB" sz="2200" dirty="0" smtClean="0">
                <a:latin typeface="Calibri" panose="020F0502020204030204" pitchFamily="34" charset="0"/>
              </a:rPr>
              <a:t> and </a:t>
            </a:r>
            <a:r>
              <a:rPr lang="en-GB" sz="2200" dirty="0" err="1" smtClean="0">
                <a:latin typeface="Calibri" panose="020F0502020204030204" pitchFamily="34" charset="0"/>
              </a:rPr>
              <a:t>Traversac</a:t>
            </a:r>
            <a:r>
              <a:rPr lang="en-GB" sz="2200" dirty="0" smtClean="0">
                <a:latin typeface="Calibri" panose="020F0502020204030204" pitchFamily="34" charset="0"/>
              </a:rPr>
              <a:t> in s 2)</a:t>
            </a:r>
            <a:endParaRPr lang="en-GB" sz="2200" dirty="0" smtClean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80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 smtClean="0">
                <a:latin typeface="Calibri" panose="020F0502020204030204" pitchFamily="34" charset="0"/>
              </a:rPr>
              <a:t>Negligible contribution in terms of food output but social innovation and new enterprise models.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 smtClean="0">
                <a:latin typeface="Calibri" panose="020F0502020204030204" pitchFamily="34" charset="0"/>
                <a:hlinkClick r:id="rId3"/>
              </a:rPr>
              <a:t>www.localfoodgrants.org/foodetube</a:t>
            </a:r>
            <a:r>
              <a:rPr lang="en-GB" sz="2200" dirty="0" smtClean="0">
                <a:latin typeface="Calibri" panose="020F0502020204030204" pitchFamily="34" charset="0"/>
              </a:rPr>
              <a:t>  ‘more than just the </a:t>
            </a:r>
            <a:r>
              <a:rPr lang="en-GB" sz="2200" dirty="0" err="1" smtClean="0">
                <a:latin typeface="Calibri" panose="020F0502020204030204" pitchFamily="34" charset="0"/>
              </a:rPr>
              <a:t>veg</a:t>
            </a:r>
            <a:r>
              <a:rPr lang="en-GB" sz="2200" dirty="0" smtClean="0">
                <a:latin typeface="Calibri" panose="020F0502020204030204" pitchFamily="34" charset="0"/>
              </a:rPr>
              <a:t>’.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99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4103" y="1412776"/>
            <a:ext cx="7992888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latin typeface="+mn-lt"/>
              </a:rPr>
              <a:t>Local food projects presented as:</a:t>
            </a:r>
          </a:p>
          <a:p>
            <a:endParaRPr lang="en-GB" dirty="0" smtClean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latin typeface="+mn-lt"/>
              </a:rPr>
              <a:t>Innovative (try and solve entrenched problems?)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latin typeface="+mn-lt"/>
              </a:rPr>
              <a:t>Convivial (social, labour intensive, inclusive?)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latin typeface="+mn-lt"/>
              </a:rPr>
              <a:t>Educational (about learning and sharing skills)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latin typeface="+mn-lt"/>
              </a:rPr>
              <a:t>Therapeutic (mental well-being and physical exercise)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latin typeface="+mn-lt"/>
              </a:rPr>
              <a:t>Green/healthy (Low-input, fresh, veg, ‘primary foods’)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latin typeface="+mn-lt"/>
              </a:rPr>
              <a:t>Building relationships (networks of organisers, regular)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latin typeface="+mn-lt"/>
              </a:rPr>
              <a:t>Successful (they work)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latin typeface="+mn-lt"/>
              </a:rPr>
              <a:t>Alternatives (different)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latin typeface="+mn-lt"/>
              </a:rPr>
              <a:t>Etc… (Not just about food)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7057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5949</TotalTime>
  <Words>2105</Words>
  <Application>Microsoft Office PowerPoint</Application>
  <PresentationFormat>On-screen Show (4:3)</PresentationFormat>
  <Paragraphs>355</Paragraphs>
  <Slides>25</Slides>
  <Notes>24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Default Design</vt:lpstr>
      <vt:lpstr>1_Default Design</vt:lpstr>
      <vt:lpstr>2_Default Design</vt:lpstr>
      <vt:lpstr>Photo Editor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Tablehurst members’ meeting</vt:lpstr>
      <vt:lpstr>PowerPoint Presentation</vt:lpstr>
      <vt:lpstr>PowerPoint Presentation</vt:lpstr>
      <vt:lpstr>Short film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UoG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CCRI</dc:creator>
  <cp:lastModifiedBy>KEECH, Daniel</cp:lastModifiedBy>
  <cp:revision>496</cp:revision>
  <cp:lastPrinted>2013-02-11T12:21:21Z</cp:lastPrinted>
  <dcterms:created xsi:type="dcterms:W3CDTF">2015-04-10T13:26:08Z</dcterms:created>
  <dcterms:modified xsi:type="dcterms:W3CDTF">2015-04-21T09:25:05Z</dcterms:modified>
</cp:coreProperties>
</file>