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handoutMasterIdLst>
    <p:handoutMasterId r:id="rId32"/>
  </p:handoutMasterIdLst>
  <p:sldIdLst>
    <p:sldId id="298" r:id="rId2"/>
    <p:sldId id="275" r:id="rId3"/>
    <p:sldId id="274" r:id="rId4"/>
    <p:sldId id="277" r:id="rId5"/>
    <p:sldId id="278" r:id="rId6"/>
    <p:sldId id="262" r:id="rId7"/>
    <p:sldId id="263" r:id="rId8"/>
    <p:sldId id="276" r:id="rId9"/>
    <p:sldId id="264" r:id="rId10"/>
    <p:sldId id="279" r:id="rId11"/>
    <p:sldId id="265" r:id="rId12"/>
    <p:sldId id="280" r:id="rId13"/>
    <p:sldId id="281" r:id="rId14"/>
    <p:sldId id="282" r:id="rId15"/>
    <p:sldId id="283" r:id="rId16"/>
    <p:sldId id="284" r:id="rId17"/>
    <p:sldId id="285" r:id="rId18"/>
    <p:sldId id="286" r:id="rId19"/>
    <p:sldId id="287" r:id="rId20"/>
    <p:sldId id="288" r:id="rId21"/>
    <p:sldId id="289" r:id="rId22"/>
    <p:sldId id="290" r:id="rId23"/>
    <p:sldId id="291" r:id="rId24"/>
    <p:sldId id="292" r:id="rId25"/>
    <p:sldId id="293" r:id="rId26"/>
    <p:sldId id="294" r:id="rId27"/>
    <p:sldId id="295" r:id="rId28"/>
    <p:sldId id="296" r:id="rId29"/>
    <p:sldId id="297" r:id="rId30"/>
  </p:sldIdLst>
  <p:sldSz cx="9144000" cy="6858000" type="screen4x3"/>
  <p:notesSz cx="9869488" cy="673576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308" y="-2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6778" cy="336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590426" y="0"/>
            <a:ext cx="4276778" cy="336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1049B7-E18C-4391-8A0A-38A0EC76D8A6}" type="datetimeFigureOut">
              <a:rPr lang="cs-CZ" smtClean="0"/>
              <a:t>25.4.2015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6397806"/>
            <a:ext cx="4276778" cy="336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590426" y="6397806"/>
            <a:ext cx="4276778" cy="336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60FE4A-43DA-4E62-823F-95C2204B91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67665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6725" cy="336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5591175" y="0"/>
            <a:ext cx="4276725" cy="336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5BA179-5770-4972-91EC-3A9DAFD5BCD6}" type="datetimeFigureOut">
              <a:rPr lang="cs-CZ" smtClean="0"/>
              <a:t>25.4.2015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251200" y="504825"/>
            <a:ext cx="3367088" cy="25257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987425" y="3198813"/>
            <a:ext cx="7894638" cy="30321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6397625"/>
            <a:ext cx="4276725" cy="336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5591175" y="6397625"/>
            <a:ext cx="4276725" cy="336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8C5A62-5AB2-4114-9EE0-AFB4EF2557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54484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752F5-D1D0-4D35-94D7-2D16498360FF}" type="datetimeFigureOut">
              <a:rPr lang="cs-CZ" smtClean="0"/>
              <a:t>25.4.2015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E4635-67E3-4748-AB16-14E4C3752D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24970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752F5-D1D0-4D35-94D7-2D16498360FF}" type="datetimeFigureOut">
              <a:rPr lang="cs-CZ" smtClean="0"/>
              <a:t>25.4.2015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E4635-67E3-4748-AB16-14E4C3752D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1483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752F5-D1D0-4D35-94D7-2D16498360FF}" type="datetimeFigureOut">
              <a:rPr lang="cs-CZ" smtClean="0"/>
              <a:t>25.4.2015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E4635-67E3-4748-AB16-14E4C3752D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71736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752F5-D1D0-4D35-94D7-2D16498360FF}" type="datetimeFigureOut">
              <a:rPr lang="cs-CZ" smtClean="0"/>
              <a:t>25.4.2015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E4635-67E3-4748-AB16-14E4C3752D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47557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752F5-D1D0-4D35-94D7-2D16498360FF}" type="datetimeFigureOut">
              <a:rPr lang="cs-CZ" smtClean="0"/>
              <a:t>25.4.2015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E4635-67E3-4748-AB16-14E4C3752D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6242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752F5-D1D0-4D35-94D7-2D16498360FF}" type="datetimeFigureOut">
              <a:rPr lang="cs-CZ" smtClean="0"/>
              <a:t>25.4.2015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E4635-67E3-4748-AB16-14E4C3752D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76818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752F5-D1D0-4D35-94D7-2D16498360FF}" type="datetimeFigureOut">
              <a:rPr lang="cs-CZ" smtClean="0"/>
              <a:t>25.4.2015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E4635-67E3-4748-AB16-14E4C3752D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20518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752F5-D1D0-4D35-94D7-2D16498360FF}" type="datetimeFigureOut">
              <a:rPr lang="cs-CZ" smtClean="0"/>
              <a:t>25.4.2015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E4635-67E3-4748-AB16-14E4C3752D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1957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752F5-D1D0-4D35-94D7-2D16498360FF}" type="datetimeFigureOut">
              <a:rPr lang="cs-CZ" smtClean="0"/>
              <a:t>25.4.2015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E4635-67E3-4748-AB16-14E4C3752D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36807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752F5-D1D0-4D35-94D7-2D16498360FF}" type="datetimeFigureOut">
              <a:rPr lang="cs-CZ" smtClean="0"/>
              <a:t>25.4.2015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E4635-67E3-4748-AB16-14E4C3752D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6581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752F5-D1D0-4D35-94D7-2D16498360FF}" type="datetimeFigureOut">
              <a:rPr lang="cs-CZ" smtClean="0"/>
              <a:t>25.4.2015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E4635-67E3-4748-AB16-14E4C3752D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7361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3752F5-D1D0-4D35-94D7-2D16498360FF}" type="datetimeFigureOut">
              <a:rPr lang="cs-CZ" smtClean="0"/>
              <a:t>25.4.2015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2E4635-67E3-4748-AB16-14E4C3752D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1795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11560" y="2132856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Evropa v období hegemonie USA, strukturální krize a přizpůsobení</a:t>
            </a:r>
            <a:br>
              <a:rPr lang="cs-CZ" b="1" dirty="0" smtClean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Evropa ve světové ekonomice</a:t>
            </a:r>
          </a:p>
          <a:p>
            <a:r>
              <a:rPr lang="cs-CZ" dirty="0" smtClean="0"/>
              <a:t>2015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85842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D:\23120\Desktop\franc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6247" y="0"/>
            <a:ext cx="3211506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668306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818" y="14139"/>
            <a:ext cx="8784976" cy="7400350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cs-CZ" sz="3500" b="1" u="sng" dirty="0" smtClean="0">
                <a:solidFill>
                  <a:srgbClr val="0070C0"/>
                </a:solidFill>
              </a:rPr>
              <a:t>Itálie</a:t>
            </a:r>
            <a:endParaRPr lang="cs-CZ" sz="3500" dirty="0" smtClean="0"/>
          </a:p>
          <a:p>
            <a:pPr lvl="1"/>
            <a:r>
              <a:rPr lang="cs-CZ" sz="3500" dirty="0" smtClean="0"/>
              <a:t>Kolaps </a:t>
            </a:r>
            <a:r>
              <a:rPr lang="cs-CZ" sz="3500" b="1" dirty="0" smtClean="0"/>
              <a:t>fašistického korporativismus </a:t>
            </a:r>
            <a:r>
              <a:rPr lang="cs-CZ" sz="3500" dirty="0" smtClean="0"/>
              <a:t>– hrozba </a:t>
            </a:r>
            <a:r>
              <a:rPr lang="cs-CZ" sz="3500" b="1" dirty="0" smtClean="0"/>
              <a:t>komunizmu</a:t>
            </a:r>
            <a:r>
              <a:rPr lang="cs-CZ" sz="3500" dirty="0" smtClean="0"/>
              <a:t> (angažování </a:t>
            </a:r>
            <a:r>
              <a:rPr lang="cs-CZ" sz="3500" b="1" dirty="0" smtClean="0"/>
              <a:t>US</a:t>
            </a:r>
            <a:r>
              <a:rPr lang="cs-CZ" sz="3500" dirty="0" smtClean="0"/>
              <a:t>);</a:t>
            </a:r>
          </a:p>
          <a:p>
            <a:pPr lvl="1"/>
            <a:r>
              <a:rPr lang="cs-CZ" sz="3500" dirty="0" smtClean="0"/>
              <a:t>Ekonomická </a:t>
            </a:r>
            <a:r>
              <a:rPr lang="cs-CZ" sz="3500" b="1" dirty="0" smtClean="0"/>
              <a:t>struktura</a:t>
            </a:r>
            <a:r>
              <a:rPr lang="cs-CZ" sz="3500" dirty="0" smtClean="0"/>
              <a:t> zcela </a:t>
            </a:r>
            <a:r>
              <a:rPr lang="cs-CZ" sz="3500" b="1" dirty="0" smtClean="0"/>
              <a:t>nevhodná</a:t>
            </a:r>
            <a:r>
              <a:rPr lang="cs-CZ" sz="3500" dirty="0" smtClean="0"/>
              <a:t> – </a:t>
            </a:r>
            <a:r>
              <a:rPr lang="cs-CZ" sz="3500" b="1" dirty="0" smtClean="0"/>
              <a:t>zemědělská</a:t>
            </a:r>
            <a:r>
              <a:rPr lang="cs-CZ" sz="3500" dirty="0" smtClean="0"/>
              <a:t> země s </a:t>
            </a:r>
            <a:r>
              <a:rPr lang="cs-CZ" sz="3500" b="1" dirty="0" smtClean="0"/>
              <a:t>tradičním</a:t>
            </a:r>
            <a:r>
              <a:rPr lang="cs-CZ" sz="3500" dirty="0" smtClean="0"/>
              <a:t> průmyslem (textil a obuv); sociální </a:t>
            </a:r>
            <a:r>
              <a:rPr lang="cs-CZ" sz="3500" b="1" dirty="0" smtClean="0"/>
              <a:t>dialog obtížný </a:t>
            </a:r>
            <a:r>
              <a:rPr lang="cs-CZ" sz="3500" dirty="0" smtClean="0"/>
              <a:t>(odbory dle politického klíče); </a:t>
            </a:r>
            <a:r>
              <a:rPr lang="cs-CZ" sz="3500" b="1" dirty="0" smtClean="0"/>
              <a:t>politika</a:t>
            </a:r>
            <a:r>
              <a:rPr lang="cs-CZ" sz="3500" dirty="0" smtClean="0"/>
              <a:t> vlád byla </a:t>
            </a:r>
            <a:r>
              <a:rPr lang="cs-CZ" sz="3500" b="1" dirty="0" smtClean="0"/>
              <a:t>protekce</a:t>
            </a:r>
            <a:r>
              <a:rPr lang="cs-CZ" sz="3500" dirty="0" smtClean="0"/>
              <a:t>, růst </a:t>
            </a:r>
            <a:r>
              <a:rPr lang="cs-CZ" sz="3500" b="1" dirty="0" smtClean="0"/>
              <a:t>mezd</a:t>
            </a:r>
            <a:r>
              <a:rPr lang="cs-CZ" sz="3500" dirty="0" smtClean="0"/>
              <a:t> a </a:t>
            </a:r>
            <a:r>
              <a:rPr lang="cs-CZ" sz="3500" b="1" dirty="0" smtClean="0"/>
              <a:t>smír</a:t>
            </a:r>
            <a:r>
              <a:rPr lang="cs-CZ" sz="3500" dirty="0" smtClean="0"/>
              <a:t>; </a:t>
            </a:r>
          </a:p>
          <a:p>
            <a:pPr lvl="1"/>
            <a:r>
              <a:rPr lang="cs-CZ" sz="3500" dirty="0" smtClean="0"/>
              <a:t>Přesto </a:t>
            </a:r>
            <a:r>
              <a:rPr lang="cs-CZ" sz="3500" b="1" dirty="0" smtClean="0"/>
              <a:t>rychlý růst </a:t>
            </a:r>
            <a:r>
              <a:rPr lang="cs-CZ" sz="3500" dirty="0" smtClean="0"/>
              <a:t>(</a:t>
            </a:r>
            <a:r>
              <a:rPr lang="cs-CZ" sz="3500" b="1" dirty="0" smtClean="0"/>
              <a:t>AGRI</a:t>
            </a:r>
            <a:r>
              <a:rPr lang="cs-CZ" sz="3500" dirty="0" smtClean="0"/>
              <a:t> z 46 na 36% za 7 let); </a:t>
            </a:r>
            <a:r>
              <a:rPr lang="cs-CZ" sz="3500" b="1" dirty="0" smtClean="0"/>
              <a:t>průmysl</a:t>
            </a:r>
            <a:r>
              <a:rPr lang="cs-CZ" sz="3500" dirty="0" smtClean="0"/>
              <a:t> a </a:t>
            </a:r>
            <a:r>
              <a:rPr lang="cs-CZ" sz="3500" b="1" dirty="0" smtClean="0"/>
              <a:t>banky</a:t>
            </a:r>
            <a:r>
              <a:rPr lang="cs-CZ" sz="3500" dirty="0" smtClean="0"/>
              <a:t> pod </a:t>
            </a:r>
            <a:r>
              <a:rPr lang="cs-CZ" sz="3500" b="1" dirty="0" smtClean="0"/>
              <a:t>veřejnou</a:t>
            </a:r>
            <a:r>
              <a:rPr lang="cs-CZ" sz="3500" dirty="0" smtClean="0"/>
              <a:t> kontrolou; </a:t>
            </a:r>
            <a:r>
              <a:rPr lang="cs-CZ" sz="3500" b="1" dirty="0" smtClean="0"/>
              <a:t>malé podniky </a:t>
            </a:r>
            <a:r>
              <a:rPr lang="cs-CZ" sz="3500" dirty="0" smtClean="0"/>
              <a:t>– masová výroba na počátku;</a:t>
            </a:r>
          </a:p>
          <a:p>
            <a:pPr lvl="1"/>
            <a:r>
              <a:rPr lang="cs-CZ" sz="3500" dirty="0" smtClean="0"/>
              <a:t>FIAT, </a:t>
            </a:r>
            <a:r>
              <a:rPr lang="cs-CZ" sz="3500" b="1" dirty="0" smtClean="0"/>
              <a:t>energetika</a:t>
            </a:r>
            <a:r>
              <a:rPr lang="cs-CZ" sz="3500" dirty="0" smtClean="0"/>
              <a:t> (ropa a plyn); tradice </a:t>
            </a:r>
            <a:r>
              <a:rPr lang="cs-CZ" sz="3500" b="1" dirty="0" smtClean="0"/>
              <a:t>spotřebního zboží </a:t>
            </a:r>
            <a:r>
              <a:rPr lang="cs-CZ" sz="3500" dirty="0" smtClean="0"/>
              <a:t>(textil); postupem času přesun na </a:t>
            </a:r>
            <a:r>
              <a:rPr lang="cs-CZ" sz="3500" b="1" dirty="0" smtClean="0"/>
              <a:t>méně náročné </a:t>
            </a:r>
            <a:r>
              <a:rPr lang="cs-CZ" sz="3500" dirty="0" smtClean="0"/>
              <a:t>ale (na nenáročném trhu) </a:t>
            </a:r>
            <a:r>
              <a:rPr lang="cs-CZ" sz="3500" b="1" dirty="0" smtClean="0"/>
              <a:t>poptávané</a:t>
            </a:r>
            <a:r>
              <a:rPr lang="cs-CZ" sz="3500" dirty="0" smtClean="0"/>
              <a:t> produkty (skútry, ledničky); - reorientace ze SZM na E </a:t>
            </a:r>
            <a:r>
              <a:rPr lang="cs-CZ" sz="3500" b="1" dirty="0" smtClean="0"/>
              <a:t>vnitřní trh</a:t>
            </a:r>
            <a:r>
              <a:rPr lang="cs-CZ" sz="3500" dirty="0" smtClean="0"/>
              <a:t>;</a:t>
            </a:r>
          </a:p>
          <a:p>
            <a:pPr lvl="1"/>
            <a:endParaRPr lang="cs-CZ" sz="1700" dirty="0" smtClean="0"/>
          </a:p>
          <a:p>
            <a:pPr marL="0" indent="0">
              <a:buNone/>
            </a:pPr>
            <a:r>
              <a:rPr lang="cs-CZ" sz="3500" b="1" u="sng" dirty="0" smtClean="0">
                <a:solidFill>
                  <a:srgbClr val="0070C0"/>
                </a:solidFill>
              </a:rPr>
              <a:t>Španělsko</a:t>
            </a:r>
            <a:endParaRPr lang="cs-CZ" sz="3500" dirty="0" smtClean="0"/>
          </a:p>
          <a:p>
            <a:pPr lvl="1"/>
            <a:r>
              <a:rPr lang="cs-CZ" sz="3500" dirty="0" smtClean="0"/>
              <a:t>Pod Francem ve 40.letech </a:t>
            </a:r>
            <a:r>
              <a:rPr lang="cs-CZ" sz="3500" b="1" dirty="0" smtClean="0"/>
              <a:t>regrese</a:t>
            </a:r>
            <a:r>
              <a:rPr lang="cs-CZ" sz="3500" dirty="0" smtClean="0"/>
              <a:t>; zákaz vlastnění </a:t>
            </a:r>
            <a:r>
              <a:rPr lang="cs-CZ" sz="3500" b="1" dirty="0" smtClean="0"/>
              <a:t>zahraničními firmami</a:t>
            </a:r>
            <a:r>
              <a:rPr lang="cs-CZ" sz="3500" dirty="0" smtClean="0"/>
              <a:t>, cenové </a:t>
            </a:r>
            <a:r>
              <a:rPr lang="cs-CZ" sz="3500" b="1" dirty="0" smtClean="0"/>
              <a:t>kontroly</a:t>
            </a:r>
            <a:r>
              <a:rPr lang="cs-CZ" sz="3500" dirty="0" smtClean="0"/>
              <a:t> a </a:t>
            </a:r>
            <a:r>
              <a:rPr lang="cs-CZ" sz="3500" b="1" dirty="0" smtClean="0"/>
              <a:t>monopolní</a:t>
            </a:r>
            <a:r>
              <a:rPr lang="cs-CZ" sz="3500" dirty="0" smtClean="0"/>
              <a:t> průmysl; ekonomická </a:t>
            </a:r>
            <a:r>
              <a:rPr lang="cs-CZ" sz="3500" b="1" dirty="0" smtClean="0"/>
              <a:t>soběstačnost</a:t>
            </a:r>
            <a:r>
              <a:rPr lang="cs-CZ" sz="3500" dirty="0" smtClean="0"/>
              <a:t> a </a:t>
            </a:r>
            <a:r>
              <a:rPr lang="cs-CZ" sz="3500" b="1" dirty="0" smtClean="0"/>
              <a:t>dotované potraviny </a:t>
            </a:r>
            <a:r>
              <a:rPr lang="cs-CZ" sz="3500" dirty="0" smtClean="0"/>
              <a:t>pro města;</a:t>
            </a:r>
          </a:p>
          <a:p>
            <a:pPr lvl="1"/>
            <a:r>
              <a:rPr lang="cs-CZ" sz="3500" dirty="0" smtClean="0"/>
              <a:t>Přesto </a:t>
            </a:r>
            <a:r>
              <a:rPr lang="cs-CZ" sz="3500" b="1" dirty="0" smtClean="0"/>
              <a:t>značný růst </a:t>
            </a:r>
            <a:r>
              <a:rPr lang="cs-CZ" sz="3500" dirty="0" smtClean="0"/>
              <a:t>v 50letech; </a:t>
            </a:r>
            <a:r>
              <a:rPr lang="cs-CZ" sz="3500" b="1" dirty="0" smtClean="0"/>
              <a:t>korporativistická</a:t>
            </a:r>
            <a:r>
              <a:rPr lang="cs-CZ" sz="3500" dirty="0" smtClean="0"/>
              <a:t> struktura umožňovala </a:t>
            </a:r>
            <a:r>
              <a:rPr lang="cs-CZ" sz="3500" b="1" dirty="0" smtClean="0"/>
              <a:t>fixovat</a:t>
            </a:r>
            <a:r>
              <a:rPr lang="cs-CZ" sz="3500" dirty="0" smtClean="0"/>
              <a:t> </a:t>
            </a:r>
            <a:r>
              <a:rPr lang="cs-CZ" sz="3500" b="1" dirty="0" smtClean="0"/>
              <a:t>mzdy</a:t>
            </a:r>
            <a:r>
              <a:rPr lang="cs-CZ" sz="3500" dirty="0" smtClean="0"/>
              <a:t>, zakázat </a:t>
            </a:r>
            <a:r>
              <a:rPr lang="cs-CZ" sz="3500" b="1" dirty="0" smtClean="0"/>
              <a:t>stávky</a:t>
            </a:r>
            <a:r>
              <a:rPr lang="cs-CZ" sz="3500" dirty="0" smtClean="0"/>
              <a:t>; přesun pracovníků </a:t>
            </a:r>
            <a:r>
              <a:rPr lang="cs-CZ" sz="3500" b="1" dirty="0" smtClean="0"/>
              <a:t>ze zemědělství</a:t>
            </a:r>
            <a:r>
              <a:rPr lang="cs-CZ" sz="3500" dirty="0" smtClean="0"/>
              <a:t>; rostly investice;</a:t>
            </a:r>
          </a:p>
          <a:p>
            <a:pPr lvl="1"/>
            <a:r>
              <a:rPr lang="cs-CZ" sz="3500" dirty="0" smtClean="0"/>
              <a:t>V kontextu </a:t>
            </a:r>
            <a:r>
              <a:rPr lang="cs-CZ" sz="3500" b="1" dirty="0" smtClean="0"/>
              <a:t>studené války </a:t>
            </a:r>
            <a:r>
              <a:rPr lang="cs-CZ" sz="3500" dirty="0" smtClean="0"/>
              <a:t>transfery z </a:t>
            </a:r>
            <a:r>
              <a:rPr lang="cs-CZ" sz="3500" b="1" dirty="0" smtClean="0"/>
              <a:t>US</a:t>
            </a:r>
            <a:r>
              <a:rPr lang="cs-CZ" sz="3500" dirty="0" smtClean="0"/>
              <a:t>; kapitál umožnil uvolnit omezení obchodní bilancí; rostly příjmy z </a:t>
            </a:r>
            <a:r>
              <a:rPr lang="cs-CZ" sz="3500" b="1" dirty="0" smtClean="0"/>
              <a:t>turismu</a:t>
            </a:r>
            <a:r>
              <a:rPr lang="cs-CZ" sz="3500" dirty="0" smtClean="0"/>
              <a:t>; </a:t>
            </a:r>
            <a:r>
              <a:rPr lang="cs-CZ" sz="3500" b="1" dirty="0" err="1" smtClean="0"/>
              <a:t>remitence</a:t>
            </a:r>
            <a:r>
              <a:rPr lang="cs-CZ" sz="3500" dirty="0" smtClean="0"/>
              <a:t> (FRA, LATAM), návrat znamenal růst lidského kapitálu;</a:t>
            </a:r>
          </a:p>
          <a:p>
            <a:pPr lvl="1"/>
            <a:r>
              <a:rPr lang="cs-CZ" sz="3500" b="1" dirty="0" smtClean="0"/>
              <a:t>Industrializace</a:t>
            </a:r>
            <a:r>
              <a:rPr lang="cs-CZ" sz="3500" dirty="0" smtClean="0"/>
              <a:t> s </a:t>
            </a:r>
            <a:r>
              <a:rPr lang="cs-CZ" sz="3500" b="1" dirty="0" smtClean="0"/>
              <a:t>veřejným</a:t>
            </a:r>
            <a:r>
              <a:rPr lang="cs-CZ" sz="3500" dirty="0" smtClean="0"/>
              <a:t> dohledem – produkce elektřiny, hliníku, lodí, kovovýroba, automobily (SEAT);</a:t>
            </a:r>
          </a:p>
          <a:p>
            <a:pPr lvl="1"/>
            <a:r>
              <a:rPr lang="cs-CZ" sz="3500" b="1" dirty="0" smtClean="0"/>
              <a:t>Klientelismus</a:t>
            </a:r>
            <a:r>
              <a:rPr lang="cs-CZ" sz="3500" dirty="0" smtClean="0"/>
              <a:t>, </a:t>
            </a:r>
            <a:r>
              <a:rPr lang="cs-CZ" sz="3500" b="1" dirty="0" smtClean="0"/>
              <a:t>zastaralý</a:t>
            </a:r>
            <a:r>
              <a:rPr lang="cs-CZ" sz="3500" dirty="0" smtClean="0"/>
              <a:t> fyzický </a:t>
            </a:r>
            <a:r>
              <a:rPr lang="cs-CZ" sz="3500" b="1" dirty="0" smtClean="0"/>
              <a:t>kapitál</a:t>
            </a:r>
            <a:r>
              <a:rPr lang="cs-CZ" sz="3500" dirty="0" smtClean="0"/>
              <a:t> – kumulace </a:t>
            </a:r>
            <a:r>
              <a:rPr lang="cs-CZ" sz="3500" b="1" dirty="0" smtClean="0"/>
              <a:t>problémů</a:t>
            </a:r>
            <a:r>
              <a:rPr lang="cs-CZ" sz="3500" dirty="0" smtClean="0"/>
              <a:t> na konci </a:t>
            </a:r>
            <a:r>
              <a:rPr lang="cs-CZ" sz="3500" b="1" dirty="0" smtClean="0"/>
              <a:t>50let</a:t>
            </a:r>
            <a:r>
              <a:rPr lang="cs-CZ" sz="3500" dirty="0" smtClean="0"/>
              <a:t>; </a:t>
            </a:r>
            <a:r>
              <a:rPr lang="cs-CZ" sz="3500" b="1" dirty="0" smtClean="0"/>
              <a:t>otevírání</a:t>
            </a:r>
            <a:r>
              <a:rPr lang="cs-CZ" sz="3500" dirty="0" smtClean="0"/>
              <a:t> ekonomiky; </a:t>
            </a:r>
            <a:r>
              <a:rPr lang="cs-CZ" sz="3500" b="1" dirty="0" smtClean="0"/>
              <a:t>reformy</a:t>
            </a:r>
            <a:r>
              <a:rPr lang="cs-CZ" sz="3500" dirty="0" smtClean="0"/>
              <a:t> dle </a:t>
            </a:r>
            <a:r>
              <a:rPr lang="cs-CZ" sz="3500" b="1" dirty="0" smtClean="0"/>
              <a:t>IMF a IBRD </a:t>
            </a:r>
            <a:r>
              <a:rPr lang="cs-CZ" sz="3500" dirty="0" smtClean="0"/>
              <a:t>– devalvace, uvolnění monopolů, </a:t>
            </a:r>
            <a:r>
              <a:rPr lang="cs-CZ" sz="3500" dirty="0" err="1" smtClean="0"/>
              <a:t>FDIs</a:t>
            </a:r>
            <a:r>
              <a:rPr lang="cs-CZ" sz="3500" dirty="0" smtClean="0"/>
              <a:t>;</a:t>
            </a:r>
          </a:p>
          <a:p>
            <a:pPr lvl="1"/>
            <a:r>
              <a:rPr lang="cs-CZ" sz="3500" dirty="0" smtClean="0"/>
              <a:t>Rostou </a:t>
            </a:r>
            <a:r>
              <a:rPr lang="cs-CZ" sz="3500" b="1" dirty="0" smtClean="0"/>
              <a:t>exporty</a:t>
            </a:r>
            <a:r>
              <a:rPr lang="cs-CZ" sz="3500" dirty="0" smtClean="0"/>
              <a:t>, klesá </a:t>
            </a:r>
            <a:r>
              <a:rPr lang="cs-CZ" sz="3500" b="1" dirty="0" smtClean="0"/>
              <a:t>podíl AGRI </a:t>
            </a:r>
            <a:r>
              <a:rPr lang="cs-CZ" sz="3500" dirty="0" smtClean="0"/>
              <a:t>v exportu; když se státem vedený rozvoj </a:t>
            </a:r>
            <a:r>
              <a:rPr lang="cs-CZ" sz="3500" b="1" dirty="0" smtClean="0"/>
              <a:t>vyčerpává</a:t>
            </a:r>
            <a:r>
              <a:rPr lang="cs-CZ" sz="3500" dirty="0" smtClean="0"/>
              <a:t> (začátek 70.let) Franco umírá (1975) a je </a:t>
            </a:r>
            <a:r>
              <a:rPr lang="cs-CZ" sz="3500" b="1" dirty="0" smtClean="0"/>
              <a:t>obrat</a:t>
            </a:r>
            <a:r>
              <a:rPr lang="cs-CZ" sz="3500" dirty="0" smtClean="0"/>
              <a:t> k </a:t>
            </a:r>
            <a:r>
              <a:rPr lang="cs-CZ" sz="3500" b="1" dirty="0" smtClean="0"/>
              <a:t>EHS</a:t>
            </a:r>
            <a:r>
              <a:rPr lang="cs-CZ" sz="3500" dirty="0" smtClean="0"/>
              <a:t>; </a:t>
            </a:r>
          </a:p>
          <a:p>
            <a:pPr lvl="1"/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375270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/>
              <a:t>Dekolonizace a hegemonie USA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4525963"/>
          </a:xfrm>
        </p:spPr>
        <p:txBody>
          <a:bodyPr>
            <a:normAutofit fontScale="77500" lnSpcReduction="20000"/>
          </a:bodyPr>
          <a:lstStyle/>
          <a:p>
            <a:r>
              <a:rPr lang="cs-CZ" b="1" dirty="0" smtClean="0"/>
              <a:t>Politika USA </a:t>
            </a:r>
            <a:r>
              <a:rPr lang="cs-CZ" dirty="0" smtClean="0"/>
              <a:t>(antikolonializmus, studená válka)– </a:t>
            </a:r>
          </a:p>
          <a:p>
            <a:pPr lvl="1"/>
            <a:r>
              <a:rPr lang="cs-CZ" dirty="0" smtClean="0"/>
              <a:t>rychlá reakce </a:t>
            </a:r>
            <a:r>
              <a:rPr lang="cs-CZ" b="1" dirty="0" smtClean="0"/>
              <a:t>GB</a:t>
            </a:r>
            <a:r>
              <a:rPr lang="cs-CZ" dirty="0" smtClean="0"/>
              <a:t> (dělení Indie 1947), BEL, NED; </a:t>
            </a:r>
          </a:p>
          <a:p>
            <a:pPr lvl="1"/>
            <a:r>
              <a:rPr lang="cs-CZ" dirty="0" smtClean="0"/>
              <a:t>problematický přístup </a:t>
            </a:r>
            <a:r>
              <a:rPr lang="cs-CZ" b="1" dirty="0" smtClean="0"/>
              <a:t>POR</a:t>
            </a:r>
            <a:r>
              <a:rPr lang="cs-CZ" dirty="0" smtClean="0"/>
              <a:t> (smrt </a:t>
            </a:r>
            <a:r>
              <a:rPr lang="cs-CZ" dirty="0" err="1" smtClean="0"/>
              <a:t>Salazara</a:t>
            </a:r>
            <a:r>
              <a:rPr lang="cs-CZ" dirty="0" smtClean="0"/>
              <a:t> 1975); </a:t>
            </a:r>
          </a:p>
          <a:p>
            <a:pPr lvl="1"/>
            <a:r>
              <a:rPr lang="cs-CZ" b="1" dirty="0" smtClean="0"/>
              <a:t>FRA</a:t>
            </a:r>
            <a:r>
              <a:rPr lang="cs-CZ" dirty="0" smtClean="0"/>
              <a:t> dvě války (Indočína 1954 a Alžír 1962);</a:t>
            </a:r>
          </a:p>
          <a:p>
            <a:r>
              <a:rPr lang="cs-CZ" b="1" dirty="0" smtClean="0"/>
              <a:t>Slabost E</a:t>
            </a:r>
            <a:r>
              <a:rPr lang="cs-CZ" dirty="0" smtClean="0"/>
              <a:t> (jen </a:t>
            </a:r>
            <a:r>
              <a:rPr lang="cs-CZ" dirty="0" err="1" smtClean="0"/>
              <a:t>dipl</a:t>
            </a:r>
            <a:r>
              <a:rPr lang="cs-CZ" dirty="0" smtClean="0"/>
              <a:t>. tlak), proměna </a:t>
            </a:r>
            <a:r>
              <a:rPr lang="cs-CZ" b="1" dirty="0" smtClean="0"/>
              <a:t>hodnot</a:t>
            </a:r>
            <a:r>
              <a:rPr lang="cs-CZ" dirty="0" smtClean="0"/>
              <a:t> (rozvojová pomoc);</a:t>
            </a:r>
          </a:p>
          <a:p>
            <a:r>
              <a:rPr lang="cs-CZ" b="1" dirty="0" smtClean="0"/>
              <a:t>GB</a:t>
            </a:r>
            <a:r>
              <a:rPr lang="cs-CZ" dirty="0" smtClean="0"/>
              <a:t> – </a:t>
            </a:r>
            <a:r>
              <a:rPr lang="cs-CZ" b="1" dirty="0" err="1" smtClean="0"/>
              <a:t>Commonwealth</a:t>
            </a:r>
            <a:r>
              <a:rPr lang="cs-CZ" dirty="0" smtClean="0"/>
              <a:t> (1931), zvláštní pozice CAN, AUS, NZ;</a:t>
            </a:r>
          </a:p>
          <a:p>
            <a:r>
              <a:rPr lang="cs-CZ" b="1" dirty="0" smtClean="0"/>
              <a:t>Hegemonie USA</a:t>
            </a:r>
            <a:r>
              <a:rPr lang="cs-CZ" dirty="0" smtClean="0"/>
              <a:t>: </a:t>
            </a:r>
          </a:p>
          <a:p>
            <a:pPr lvl="1"/>
            <a:r>
              <a:rPr lang="cs-CZ" b="1" dirty="0" smtClean="0"/>
              <a:t>GER</a:t>
            </a:r>
            <a:r>
              <a:rPr lang="cs-CZ" dirty="0" smtClean="0"/>
              <a:t>, </a:t>
            </a:r>
            <a:r>
              <a:rPr lang="cs-CZ" b="1" dirty="0" smtClean="0"/>
              <a:t>JAP</a:t>
            </a:r>
            <a:r>
              <a:rPr lang="cs-CZ" dirty="0" smtClean="0"/>
              <a:t> (</a:t>
            </a:r>
            <a:r>
              <a:rPr lang="cs-CZ" b="1" dirty="0" smtClean="0"/>
              <a:t>rekonstrukce</a:t>
            </a:r>
            <a:r>
              <a:rPr lang="cs-CZ" dirty="0" smtClean="0"/>
              <a:t> - konkurenceschopnost); </a:t>
            </a:r>
            <a:r>
              <a:rPr lang="cs-CZ" b="1" dirty="0" smtClean="0"/>
              <a:t>kooperativní</a:t>
            </a:r>
            <a:r>
              <a:rPr lang="cs-CZ" dirty="0" smtClean="0"/>
              <a:t> vztahy (západ);</a:t>
            </a:r>
          </a:p>
          <a:p>
            <a:pPr lvl="1"/>
            <a:r>
              <a:rPr lang="cs-CZ" dirty="0" smtClean="0"/>
              <a:t>Vs. </a:t>
            </a:r>
            <a:r>
              <a:rPr lang="cs-CZ" b="1" dirty="0" smtClean="0"/>
              <a:t>tradiční E strategie </a:t>
            </a:r>
            <a:r>
              <a:rPr lang="cs-CZ" dirty="0" smtClean="0"/>
              <a:t>- zbavení autonomie (</a:t>
            </a:r>
            <a:r>
              <a:rPr lang="cs-CZ" dirty="0" err="1" smtClean="0"/>
              <a:t>real</a:t>
            </a:r>
            <a:r>
              <a:rPr lang="cs-CZ" dirty="0" smtClean="0"/>
              <a:t> politika), </a:t>
            </a:r>
            <a:r>
              <a:rPr lang="cs-CZ" dirty="0" err="1" smtClean="0"/>
              <a:t>dezindustrializace</a:t>
            </a:r>
            <a:r>
              <a:rPr lang="cs-CZ" dirty="0" smtClean="0"/>
              <a:t>, asertivní využití zdrojů;</a:t>
            </a:r>
            <a:endParaRPr lang="cs-CZ" dirty="0"/>
          </a:p>
          <a:p>
            <a:r>
              <a:rPr lang="cs-CZ" dirty="0"/>
              <a:t>Nástup JVA;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2339274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5796"/>
            <a:ext cx="8229600" cy="1143000"/>
          </a:xfrm>
        </p:spPr>
        <p:txBody>
          <a:bodyPr>
            <a:normAutofit/>
          </a:bodyPr>
          <a:lstStyle/>
          <a:p>
            <a:r>
              <a:rPr lang="cs-CZ" sz="3600" b="1" dirty="0" smtClean="0"/>
              <a:t>Konec zázraku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5328592"/>
          </a:xfrm>
        </p:spPr>
        <p:txBody>
          <a:bodyPr>
            <a:normAutofit fontScale="62500" lnSpcReduction="20000"/>
          </a:bodyPr>
          <a:lstStyle/>
          <a:p>
            <a:r>
              <a:rPr lang="cs-CZ" dirty="0" smtClean="0"/>
              <a:t>Konec 60.let – </a:t>
            </a:r>
            <a:r>
              <a:rPr lang="cs-CZ" b="1" dirty="0" smtClean="0"/>
              <a:t>vyčerpání extenzivního růstu </a:t>
            </a:r>
            <a:r>
              <a:rPr lang="cs-CZ" dirty="0" smtClean="0"/>
              <a:t>(pracovníci z </a:t>
            </a:r>
            <a:r>
              <a:rPr lang="cs-CZ" b="1" dirty="0" smtClean="0"/>
              <a:t>AGRI</a:t>
            </a:r>
            <a:r>
              <a:rPr lang="cs-CZ" dirty="0" smtClean="0"/>
              <a:t>. </a:t>
            </a:r>
            <a:r>
              <a:rPr lang="cs-CZ" dirty="0"/>
              <a:t>a</a:t>
            </a:r>
            <a:r>
              <a:rPr lang="cs-CZ" dirty="0" smtClean="0"/>
              <a:t> </a:t>
            </a:r>
            <a:r>
              <a:rPr lang="cs-CZ" b="1" dirty="0" smtClean="0"/>
              <a:t>jihu</a:t>
            </a:r>
            <a:r>
              <a:rPr lang="cs-CZ" dirty="0" smtClean="0"/>
              <a:t> E; </a:t>
            </a:r>
            <a:r>
              <a:rPr lang="cs-CZ" b="1" dirty="0" smtClean="0"/>
              <a:t>rekonstrukce</a:t>
            </a:r>
            <a:r>
              <a:rPr lang="cs-CZ" dirty="0" smtClean="0"/>
              <a:t> INDU, zavedení </a:t>
            </a:r>
            <a:r>
              <a:rPr lang="cs-CZ" b="1" dirty="0" smtClean="0"/>
              <a:t>masové výroby </a:t>
            </a:r>
            <a:r>
              <a:rPr lang="cs-CZ" dirty="0" smtClean="0"/>
              <a:t>a vybudování </a:t>
            </a:r>
            <a:r>
              <a:rPr lang="cs-CZ" b="1" dirty="0" smtClean="0"/>
              <a:t>infrastruktury</a:t>
            </a:r>
            <a:r>
              <a:rPr lang="cs-CZ" dirty="0" smtClean="0"/>
              <a:t>; US </a:t>
            </a:r>
            <a:r>
              <a:rPr lang="cs-CZ" b="1" dirty="0" smtClean="0"/>
              <a:t>technologie</a:t>
            </a:r>
            <a:r>
              <a:rPr lang="cs-CZ" dirty="0" smtClean="0"/>
              <a:t>);</a:t>
            </a:r>
          </a:p>
          <a:p>
            <a:pPr lvl="1"/>
            <a:r>
              <a:rPr lang="cs-CZ" b="1" dirty="0" smtClean="0"/>
              <a:t>GER</a:t>
            </a:r>
            <a:r>
              <a:rPr lang="cs-CZ" dirty="0" smtClean="0"/>
              <a:t> </a:t>
            </a:r>
            <a:r>
              <a:rPr lang="cs-CZ" b="1" dirty="0" smtClean="0"/>
              <a:t>zpomaluje</a:t>
            </a:r>
            <a:r>
              <a:rPr lang="cs-CZ" dirty="0" smtClean="0"/>
              <a:t>, </a:t>
            </a:r>
            <a:r>
              <a:rPr lang="cs-CZ" b="1" dirty="0" smtClean="0"/>
              <a:t>FRA</a:t>
            </a:r>
            <a:r>
              <a:rPr lang="cs-CZ" dirty="0" smtClean="0"/>
              <a:t> se </a:t>
            </a:r>
            <a:r>
              <a:rPr lang="cs-CZ" b="1" dirty="0" smtClean="0"/>
              <a:t>drží</a:t>
            </a:r>
            <a:r>
              <a:rPr lang="cs-CZ" dirty="0" smtClean="0"/>
              <a:t>, </a:t>
            </a:r>
            <a:r>
              <a:rPr lang="cs-CZ" b="1" dirty="0" smtClean="0"/>
              <a:t>GB</a:t>
            </a:r>
            <a:r>
              <a:rPr lang="cs-CZ" dirty="0" smtClean="0"/>
              <a:t> pokračuje v </a:t>
            </a:r>
            <a:r>
              <a:rPr lang="cs-CZ" b="1" dirty="0" smtClean="0"/>
              <a:t>erozi</a:t>
            </a:r>
            <a:r>
              <a:rPr lang="cs-CZ" dirty="0" smtClean="0"/>
              <a:t> pozice; </a:t>
            </a:r>
            <a:r>
              <a:rPr lang="cs-CZ" b="1" dirty="0" smtClean="0"/>
              <a:t>skandinávský</a:t>
            </a:r>
            <a:r>
              <a:rPr lang="cs-CZ" dirty="0" smtClean="0"/>
              <a:t> </a:t>
            </a:r>
            <a:r>
              <a:rPr lang="cs-CZ" b="1" dirty="0" smtClean="0"/>
              <a:t>model</a:t>
            </a:r>
            <a:r>
              <a:rPr lang="cs-CZ" dirty="0" smtClean="0"/>
              <a:t> (suroviny, kvalifikace, korporativismus, koheze – konkurenceschopný INDU);</a:t>
            </a:r>
          </a:p>
          <a:p>
            <a:r>
              <a:rPr lang="cs-CZ" dirty="0" smtClean="0"/>
              <a:t>Vyčerpání </a:t>
            </a:r>
            <a:r>
              <a:rPr lang="cs-CZ" b="1" dirty="0" smtClean="0"/>
              <a:t>zásoby práce</a:t>
            </a:r>
            <a:r>
              <a:rPr lang="cs-CZ" dirty="0" smtClean="0"/>
              <a:t>, </a:t>
            </a:r>
            <a:r>
              <a:rPr lang="cs-CZ" b="1" dirty="0" smtClean="0"/>
              <a:t>imigrace</a:t>
            </a:r>
            <a:r>
              <a:rPr lang="cs-CZ" dirty="0" smtClean="0"/>
              <a:t>:</a:t>
            </a:r>
          </a:p>
          <a:p>
            <a:pPr lvl="1"/>
            <a:r>
              <a:rPr lang="cs-CZ" b="1" dirty="0" smtClean="0"/>
              <a:t>W.GER</a:t>
            </a:r>
            <a:r>
              <a:rPr lang="cs-CZ" dirty="0" smtClean="0"/>
              <a:t> z 5,1 na 3,1% (příliv práce z jihu ustal, SVE železná opona – </a:t>
            </a:r>
            <a:r>
              <a:rPr lang="cs-CZ" b="1" dirty="0" smtClean="0"/>
              <a:t>Turecko</a:t>
            </a:r>
            <a:r>
              <a:rPr lang="cs-CZ" dirty="0" smtClean="0"/>
              <a:t> a </a:t>
            </a:r>
            <a:r>
              <a:rPr lang="cs-CZ" b="1" dirty="0" smtClean="0"/>
              <a:t>Irán</a:t>
            </a:r>
            <a:r>
              <a:rPr lang="cs-CZ" dirty="0" smtClean="0"/>
              <a:t> 2,16mil v 1971)</a:t>
            </a:r>
          </a:p>
          <a:p>
            <a:pPr lvl="1"/>
            <a:r>
              <a:rPr lang="cs-CZ" b="1" dirty="0" smtClean="0"/>
              <a:t>FRA</a:t>
            </a:r>
            <a:r>
              <a:rPr lang="cs-CZ" dirty="0" smtClean="0"/>
              <a:t> – domovský status </a:t>
            </a:r>
            <a:r>
              <a:rPr lang="cs-CZ" b="1" dirty="0" smtClean="0"/>
              <a:t>kolonií</a:t>
            </a:r>
            <a:r>
              <a:rPr lang="cs-CZ" dirty="0" smtClean="0"/>
              <a:t> – kulturní enklávy, nevhodná kvalifikace, příliv imigrantů z </a:t>
            </a:r>
            <a:r>
              <a:rPr lang="cs-CZ" dirty="0" err="1" smtClean="0"/>
              <a:t>býv</a:t>
            </a:r>
            <a:r>
              <a:rPr lang="cs-CZ" dirty="0" smtClean="0"/>
              <a:t>. kolonií do </a:t>
            </a:r>
            <a:r>
              <a:rPr lang="cs-CZ" b="1" dirty="0" smtClean="0"/>
              <a:t>GB</a:t>
            </a:r>
            <a:r>
              <a:rPr lang="cs-CZ" dirty="0" smtClean="0"/>
              <a:t> a </a:t>
            </a:r>
            <a:r>
              <a:rPr lang="cs-CZ" b="1" dirty="0" smtClean="0"/>
              <a:t>NED</a:t>
            </a:r>
            <a:r>
              <a:rPr lang="cs-CZ" dirty="0" smtClean="0"/>
              <a:t>;</a:t>
            </a:r>
          </a:p>
          <a:p>
            <a:r>
              <a:rPr lang="cs-CZ" b="1" dirty="0" smtClean="0"/>
              <a:t>Sociální tlaky</a:t>
            </a:r>
            <a:r>
              <a:rPr lang="cs-CZ" dirty="0"/>
              <a:t> </a:t>
            </a:r>
            <a:r>
              <a:rPr lang="cs-CZ" dirty="0" smtClean="0"/>
              <a:t>-stávky, hodnotové změny:</a:t>
            </a:r>
          </a:p>
          <a:p>
            <a:pPr lvl="1"/>
            <a:r>
              <a:rPr lang="cs-CZ" b="1" dirty="0" smtClean="0"/>
              <a:t>Poválečná generace </a:t>
            </a:r>
            <a:r>
              <a:rPr lang="cs-CZ" dirty="0" smtClean="0"/>
              <a:t>– renesance </a:t>
            </a:r>
            <a:r>
              <a:rPr lang="cs-CZ" b="1" dirty="0" smtClean="0"/>
              <a:t>aktivismus</a:t>
            </a:r>
            <a:r>
              <a:rPr lang="cs-CZ" dirty="0" smtClean="0"/>
              <a:t>, samozřejmost základní </a:t>
            </a:r>
            <a:r>
              <a:rPr lang="cs-CZ" b="1" dirty="0" smtClean="0"/>
              <a:t>životní</a:t>
            </a:r>
            <a:r>
              <a:rPr lang="cs-CZ" dirty="0" smtClean="0"/>
              <a:t> </a:t>
            </a:r>
            <a:r>
              <a:rPr lang="cs-CZ" b="1" dirty="0" smtClean="0"/>
              <a:t>standard</a:t>
            </a:r>
            <a:r>
              <a:rPr lang="cs-CZ" dirty="0" smtClean="0"/>
              <a:t>, </a:t>
            </a:r>
            <a:r>
              <a:rPr lang="cs-CZ" b="1" dirty="0" smtClean="0"/>
              <a:t>práce</a:t>
            </a:r>
            <a:r>
              <a:rPr lang="cs-CZ" dirty="0" smtClean="0"/>
              <a:t> jako osvobození (válečná generace);</a:t>
            </a:r>
          </a:p>
          <a:p>
            <a:pPr lvl="1"/>
            <a:r>
              <a:rPr lang="cs-CZ" b="1" dirty="0" smtClean="0"/>
              <a:t>Kvalita života </a:t>
            </a:r>
            <a:r>
              <a:rPr lang="cs-CZ" dirty="0" smtClean="0"/>
              <a:t>(ŽP, sociální jistoty); práce dle </a:t>
            </a:r>
            <a:r>
              <a:rPr lang="cs-CZ" b="1" dirty="0" smtClean="0"/>
              <a:t>sociálního statusu</a:t>
            </a:r>
            <a:r>
              <a:rPr lang="cs-CZ" dirty="0" smtClean="0"/>
              <a:t>;</a:t>
            </a:r>
          </a:p>
          <a:p>
            <a:pPr lvl="1"/>
            <a:r>
              <a:rPr lang="cs-CZ" dirty="0" smtClean="0"/>
              <a:t>Kritická reflexe </a:t>
            </a:r>
            <a:r>
              <a:rPr lang="cs-CZ" b="1" dirty="0" smtClean="0"/>
              <a:t>US politiky </a:t>
            </a:r>
            <a:r>
              <a:rPr lang="cs-CZ" dirty="0" smtClean="0"/>
              <a:t>(Vietnam);</a:t>
            </a:r>
            <a:endParaRPr lang="cs-CZ" dirty="0"/>
          </a:p>
          <a:p>
            <a:r>
              <a:rPr lang="cs-CZ" b="1" dirty="0" smtClean="0"/>
              <a:t>Protesty</a:t>
            </a:r>
            <a:r>
              <a:rPr lang="cs-CZ" dirty="0" smtClean="0"/>
              <a:t> ve </a:t>
            </a:r>
            <a:r>
              <a:rPr lang="cs-CZ" b="1" dirty="0" smtClean="0"/>
              <a:t>FRA 1968 </a:t>
            </a:r>
            <a:r>
              <a:rPr lang="cs-CZ" dirty="0" smtClean="0"/>
              <a:t>– do </a:t>
            </a:r>
            <a:r>
              <a:rPr lang="cs-CZ" b="1" dirty="0" smtClean="0"/>
              <a:t>průmyslu</a:t>
            </a:r>
            <a:r>
              <a:rPr lang="cs-CZ" dirty="0" smtClean="0"/>
              <a:t> (růst minimální mzdy o 35% a mezd o 10%) (ITA, NED, DEN, IRL), </a:t>
            </a:r>
            <a:r>
              <a:rPr lang="cs-CZ" b="1" dirty="0" smtClean="0"/>
              <a:t>zaostává produktivita </a:t>
            </a:r>
            <a:r>
              <a:rPr lang="cs-CZ" dirty="0" smtClean="0"/>
              <a:t>– konkurenceschopnost; pokles zisků – </a:t>
            </a:r>
            <a:r>
              <a:rPr lang="cs-CZ" b="1" dirty="0" smtClean="0"/>
              <a:t>propouštění</a:t>
            </a:r>
            <a:r>
              <a:rPr lang="cs-CZ" dirty="0" smtClean="0"/>
              <a:t>; </a:t>
            </a:r>
            <a:r>
              <a:rPr lang="cs-CZ" b="1" dirty="0" smtClean="0"/>
              <a:t>aktivizace odborů</a:t>
            </a:r>
            <a:r>
              <a:rPr lang="cs-CZ" dirty="0" smtClean="0"/>
              <a:t>;</a:t>
            </a:r>
          </a:p>
          <a:p>
            <a:r>
              <a:rPr lang="cs-CZ" b="1" dirty="0" smtClean="0"/>
              <a:t>Inflační prostředí </a:t>
            </a:r>
            <a:r>
              <a:rPr lang="cs-CZ" dirty="0" smtClean="0"/>
              <a:t>po pádu B-W systému, neexistuje plán na přechod k intenzivnímu růstu; </a:t>
            </a:r>
            <a:r>
              <a:rPr lang="cs-CZ" b="1" dirty="0" smtClean="0"/>
              <a:t>problémy</a:t>
            </a:r>
            <a:r>
              <a:rPr lang="cs-CZ" dirty="0" smtClean="0"/>
              <a:t> </a:t>
            </a:r>
            <a:r>
              <a:rPr lang="cs-CZ" b="1" dirty="0" smtClean="0"/>
              <a:t>keynesiánského</a:t>
            </a:r>
            <a:r>
              <a:rPr lang="cs-CZ" dirty="0" smtClean="0"/>
              <a:t> modelu – </a:t>
            </a:r>
            <a:r>
              <a:rPr lang="cs-CZ" b="1" dirty="0" smtClean="0"/>
              <a:t>stagflace</a:t>
            </a:r>
            <a:r>
              <a:rPr lang="cs-CZ" dirty="0" smtClean="0"/>
              <a:t>; </a:t>
            </a:r>
          </a:p>
        </p:txBody>
      </p:sp>
    </p:spTree>
    <p:extLst>
      <p:ext uri="{BB962C8B-B14F-4D97-AF65-F5344CB8AC3E}">
        <p14:creationId xmlns:p14="http://schemas.microsoft.com/office/powerpoint/2010/main" val="4844282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0403182"/>
              </p:ext>
            </p:extLst>
          </p:nvPr>
        </p:nvGraphicFramePr>
        <p:xfrm>
          <a:off x="2627784" y="1484784"/>
          <a:ext cx="3928873" cy="4416552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1466977"/>
                <a:gridCol w="1230948"/>
                <a:gridCol w="1230948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 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1960–1975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1975–2000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Británie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FF0000"/>
                          </a:solidFill>
                          <a:effectLst/>
                        </a:rPr>
                        <a:t>1,96</a:t>
                      </a:r>
                      <a:endParaRPr lang="cs-CZ" sz="1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rgbClr val="FF0000"/>
                          </a:solidFill>
                          <a:effectLst/>
                        </a:rPr>
                        <a:t>1,86</a:t>
                      </a:r>
                      <a:endParaRPr lang="cs-CZ" sz="180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Francie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70C0"/>
                          </a:solidFill>
                          <a:effectLst/>
                        </a:rPr>
                        <a:t>3,87</a:t>
                      </a:r>
                      <a:endParaRPr lang="cs-CZ" sz="18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rgbClr val="FF0000"/>
                          </a:solidFill>
                          <a:effectLst/>
                        </a:rPr>
                        <a:t>1,67</a:t>
                      </a:r>
                      <a:endParaRPr lang="cs-CZ" sz="180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Německo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70C0"/>
                          </a:solidFill>
                          <a:effectLst/>
                        </a:rPr>
                        <a:t>3,45</a:t>
                      </a:r>
                      <a:endParaRPr lang="cs-CZ" sz="18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FF0000"/>
                          </a:solidFill>
                          <a:effectLst/>
                        </a:rPr>
                        <a:t>1,21</a:t>
                      </a:r>
                      <a:endParaRPr lang="cs-CZ" sz="1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Itálie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70C0"/>
                          </a:solidFill>
                          <a:effectLst/>
                        </a:rPr>
                        <a:t>4,40</a:t>
                      </a:r>
                      <a:endParaRPr lang="cs-CZ" sz="18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2,05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Nizozemí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2,78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FF0000"/>
                          </a:solidFill>
                          <a:effectLst/>
                        </a:rPr>
                        <a:t>1,11</a:t>
                      </a:r>
                      <a:endParaRPr lang="cs-CZ" sz="1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Belgie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70C0"/>
                          </a:solidFill>
                          <a:effectLst/>
                        </a:rPr>
                        <a:t>3,88</a:t>
                      </a:r>
                      <a:endParaRPr lang="cs-CZ" sz="18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FF0000"/>
                          </a:solidFill>
                          <a:effectLst/>
                        </a:rPr>
                        <a:t>1,79</a:t>
                      </a:r>
                      <a:endParaRPr lang="cs-CZ" sz="1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Dánsko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2,07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FF0000"/>
                          </a:solidFill>
                          <a:effectLst/>
                        </a:rPr>
                        <a:t>1,74</a:t>
                      </a:r>
                      <a:endParaRPr lang="cs-CZ" sz="1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Švédsko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2,56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FF0000"/>
                          </a:solidFill>
                          <a:effectLst/>
                        </a:rPr>
                        <a:t>1,15</a:t>
                      </a:r>
                      <a:endParaRPr lang="cs-CZ" sz="1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Norsko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2,62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2,21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Irsko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70C0"/>
                          </a:solidFill>
                          <a:effectLst/>
                        </a:rPr>
                        <a:t>3,68</a:t>
                      </a:r>
                      <a:endParaRPr lang="cs-CZ" sz="18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70C0"/>
                          </a:solidFill>
                          <a:effectLst/>
                        </a:rPr>
                        <a:t>4,23</a:t>
                      </a:r>
                      <a:endParaRPr lang="cs-CZ" sz="18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Španělsko 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rgbClr val="0070C0"/>
                          </a:solidFill>
                          <a:effectLst/>
                        </a:rPr>
                        <a:t>6,47</a:t>
                      </a:r>
                      <a:endParaRPr lang="cs-CZ" sz="180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FF0000"/>
                          </a:solidFill>
                          <a:effectLst/>
                        </a:rPr>
                        <a:t>1,28</a:t>
                      </a:r>
                      <a:endParaRPr lang="cs-CZ" sz="1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Řecko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70C0"/>
                          </a:solidFill>
                          <a:effectLst/>
                        </a:rPr>
                        <a:t>6,47</a:t>
                      </a:r>
                      <a:endParaRPr lang="cs-CZ" sz="18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FF0000"/>
                          </a:solidFill>
                          <a:effectLst/>
                        </a:rPr>
                        <a:t>1,06</a:t>
                      </a:r>
                      <a:endParaRPr lang="cs-CZ" sz="1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Spojené státy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FF0000"/>
                          </a:solidFill>
                          <a:effectLst/>
                        </a:rPr>
                        <a:t>1,81</a:t>
                      </a:r>
                      <a:endParaRPr lang="cs-CZ" sz="1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FF0000"/>
                          </a:solidFill>
                          <a:effectLst/>
                        </a:rPr>
                        <a:t>1,94</a:t>
                      </a:r>
                      <a:endParaRPr lang="cs-CZ" sz="1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827584" y="476672"/>
            <a:ext cx="784887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 smtClean="0"/>
              <a:t>Růst </a:t>
            </a:r>
            <a:r>
              <a:rPr lang="cs-CZ" sz="2400" b="1" dirty="0"/>
              <a:t>produktu na pracovníka</a:t>
            </a:r>
            <a:r>
              <a:rPr lang="cs-CZ" sz="2400" dirty="0"/>
              <a:t> 1960-2000 </a:t>
            </a:r>
            <a:endParaRPr lang="cs-CZ" sz="2400" dirty="0" smtClean="0"/>
          </a:p>
          <a:p>
            <a:pPr algn="ctr"/>
            <a:r>
              <a:rPr lang="cs-CZ" sz="2400" dirty="0" smtClean="0"/>
              <a:t>(</a:t>
            </a:r>
            <a:r>
              <a:rPr lang="cs-CZ" sz="2400" dirty="0"/>
              <a:t>průměrný roční růst v procentech)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158053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4038105"/>
              </p:ext>
            </p:extLst>
          </p:nvPr>
        </p:nvGraphicFramePr>
        <p:xfrm>
          <a:off x="611560" y="2492896"/>
          <a:ext cx="7691948" cy="2208276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1537208"/>
                <a:gridCol w="1230948"/>
                <a:gridCol w="1230948"/>
                <a:gridCol w="1230948"/>
                <a:gridCol w="1230948"/>
                <a:gridCol w="1230948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1951–1960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1961–1970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1971–1980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1981–1990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1992–2000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Spojené státy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Růst produktu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FF0000"/>
                          </a:solidFill>
                          <a:effectLst/>
                        </a:rPr>
                        <a:t>3,4</a:t>
                      </a:r>
                      <a:endParaRPr lang="cs-CZ" sz="18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0070C0"/>
                          </a:solidFill>
                          <a:effectLst/>
                        </a:rPr>
                        <a:t>4,2</a:t>
                      </a:r>
                      <a:endParaRPr lang="cs-CZ" sz="18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chemeClr val="tx1"/>
                          </a:solidFill>
                          <a:effectLst/>
                        </a:rPr>
                        <a:t>3,3</a:t>
                      </a:r>
                      <a:endParaRPr lang="cs-CZ" sz="18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>
                          <a:solidFill>
                            <a:schemeClr val="tx1"/>
                          </a:solidFill>
                          <a:effectLst/>
                        </a:rPr>
                        <a:t>3,2</a:t>
                      </a:r>
                      <a:endParaRPr lang="cs-CZ" sz="18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0070C0"/>
                          </a:solidFill>
                          <a:effectLst/>
                        </a:rPr>
                        <a:t>3,6</a:t>
                      </a:r>
                      <a:endParaRPr lang="cs-CZ" sz="18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Inflace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0070C0"/>
                          </a:solidFill>
                          <a:effectLst/>
                        </a:rPr>
                        <a:t>2,1</a:t>
                      </a:r>
                      <a:endParaRPr lang="cs-CZ" sz="18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0070C0"/>
                          </a:solidFill>
                          <a:effectLst/>
                        </a:rPr>
                        <a:t>2,8</a:t>
                      </a:r>
                      <a:endParaRPr lang="cs-CZ" sz="18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FF0000"/>
                          </a:solidFill>
                          <a:effectLst/>
                        </a:rPr>
                        <a:t>7,9</a:t>
                      </a:r>
                      <a:endParaRPr lang="cs-CZ" sz="18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chemeClr val="tx1"/>
                          </a:solidFill>
                          <a:effectLst/>
                        </a:rPr>
                        <a:t>4,7</a:t>
                      </a:r>
                      <a:endParaRPr lang="cs-CZ" sz="18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0070C0"/>
                          </a:solidFill>
                          <a:effectLst/>
                        </a:rPr>
                        <a:t>2,6</a:t>
                      </a:r>
                      <a:endParaRPr lang="cs-CZ" sz="18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EU-15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Růst produktu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0070C0"/>
                          </a:solidFill>
                          <a:effectLst/>
                        </a:rPr>
                        <a:t>4,8</a:t>
                      </a:r>
                      <a:endParaRPr lang="cs-CZ" sz="18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0070C0"/>
                          </a:solidFill>
                          <a:effectLst/>
                        </a:rPr>
                        <a:t>4,8</a:t>
                      </a:r>
                      <a:endParaRPr lang="cs-CZ" sz="18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FF0000"/>
                          </a:solidFill>
                          <a:effectLst/>
                        </a:rPr>
                        <a:t>3,0</a:t>
                      </a:r>
                      <a:endParaRPr lang="cs-CZ" sz="18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FF0000"/>
                          </a:solidFill>
                          <a:effectLst/>
                        </a:rPr>
                        <a:t>2,4</a:t>
                      </a:r>
                      <a:endParaRPr lang="cs-CZ" sz="18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FF0000"/>
                          </a:solidFill>
                          <a:effectLst/>
                        </a:rPr>
                        <a:t>2,1</a:t>
                      </a:r>
                      <a:endParaRPr lang="cs-CZ" sz="18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Inflace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chemeClr val="tx1"/>
                          </a:solidFill>
                          <a:effectLst/>
                        </a:rPr>
                        <a:t>3,6</a:t>
                      </a:r>
                      <a:endParaRPr lang="cs-CZ" sz="18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>
                          <a:solidFill>
                            <a:schemeClr val="tx1"/>
                          </a:solidFill>
                          <a:effectLst/>
                        </a:rPr>
                        <a:t>3,9</a:t>
                      </a:r>
                      <a:endParaRPr lang="cs-CZ" sz="18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FF0000"/>
                          </a:solidFill>
                          <a:effectLst/>
                        </a:rPr>
                        <a:t>10,8</a:t>
                      </a:r>
                      <a:endParaRPr lang="cs-CZ" sz="18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FF0000"/>
                          </a:solidFill>
                          <a:effectLst/>
                        </a:rPr>
                        <a:t>6,7</a:t>
                      </a:r>
                      <a:endParaRPr lang="cs-CZ" sz="18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0070C0"/>
                          </a:solidFill>
                          <a:effectLst/>
                        </a:rPr>
                        <a:t>2,4</a:t>
                      </a:r>
                      <a:endParaRPr lang="cs-CZ" sz="18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112191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0078828"/>
              </p:ext>
            </p:extLst>
          </p:nvPr>
        </p:nvGraphicFramePr>
        <p:xfrm>
          <a:off x="1835696" y="1916832"/>
          <a:ext cx="5359080" cy="3470148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1440498"/>
                <a:gridCol w="653097"/>
                <a:gridCol w="653097"/>
                <a:gridCol w="653097"/>
                <a:gridCol w="653097"/>
                <a:gridCol w="653097"/>
                <a:gridCol w="653097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 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1913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1929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1938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1950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1973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2003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 gridSpan="7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0" dirty="0">
                          <a:effectLst/>
                        </a:rPr>
                        <a:t>Produkt na obyvatele </a:t>
                      </a:r>
                      <a:r>
                        <a:rPr lang="cs-CZ" sz="1800" dirty="0" smtClean="0">
                          <a:effectLst/>
                        </a:rPr>
                        <a:t>USA=100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Francie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66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68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</a:rPr>
                        <a:t>73</a:t>
                      </a:r>
                      <a:endParaRPr lang="cs-CZ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FF0000"/>
                          </a:solidFill>
                          <a:effectLst/>
                        </a:rPr>
                        <a:t>55</a:t>
                      </a:r>
                      <a:endParaRPr lang="cs-CZ" sz="18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0070C0"/>
                          </a:solidFill>
                          <a:effectLst/>
                        </a:rPr>
                        <a:t>79</a:t>
                      </a:r>
                      <a:endParaRPr lang="cs-CZ" sz="18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>
                          <a:effectLst/>
                        </a:rPr>
                        <a:t>73</a:t>
                      </a:r>
                      <a:endParaRPr lang="cs-CZ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Německo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69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59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</a:rPr>
                        <a:t>82</a:t>
                      </a:r>
                      <a:endParaRPr lang="cs-CZ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FF0000"/>
                          </a:solidFill>
                          <a:effectLst/>
                        </a:rPr>
                        <a:t>41</a:t>
                      </a:r>
                      <a:endParaRPr lang="cs-CZ" sz="18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>
                          <a:effectLst/>
                        </a:rPr>
                        <a:t>72</a:t>
                      </a:r>
                      <a:endParaRPr lang="cs-CZ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>
                          <a:effectLst/>
                        </a:rPr>
                        <a:t>64</a:t>
                      </a:r>
                      <a:endParaRPr lang="cs-CZ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Itálie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48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45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FF0000"/>
                          </a:solidFill>
                          <a:effectLst/>
                        </a:rPr>
                        <a:t>54</a:t>
                      </a:r>
                      <a:endParaRPr lang="cs-CZ" sz="18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FF0000"/>
                          </a:solidFill>
                          <a:effectLst/>
                        </a:rPr>
                        <a:t>37</a:t>
                      </a:r>
                      <a:endParaRPr lang="cs-CZ" sz="18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</a:rPr>
                        <a:t>64</a:t>
                      </a:r>
                      <a:endParaRPr lang="cs-CZ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</a:rPr>
                        <a:t>66</a:t>
                      </a:r>
                      <a:endParaRPr lang="cs-CZ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Británie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93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80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0070C0"/>
                          </a:solidFill>
                          <a:effectLst/>
                        </a:rPr>
                        <a:t>102</a:t>
                      </a:r>
                      <a:endParaRPr lang="cs-CZ" sz="18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>
                          <a:effectLst/>
                        </a:rPr>
                        <a:t>73</a:t>
                      </a:r>
                      <a:endParaRPr lang="cs-CZ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</a:rPr>
                        <a:t>72</a:t>
                      </a:r>
                      <a:endParaRPr lang="cs-CZ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</a:rPr>
                        <a:t>72</a:t>
                      </a:r>
                      <a:endParaRPr lang="cs-CZ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 gridSpan="7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0" dirty="0">
                          <a:effectLst/>
                        </a:rPr>
                        <a:t>Produkt na hodinu </a:t>
                      </a:r>
                      <a:r>
                        <a:rPr lang="cs-CZ" sz="1800" dirty="0" smtClean="0">
                          <a:effectLst/>
                        </a:rPr>
                        <a:t>USA=100</a:t>
                      </a:r>
                      <a:endParaRPr lang="cs-CZ" sz="18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Francie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56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-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</a:rPr>
                        <a:t>-</a:t>
                      </a:r>
                      <a:endParaRPr lang="cs-CZ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FF0000"/>
                          </a:solidFill>
                          <a:effectLst/>
                        </a:rPr>
                        <a:t>46</a:t>
                      </a:r>
                      <a:endParaRPr lang="cs-CZ" sz="18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>
                          <a:effectLst/>
                        </a:rPr>
                        <a:t>74</a:t>
                      </a:r>
                      <a:endParaRPr lang="cs-CZ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0070C0"/>
                          </a:solidFill>
                          <a:effectLst/>
                        </a:rPr>
                        <a:t>111</a:t>
                      </a:r>
                      <a:endParaRPr lang="cs-CZ" sz="18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Německo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59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-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</a:rPr>
                        <a:t>-</a:t>
                      </a:r>
                      <a:endParaRPr lang="cs-CZ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FF0000"/>
                          </a:solidFill>
                          <a:effectLst/>
                        </a:rPr>
                        <a:t>32</a:t>
                      </a:r>
                      <a:endParaRPr lang="cs-CZ" sz="18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0070C0"/>
                          </a:solidFill>
                          <a:effectLst/>
                        </a:rPr>
                        <a:t>79</a:t>
                      </a:r>
                      <a:endParaRPr lang="cs-CZ" sz="18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0070C0"/>
                          </a:solidFill>
                          <a:effectLst/>
                        </a:rPr>
                        <a:t>98</a:t>
                      </a:r>
                      <a:endParaRPr lang="cs-CZ" sz="18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Itálie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42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-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>
                          <a:effectLst/>
                        </a:rPr>
                        <a:t>-</a:t>
                      </a:r>
                      <a:endParaRPr lang="cs-CZ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FF0000"/>
                          </a:solidFill>
                          <a:effectLst/>
                        </a:rPr>
                        <a:t>35</a:t>
                      </a:r>
                      <a:endParaRPr lang="cs-CZ" sz="18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0070C0"/>
                          </a:solidFill>
                          <a:effectLst/>
                        </a:rPr>
                        <a:t>78</a:t>
                      </a:r>
                      <a:endParaRPr lang="cs-CZ" sz="18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0070C0"/>
                          </a:solidFill>
                          <a:effectLst/>
                        </a:rPr>
                        <a:t>100</a:t>
                      </a:r>
                      <a:endParaRPr lang="cs-CZ" sz="18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Británie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84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-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>
                          <a:effectLst/>
                        </a:rPr>
                        <a:t>-</a:t>
                      </a:r>
                      <a:endParaRPr lang="cs-CZ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</a:rPr>
                        <a:t>63</a:t>
                      </a:r>
                      <a:endParaRPr lang="cs-CZ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FF0000"/>
                          </a:solidFill>
                          <a:effectLst/>
                        </a:rPr>
                        <a:t>60</a:t>
                      </a:r>
                      <a:endParaRPr lang="cs-CZ" sz="18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0070C0"/>
                          </a:solidFill>
                          <a:effectLst/>
                        </a:rPr>
                        <a:t>83</a:t>
                      </a:r>
                      <a:endParaRPr lang="cs-CZ" sz="18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1547664" y="1268760"/>
            <a:ext cx="698477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Produkt na obyvatele a hodinu práce</a:t>
            </a:r>
            <a:r>
              <a:rPr lang="cs-CZ" sz="2400" dirty="0"/>
              <a:t> (procenta)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9930724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897774"/>
              </p:ext>
            </p:extLst>
          </p:nvPr>
        </p:nvGraphicFramePr>
        <p:xfrm>
          <a:off x="1835696" y="3501008"/>
          <a:ext cx="5846447" cy="3242310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1646555"/>
                <a:gridCol w="1049973"/>
                <a:gridCol w="1049973"/>
                <a:gridCol w="1049973"/>
                <a:gridCol w="1049973"/>
              </a:tblGrid>
              <a:tr h="315468"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chemeClr val="tx1"/>
                          </a:solidFill>
                          <a:effectLst/>
                        </a:rPr>
                        <a:t>Inflace</a:t>
                      </a:r>
                      <a:endParaRPr lang="cs-CZ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chemeClr val="tx1"/>
                          </a:solidFill>
                          <a:effectLst/>
                        </a:rPr>
                        <a:t>1950–1973</a:t>
                      </a:r>
                      <a:endParaRPr lang="cs-CZ" sz="15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1974–1983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1984–1993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1994–1998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chemeClr val="tx1"/>
                          </a:solidFill>
                          <a:effectLst/>
                        </a:rPr>
                        <a:t>Británie</a:t>
                      </a:r>
                      <a:endParaRPr lang="cs-CZ" sz="15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chemeClr val="tx1"/>
                          </a:solidFill>
                          <a:effectLst/>
                        </a:rPr>
                        <a:t>4,6</a:t>
                      </a:r>
                      <a:endParaRPr lang="cs-CZ" sz="15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rgbClr val="FF0000"/>
                          </a:solidFill>
                          <a:effectLst/>
                        </a:rPr>
                        <a:t>13,5</a:t>
                      </a:r>
                      <a:endParaRPr lang="cs-CZ" sz="15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>
                          <a:solidFill>
                            <a:schemeClr val="tx1"/>
                          </a:solidFill>
                          <a:effectLst/>
                        </a:rPr>
                        <a:t>5,2</a:t>
                      </a:r>
                      <a:endParaRPr lang="cs-CZ" sz="15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rgbClr val="0070C0"/>
                          </a:solidFill>
                          <a:effectLst/>
                        </a:rPr>
                        <a:t>3,0</a:t>
                      </a:r>
                      <a:endParaRPr lang="cs-CZ" sz="15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Francie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chemeClr val="tx1"/>
                          </a:solidFill>
                          <a:effectLst/>
                        </a:rPr>
                        <a:t>5,0</a:t>
                      </a:r>
                      <a:endParaRPr lang="cs-CZ" sz="15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rgbClr val="FF0000"/>
                          </a:solidFill>
                          <a:effectLst/>
                        </a:rPr>
                        <a:t>11,2</a:t>
                      </a:r>
                      <a:endParaRPr lang="cs-CZ" sz="15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rgbClr val="0070C0"/>
                          </a:solidFill>
                          <a:effectLst/>
                        </a:rPr>
                        <a:t>3,7</a:t>
                      </a:r>
                      <a:endParaRPr lang="cs-CZ" sz="15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rgbClr val="0070C0"/>
                          </a:solidFill>
                          <a:effectLst/>
                        </a:rPr>
                        <a:t>1,5</a:t>
                      </a:r>
                      <a:endParaRPr lang="cs-CZ" sz="15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chemeClr val="tx1"/>
                          </a:solidFill>
                          <a:effectLst/>
                        </a:rPr>
                        <a:t>Německo</a:t>
                      </a:r>
                      <a:endParaRPr lang="cs-CZ" sz="15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rgbClr val="0070C0"/>
                          </a:solidFill>
                          <a:effectLst/>
                        </a:rPr>
                        <a:t>2,7</a:t>
                      </a:r>
                      <a:endParaRPr lang="cs-CZ" sz="15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chemeClr val="tx1"/>
                          </a:solidFill>
                          <a:effectLst/>
                        </a:rPr>
                        <a:t>4,9</a:t>
                      </a:r>
                      <a:endParaRPr lang="cs-CZ" sz="15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rgbClr val="0070C0"/>
                          </a:solidFill>
                          <a:effectLst/>
                        </a:rPr>
                        <a:t>2,4</a:t>
                      </a:r>
                      <a:endParaRPr lang="cs-CZ" sz="15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rgbClr val="0070C0"/>
                          </a:solidFill>
                          <a:effectLst/>
                        </a:rPr>
                        <a:t>1,7</a:t>
                      </a:r>
                      <a:endParaRPr lang="cs-CZ" sz="15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Itálie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rgbClr val="0070C0"/>
                          </a:solidFill>
                          <a:effectLst/>
                        </a:rPr>
                        <a:t>3,9</a:t>
                      </a:r>
                      <a:endParaRPr lang="cs-CZ" sz="15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rgbClr val="FF0000"/>
                          </a:solidFill>
                          <a:effectLst/>
                        </a:rPr>
                        <a:t>16,7</a:t>
                      </a:r>
                      <a:endParaRPr lang="cs-CZ" sz="15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chemeClr val="tx1"/>
                          </a:solidFill>
                          <a:effectLst/>
                        </a:rPr>
                        <a:t>6,4</a:t>
                      </a:r>
                      <a:endParaRPr lang="cs-CZ" sz="15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rgbClr val="0070C0"/>
                          </a:solidFill>
                          <a:effectLst/>
                        </a:rPr>
                        <a:t>3,5</a:t>
                      </a:r>
                      <a:endParaRPr lang="cs-CZ" sz="15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Nizozemí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>
                          <a:solidFill>
                            <a:schemeClr val="tx1"/>
                          </a:solidFill>
                          <a:effectLst/>
                        </a:rPr>
                        <a:t>4,1</a:t>
                      </a:r>
                      <a:endParaRPr lang="cs-CZ" sz="15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>
                          <a:solidFill>
                            <a:schemeClr val="tx1"/>
                          </a:solidFill>
                          <a:effectLst/>
                        </a:rPr>
                        <a:t>6,5</a:t>
                      </a:r>
                      <a:endParaRPr lang="cs-CZ" sz="15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rgbClr val="0070C0"/>
                          </a:solidFill>
                          <a:effectLst/>
                        </a:rPr>
                        <a:t>1,8</a:t>
                      </a:r>
                      <a:endParaRPr lang="cs-CZ" sz="15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rgbClr val="0070C0"/>
                          </a:solidFill>
                          <a:effectLst/>
                        </a:rPr>
                        <a:t>2,2</a:t>
                      </a:r>
                      <a:endParaRPr lang="cs-CZ" sz="15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Belgie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rgbClr val="0070C0"/>
                          </a:solidFill>
                          <a:effectLst/>
                        </a:rPr>
                        <a:t>2,9</a:t>
                      </a:r>
                      <a:endParaRPr lang="cs-CZ" sz="15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rgbClr val="FF0000"/>
                          </a:solidFill>
                          <a:effectLst/>
                        </a:rPr>
                        <a:t>8,1</a:t>
                      </a:r>
                      <a:endParaRPr lang="cs-CZ" sz="15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rgbClr val="0070C0"/>
                          </a:solidFill>
                          <a:effectLst/>
                        </a:rPr>
                        <a:t>3,1</a:t>
                      </a:r>
                      <a:endParaRPr lang="cs-CZ" sz="15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rgbClr val="0070C0"/>
                          </a:solidFill>
                          <a:effectLst/>
                        </a:rPr>
                        <a:t>1,8</a:t>
                      </a:r>
                      <a:endParaRPr lang="cs-CZ" sz="15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Španělsko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>
                          <a:solidFill>
                            <a:schemeClr val="tx1"/>
                          </a:solidFill>
                          <a:effectLst/>
                        </a:rPr>
                        <a:t>4,6</a:t>
                      </a:r>
                      <a:endParaRPr lang="cs-CZ" sz="15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rgbClr val="FF0000"/>
                          </a:solidFill>
                          <a:effectLst/>
                        </a:rPr>
                        <a:t>16,4</a:t>
                      </a:r>
                      <a:endParaRPr lang="cs-CZ" sz="15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>
                          <a:solidFill>
                            <a:schemeClr val="tx1"/>
                          </a:solidFill>
                          <a:effectLst/>
                        </a:rPr>
                        <a:t>6,9</a:t>
                      </a:r>
                      <a:endParaRPr lang="cs-CZ" sz="15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rgbClr val="0070C0"/>
                          </a:solidFill>
                          <a:effectLst/>
                        </a:rPr>
                        <a:t>3,4</a:t>
                      </a:r>
                      <a:endParaRPr lang="cs-CZ" sz="15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Západní Evropa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>
                          <a:solidFill>
                            <a:schemeClr val="tx1"/>
                          </a:solidFill>
                          <a:effectLst/>
                        </a:rPr>
                        <a:t>4,3</a:t>
                      </a:r>
                      <a:endParaRPr lang="cs-CZ" sz="15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rgbClr val="FF0000"/>
                          </a:solidFill>
                          <a:effectLst/>
                        </a:rPr>
                        <a:t>11,2</a:t>
                      </a:r>
                      <a:endParaRPr lang="cs-CZ" sz="15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>
                          <a:solidFill>
                            <a:schemeClr val="tx1"/>
                          </a:solidFill>
                          <a:effectLst/>
                        </a:rPr>
                        <a:t>4,5</a:t>
                      </a:r>
                      <a:endParaRPr lang="cs-CZ" sz="15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rgbClr val="0070C0"/>
                          </a:solidFill>
                          <a:effectLst/>
                        </a:rPr>
                        <a:t>2,2</a:t>
                      </a:r>
                      <a:endParaRPr lang="cs-CZ" sz="15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Spojené státy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rgbClr val="0070C0"/>
                          </a:solidFill>
                          <a:effectLst/>
                        </a:rPr>
                        <a:t>2,7</a:t>
                      </a:r>
                      <a:endParaRPr lang="cs-CZ" sz="15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rgbClr val="FF0000"/>
                          </a:solidFill>
                          <a:effectLst/>
                        </a:rPr>
                        <a:t>8,2</a:t>
                      </a:r>
                      <a:endParaRPr lang="cs-CZ" sz="15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rgbClr val="0070C0"/>
                          </a:solidFill>
                          <a:effectLst/>
                        </a:rPr>
                        <a:t>3,8</a:t>
                      </a:r>
                      <a:endParaRPr lang="cs-CZ" sz="15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rgbClr val="0070C0"/>
                          </a:solidFill>
                          <a:effectLst/>
                        </a:rPr>
                        <a:t>2,4</a:t>
                      </a:r>
                      <a:endParaRPr lang="cs-CZ" sz="15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Japonsko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>
                          <a:solidFill>
                            <a:schemeClr val="tx1"/>
                          </a:solidFill>
                          <a:effectLst/>
                        </a:rPr>
                        <a:t>5,2</a:t>
                      </a:r>
                      <a:endParaRPr lang="cs-CZ" sz="15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>
                          <a:solidFill>
                            <a:schemeClr val="tx1"/>
                          </a:solidFill>
                          <a:effectLst/>
                        </a:rPr>
                        <a:t>7,6</a:t>
                      </a:r>
                      <a:endParaRPr lang="cs-CZ" sz="15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rgbClr val="0070C0"/>
                          </a:solidFill>
                          <a:effectLst/>
                        </a:rPr>
                        <a:t>1,7</a:t>
                      </a:r>
                      <a:endParaRPr lang="cs-CZ" sz="15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rgbClr val="0070C0"/>
                          </a:solidFill>
                          <a:effectLst/>
                        </a:rPr>
                        <a:t>0,6</a:t>
                      </a:r>
                      <a:endParaRPr lang="cs-CZ" sz="15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8563023"/>
              </p:ext>
            </p:extLst>
          </p:nvPr>
        </p:nvGraphicFramePr>
        <p:xfrm>
          <a:off x="1835696" y="116632"/>
          <a:ext cx="5823714" cy="3242310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1482535"/>
                <a:gridCol w="1070610"/>
                <a:gridCol w="1110298"/>
                <a:gridCol w="1110298"/>
                <a:gridCol w="1049973"/>
              </a:tblGrid>
              <a:tr h="262719"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u="non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r>
                        <a:rPr lang="cs-CZ" sz="2000" u="none" dirty="0" smtClean="0">
                          <a:solidFill>
                            <a:schemeClr val="tx1"/>
                          </a:solidFill>
                          <a:effectLst/>
                        </a:rPr>
                        <a:t>Nezaměstnanost</a:t>
                      </a:r>
                      <a:endParaRPr lang="cs-CZ" sz="2000" u="none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5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chemeClr val="tx1"/>
                          </a:solidFill>
                          <a:effectLst/>
                        </a:rPr>
                        <a:t>1950-1973</a:t>
                      </a:r>
                      <a:endParaRPr lang="cs-CZ" sz="15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1974–1983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1984–1993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1994–1998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Británie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rgbClr val="0070C0"/>
                          </a:solidFill>
                          <a:effectLst/>
                        </a:rPr>
                        <a:t>2,8</a:t>
                      </a:r>
                      <a:endParaRPr lang="cs-CZ" sz="15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rgbClr val="FF0000"/>
                          </a:solidFill>
                          <a:effectLst/>
                        </a:rPr>
                        <a:t>7,0</a:t>
                      </a:r>
                      <a:endParaRPr lang="cs-CZ" sz="15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rgbClr val="FF0000"/>
                          </a:solidFill>
                          <a:effectLst/>
                        </a:rPr>
                        <a:t>9,7</a:t>
                      </a:r>
                      <a:endParaRPr lang="cs-CZ" sz="15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rgbClr val="FF0000"/>
                          </a:solidFill>
                          <a:effectLst/>
                        </a:rPr>
                        <a:t>8,0</a:t>
                      </a:r>
                      <a:endParaRPr lang="cs-CZ" sz="15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Francie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rgbClr val="0070C0"/>
                          </a:solidFill>
                          <a:effectLst/>
                        </a:rPr>
                        <a:t>2,0</a:t>
                      </a:r>
                      <a:endParaRPr lang="cs-CZ" sz="15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chemeClr val="tx1"/>
                          </a:solidFill>
                          <a:effectLst/>
                        </a:rPr>
                        <a:t>5,7</a:t>
                      </a:r>
                      <a:endParaRPr lang="cs-CZ" sz="15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rgbClr val="FF0000"/>
                          </a:solidFill>
                          <a:effectLst/>
                        </a:rPr>
                        <a:t>10,0</a:t>
                      </a:r>
                      <a:endParaRPr lang="cs-CZ" sz="15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rgbClr val="FF0000"/>
                          </a:solidFill>
                          <a:effectLst/>
                        </a:rPr>
                        <a:t>12,1</a:t>
                      </a:r>
                      <a:endParaRPr lang="cs-CZ" sz="15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chemeClr val="tx1"/>
                          </a:solidFill>
                          <a:effectLst/>
                        </a:rPr>
                        <a:t>Německo</a:t>
                      </a:r>
                      <a:endParaRPr lang="cs-CZ" sz="15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rgbClr val="0070C0"/>
                          </a:solidFill>
                          <a:effectLst/>
                        </a:rPr>
                        <a:t>2,5</a:t>
                      </a:r>
                      <a:endParaRPr lang="cs-CZ" sz="15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chemeClr val="tx1"/>
                          </a:solidFill>
                          <a:effectLst/>
                        </a:rPr>
                        <a:t>4,1</a:t>
                      </a:r>
                      <a:endParaRPr lang="cs-CZ" sz="15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>
                          <a:solidFill>
                            <a:schemeClr val="tx1"/>
                          </a:solidFill>
                          <a:effectLst/>
                        </a:rPr>
                        <a:t>6,2</a:t>
                      </a:r>
                      <a:endParaRPr lang="cs-CZ" sz="15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rgbClr val="FF0000"/>
                          </a:solidFill>
                          <a:effectLst/>
                        </a:rPr>
                        <a:t>9,0</a:t>
                      </a:r>
                      <a:endParaRPr lang="cs-CZ" sz="15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chemeClr val="tx1"/>
                          </a:solidFill>
                          <a:effectLst/>
                        </a:rPr>
                        <a:t>Itálie</a:t>
                      </a:r>
                      <a:endParaRPr lang="cs-CZ" sz="15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>
                          <a:solidFill>
                            <a:schemeClr val="tx1"/>
                          </a:solidFill>
                          <a:effectLst/>
                        </a:rPr>
                        <a:t>5,5</a:t>
                      </a:r>
                      <a:endParaRPr lang="cs-CZ" sz="15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rgbClr val="FF0000"/>
                          </a:solidFill>
                          <a:effectLst/>
                        </a:rPr>
                        <a:t>7,2</a:t>
                      </a:r>
                      <a:endParaRPr lang="cs-CZ" sz="15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rgbClr val="FF0000"/>
                          </a:solidFill>
                          <a:effectLst/>
                        </a:rPr>
                        <a:t>9,3</a:t>
                      </a:r>
                      <a:endParaRPr lang="cs-CZ" sz="15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rgbClr val="FF0000"/>
                          </a:solidFill>
                          <a:effectLst/>
                        </a:rPr>
                        <a:t>11,9</a:t>
                      </a:r>
                      <a:endParaRPr lang="cs-CZ" sz="15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Nizozemí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rgbClr val="0070C0"/>
                          </a:solidFill>
                          <a:effectLst/>
                        </a:rPr>
                        <a:t>2,2</a:t>
                      </a:r>
                      <a:endParaRPr lang="cs-CZ" sz="15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rgbClr val="FF0000"/>
                          </a:solidFill>
                          <a:effectLst/>
                        </a:rPr>
                        <a:t>7,3</a:t>
                      </a:r>
                      <a:endParaRPr lang="cs-CZ" sz="15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rgbClr val="FF0000"/>
                          </a:solidFill>
                          <a:effectLst/>
                        </a:rPr>
                        <a:t>7,3</a:t>
                      </a:r>
                      <a:endParaRPr lang="cs-CZ" sz="15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chemeClr val="tx1"/>
                          </a:solidFill>
                          <a:effectLst/>
                        </a:rPr>
                        <a:t>5,9</a:t>
                      </a:r>
                      <a:endParaRPr lang="cs-CZ" sz="15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Belgie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rgbClr val="0070C0"/>
                          </a:solidFill>
                          <a:effectLst/>
                        </a:rPr>
                        <a:t>3,0</a:t>
                      </a:r>
                      <a:endParaRPr lang="cs-CZ" sz="15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rgbClr val="FF0000"/>
                          </a:solidFill>
                          <a:effectLst/>
                        </a:rPr>
                        <a:t>8,2</a:t>
                      </a:r>
                      <a:endParaRPr lang="cs-CZ" sz="15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rgbClr val="FF0000"/>
                          </a:solidFill>
                          <a:effectLst/>
                        </a:rPr>
                        <a:t>8,8</a:t>
                      </a:r>
                      <a:endParaRPr lang="cs-CZ" sz="15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rgbClr val="FF0000"/>
                          </a:solidFill>
                          <a:effectLst/>
                        </a:rPr>
                        <a:t>9,7</a:t>
                      </a:r>
                      <a:endParaRPr lang="cs-CZ" sz="15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chemeClr val="tx1"/>
                          </a:solidFill>
                          <a:effectLst/>
                        </a:rPr>
                        <a:t>Španělsko</a:t>
                      </a:r>
                      <a:endParaRPr lang="cs-CZ" sz="15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rgbClr val="0070C0"/>
                          </a:solidFill>
                          <a:effectLst/>
                        </a:rPr>
                        <a:t>2,9</a:t>
                      </a:r>
                      <a:endParaRPr lang="cs-CZ" sz="15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rgbClr val="FF0000"/>
                          </a:solidFill>
                          <a:effectLst/>
                        </a:rPr>
                        <a:t>9,1</a:t>
                      </a:r>
                      <a:endParaRPr lang="cs-CZ" sz="15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rgbClr val="FF0000"/>
                          </a:solidFill>
                          <a:effectLst/>
                        </a:rPr>
                        <a:t>19,4</a:t>
                      </a:r>
                      <a:endParaRPr lang="cs-CZ" sz="15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rgbClr val="FF0000"/>
                          </a:solidFill>
                          <a:effectLst/>
                        </a:rPr>
                        <a:t>21,8</a:t>
                      </a:r>
                      <a:endParaRPr lang="cs-CZ" sz="15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Západní Evropa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rgbClr val="0070C0"/>
                          </a:solidFill>
                          <a:effectLst/>
                        </a:rPr>
                        <a:t>2,6</a:t>
                      </a:r>
                      <a:endParaRPr lang="cs-CZ" sz="15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>
                          <a:solidFill>
                            <a:schemeClr val="tx1"/>
                          </a:solidFill>
                          <a:effectLst/>
                        </a:rPr>
                        <a:t>6,0</a:t>
                      </a:r>
                      <a:endParaRPr lang="cs-CZ" sz="15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rgbClr val="FF0000"/>
                          </a:solidFill>
                          <a:effectLst/>
                        </a:rPr>
                        <a:t>9,2</a:t>
                      </a:r>
                      <a:endParaRPr lang="cs-CZ" sz="15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rgbClr val="FF0000"/>
                          </a:solidFill>
                          <a:effectLst/>
                        </a:rPr>
                        <a:t>10,7</a:t>
                      </a:r>
                      <a:endParaRPr lang="cs-CZ" sz="15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Spojené státy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rgbClr val="0070C0"/>
                          </a:solidFill>
                          <a:effectLst/>
                        </a:rPr>
                        <a:t>4,6</a:t>
                      </a:r>
                      <a:endParaRPr lang="cs-CZ" sz="15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rgbClr val="FF0000"/>
                          </a:solidFill>
                          <a:effectLst/>
                        </a:rPr>
                        <a:t>7,4</a:t>
                      </a:r>
                      <a:endParaRPr lang="cs-CZ" sz="15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chemeClr val="tx1"/>
                          </a:solidFill>
                          <a:effectLst/>
                        </a:rPr>
                        <a:t>6,7</a:t>
                      </a:r>
                      <a:endParaRPr lang="cs-CZ" sz="15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chemeClr val="tx1"/>
                          </a:solidFill>
                          <a:effectLst/>
                        </a:rPr>
                        <a:t>5,3</a:t>
                      </a:r>
                      <a:endParaRPr lang="cs-CZ" sz="15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Japonsko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rgbClr val="0070C0"/>
                          </a:solidFill>
                          <a:effectLst/>
                        </a:rPr>
                        <a:t>1,6</a:t>
                      </a:r>
                      <a:endParaRPr lang="cs-CZ" sz="15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rgbClr val="0070C0"/>
                          </a:solidFill>
                          <a:effectLst/>
                        </a:rPr>
                        <a:t>2,1</a:t>
                      </a:r>
                      <a:endParaRPr lang="cs-CZ" sz="15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rgbClr val="0070C0"/>
                          </a:solidFill>
                          <a:effectLst/>
                        </a:rPr>
                        <a:t>2,3</a:t>
                      </a:r>
                      <a:endParaRPr lang="cs-CZ" sz="15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rgbClr val="0070C0"/>
                          </a:solidFill>
                          <a:effectLst/>
                        </a:rPr>
                        <a:t>3,4</a:t>
                      </a:r>
                      <a:endParaRPr lang="cs-CZ" sz="15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2346325" y="270668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57310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:\23120\Desktop\GRR-085_Paris-police-storming-student-barricades_196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91" y="762433"/>
            <a:ext cx="9007126" cy="52299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8354215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23120\Desktop\STP-117_Student-riots-in-Paris_196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419" y="200770"/>
            <a:ext cx="8301162" cy="64564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416287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946998"/>
              </p:ext>
            </p:extLst>
          </p:nvPr>
        </p:nvGraphicFramePr>
        <p:xfrm>
          <a:off x="1024955" y="3861048"/>
          <a:ext cx="6740015" cy="173122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16227"/>
                <a:gridCol w="1230947"/>
                <a:gridCol w="1230947"/>
                <a:gridCol w="1230947"/>
                <a:gridCol w="1230947"/>
              </a:tblGrid>
              <a:tr h="4693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 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1820–1870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1870–1913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1913–1950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1950–1973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Západní Evropa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0070C0"/>
                          </a:solidFill>
                          <a:effectLst/>
                        </a:rPr>
                        <a:t>1,7</a:t>
                      </a:r>
                      <a:endParaRPr lang="cs-CZ" sz="18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</a:rPr>
                        <a:t>2,1</a:t>
                      </a:r>
                      <a:endParaRPr lang="cs-CZ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FF0000"/>
                          </a:solidFill>
                          <a:effectLst/>
                        </a:rPr>
                        <a:t>1,1</a:t>
                      </a:r>
                      <a:endParaRPr lang="cs-CZ" sz="18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0070C0"/>
                          </a:solidFill>
                          <a:effectLst/>
                        </a:rPr>
                        <a:t>4,5</a:t>
                      </a:r>
                      <a:endParaRPr lang="cs-CZ" sz="18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Periferijní Evropa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FF0000"/>
                          </a:solidFill>
                          <a:effectLst/>
                        </a:rPr>
                        <a:t>0,9</a:t>
                      </a:r>
                      <a:endParaRPr lang="cs-CZ" sz="18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FF0000"/>
                          </a:solidFill>
                          <a:effectLst/>
                        </a:rPr>
                        <a:t>1,5</a:t>
                      </a:r>
                      <a:endParaRPr lang="cs-CZ" sz="18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FF0000"/>
                          </a:solidFill>
                          <a:effectLst/>
                        </a:rPr>
                        <a:t>1,2</a:t>
                      </a:r>
                      <a:endParaRPr lang="cs-CZ" sz="18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0070C0"/>
                          </a:solidFill>
                          <a:effectLst/>
                        </a:rPr>
                        <a:t>6,0</a:t>
                      </a:r>
                      <a:endParaRPr lang="cs-CZ" sz="18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Východní Evropa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0070C0"/>
                          </a:solidFill>
                          <a:effectLst/>
                        </a:rPr>
                        <a:t>1,6</a:t>
                      </a:r>
                      <a:endParaRPr lang="cs-CZ" sz="18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>
                          <a:effectLst/>
                        </a:rPr>
                        <a:t>2,3</a:t>
                      </a:r>
                      <a:endParaRPr lang="cs-CZ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>
                          <a:effectLst/>
                        </a:rPr>
                        <a:t>1,7</a:t>
                      </a:r>
                      <a:endParaRPr lang="cs-CZ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0070C0"/>
                          </a:solidFill>
                          <a:effectLst/>
                        </a:rPr>
                        <a:t>4,7</a:t>
                      </a:r>
                      <a:endParaRPr lang="cs-CZ" sz="18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Svět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FF0000"/>
                          </a:solidFill>
                          <a:effectLst/>
                        </a:rPr>
                        <a:t>0,9</a:t>
                      </a:r>
                      <a:endParaRPr lang="cs-CZ" sz="18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</a:rPr>
                        <a:t>2,1</a:t>
                      </a:r>
                      <a:endParaRPr lang="cs-CZ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>
                          <a:effectLst/>
                        </a:rPr>
                        <a:t>1,8</a:t>
                      </a:r>
                      <a:endParaRPr lang="cs-CZ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0070C0"/>
                          </a:solidFill>
                          <a:effectLst/>
                        </a:rPr>
                        <a:t>4,8</a:t>
                      </a:r>
                      <a:endParaRPr lang="cs-CZ" sz="18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1133430"/>
              </p:ext>
            </p:extLst>
          </p:nvPr>
        </p:nvGraphicFramePr>
        <p:xfrm>
          <a:off x="2009725" y="1700808"/>
          <a:ext cx="4768087" cy="15773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75246"/>
                <a:gridCol w="1230947"/>
                <a:gridCol w="1230947"/>
                <a:gridCol w="1230947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 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1950–1955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1955–1960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1960–1964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Británie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FF0000"/>
                          </a:solidFill>
                          <a:effectLst/>
                        </a:rPr>
                        <a:t>2,9</a:t>
                      </a:r>
                      <a:endParaRPr lang="cs-CZ" sz="18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FF0000"/>
                          </a:solidFill>
                          <a:effectLst/>
                        </a:rPr>
                        <a:t>2,5</a:t>
                      </a:r>
                      <a:endParaRPr lang="cs-CZ" sz="18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FF0000"/>
                          </a:solidFill>
                          <a:effectLst/>
                        </a:rPr>
                        <a:t>3,1</a:t>
                      </a:r>
                      <a:endParaRPr lang="cs-CZ" sz="18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Francie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</a:rPr>
                        <a:t>4,4</a:t>
                      </a:r>
                      <a:endParaRPr lang="cs-CZ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</a:rPr>
                        <a:t>4,8</a:t>
                      </a:r>
                      <a:endParaRPr lang="cs-CZ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0070C0"/>
                          </a:solidFill>
                          <a:effectLst/>
                        </a:rPr>
                        <a:t>6,0</a:t>
                      </a:r>
                      <a:endParaRPr lang="cs-CZ" sz="18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Německo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0070C0"/>
                          </a:solidFill>
                          <a:effectLst/>
                        </a:rPr>
                        <a:t>9,1</a:t>
                      </a:r>
                      <a:endParaRPr lang="cs-CZ" sz="18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0070C0"/>
                          </a:solidFill>
                          <a:effectLst/>
                        </a:rPr>
                        <a:t>6,4</a:t>
                      </a:r>
                      <a:endParaRPr lang="cs-CZ" sz="18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0070C0"/>
                          </a:solidFill>
                          <a:effectLst/>
                        </a:rPr>
                        <a:t>5,1</a:t>
                      </a:r>
                      <a:endParaRPr lang="cs-CZ" sz="18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Itálie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0070C0"/>
                          </a:solidFill>
                          <a:effectLst/>
                        </a:rPr>
                        <a:t>6,3</a:t>
                      </a:r>
                      <a:endParaRPr lang="cs-CZ" sz="18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0070C0"/>
                          </a:solidFill>
                          <a:effectLst/>
                        </a:rPr>
                        <a:t>5,4</a:t>
                      </a:r>
                      <a:endParaRPr lang="cs-CZ" sz="18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0070C0"/>
                          </a:solidFill>
                          <a:effectLst/>
                        </a:rPr>
                        <a:t>5,5</a:t>
                      </a:r>
                      <a:endParaRPr lang="cs-CZ" sz="18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2051720" y="938758"/>
            <a:ext cx="497213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Růst hrubého domácího produktu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(%)</a:t>
            </a:r>
            <a:endParaRPr kumimoji="0" lang="cs-CZ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412703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>
            <a:normAutofit/>
          </a:bodyPr>
          <a:lstStyle/>
          <a:p>
            <a:r>
              <a:rPr lang="cs-CZ" sz="3600" b="1" dirty="0" smtClean="0"/>
              <a:t>Ropné šoky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052736"/>
            <a:ext cx="8229600" cy="5472608"/>
          </a:xfrm>
        </p:spPr>
        <p:txBody>
          <a:bodyPr>
            <a:normAutofit fontScale="62500" lnSpcReduction="20000"/>
          </a:bodyPr>
          <a:lstStyle/>
          <a:p>
            <a:r>
              <a:rPr lang="cs-CZ" dirty="0" smtClean="0"/>
              <a:t>Šoky v </a:t>
            </a:r>
            <a:r>
              <a:rPr lang="cs-CZ" b="1" dirty="0" smtClean="0"/>
              <a:t>období zpomalování </a:t>
            </a:r>
            <a:r>
              <a:rPr lang="cs-CZ" dirty="0" smtClean="0"/>
              <a:t>světové ekonomiky 1960-1973 E +4,6% a US +4%; do 1980 jen 2,3% a 1,5%;</a:t>
            </a:r>
          </a:p>
          <a:p>
            <a:r>
              <a:rPr lang="cs-CZ" b="1" dirty="0" smtClean="0"/>
              <a:t>Levná ropa </a:t>
            </a:r>
            <a:r>
              <a:rPr lang="cs-CZ" dirty="0" smtClean="0"/>
              <a:t>podporovala růst</a:t>
            </a:r>
            <a:r>
              <a:rPr lang="cs-CZ" dirty="0"/>
              <a:t>:</a:t>
            </a:r>
            <a:endParaRPr lang="cs-CZ" dirty="0" smtClean="0"/>
          </a:p>
          <a:p>
            <a:pPr lvl="1"/>
            <a:r>
              <a:rPr lang="cs-CZ" b="1" dirty="0" smtClean="0"/>
              <a:t>nahradila uhlí </a:t>
            </a:r>
            <a:r>
              <a:rPr lang="cs-CZ" dirty="0" smtClean="0"/>
              <a:t>(kromě GB</a:t>
            </a:r>
            <a:r>
              <a:rPr lang="cs-CZ" dirty="0"/>
              <a:t>)</a:t>
            </a:r>
            <a:r>
              <a:rPr lang="cs-CZ" dirty="0" smtClean="0"/>
              <a:t>– těžba </a:t>
            </a:r>
            <a:r>
              <a:rPr lang="cs-CZ" b="1" dirty="0" smtClean="0"/>
              <a:t>citlivá</a:t>
            </a:r>
            <a:r>
              <a:rPr lang="cs-CZ" dirty="0" smtClean="0"/>
              <a:t> záležitost; </a:t>
            </a:r>
          </a:p>
          <a:p>
            <a:pPr lvl="1"/>
            <a:r>
              <a:rPr lang="cs-CZ" b="1" dirty="0" smtClean="0"/>
              <a:t>rozvoj</a:t>
            </a:r>
            <a:r>
              <a:rPr lang="cs-CZ" dirty="0" smtClean="0"/>
              <a:t> kapacit </a:t>
            </a:r>
            <a:r>
              <a:rPr lang="cs-CZ" b="1" dirty="0" smtClean="0"/>
              <a:t>těžby</a:t>
            </a:r>
            <a:r>
              <a:rPr lang="cs-CZ" dirty="0" smtClean="0"/>
              <a:t> (Irán, Irák, SA, KUW, LIB), </a:t>
            </a:r>
            <a:r>
              <a:rPr lang="cs-CZ" b="1" dirty="0" smtClean="0"/>
              <a:t>dopravy</a:t>
            </a:r>
            <a:r>
              <a:rPr lang="cs-CZ" dirty="0" smtClean="0"/>
              <a:t> (tankery a terminály); rozvoj </a:t>
            </a:r>
            <a:r>
              <a:rPr lang="cs-CZ" b="1" dirty="0" err="1" smtClean="0"/>
              <a:t>energ.náročných</a:t>
            </a:r>
            <a:r>
              <a:rPr lang="cs-CZ" b="1" dirty="0" smtClean="0"/>
              <a:t> odvětví </a:t>
            </a:r>
            <a:r>
              <a:rPr lang="cs-CZ" dirty="0" smtClean="0"/>
              <a:t>(auta, chemie, ropa jako palivo) </a:t>
            </a:r>
          </a:p>
          <a:p>
            <a:pPr lvl="1"/>
            <a:r>
              <a:rPr lang="cs-CZ" b="1" dirty="0" smtClean="0"/>
              <a:t>kooperace s US </a:t>
            </a:r>
            <a:r>
              <a:rPr lang="cs-CZ" dirty="0" smtClean="0"/>
              <a:t>(</a:t>
            </a:r>
            <a:r>
              <a:rPr lang="cs-CZ" b="1" dirty="0" smtClean="0"/>
              <a:t>Blízký východ</a:t>
            </a:r>
            <a:r>
              <a:rPr lang="cs-CZ" dirty="0" smtClean="0"/>
              <a:t>) – koncese již v 20letech; 1980 25% světové produkce a </a:t>
            </a:r>
            <a:r>
              <a:rPr lang="cs-CZ" b="1" dirty="0" smtClean="0"/>
              <a:t>80% E spotřeby</a:t>
            </a:r>
            <a:r>
              <a:rPr lang="cs-CZ" dirty="0" smtClean="0"/>
              <a:t>;</a:t>
            </a:r>
          </a:p>
          <a:p>
            <a:pPr lvl="1"/>
            <a:r>
              <a:rPr lang="cs-CZ" dirty="0" smtClean="0"/>
              <a:t>1968 OPEC pevné ceny, devalvace US (B-W), závislost FRA 72,5% a ITA 78,6%; </a:t>
            </a:r>
          </a:p>
          <a:p>
            <a:r>
              <a:rPr lang="cs-CZ" b="1" dirty="0" smtClean="0"/>
              <a:t>Ropný šok 1973 </a:t>
            </a:r>
            <a:r>
              <a:rPr lang="cs-CZ" dirty="0" smtClean="0"/>
              <a:t>– </a:t>
            </a:r>
            <a:r>
              <a:rPr lang="cs-CZ" b="1" dirty="0" err="1" smtClean="0"/>
              <a:t>Jomkipurská</a:t>
            </a:r>
            <a:r>
              <a:rPr lang="cs-CZ" dirty="0" smtClean="0"/>
              <a:t> válka:</a:t>
            </a:r>
          </a:p>
          <a:p>
            <a:pPr lvl="1"/>
            <a:r>
              <a:rPr lang="cs-CZ" dirty="0" smtClean="0"/>
              <a:t>OPEC </a:t>
            </a:r>
            <a:r>
              <a:rPr lang="cs-CZ" b="1" dirty="0" smtClean="0"/>
              <a:t>5% redukce </a:t>
            </a:r>
            <a:r>
              <a:rPr lang="cs-CZ" dirty="0" smtClean="0"/>
              <a:t>těžby a </a:t>
            </a:r>
            <a:r>
              <a:rPr lang="cs-CZ" b="1" dirty="0" smtClean="0"/>
              <a:t>embargo</a:t>
            </a:r>
            <a:r>
              <a:rPr lang="cs-CZ" dirty="0" smtClean="0"/>
              <a:t> (US a NED) – kartel, </a:t>
            </a:r>
            <a:r>
              <a:rPr lang="cs-CZ" b="1" dirty="0" smtClean="0"/>
              <a:t>šok</a:t>
            </a:r>
            <a:r>
              <a:rPr lang="cs-CZ" dirty="0" smtClean="0"/>
              <a:t> (z 2,6USD na 11,7USD), </a:t>
            </a:r>
            <a:r>
              <a:rPr lang="cs-CZ" b="1" dirty="0" smtClean="0"/>
              <a:t>podpora</a:t>
            </a:r>
            <a:r>
              <a:rPr lang="cs-CZ" dirty="0" smtClean="0"/>
              <a:t> Arabských </a:t>
            </a:r>
            <a:r>
              <a:rPr lang="cs-CZ" b="1" dirty="0" smtClean="0"/>
              <a:t>požadavků</a:t>
            </a:r>
            <a:r>
              <a:rPr lang="cs-CZ" dirty="0" smtClean="0"/>
              <a:t> (stažení IZR);</a:t>
            </a:r>
          </a:p>
          <a:p>
            <a:pPr lvl="1"/>
            <a:r>
              <a:rPr lang="cs-CZ" b="1" dirty="0" smtClean="0"/>
              <a:t>Druhý šok 1979 </a:t>
            </a:r>
            <a:r>
              <a:rPr lang="cs-CZ" dirty="0" smtClean="0"/>
              <a:t>– </a:t>
            </a:r>
            <a:r>
              <a:rPr lang="cs-CZ" b="1" dirty="0" smtClean="0"/>
              <a:t>Iránská</a:t>
            </a:r>
            <a:r>
              <a:rPr lang="cs-CZ" dirty="0" smtClean="0"/>
              <a:t> </a:t>
            </a:r>
            <a:r>
              <a:rPr lang="cs-CZ" b="1" dirty="0" smtClean="0"/>
              <a:t>revoluce</a:t>
            </a:r>
            <a:r>
              <a:rPr lang="cs-CZ" dirty="0" smtClean="0"/>
              <a:t> (70.léta 10x nárůst ceny);</a:t>
            </a:r>
          </a:p>
          <a:p>
            <a:r>
              <a:rPr lang="cs-CZ" dirty="0" smtClean="0"/>
              <a:t>Šoky: B-W, </a:t>
            </a:r>
            <a:r>
              <a:rPr lang="cs-CZ" b="1" dirty="0" smtClean="0"/>
              <a:t>inflace 13-15%, </a:t>
            </a:r>
            <a:r>
              <a:rPr lang="cs-CZ" dirty="0" smtClean="0"/>
              <a:t>růst </a:t>
            </a:r>
            <a:r>
              <a:rPr lang="cs-CZ" b="1" dirty="0" smtClean="0"/>
              <a:t>nezaměstnanosti</a:t>
            </a:r>
            <a:r>
              <a:rPr lang="cs-CZ" dirty="0" smtClean="0"/>
              <a:t>, stimulace – </a:t>
            </a:r>
            <a:r>
              <a:rPr lang="cs-CZ" b="1" dirty="0" smtClean="0"/>
              <a:t>fiskální</a:t>
            </a:r>
            <a:r>
              <a:rPr lang="cs-CZ" dirty="0" smtClean="0"/>
              <a:t> </a:t>
            </a:r>
            <a:r>
              <a:rPr lang="cs-CZ" b="1" dirty="0" smtClean="0"/>
              <a:t>deficity</a:t>
            </a:r>
            <a:r>
              <a:rPr lang="cs-CZ" dirty="0" smtClean="0"/>
              <a:t>, sociální neklid, pokles konkurenceschopnosti + nástup </a:t>
            </a:r>
            <a:r>
              <a:rPr lang="cs-CZ" b="1" dirty="0" smtClean="0"/>
              <a:t>NIC</a:t>
            </a:r>
            <a:r>
              <a:rPr lang="cs-CZ" dirty="0" smtClean="0"/>
              <a:t>;</a:t>
            </a:r>
          </a:p>
          <a:p>
            <a:r>
              <a:rPr lang="cs-CZ" dirty="0" smtClean="0"/>
              <a:t>Dopady na </a:t>
            </a:r>
            <a:r>
              <a:rPr lang="cs-CZ" b="1" dirty="0" smtClean="0"/>
              <a:t>Světovou ekonomiku </a:t>
            </a:r>
            <a:r>
              <a:rPr lang="cs-CZ" dirty="0" smtClean="0"/>
              <a:t>– přesun příjmů k OPEC (malá poptávka), prostředky pro zhoršení </a:t>
            </a:r>
            <a:r>
              <a:rPr lang="cs-CZ" b="1" dirty="0" smtClean="0"/>
              <a:t>dlužnické</a:t>
            </a:r>
            <a:r>
              <a:rPr lang="cs-CZ" dirty="0" smtClean="0"/>
              <a:t> </a:t>
            </a:r>
            <a:r>
              <a:rPr lang="cs-CZ" b="1" dirty="0" smtClean="0"/>
              <a:t>pozice</a:t>
            </a:r>
            <a:r>
              <a:rPr lang="cs-CZ" dirty="0" smtClean="0"/>
              <a:t> </a:t>
            </a:r>
            <a:r>
              <a:rPr lang="cs-CZ" dirty="0" err="1" smtClean="0"/>
              <a:t>DCs</a:t>
            </a:r>
            <a:r>
              <a:rPr lang="cs-CZ" dirty="0" smtClean="0"/>
              <a:t> s ISI strategií (ty stojí mimo GATT liberální trendy) – </a:t>
            </a:r>
            <a:r>
              <a:rPr lang="cs-CZ" b="1" dirty="0" smtClean="0"/>
              <a:t>strukturální přizpůsobení</a:t>
            </a:r>
            <a:r>
              <a:rPr lang="cs-CZ" dirty="0" smtClean="0"/>
              <a:t>;</a:t>
            </a:r>
          </a:p>
          <a:p>
            <a:r>
              <a:rPr lang="cs-CZ" b="1" dirty="0" smtClean="0"/>
              <a:t>Monetární reformy</a:t>
            </a:r>
            <a:r>
              <a:rPr lang="cs-CZ" dirty="0" smtClean="0"/>
              <a:t> v AIC;</a:t>
            </a:r>
          </a:p>
        </p:txBody>
      </p:sp>
    </p:spTree>
    <p:extLst>
      <p:ext uri="{BB962C8B-B14F-4D97-AF65-F5344CB8AC3E}">
        <p14:creationId xmlns:p14="http://schemas.microsoft.com/office/powerpoint/2010/main" val="192744313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3943336"/>
              </p:ext>
            </p:extLst>
          </p:nvPr>
        </p:nvGraphicFramePr>
        <p:xfrm>
          <a:off x="2051720" y="1916832"/>
          <a:ext cx="4729688" cy="2804160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3312368"/>
                <a:gridCol w="708660"/>
                <a:gridCol w="708660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chemeClr val="tx1"/>
                          </a:solidFill>
                          <a:effectLst/>
                        </a:rPr>
                        <a:t>1955</a:t>
                      </a:r>
                      <a:endParaRPr lang="cs-CZ" sz="20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chemeClr val="tx1"/>
                          </a:solidFill>
                          <a:effectLst/>
                        </a:rPr>
                        <a:t>1972</a:t>
                      </a:r>
                      <a:endParaRPr lang="cs-CZ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chemeClr val="tx1"/>
                          </a:solidFill>
                          <a:effectLst/>
                        </a:rPr>
                        <a:t>Uhlí</a:t>
                      </a:r>
                      <a:endParaRPr lang="cs-CZ" sz="20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0070C0"/>
                          </a:solidFill>
                          <a:effectLst/>
                        </a:rPr>
                        <a:t>75</a:t>
                      </a:r>
                      <a:endParaRPr lang="cs-CZ" sz="20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FF0000"/>
                          </a:solidFill>
                          <a:effectLst/>
                        </a:rPr>
                        <a:t>23</a:t>
                      </a:r>
                      <a:endParaRPr lang="cs-CZ" sz="20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chemeClr val="tx1"/>
                          </a:solidFill>
                          <a:effectLst/>
                        </a:rPr>
                        <a:t>Ropa</a:t>
                      </a:r>
                      <a:endParaRPr lang="cs-CZ" sz="20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FF0000"/>
                          </a:solidFill>
                          <a:effectLst/>
                        </a:rPr>
                        <a:t>22</a:t>
                      </a:r>
                      <a:endParaRPr lang="cs-CZ" sz="20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0070C0"/>
                          </a:solidFill>
                          <a:effectLst/>
                        </a:rPr>
                        <a:t>60</a:t>
                      </a:r>
                      <a:endParaRPr lang="cs-CZ" sz="20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chemeClr val="tx1"/>
                          </a:solidFill>
                          <a:effectLst/>
                        </a:rPr>
                        <a:t>Zemní plyn</a:t>
                      </a:r>
                      <a:endParaRPr lang="cs-CZ" sz="20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</a:rPr>
                        <a:t>1</a:t>
                      </a:r>
                      <a:endParaRPr lang="cs-CZ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</a:rPr>
                        <a:t>9</a:t>
                      </a:r>
                      <a:endParaRPr lang="cs-CZ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chemeClr val="tx1"/>
                          </a:solidFill>
                          <a:effectLst/>
                        </a:rPr>
                        <a:t>Jiné</a:t>
                      </a:r>
                      <a:endParaRPr lang="cs-CZ" sz="20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</a:rPr>
                        <a:t>2</a:t>
                      </a:r>
                      <a:endParaRPr lang="cs-CZ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</a:rPr>
                        <a:t>8</a:t>
                      </a:r>
                      <a:endParaRPr lang="cs-CZ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chemeClr val="tx1"/>
                          </a:solidFill>
                          <a:effectLst/>
                        </a:rPr>
                        <a:t>Vyprodukováno </a:t>
                      </a:r>
                      <a:r>
                        <a:rPr lang="cs-CZ" sz="2000" b="0" dirty="0">
                          <a:solidFill>
                            <a:schemeClr val="tx1"/>
                          </a:solidFill>
                          <a:effectLst/>
                        </a:rPr>
                        <a:t>v Evropě</a:t>
                      </a:r>
                      <a:endParaRPr lang="cs-CZ" sz="2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0070C0"/>
                          </a:solidFill>
                          <a:effectLst/>
                        </a:rPr>
                        <a:t>78</a:t>
                      </a:r>
                      <a:endParaRPr lang="cs-CZ" sz="20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FF0000"/>
                          </a:solidFill>
                          <a:effectLst/>
                        </a:rPr>
                        <a:t>35</a:t>
                      </a:r>
                      <a:endParaRPr lang="cs-CZ" sz="20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chemeClr val="tx1"/>
                          </a:solidFill>
                          <a:effectLst/>
                        </a:rPr>
                        <a:t>Dovezeno </a:t>
                      </a:r>
                      <a:r>
                        <a:rPr lang="cs-CZ" sz="2000" b="0" dirty="0">
                          <a:solidFill>
                            <a:schemeClr val="tx1"/>
                          </a:solidFill>
                          <a:effectLst/>
                        </a:rPr>
                        <a:t>z mimoevropského </a:t>
                      </a:r>
                      <a:endParaRPr lang="cs-CZ" sz="2000" b="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0" dirty="0" smtClean="0">
                          <a:solidFill>
                            <a:schemeClr val="tx1"/>
                          </a:solidFill>
                          <a:effectLst/>
                        </a:rPr>
                        <a:t>regionu </a:t>
                      </a:r>
                      <a:r>
                        <a:rPr lang="cs-CZ" sz="2000" b="0" dirty="0">
                          <a:solidFill>
                            <a:schemeClr val="tx1"/>
                          </a:solidFill>
                          <a:effectLst/>
                        </a:rPr>
                        <a:t>(čistý dovoz)</a:t>
                      </a:r>
                      <a:endParaRPr lang="cs-CZ" sz="2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FF0000"/>
                          </a:solidFill>
                          <a:effectLst/>
                        </a:rPr>
                        <a:t>22</a:t>
                      </a:r>
                      <a:endParaRPr lang="cs-CZ" sz="20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0070C0"/>
                          </a:solidFill>
                          <a:effectLst/>
                        </a:rPr>
                        <a:t>65</a:t>
                      </a:r>
                      <a:endParaRPr lang="cs-CZ" sz="20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1187624" y="1124744"/>
            <a:ext cx="727280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Primární zdroje energie v západní Evropě</a:t>
            </a:r>
            <a:r>
              <a:rPr lang="cs-CZ" sz="2400" dirty="0"/>
              <a:t> (procenta)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9446334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http://akorra.com/blog/wp-content/uploads/2009/03/the-oil-crisis-of-197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332656"/>
            <a:ext cx="5616624" cy="6183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023334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/>
              <a:t>Strukturální změny </a:t>
            </a:r>
            <a:r>
              <a:rPr lang="cs-CZ" sz="3600" b="1" dirty="0" err="1" smtClean="0"/>
              <a:t>AICs</a:t>
            </a:r>
            <a:r>
              <a:rPr lang="cs-CZ" sz="3600" b="1" dirty="0" smtClean="0"/>
              <a:t> 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340768"/>
            <a:ext cx="8435280" cy="5040560"/>
          </a:xfrm>
        </p:spPr>
        <p:txBody>
          <a:bodyPr>
            <a:normAutofit fontScale="70000" lnSpcReduction="20000"/>
          </a:bodyPr>
          <a:lstStyle/>
          <a:p>
            <a:r>
              <a:rPr lang="cs-CZ" b="1" u="sng" dirty="0" smtClean="0"/>
              <a:t>Robustnost ekonomik</a:t>
            </a:r>
            <a:r>
              <a:rPr lang="cs-CZ" b="1" dirty="0" smtClean="0"/>
              <a:t> </a:t>
            </a:r>
            <a:r>
              <a:rPr lang="cs-CZ" dirty="0" err="1" smtClean="0"/>
              <a:t>AICs</a:t>
            </a:r>
            <a:r>
              <a:rPr lang="cs-CZ" dirty="0" smtClean="0"/>
              <a:t> v reakci na komoditní šoky:</a:t>
            </a:r>
          </a:p>
          <a:p>
            <a:pPr lvl="1"/>
            <a:r>
              <a:rPr lang="cs-CZ" b="1" dirty="0" smtClean="0"/>
              <a:t>Ochrana průmyslu </a:t>
            </a:r>
            <a:r>
              <a:rPr lang="cs-CZ" dirty="0" smtClean="0"/>
              <a:t>(dostatečné rezervy 80d);</a:t>
            </a:r>
            <a:r>
              <a:rPr lang="cs-CZ" b="1" dirty="0" smtClean="0"/>
              <a:t>omezení</a:t>
            </a:r>
            <a:r>
              <a:rPr lang="cs-CZ" dirty="0" smtClean="0"/>
              <a:t> energetické </a:t>
            </a:r>
            <a:r>
              <a:rPr lang="cs-CZ" b="1" dirty="0" smtClean="0"/>
              <a:t>náročnosti</a:t>
            </a:r>
            <a:r>
              <a:rPr lang="cs-CZ" dirty="0" smtClean="0"/>
              <a:t> a významu náročných odvětví; </a:t>
            </a:r>
          </a:p>
          <a:p>
            <a:pPr lvl="1"/>
            <a:r>
              <a:rPr lang="cs-CZ" b="1" dirty="0"/>
              <a:t>D</a:t>
            </a:r>
            <a:r>
              <a:rPr lang="cs-CZ" b="1" dirty="0" smtClean="0"/>
              <a:t>iverzifikace</a:t>
            </a:r>
            <a:r>
              <a:rPr lang="cs-CZ" dirty="0" smtClean="0"/>
              <a:t> - </a:t>
            </a:r>
            <a:r>
              <a:rPr lang="cs-CZ" b="1" dirty="0" smtClean="0"/>
              <a:t>komodity</a:t>
            </a:r>
            <a:r>
              <a:rPr lang="cs-CZ" dirty="0" smtClean="0"/>
              <a:t> (plyn) a </a:t>
            </a:r>
            <a:r>
              <a:rPr lang="cs-CZ" b="1" dirty="0" smtClean="0"/>
              <a:t>regiony</a:t>
            </a:r>
            <a:r>
              <a:rPr lang="cs-CZ" dirty="0" smtClean="0"/>
              <a:t> (Severní moře; Afrika – Nigérie, Angola; Aljaška a Mexický záliv);</a:t>
            </a:r>
          </a:p>
          <a:p>
            <a:pPr lvl="1"/>
            <a:r>
              <a:rPr lang="cs-CZ" dirty="0" smtClean="0"/>
              <a:t>Stimul pro </a:t>
            </a:r>
            <a:r>
              <a:rPr lang="cs-CZ" b="1" dirty="0" smtClean="0"/>
              <a:t>inovace</a:t>
            </a:r>
            <a:r>
              <a:rPr lang="cs-CZ" dirty="0" smtClean="0"/>
              <a:t> (těžba, úspory); (</a:t>
            </a:r>
            <a:r>
              <a:rPr lang="cs-CZ" i="1" dirty="0" smtClean="0"/>
              <a:t>zelené technologie…</a:t>
            </a:r>
            <a:r>
              <a:rPr lang="cs-CZ" dirty="0" smtClean="0"/>
              <a:t>);</a:t>
            </a:r>
          </a:p>
          <a:p>
            <a:pPr lvl="1"/>
            <a:r>
              <a:rPr lang="cs-CZ" b="1" dirty="0" smtClean="0"/>
              <a:t>Kartel</a:t>
            </a:r>
            <a:r>
              <a:rPr lang="cs-CZ" dirty="0" smtClean="0"/>
              <a:t> (SA – free </a:t>
            </a:r>
            <a:r>
              <a:rPr lang="cs-CZ" dirty="0" err="1" smtClean="0"/>
              <a:t>riding</a:t>
            </a:r>
            <a:r>
              <a:rPr lang="cs-CZ" dirty="0" smtClean="0"/>
              <a:t>; </a:t>
            </a:r>
            <a:r>
              <a:rPr lang="cs-CZ" b="1" dirty="0" smtClean="0"/>
              <a:t>1991</a:t>
            </a:r>
            <a:r>
              <a:rPr lang="cs-CZ" dirty="0" smtClean="0"/>
              <a:t> malé zvýšení) vs. </a:t>
            </a:r>
            <a:r>
              <a:rPr lang="cs-CZ" b="1" dirty="0" smtClean="0"/>
              <a:t>flexibilita</a:t>
            </a:r>
            <a:r>
              <a:rPr lang="cs-CZ" dirty="0" smtClean="0"/>
              <a:t> </a:t>
            </a:r>
            <a:r>
              <a:rPr lang="cs-CZ" b="1" dirty="0" err="1" smtClean="0"/>
              <a:t>AICs</a:t>
            </a:r>
            <a:r>
              <a:rPr lang="cs-CZ" dirty="0" smtClean="0"/>
              <a:t> (precedens);</a:t>
            </a:r>
          </a:p>
          <a:p>
            <a:pPr lvl="1"/>
            <a:endParaRPr lang="cs-CZ" sz="1400" dirty="0" smtClean="0"/>
          </a:p>
          <a:p>
            <a:r>
              <a:rPr lang="cs-CZ" b="1" u="sng" dirty="0" smtClean="0"/>
              <a:t>Vlny růstu</a:t>
            </a:r>
            <a:r>
              <a:rPr lang="cs-CZ" dirty="0" smtClean="0"/>
              <a:t>:</a:t>
            </a:r>
          </a:p>
          <a:p>
            <a:pPr lvl="1"/>
            <a:r>
              <a:rPr lang="cs-CZ" b="1" dirty="0" smtClean="0"/>
              <a:t>19st</a:t>
            </a:r>
            <a:r>
              <a:rPr lang="cs-CZ" dirty="0" smtClean="0"/>
              <a:t>. pára, vysoké pece, železnice (potraviny, oděvy, kovové výrobky);</a:t>
            </a:r>
          </a:p>
          <a:p>
            <a:pPr lvl="1"/>
            <a:r>
              <a:rPr lang="cs-CZ" b="1" dirty="0" smtClean="0"/>
              <a:t>20st.</a:t>
            </a:r>
            <a:r>
              <a:rPr lang="cs-CZ" dirty="0" smtClean="0"/>
              <a:t>  Chemie, elektřina, doprava (motorizovaná pozemní, námořní kontejnerová, letecká); spotřební zboží (automobily, spotřebiče) a vybavení domácností (elektřina, plyn, voda);</a:t>
            </a:r>
          </a:p>
          <a:p>
            <a:pPr lvl="1"/>
            <a:r>
              <a:rPr lang="cs-CZ" b="1" dirty="0" smtClean="0"/>
              <a:t>Od 80.let</a:t>
            </a:r>
            <a:r>
              <a:rPr lang="cs-CZ" dirty="0" smtClean="0"/>
              <a:t>. – elektronika, komunikační, informační a výpočetní technika</a:t>
            </a:r>
          </a:p>
          <a:p>
            <a:pPr lvl="1"/>
            <a:r>
              <a:rPr lang="cs-CZ" dirty="0" smtClean="0"/>
              <a:t>E není zdrojem (vs. 19st) ani nezískává technologie od hegemona (20.st.); přechod na </a:t>
            </a:r>
            <a:r>
              <a:rPr lang="cs-CZ" b="1" dirty="0" smtClean="0"/>
              <a:t>inovační fázi </a:t>
            </a:r>
            <a:r>
              <a:rPr lang="cs-CZ" dirty="0" smtClean="0"/>
              <a:t>(samy US pod tlakem inovátorů);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747966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-388"/>
            <a:ext cx="8229600" cy="1143000"/>
          </a:xfrm>
        </p:spPr>
        <p:txBody>
          <a:bodyPr>
            <a:normAutofit/>
          </a:bodyPr>
          <a:lstStyle/>
          <a:p>
            <a:r>
              <a:rPr lang="cs-CZ" sz="3200" b="1" dirty="0" smtClean="0"/>
              <a:t>Reforma státu blahobytu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908720"/>
            <a:ext cx="8712968" cy="5688632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cs-CZ" sz="1800" dirty="0" smtClean="0"/>
              <a:t>Výdaje na </a:t>
            </a:r>
            <a:r>
              <a:rPr lang="cs-CZ" sz="1800" b="1" u="sng" dirty="0" smtClean="0"/>
              <a:t>sociální programy </a:t>
            </a:r>
            <a:r>
              <a:rPr lang="cs-CZ" sz="1800" dirty="0" smtClean="0"/>
              <a:t>v 80.letech 30% HDP (US 21% a JAP 18%)</a:t>
            </a:r>
          </a:p>
          <a:p>
            <a:pPr lvl="1">
              <a:spcBef>
                <a:spcPts val="0"/>
              </a:spcBef>
            </a:pPr>
            <a:r>
              <a:rPr lang="cs-CZ" sz="1700" dirty="0" smtClean="0"/>
              <a:t>Vzdalování od </a:t>
            </a:r>
            <a:r>
              <a:rPr lang="cs-CZ" sz="1700" b="1" dirty="0" smtClean="0"/>
              <a:t>poslání</a:t>
            </a:r>
            <a:r>
              <a:rPr lang="cs-CZ" sz="1700" dirty="0" smtClean="0"/>
              <a:t> – </a:t>
            </a:r>
            <a:r>
              <a:rPr lang="cs-CZ" sz="1700" b="1" dirty="0" smtClean="0"/>
              <a:t>pojištění</a:t>
            </a:r>
            <a:r>
              <a:rPr lang="cs-CZ" sz="1700" dirty="0" smtClean="0"/>
              <a:t> (snižování rizika a marginalizace) -&gt; </a:t>
            </a:r>
            <a:r>
              <a:rPr lang="cs-CZ" sz="1700" b="1" dirty="0" smtClean="0"/>
              <a:t>snížení motivace</a:t>
            </a:r>
            <a:r>
              <a:rPr lang="cs-CZ" sz="1700" dirty="0" smtClean="0"/>
              <a:t>;</a:t>
            </a:r>
          </a:p>
          <a:p>
            <a:pPr lvl="1">
              <a:spcBef>
                <a:spcPts val="0"/>
              </a:spcBef>
            </a:pPr>
            <a:r>
              <a:rPr lang="cs-CZ" sz="1700" dirty="0" smtClean="0"/>
              <a:t>Minimální standard na základě občanství – poprvé možná </a:t>
            </a:r>
            <a:r>
              <a:rPr lang="cs-CZ" sz="1700" b="1" dirty="0" smtClean="0"/>
              <a:t>existence bez příjmu </a:t>
            </a:r>
            <a:r>
              <a:rPr lang="cs-CZ" sz="1700" dirty="0" smtClean="0"/>
              <a:t>mimu solidaritu rodiny, komunity (</a:t>
            </a:r>
            <a:r>
              <a:rPr lang="cs-CZ" sz="1700" b="1" dirty="0" smtClean="0"/>
              <a:t>neformální</a:t>
            </a:r>
            <a:r>
              <a:rPr lang="cs-CZ" sz="1700" dirty="0" smtClean="0"/>
              <a:t> </a:t>
            </a:r>
            <a:r>
              <a:rPr lang="cs-CZ" sz="1700" b="1" dirty="0" smtClean="0"/>
              <a:t>sankce</a:t>
            </a:r>
            <a:r>
              <a:rPr lang="cs-CZ" sz="1700" dirty="0" smtClean="0"/>
              <a:t>);</a:t>
            </a:r>
          </a:p>
          <a:p>
            <a:pPr lvl="1">
              <a:spcBef>
                <a:spcPts val="0"/>
              </a:spcBef>
            </a:pPr>
            <a:r>
              <a:rPr lang="cs-CZ" sz="1700" dirty="0" smtClean="0"/>
              <a:t>Nižší tlak na výkonnost, na </a:t>
            </a:r>
            <a:r>
              <a:rPr lang="cs-CZ" sz="1700" b="1" dirty="0" smtClean="0"/>
              <a:t>akceptování </a:t>
            </a:r>
            <a:r>
              <a:rPr lang="cs-CZ" sz="1700" b="1" dirty="0" err="1" smtClean="0"/>
              <a:t>konkur</a:t>
            </a:r>
            <a:r>
              <a:rPr lang="cs-CZ" sz="1700" b="1" dirty="0" smtClean="0"/>
              <a:t>. mzdy</a:t>
            </a:r>
            <a:r>
              <a:rPr lang="cs-CZ" sz="1700" dirty="0" smtClean="0"/>
              <a:t>, </a:t>
            </a:r>
            <a:r>
              <a:rPr lang="cs-CZ" sz="1700" b="1" dirty="0" smtClean="0"/>
              <a:t>nestatusové pozice </a:t>
            </a:r>
            <a:r>
              <a:rPr lang="cs-CZ" sz="1700" dirty="0" smtClean="0"/>
              <a:t>bez bonusu;</a:t>
            </a:r>
          </a:p>
          <a:p>
            <a:pPr lvl="1">
              <a:spcBef>
                <a:spcPts val="0"/>
              </a:spcBef>
            </a:pPr>
            <a:r>
              <a:rPr lang="cs-CZ" sz="1700" dirty="0" smtClean="0"/>
              <a:t>V </a:t>
            </a:r>
            <a:r>
              <a:rPr lang="cs-CZ" sz="1700" b="1" dirty="0" smtClean="0"/>
              <a:t>kontextu zpomalení</a:t>
            </a:r>
            <a:r>
              <a:rPr lang="cs-CZ" sz="1700" dirty="0" smtClean="0"/>
              <a:t>, zhoršení </a:t>
            </a:r>
            <a:r>
              <a:rPr lang="cs-CZ" sz="1700" b="1" dirty="0" smtClean="0"/>
              <a:t>směnných relací</a:t>
            </a:r>
            <a:r>
              <a:rPr lang="cs-CZ" sz="1700" dirty="0" smtClean="0"/>
              <a:t>, nárůstu </a:t>
            </a:r>
            <a:r>
              <a:rPr lang="cs-CZ" sz="1700" b="1" dirty="0" smtClean="0"/>
              <a:t>konkurence</a:t>
            </a:r>
            <a:r>
              <a:rPr lang="cs-CZ" sz="1700" dirty="0" smtClean="0"/>
              <a:t>; posílení </a:t>
            </a:r>
            <a:r>
              <a:rPr lang="cs-CZ" sz="1700" b="1" dirty="0" smtClean="0"/>
              <a:t>nátlakových skupin </a:t>
            </a:r>
            <a:r>
              <a:rPr lang="cs-CZ" sz="1700" dirty="0" smtClean="0"/>
              <a:t>-&gt; aktivní stimulují aktivity ostatních;</a:t>
            </a:r>
          </a:p>
          <a:p>
            <a:pPr lvl="1">
              <a:spcBef>
                <a:spcPts val="0"/>
              </a:spcBef>
            </a:pPr>
            <a:r>
              <a:rPr lang="cs-CZ" sz="1700" b="1" dirty="0" smtClean="0"/>
              <a:t>Mezera</a:t>
            </a:r>
            <a:r>
              <a:rPr lang="cs-CZ" sz="1700" dirty="0" smtClean="0"/>
              <a:t> mezi </a:t>
            </a:r>
            <a:r>
              <a:rPr lang="cs-CZ" sz="1700" b="1" dirty="0" smtClean="0"/>
              <a:t>E a US </a:t>
            </a:r>
            <a:r>
              <a:rPr lang="cs-CZ" sz="1700" dirty="0" smtClean="0"/>
              <a:t>(JAP) se rozevírá + penetrace NIC;  </a:t>
            </a:r>
          </a:p>
          <a:p>
            <a:pPr lvl="1">
              <a:spcBef>
                <a:spcPts val="0"/>
              </a:spcBef>
            </a:pPr>
            <a:endParaRPr lang="cs-CZ" sz="800" dirty="0" smtClean="0"/>
          </a:p>
          <a:p>
            <a:pPr>
              <a:spcBef>
                <a:spcPts val="0"/>
              </a:spcBef>
            </a:pPr>
            <a:r>
              <a:rPr lang="cs-CZ" sz="1800" b="1" u="sng" dirty="0" smtClean="0"/>
              <a:t>GB reforma </a:t>
            </a:r>
            <a:r>
              <a:rPr lang="cs-CZ" sz="1800" dirty="0" smtClean="0"/>
              <a:t>(</a:t>
            </a:r>
            <a:r>
              <a:rPr lang="cs-CZ" sz="1800" dirty="0" err="1" smtClean="0"/>
              <a:t>M.Thatcherová</a:t>
            </a:r>
            <a:r>
              <a:rPr lang="cs-CZ" sz="1800" dirty="0" smtClean="0"/>
              <a:t>):</a:t>
            </a:r>
          </a:p>
          <a:p>
            <a:pPr lvl="1">
              <a:spcBef>
                <a:spcPts val="0"/>
              </a:spcBef>
            </a:pPr>
            <a:r>
              <a:rPr lang="cs-CZ" sz="1700" dirty="0" smtClean="0"/>
              <a:t>4letý plán (1979) – </a:t>
            </a:r>
            <a:r>
              <a:rPr lang="cs-CZ" sz="1700" b="1" dirty="0" smtClean="0"/>
              <a:t>monetární restrikce </a:t>
            </a:r>
            <a:r>
              <a:rPr lang="cs-CZ" sz="1700" dirty="0" smtClean="0"/>
              <a:t>(proti inflaci), omezení </a:t>
            </a:r>
            <a:r>
              <a:rPr lang="cs-CZ" sz="1700" b="1" dirty="0" smtClean="0"/>
              <a:t>veřejného sektoru</a:t>
            </a:r>
            <a:r>
              <a:rPr lang="cs-CZ" sz="1700" dirty="0" smtClean="0"/>
              <a:t>, omezení </a:t>
            </a:r>
            <a:r>
              <a:rPr lang="cs-CZ" sz="1700" b="1" dirty="0" smtClean="0"/>
              <a:t>odborů</a:t>
            </a:r>
            <a:r>
              <a:rPr lang="cs-CZ" sz="1700" dirty="0" smtClean="0"/>
              <a:t> – flexibilnější </a:t>
            </a:r>
            <a:r>
              <a:rPr lang="cs-CZ" sz="1700" b="1" dirty="0" smtClean="0"/>
              <a:t>trh práce</a:t>
            </a:r>
            <a:r>
              <a:rPr lang="cs-CZ" sz="1700" dirty="0" smtClean="0"/>
              <a:t>; konfrontace </a:t>
            </a:r>
            <a:r>
              <a:rPr lang="cs-CZ" sz="1700" b="1" dirty="0" smtClean="0"/>
              <a:t>stávek</a:t>
            </a:r>
            <a:r>
              <a:rPr lang="cs-CZ" sz="1700" dirty="0" smtClean="0"/>
              <a:t>;</a:t>
            </a:r>
          </a:p>
          <a:p>
            <a:pPr lvl="1">
              <a:spcBef>
                <a:spcPts val="0"/>
              </a:spcBef>
            </a:pPr>
            <a:r>
              <a:rPr lang="cs-CZ" sz="1700" b="1" dirty="0" smtClean="0"/>
              <a:t>Pomalé</a:t>
            </a:r>
            <a:r>
              <a:rPr lang="cs-CZ" sz="1700" dirty="0" smtClean="0"/>
              <a:t> přizpůsobení – </a:t>
            </a:r>
            <a:r>
              <a:rPr lang="cs-CZ" sz="1700" b="1" dirty="0" smtClean="0"/>
              <a:t>inflace </a:t>
            </a:r>
            <a:r>
              <a:rPr lang="cs-CZ" sz="1700" dirty="0" smtClean="0"/>
              <a:t>11,9%, zvýšení </a:t>
            </a:r>
            <a:r>
              <a:rPr lang="cs-CZ" sz="1700" b="1" dirty="0" smtClean="0"/>
              <a:t>úrokových měr </a:t>
            </a:r>
            <a:r>
              <a:rPr lang="cs-CZ" sz="1700" dirty="0" smtClean="0"/>
              <a:t>– </a:t>
            </a:r>
            <a:r>
              <a:rPr lang="cs-CZ" sz="1700" b="1" dirty="0" smtClean="0"/>
              <a:t>posílení libry </a:t>
            </a:r>
            <a:r>
              <a:rPr lang="cs-CZ" sz="1700" dirty="0" smtClean="0"/>
              <a:t>a recese; </a:t>
            </a:r>
            <a:r>
              <a:rPr lang="cs-CZ" sz="1700" b="1" dirty="0" smtClean="0"/>
              <a:t>pokles produktu </a:t>
            </a:r>
            <a:r>
              <a:rPr lang="cs-CZ" sz="1700" dirty="0" smtClean="0"/>
              <a:t>o 4,8%, zdvojnásobení </a:t>
            </a:r>
            <a:r>
              <a:rPr lang="cs-CZ" sz="1700" b="1" dirty="0" smtClean="0"/>
              <a:t>nezaměstnanosti</a:t>
            </a:r>
            <a:r>
              <a:rPr lang="cs-CZ" sz="1700" dirty="0" smtClean="0"/>
              <a:t> (10,5%);</a:t>
            </a:r>
          </a:p>
          <a:p>
            <a:pPr lvl="1">
              <a:spcBef>
                <a:spcPts val="0"/>
              </a:spcBef>
            </a:pPr>
            <a:r>
              <a:rPr lang="cs-CZ" sz="1700" dirty="0" smtClean="0"/>
              <a:t>Uvolnění politiky 1981 (volnější měnová, pokračující fiskální restrikce);</a:t>
            </a:r>
          </a:p>
          <a:p>
            <a:pPr lvl="1">
              <a:spcBef>
                <a:spcPts val="0"/>
              </a:spcBef>
            </a:pPr>
            <a:r>
              <a:rPr lang="cs-CZ" sz="1700" dirty="0" smtClean="0"/>
              <a:t>Pokles cen ropy a úrokové míry 14%;</a:t>
            </a:r>
          </a:p>
          <a:p>
            <a:pPr lvl="1">
              <a:spcBef>
                <a:spcPts val="0"/>
              </a:spcBef>
            </a:pPr>
            <a:r>
              <a:rPr lang="cs-CZ" sz="1700" b="1" dirty="0" smtClean="0"/>
              <a:t>Privatizace</a:t>
            </a:r>
            <a:r>
              <a:rPr lang="cs-CZ" sz="1700" dirty="0" smtClean="0"/>
              <a:t> a prodej majetku;</a:t>
            </a:r>
          </a:p>
          <a:p>
            <a:pPr lvl="1">
              <a:spcBef>
                <a:spcPts val="0"/>
              </a:spcBef>
            </a:pPr>
            <a:r>
              <a:rPr lang="cs-CZ" sz="1700" dirty="0" smtClean="0"/>
              <a:t>Teprve pak </a:t>
            </a:r>
            <a:r>
              <a:rPr lang="cs-CZ" sz="1700" b="1" dirty="0" smtClean="0"/>
              <a:t>zvýšení produktivity </a:t>
            </a:r>
            <a:r>
              <a:rPr lang="cs-CZ" sz="1700" dirty="0" smtClean="0"/>
              <a:t>v důsledku deregulace; snížení </a:t>
            </a:r>
            <a:r>
              <a:rPr lang="cs-CZ" sz="1700" b="1" dirty="0" smtClean="0"/>
              <a:t>podílu veřejných výdajů </a:t>
            </a:r>
            <a:r>
              <a:rPr lang="cs-CZ" sz="1700" dirty="0" smtClean="0"/>
              <a:t>pod 40% HDP jen pomalu a v důsledku obnovy růstu;</a:t>
            </a:r>
          </a:p>
          <a:p>
            <a:pPr lvl="1">
              <a:spcBef>
                <a:spcPts val="0"/>
              </a:spcBef>
            </a:pPr>
            <a:r>
              <a:rPr lang="cs-CZ" sz="1700" dirty="0" smtClean="0"/>
              <a:t> </a:t>
            </a:r>
            <a:r>
              <a:rPr lang="cs-CZ" sz="1700" b="1" u="sng" dirty="0" smtClean="0"/>
              <a:t>revize sociálního státu </a:t>
            </a:r>
            <a:r>
              <a:rPr lang="cs-CZ" sz="1700" dirty="0" smtClean="0"/>
              <a:t>v demokratických podmínkách skoro </a:t>
            </a:r>
            <a:r>
              <a:rPr lang="cs-CZ" sz="1700" b="1" dirty="0" smtClean="0"/>
              <a:t>nemožná</a:t>
            </a:r>
            <a:r>
              <a:rPr lang="cs-CZ" sz="1700" dirty="0" smtClean="0"/>
              <a:t>, pokus USA (Reagan) v kontextu studené války a v GB po 30 letech frustrace ze slabého výkonu; </a:t>
            </a:r>
            <a:endParaRPr lang="cs-CZ" sz="1700" dirty="0"/>
          </a:p>
        </p:txBody>
      </p:sp>
    </p:spTree>
    <p:extLst>
      <p:ext uri="{BB962C8B-B14F-4D97-AF65-F5344CB8AC3E}">
        <p14:creationId xmlns:p14="http://schemas.microsoft.com/office/powerpoint/2010/main" val="118629739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3396324"/>
              </p:ext>
            </p:extLst>
          </p:nvPr>
        </p:nvGraphicFramePr>
        <p:xfrm>
          <a:off x="107504" y="2636912"/>
          <a:ext cx="8862574" cy="1191768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1678496"/>
                <a:gridCol w="653098"/>
                <a:gridCol w="653098"/>
                <a:gridCol w="653098"/>
                <a:gridCol w="653098"/>
                <a:gridCol w="653098"/>
                <a:gridCol w="653098"/>
                <a:gridCol w="653098"/>
                <a:gridCol w="653098"/>
                <a:gridCol w="653098"/>
                <a:gridCol w="653098"/>
                <a:gridCol w="653098"/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>
                          <a:effectLst/>
                        </a:rPr>
                        <a:t> </a:t>
                      </a:r>
                      <a:endParaRPr lang="cs-CZ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>
                          <a:effectLst/>
                        </a:rPr>
                        <a:t>1979</a:t>
                      </a:r>
                      <a:endParaRPr lang="cs-CZ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>
                          <a:effectLst/>
                        </a:rPr>
                        <a:t>1980</a:t>
                      </a:r>
                      <a:endParaRPr lang="cs-CZ" sz="1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>
                          <a:effectLst/>
                        </a:rPr>
                        <a:t>1981</a:t>
                      </a:r>
                      <a:endParaRPr lang="cs-CZ" sz="1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>
                          <a:effectLst/>
                        </a:rPr>
                        <a:t>1982</a:t>
                      </a:r>
                      <a:endParaRPr lang="cs-CZ" sz="1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>
                          <a:effectLst/>
                        </a:rPr>
                        <a:t>1983</a:t>
                      </a:r>
                      <a:endParaRPr lang="cs-CZ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>
                          <a:effectLst/>
                        </a:rPr>
                        <a:t>1984</a:t>
                      </a:r>
                      <a:endParaRPr lang="cs-CZ" sz="1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>
                          <a:effectLst/>
                        </a:rPr>
                        <a:t>1985</a:t>
                      </a:r>
                      <a:endParaRPr lang="cs-CZ" sz="1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>
                          <a:effectLst/>
                        </a:rPr>
                        <a:t>1986</a:t>
                      </a:r>
                      <a:endParaRPr lang="cs-CZ" sz="1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>
                          <a:effectLst/>
                        </a:rPr>
                        <a:t>1987</a:t>
                      </a:r>
                      <a:endParaRPr lang="cs-CZ" sz="1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>
                          <a:effectLst/>
                        </a:rPr>
                        <a:t>1988</a:t>
                      </a:r>
                      <a:endParaRPr lang="cs-CZ" sz="1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>
                          <a:effectLst/>
                        </a:rPr>
                        <a:t>1989</a:t>
                      </a:r>
                      <a:endParaRPr lang="cs-CZ" sz="1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>
                          <a:effectLst/>
                        </a:rPr>
                        <a:t>Růst HDP</a:t>
                      </a:r>
                      <a:endParaRPr lang="cs-CZ" sz="1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>
                          <a:solidFill>
                            <a:schemeClr val="tx1"/>
                          </a:solidFill>
                          <a:effectLst/>
                        </a:rPr>
                        <a:t>2,8</a:t>
                      </a:r>
                      <a:endParaRPr lang="cs-CZ" sz="17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>
                          <a:solidFill>
                            <a:srgbClr val="FF0000"/>
                          </a:solidFill>
                          <a:effectLst/>
                        </a:rPr>
                        <a:t>-2,0</a:t>
                      </a:r>
                      <a:endParaRPr lang="cs-CZ" sz="17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>
                          <a:solidFill>
                            <a:srgbClr val="FF0000"/>
                          </a:solidFill>
                          <a:effectLst/>
                        </a:rPr>
                        <a:t>-1,2</a:t>
                      </a:r>
                      <a:endParaRPr lang="cs-CZ" sz="17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>
                          <a:solidFill>
                            <a:srgbClr val="FF0000"/>
                          </a:solidFill>
                          <a:effectLst/>
                        </a:rPr>
                        <a:t>1,7</a:t>
                      </a:r>
                      <a:endParaRPr lang="cs-CZ" sz="17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>
                          <a:solidFill>
                            <a:srgbClr val="0070C0"/>
                          </a:solidFill>
                          <a:effectLst/>
                        </a:rPr>
                        <a:t>3,8</a:t>
                      </a:r>
                      <a:endParaRPr lang="cs-CZ" sz="17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>
                          <a:solidFill>
                            <a:srgbClr val="FF0000"/>
                          </a:solidFill>
                          <a:effectLst/>
                        </a:rPr>
                        <a:t>1,8</a:t>
                      </a:r>
                      <a:endParaRPr lang="cs-CZ" sz="17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>
                          <a:solidFill>
                            <a:srgbClr val="0070C0"/>
                          </a:solidFill>
                          <a:effectLst/>
                        </a:rPr>
                        <a:t>3,8</a:t>
                      </a:r>
                      <a:endParaRPr lang="cs-CZ" sz="17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>
                          <a:solidFill>
                            <a:srgbClr val="0070C0"/>
                          </a:solidFill>
                          <a:effectLst/>
                        </a:rPr>
                        <a:t>3,6</a:t>
                      </a:r>
                      <a:endParaRPr lang="cs-CZ" sz="17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>
                          <a:solidFill>
                            <a:srgbClr val="0070C0"/>
                          </a:solidFill>
                          <a:effectLst/>
                        </a:rPr>
                        <a:t>4,4</a:t>
                      </a:r>
                      <a:endParaRPr lang="cs-CZ" sz="17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>
                          <a:solidFill>
                            <a:srgbClr val="0070C0"/>
                          </a:solidFill>
                          <a:effectLst/>
                        </a:rPr>
                        <a:t>4,7</a:t>
                      </a:r>
                      <a:endParaRPr lang="cs-CZ" sz="17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>
                          <a:solidFill>
                            <a:schemeClr val="tx1"/>
                          </a:solidFill>
                          <a:effectLst/>
                        </a:rPr>
                        <a:t>2,1</a:t>
                      </a:r>
                      <a:endParaRPr lang="cs-CZ" sz="17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>
                          <a:effectLst/>
                        </a:rPr>
                        <a:t>Inflace</a:t>
                      </a:r>
                      <a:endParaRPr lang="cs-CZ" sz="1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>
                          <a:solidFill>
                            <a:srgbClr val="FF0000"/>
                          </a:solidFill>
                          <a:effectLst/>
                        </a:rPr>
                        <a:t>13,4</a:t>
                      </a:r>
                      <a:endParaRPr lang="cs-CZ" sz="17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>
                          <a:solidFill>
                            <a:srgbClr val="FF0000"/>
                          </a:solidFill>
                          <a:effectLst/>
                        </a:rPr>
                        <a:t>18,0</a:t>
                      </a:r>
                      <a:endParaRPr lang="cs-CZ" sz="17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>
                          <a:solidFill>
                            <a:srgbClr val="FF0000"/>
                          </a:solidFill>
                          <a:effectLst/>
                        </a:rPr>
                        <a:t>11,9</a:t>
                      </a:r>
                      <a:endParaRPr lang="cs-CZ" sz="17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>
                          <a:solidFill>
                            <a:srgbClr val="FF0000"/>
                          </a:solidFill>
                          <a:effectLst/>
                        </a:rPr>
                        <a:t>8,6</a:t>
                      </a:r>
                      <a:endParaRPr lang="cs-CZ" sz="17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>
                          <a:effectLst/>
                        </a:rPr>
                        <a:t>4,5</a:t>
                      </a:r>
                      <a:endParaRPr lang="cs-CZ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>
                          <a:effectLst/>
                        </a:rPr>
                        <a:t>5,0</a:t>
                      </a:r>
                      <a:endParaRPr lang="cs-CZ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>
                          <a:effectLst/>
                        </a:rPr>
                        <a:t>6,0</a:t>
                      </a:r>
                      <a:endParaRPr lang="cs-CZ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>
                          <a:solidFill>
                            <a:srgbClr val="0070C0"/>
                          </a:solidFill>
                          <a:effectLst/>
                        </a:rPr>
                        <a:t>3,4</a:t>
                      </a:r>
                      <a:endParaRPr lang="cs-CZ" sz="17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>
                          <a:effectLst/>
                        </a:rPr>
                        <a:t>4,2</a:t>
                      </a:r>
                      <a:endParaRPr lang="cs-CZ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>
                          <a:effectLst/>
                        </a:rPr>
                        <a:t>4,9</a:t>
                      </a:r>
                      <a:endParaRPr lang="cs-CZ" sz="1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>
                          <a:effectLst/>
                        </a:rPr>
                        <a:t>7,8</a:t>
                      </a:r>
                      <a:endParaRPr lang="cs-CZ" sz="1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>
                          <a:effectLst/>
                        </a:rPr>
                        <a:t>Nezaměstnanost</a:t>
                      </a:r>
                      <a:endParaRPr lang="cs-CZ" sz="1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>
                          <a:solidFill>
                            <a:srgbClr val="0070C0"/>
                          </a:solidFill>
                          <a:effectLst/>
                        </a:rPr>
                        <a:t>4,0</a:t>
                      </a:r>
                      <a:endParaRPr lang="cs-CZ" sz="17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>
                          <a:solidFill>
                            <a:srgbClr val="0070C0"/>
                          </a:solidFill>
                          <a:effectLst/>
                        </a:rPr>
                        <a:t>4,8</a:t>
                      </a:r>
                      <a:endParaRPr lang="cs-CZ" sz="17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>
                          <a:effectLst/>
                        </a:rPr>
                        <a:t>7,9</a:t>
                      </a:r>
                      <a:endParaRPr lang="cs-CZ" sz="1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>
                          <a:solidFill>
                            <a:srgbClr val="FF0000"/>
                          </a:solidFill>
                          <a:effectLst/>
                        </a:rPr>
                        <a:t>9,5</a:t>
                      </a:r>
                      <a:endParaRPr lang="cs-CZ" sz="17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>
                          <a:solidFill>
                            <a:srgbClr val="FF0000"/>
                          </a:solidFill>
                          <a:effectLst/>
                        </a:rPr>
                        <a:t>10,5</a:t>
                      </a:r>
                      <a:endParaRPr lang="cs-CZ" sz="17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>
                          <a:solidFill>
                            <a:srgbClr val="FF0000"/>
                          </a:solidFill>
                          <a:effectLst/>
                        </a:rPr>
                        <a:t>10,7</a:t>
                      </a:r>
                      <a:endParaRPr lang="cs-CZ" sz="17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>
                          <a:solidFill>
                            <a:srgbClr val="FF0000"/>
                          </a:solidFill>
                          <a:effectLst/>
                        </a:rPr>
                        <a:t>10,9</a:t>
                      </a:r>
                      <a:endParaRPr lang="cs-CZ" sz="17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>
                          <a:solidFill>
                            <a:srgbClr val="FF0000"/>
                          </a:solidFill>
                          <a:effectLst/>
                        </a:rPr>
                        <a:t>11,8</a:t>
                      </a:r>
                      <a:endParaRPr lang="cs-CZ" sz="17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>
                          <a:solidFill>
                            <a:srgbClr val="FF0000"/>
                          </a:solidFill>
                          <a:effectLst/>
                        </a:rPr>
                        <a:t>10,3</a:t>
                      </a:r>
                      <a:endParaRPr lang="cs-CZ" sz="17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>
                          <a:effectLst/>
                        </a:rPr>
                        <a:t>8,3</a:t>
                      </a:r>
                      <a:endParaRPr lang="cs-CZ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>
                          <a:effectLst/>
                        </a:rPr>
                        <a:t>6,4</a:t>
                      </a:r>
                      <a:endParaRPr lang="cs-CZ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Obdélník 4"/>
          <p:cNvSpPr/>
          <p:nvPr/>
        </p:nvSpPr>
        <p:spPr>
          <a:xfrm>
            <a:off x="1907704" y="2003648"/>
            <a:ext cx="608634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400" b="1" dirty="0"/>
              <a:t>Hospodářský vývoj ve Velké Británii</a:t>
            </a:r>
            <a:r>
              <a:rPr lang="cs-CZ" sz="2400" dirty="0"/>
              <a:t> (procenta)</a:t>
            </a:r>
          </a:p>
        </p:txBody>
      </p:sp>
    </p:spTree>
    <p:extLst>
      <p:ext uri="{BB962C8B-B14F-4D97-AF65-F5344CB8AC3E}">
        <p14:creationId xmlns:p14="http://schemas.microsoft.com/office/powerpoint/2010/main" val="372751416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6449948"/>
              </p:ext>
            </p:extLst>
          </p:nvPr>
        </p:nvGraphicFramePr>
        <p:xfrm>
          <a:off x="1043608" y="2204864"/>
          <a:ext cx="7108504" cy="2208276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1883728"/>
                <a:gridCol w="653097"/>
                <a:gridCol w="653097"/>
                <a:gridCol w="653097"/>
                <a:gridCol w="653097"/>
                <a:gridCol w="653097"/>
                <a:gridCol w="653097"/>
                <a:gridCol w="653097"/>
                <a:gridCol w="653097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 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1960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1967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1973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1980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1981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1982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1995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1999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Spojené státy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70C0"/>
                          </a:solidFill>
                          <a:effectLst/>
                        </a:rPr>
                        <a:t>27,8</a:t>
                      </a:r>
                      <a:endParaRPr lang="cs-CZ" sz="18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31,2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31,2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33,2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33,5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35,5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34,3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30,1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Japonsko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70C0"/>
                          </a:solidFill>
                          <a:effectLst/>
                        </a:rPr>
                        <a:t>20,7</a:t>
                      </a:r>
                      <a:endParaRPr lang="cs-CZ" sz="18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70C0"/>
                          </a:solidFill>
                          <a:effectLst/>
                        </a:rPr>
                        <a:t>22,7</a:t>
                      </a:r>
                      <a:endParaRPr lang="cs-CZ" sz="18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70C0"/>
                          </a:solidFill>
                          <a:effectLst/>
                        </a:rPr>
                        <a:t>22,1</a:t>
                      </a:r>
                      <a:endParaRPr lang="cs-CZ" sz="18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32,7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33,3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34,8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70C0"/>
                          </a:solidFill>
                          <a:effectLst/>
                        </a:rPr>
                        <a:t>28,5</a:t>
                      </a:r>
                      <a:endParaRPr lang="cs-CZ" sz="18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38,1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Francie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34,6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39,0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38,5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46,2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FF0000"/>
                          </a:solidFill>
                          <a:effectLst/>
                        </a:rPr>
                        <a:t>50,8</a:t>
                      </a:r>
                      <a:endParaRPr lang="cs-CZ" sz="1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FF0000"/>
                          </a:solidFill>
                          <a:effectLst/>
                        </a:rPr>
                        <a:t>51,9</a:t>
                      </a:r>
                      <a:endParaRPr lang="cs-CZ" sz="1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FF0000"/>
                          </a:solidFill>
                          <a:effectLst/>
                        </a:rPr>
                        <a:t>50,9</a:t>
                      </a:r>
                      <a:endParaRPr lang="cs-CZ" sz="1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FF0000"/>
                          </a:solidFill>
                          <a:effectLst/>
                        </a:rPr>
                        <a:t>52,4</a:t>
                      </a:r>
                      <a:endParaRPr lang="cs-CZ" sz="1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err="1" smtClean="0">
                          <a:effectLst/>
                        </a:rPr>
                        <a:t>Z.Německo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32,0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38,2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FF0000"/>
                          </a:solidFill>
                          <a:effectLst/>
                        </a:rPr>
                        <a:t>40,5</a:t>
                      </a:r>
                      <a:endParaRPr lang="cs-CZ" sz="1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FF0000"/>
                          </a:solidFill>
                          <a:effectLst/>
                        </a:rPr>
                        <a:t>46,9</a:t>
                      </a:r>
                      <a:endParaRPr lang="cs-CZ" sz="1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FF0000"/>
                          </a:solidFill>
                          <a:effectLst/>
                        </a:rPr>
                        <a:t>49,3</a:t>
                      </a:r>
                      <a:endParaRPr lang="cs-CZ" sz="1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FF0000"/>
                          </a:solidFill>
                          <a:effectLst/>
                        </a:rPr>
                        <a:t>49,7</a:t>
                      </a:r>
                      <a:endParaRPr lang="cs-CZ" sz="1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FF0000"/>
                          </a:solidFill>
                          <a:effectLst/>
                        </a:rPr>
                        <a:t>46,6</a:t>
                      </a:r>
                      <a:endParaRPr lang="cs-CZ" sz="1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FF0000"/>
                          </a:solidFill>
                          <a:effectLst/>
                        </a:rPr>
                        <a:t>47,6</a:t>
                      </a:r>
                      <a:endParaRPr lang="cs-CZ" sz="1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Británie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32,6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38,5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FF0000"/>
                          </a:solidFill>
                          <a:effectLst/>
                        </a:rPr>
                        <a:t>41,1</a:t>
                      </a:r>
                      <a:endParaRPr lang="cs-CZ" sz="1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FF0000"/>
                          </a:solidFill>
                          <a:effectLst/>
                        </a:rPr>
                        <a:t>44,3</a:t>
                      </a:r>
                      <a:endParaRPr lang="cs-CZ" sz="1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FF0000"/>
                          </a:solidFill>
                          <a:effectLst/>
                        </a:rPr>
                        <a:t>45,3</a:t>
                      </a:r>
                      <a:endParaRPr lang="cs-CZ" sz="1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FF0000"/>
                          </a:solidFill>
                          <a:effectLst/>
                        </a:rPr>
                        <a:t>46,2</a:t>
                      </a:r>
                      <a:endParaRPr lang="cs-CZ" sz="1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FF0000"/>
                          </a:solidFill>
                          <a:effectLst/>
                        </a:rPr>
                        <a:t>42,3</a:t>
                      </a:r>
                      <a:endParaRPr lang="cs-CZ" sz="1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39,7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Itálie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30,1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33,7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37,8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FF0000"/>
                          </a:solidFill>
                          <a:effectLst/>
                        </a:rPr>
                        <a:t>45,6</a:t>
                      </a:r>
                      <a:endParaRPr lang="cs-CZ" sz="1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FF0000"/>
                          </a:solidFill>
                          <a:effectLst/>
                        </a:rPr>
                        <a:t>53,0</a:t>
                      </a:r>
                      <a:endParaRPr lang="cs-CZ" sz="1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FF0000"/>
                          </a:solidFill>
                          <a:effectLst/>
                        </a:rPr>
                        <a:t>54,9</a:t>
                      </a:r>
                      <a:endParaRPr lang="cs-CZ" sz="1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FF0000"/>
                          </a:solidFill>
                          <a:effectLst/>
                        </a:rPr>
                        <a:t>49,5</a:t>
                      </a:r>
                      <a:endParaRPr lang="cs-CZ" sz="1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-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Obdélník 4"/>
          <p:cNvSpPr/>
          <p:nvPr/>
        </p:nvSpPr>
        <p:spPr>
          <a:xfrm>
            <a:off x="755576" y="1268760"/>
            <a:ext cx="806489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400" b="1" dirty="0"/>
              <a:t>Výdaje veřejného sektoru</a:t>
            </a:r>
            <a:r>
              <a:rPr lang="cs-CZ" sz="2400" dirty="0"/>
              <a:t> </a:t>
            </a:r>
            <a:endParaRPr lang="cs-CZ" sz="2400" dirty="0" smtClean="0"/>
          </a:p>
          <a:p>
            <a:pPr algn="ctr"/>
            <a:r>
              <a:rPr lang="cs-CZ" dirty="0" smtClean="0"/>
              <a:t>(</a:t>
            </a:r>
            <a:r>
              <a:rPr lang="cs-CZ" dirty="0"/>
              <a:t>jako procento domácího produktu)</a:t>
            </a:r>
          </a:p>
        </p:txBody>
      </p:sp>
    </p:spTree>
    <p:extLst>
      <p:ext uri="{BB962C8B-B14F-4D97-AF65-F5344CB8AC3E}">
        <p14:creationId xmlns:p14="http://schemas.microsoft.com/office/powerpoint/2010/main" val="142370502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D:\23120\Desktop\minersc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836712"/>
            <a:ext cx="7213394" cy="48890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6321464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D:\23120\Desktop\strike[1]_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764704"/>
            <a:ext cx="6336704" cy="49948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1206067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 smtClean="0"/>
              <a:t>Instituce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>
            <a:normAutofit fontScale="62500" lnSpcReduction="20000"/>
          </a:bodyPr>
          <a:lstStyle/>
          <a:p>
            <a:r>
              <a:rPr lang="cs-CZ" dirty="0" err="1" smtClean="0"/>
              <a:t>Eichengreen</a:t>
            </a:r>
            <a:r>
              <a:rPr lang="cs-CZ" dirty="0" smtClean="0"/>
              <a:t> – stejné instituce, které byly základem úspěchu po WWII, byly příčinou problému v 70. letech</a:t>
            </a:r>
          </a:p>
          <a:p>
            <a:r>
              <a:rPr lang="cs-CZ" dirty="0" smtClean="0"/>
              <a:t>Možnosti </a:t>
            </a:r>
            <a:r>
              <a:rPr lang="cs-CZ" b="1" dirty="0" smtClean="0"/>
              <a:t>extenzivního růstu </a:t>
            </a:r>
            <a:r>
              <a:rPr lang="cs-CZ" dirty="0" smtClean="0"/>
              <a:t>(přesun výrobních faktorů, akumulace fyzického kapitálu, přebírání postupů a technologií, produkce známého zboží) vyčerpány – nutnost přechodu na </a:t>
            </a:r>
            <a:r>
              <a:rPr lang="cs-CZ" b="1" dirty="0" smtClean="0"/>
              <a:t>růst intenzivní </a:t>
            </a:r>
            <a:r>
              <a:rPr lang="cs-CZ" dirty="0" smtClean="0"/>
              <a:t>(inovace – nové/neznámé způsoby produkce nebo nové produkty);</a:t>
            </a:r>
          </a:p>
          <a:p>
            <a:r>
              <a:rPr lang="cs-CZ" b="1" dirty="0" smtClean="0"/>
              <a:t>Velké</a:t>
            </a:r>
            <a:r>
              <a:rPr lang="cs-CZ" dirty="0" smtClean="0"/>
              <a:t> (státní) E </a:t>
            </a:r>
            <a:r>
              <a:rPr lang="cs-CZ" b="1" dirty="0" smtClean="0"/>
              <a:t>banky</a:t>
            </a:r>
            <a:r>
              <a:rPr lang="cs-CZ" dirty="0" smtClean="0"/>
              <a:t> – konzervativní investice do velkých podniků a známých výrob vs. decentralizovaný </a:t>
            </a:r>
            <a:r>
              <a:rPr lang="cs-CZ" b="1" dirty="0" smtClean="0"/>
              <a:t>kapitálový trh </a:t>
            </a:r>
            <a:r>
              <a:rPr lang="cs-CZ" dirty="0" smtClean="0"/>
              <a:t>US (sázka na úspěch, IT);</a:t>
            </a:r>
          </a:p>
          <a:p>
            <a:r>
              <a:rPr lang="cs-CZ" b="1" dirty="0" smtClean="0"/>
              <a:t>Sociální výdaje </a:t>
            </a:r>
            <a:r>
              <a:rPr lang="cs-CZ" dirty="0" smtClean="0"/>
              <a:t>– jistota v období přesunů faktorů do masové produkce – vedla k posílení spolupráce v rámci tripartity vs. překážka pro růst v prostředí vyžadujícím </a:t>
            </a:r>
            <a:r>
              <a:rPr lang="cs-CZ" b="1" dirty="0" smtClean="0"/>
              <a:t>flexibilitu</a:t>
            </a:r>
            <a:r>
              <a:rPr lang="cs-CZ" dirty="0" smtClean="0"/>
              <a:t>; </a:t>
            </a:r>
          </a:p>
          <a:p>
            <a:r>
              <a:rPr lang="cs-CZ" b="1" dirty="0"/>
              <a:t>P</a:t>
            </a:r>
            <a:r>
              <a:rPr lang="cs-CZ" b="1" dirty="0" smtClean="0"/>
              <a:t>articipace zaměstnanců </a:t>
            </a:r>
            <a:r>
              <a:rPr lang="cs-CZ" dirty="0" smtClean="0"/>
              <a:t>na řízení vede ke konzervativnímu přístupu k inovacím, restrukturalizací a zavádění technologií pro zvýšení produktivity;</a:t>
            </a:r>
          </a:p>
          <a:p>
            <a:r>
              <a:rPr lang="cs-CZ" b="1" dirty="0" smtClean="0"/>
              <a:t>Státní podniky </a:t>
            </a:r>
            <a:r>
              <a:rPr lang="cs-CZ" dirty="0" smtClean="0"/>
              <a:t>které byly motorem investic a pokroku – nyní často odkázány na podpory, usilující o protekci, bašta nátlakových skupin.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891466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8786445"/>
              </p:ext>
            </p:extLst>
          </p:nvPr>
        </p:nvGraphicFramePr>
        <p:xfrm>
          <a:off x="2272014" y="1556792"/>
          <a:ext cx="4453192" cy="31546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18552"/>
                <a:gridCol w="708660"/>
                <a:gridCol w="708660"/>
                <a:gridCol w="708660"/>
                <a:gridCol w="708660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 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1913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1929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1950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1973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Francie</a:t>
                      </a:r>
                      <a:endParaRPr lang="cs-CZ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</a:rPr>
                        <a:t>7,8</a:t>
                      </a:r>
                      <a:endParaRPr lang="cs-CZ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</a:rPr>
                        <a:t>8,6</a:t>
                      </a:r>
                      <a:endParaRPr lang="cs-CZ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FF0000"/>
                          </a:solidFill>
                          <a:effectLst/>
                        </a:rPr>
                        <a:t>7,6</a:t>
                      </a:r>
                      <a:endParaRPr lang="cs-CZ" sz="20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0070C0"/>
                          </a:solidFill>
                          <a:effectLst/>
                        </a:rPr>
                        <a:t>15,2</a:t>
                      </a:r>
                      <a:endParaRPr lang="cs-CZ" sz="20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Německo</a:t>
                      </a:r>
                      <a:endParaRPr lang="cs-CZ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16,1</a:t>
                      </a:r>
                      <a:endParaRPr lang="cs-CZ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12,8</a:t>
                      </a:r>
                      <a:endParaRPr lang="cs-CZ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FF0000"/>
                          </a:solidFill>
                          <a:effectLst/>
                        </a:rPr>
                        <a:t>6,2</a:t>
                      </a:r>
                      <a:endParaRPr lang="cs-CZ" sz="20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0070C0"/>
                          </a:solidFill>
                          <a:effectLst/>
                        </a:rPr>
                        <a:t>23,8</a:t>
                      </a:r>
                      <a:endParaRPr lang="cs-CZ" sz="20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</a:rPr>
                        <a:t>Nizozemí</a:t>
                      </a:r>
                      <a:endParaRPr lang="cs-CZ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17,3</a:t>
                      </a:r>
                      <a:endParaRPr lang="cs-CZ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17,2</a:t>
                      </a:r>
                      <a:endParaRPr lang="cs-CZ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FF0000"/>
                          </a:solidFill>
                          <a:effectLst/>
                        </a:rPr>
                        <a:t>12,2</a:t>
                      </a:r>
                      <a:endParaRPr lang="cs-CZ" sz="20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0070C0"/>
                          </a:solidFill>
                          <a:effectLst/>
                        </a:rPr>
                        <a:t>40,7</a:t>
                      </a:r>
                      <a:endParaRPr lang="cs-CZ" sz="20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</a:rPr>
                        <a:t>Británie</a:t>
                      </a:r>
                      <a:endParaRPr lang="cs-CZ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0070C0"/>
                          </a:solidFill>
                          <a:effectLst/>
                        </a:rPr>
                        <a:t>17,5</a:t>
                      </a:r>
                      <a:endParaRPr lang="cs-CZ" sz="20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</a:rPr>
                        <a:t>13,3</a:t>
                      </a:r>
                      <a:endParaRPr lang="cs-CZ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FF0000"/>
                          </a:solidFill>
                          <a:effectLst/>
                        </a:rPr>
                        <a:t>11,3</a:t>
                      </a:r>
                      <a:endParaRPr lang="cs-CZ" sz="20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chemeClr val="tx1"/>
                          </a:solidFill>
                          <a:effectLst/>
                        </a:rPr>
                        <a:t>14,0</a:t>
                      </a:r>
                      <a:endParaRPr lang="cs-CZ" sz="20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</a:rPr>
                        <a:t>Španělsko</a:t>
                      </a:r>
                      <a:endParaRPr lang="cs-CZ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</a:rPr>
                        <a:t>8,1</a:t>
                      </a:r>
                      <a:endParaRPr lang="cs-CZ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</a:rPr>
                        <a:t>5,0</a:t>
                      </a:r>
                      <a:endParaRPr lang="cs-CZ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FF0000"/>
                          </a:solidFill>
                          <a:effectLst/>
                        </a:rPr>
                        <a:t>3,0</a:t>
                      </a:r>
                      <a:endParaRPr lang="cs-CZ" sz="20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chemeClr val="tx1"/>
                          </a:solidFill>
                          <a:effectLst/>
                        </a:rPr>
                        <a:t>5,0</a:t>
                      </a:r>
                      <a:endParaRPr lang="cs-CZ" sz="20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i="0" dirty="0">
                          <a:effectLst/>
                        </a:rPr>
                        <a:t>SSSR/Rusko</a:t>
                      </a:r>
                      <a:endParaRPr lang="cs-CZ" sz="2000" i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i="0">
                          <a:effectLst/>
                        </a:rPr>
                        <a:t>2,9</a:t>
                      </a:r>
                      <a:endParaRPr lang="cs-CZ" sz="2000" i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i="0">
                          <a:effectLst/>
                        </a:rPr>
                        <a:t>1,6</a:t>
                      </a:r>
                      <a:endParaRPr lang="cs-CZ" sz="2000" i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i="0">
                          <a:effectLst/>
                        </a:rPr>
                        <a:t>1,3</a:t>
                      </a:r>
                      <a:endParaRPr lang="cs-CZ" sz="2000" i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i="0">
                          <a:effectLst/>
                        </a:rPr>
                        <a:t>3,8</a:t>
                      </a:r>
                      <a:endParaRPr lang="cs-CZ" sz="2000" i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i="0" dirty="0">
                          <a:effectLst/>
                        </a:rPr>
                        <a:t>Spojené státy</a:t>
                      </a:r>
                      <a:endParaRPr lang="cs-CZ" sz="2000" i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i="0" dirty="0">
                          <a:effectLst/>
                        </a:rPr>
                        <a:t>3,7</a:t>
                      </a:r>
                      <a:endParaRPr lang="cs-CZ" sz="2000" i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i="0" dirty="0">
                          <a:effectLst/>
                        </a:rPr>
                        <a:t>3,6</a:t>
                      </a:r>
                      <a:endParaRPr lang="cs-CZ" sz="2000" i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i="0" dirty="0">
                          <a:effectLst/>
                        </a:rPr>
                        <a:t>3,0</a:t>
                      </a:r>
                      <a:endParaRPr lang="cs-CZ" sz="2000" i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i="0" dirty="0">
                          <a:effectLst/>
                        </a:rPr>
                        <a:t>4,9</a:t>
                      </a:r>
                      <a:endParaRPr lang="cs-CZ" sz="2000" i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i="0" dirty="0">
                          <a:effectLst/>
                        </a:rPr>
                        <a:t>Svět</a:t>
                      </a:r>
                      <a:endParaRPr lang="cs-CZ" sz="2000" i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i="0" dirty="0">
                          <a:effectLst/>
                        </a:rPr>
                        <a:t>7,9</a:t>
                      </a:r>
                      <a:endParaRPr lang="cs-CZ" sz="2000" i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i="0" dirty="0">
                          <a:effectLst/>
                        </a:rPr>
                        <a:t>9,0</a:t>
                      </a:r>
                      <a:endParaRPr lang="cs-CZ" sz="2000" i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i="0" dirty="0">
                          <a:effectLst/>
                        </a:rPr>
                        <a:t>5,5</a:t>
                      </a:r>
                      <a:endParaRPr lang="cs-CZ" sz="2000" i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i="0" dirty="0">
                          <a:effectLst/>
                        </a:rPr>
                        <a:t>10,5</a:t>
                      </a:r>
                      <a:endParaRPr lang="cs-CZ" sz="2000" i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140768" y="865257"/>
            <a:ext cx="671568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Export průmyslového zboží jako podíl domácího produktu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(%)</a:t>
            </a:r>
            <a:endParaRPr kumimoji="0" lang="cs-CZ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57025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D:\23120\Desktop\ShoppersWorld_100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513" y="0"/>
            <a:ext cx="7722973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962594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D:\23120\Desktop\WIK_De-Gaulle+Adenaue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4555" y="0"/>
            <a:ext cx="483489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574115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0070C0"/>
                </a:solidFill>
              </a:rPr>
              <a:t>Německo</a:t>
            </a:r>
            <a:endParaRPr lang="cs-CZ" b="1" dirty="0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fontScale="70000" lnSpcReduction="20000"/>
          </a:bodyPr>
          <a:lstStyle/>
          <a:p>
            <a:r>
              <a:rPr lang="cs-CZ" b="1" dirty="0" smtClean="0"/>
              <a:t>Měnová reforma </a:t>
            </a:r>
            <a:r>
              <a:rPr lang="cs-CZ" dirty="0" smtClean="0"/>
              <a:t>a snížení </a:t>
            </a:r>
            <a:r>
              <a:rPr lang="cs-CZ" b="1" dirty="0" smtClean="0"/>
              <a:t>dluhů</a:t>
            </a:r>
            <a:r>
              <a:rPr lang="cs-CZ" dirty="0" smtClean="0"/>
              <a:t>; rychlý růst výroby po </a:t>
            </a:r>
            <a:r>
              <a:rPr lang="cs-CZ" b="1" dirty="0" smtClean="0"/>
              <a:t>zrušení</a:t>
            </a:r>
            <a:r>
              <a:rPr lang="cs-CZ" dirty="0" smtClean="0"/>
              <a:t> </a:t>
            </a:r>
            <a:r>
              <a:rPr lang="cs-CZ" b="1" dirty="0" smtClean="0">
                <a:solidFill>
                  <a:srgbClr val="0070C0"/>
                </a:solidFill>
              </a:rPr>
              <a:t>kontrol</a:t>
            </a:r>
            <a:r>
              <a:rPr lang="cs-CZ" dirty="0" smtClean="0">
                <a:solidFill>
                  <a:srgbClr val="0070C0"/>
                </a:solidFill>
              </a:rPr>
              <a:t> </a:t>
            </a:r>
            <a:r>
              <a:rPr lang="cs-CZ" dirty="0" smtClean="0"/>
              <a:t>(INDU+50% za 6 m);</a:t>
            </a:r>
          </a:p>
          <a:p>
            <a:r>
              <a:rPr lang="cs-CZ" b="1" dirty="0" smtClean="0">
                <a:solidFill>
                  <a:srgbClr val="0070C0"/>
                </a:solidFill>
              </a:rPr>
              <a:t>Pracovní</a:t>
            </a:r>
            <a:r>
              <a:rPr lang="cs-CZ" dirty="0" smtClean="0">
                <a:solidFill>
                  <a:srgbClr val="0070C0"/>
                </a:solidFill>
              </a:rPr>
              <a:t> </a:t>
            </a:r>
            <a:r>
              <a:rPr lang="cs-CZ" b="1" dirty="0" smtClean="0">
                <a:solidFill>
                  <a:srgbClr val="0070C0"/>
                </a:solidFill>
              </a:rPr>
              <a:t>síla</a:t>
            </a:r>
            <a:r>
              <a:rPr lang="cs-CZ" dirty="0" smtClean="0">
                <a:solidFill>
                  <a:srgbClr val="0070C0"/>
                </a:solidFill>
              </a:rPr>
              <a:t> </a:t>
            </a:r>
            <a:r>
              <a:rPr lang="cs-CZ" dirty="0" smtClean="0"/>
              <a:t>E.GER a SVE </a:t>
            </a:r>
            <a:r>
              <a:rPr lang="cs-CZ" b="1" dirty="0" smtClean="0"/>
              <a:t>vysídlenci</a:t>
            </a:r>
            <a:r>
              <a:rPr lang="cs-CZ" dirty="0" smtClean="0"/>
              <a:t> – tvrdá práce za nízké mzdy;</a:t>
            </a:r>
          </a:p>
          <a:p>
            <a:r>
              <a:rPr lang="cs-CZ" b="1" dirty="0" smtClean="0"/>
              <a:t>Kvalitní lidský kapitál</a:t>
            </a:r>
            <a:r>
              <a:rPr lang="cs-CZ" dirty="0" smtClean="0"/>
              <a:t>; </a:t>
            </a:r>
            <a:r>
              <a:rPr lang="cs-CZ" b="1" dirty="0" smtClean="0"/>
              <a:t>tradice</a:t>
            </a:r>
            <a:r>
              <a:rPr lang="cs-CZ" dirty="0" smtClean="0"/>
              <a:t> výroby </a:t>
            </a:r>
            <a:r>
              <a:rPr lang="cs-CZ" b="1" dirty="0" smtClean="0">
                <a:solidFill>
                  <a:srgbClr val="0070C0"/>
                </a:solidFill>
              </a:rPr>
              <a:t>kapitálového zboží </a:t>
            </a:r>
            <a:r>
              <a:rPr lang="cs-CZ" dirty="0" smtClean="0"/>
              <a:t>(obrovská poptávka v E); dostatek </a:t>
            </a:r>
            <a:r>
              <a:rPr lang="cs-CZ" b="1" dirty="0" smtClean="0"/>
              <a:t>uhlí</a:t>
            </a:r>
            <a:r>
              <a:rPr lang="cs-CZ" dirty="0" smtClean="0"/>
              <a:t>, </a:t>
            </a:r>
            <a:r>
              <a:rPr lang="cs-CZ" b="1" dirty="0" smtClean="0"/>
              <a:t>ocel</a:t>
            </a:r>
            <a:r>
              <a:rPr lang="cs-CZ" dirty="0" smtClean="0"/>
              <a:t> – není třeba „velký třesk“;</a:t>
            </a:r>
          </a:p>
          <a:p>
            <a:r>
              <a:rPr lang="cs-CZ" dirty="0" smtClean="0"/>
              <a:t>Když na konci 50let </a:t>
            </a:r>
            <a:r>
              <a:rPr lang="cs-CZ" b="1" dirty="0" smtClean="0">
                <a:solidFill>
                  <a:srgbClr val="0070C0"/>
                </a:solidFill>
              </a:rPr>
              <a:t>diverzifikace</a:t>
            </a:r>
            <a:r>
              <a:rPr lang="cs-CZ" dirty="0" smtClean="0">
                <a:solidFill>
                  <a:srgbClr val="0070C0"/>
                </a:solidFill>
              </a:rPr>
              <a:t> </a:t>
            </a:r>
            <a:r>
              <a:rPr lang="cs-CZ" dirty="0" smtClean="0"/>
              <a:t>na </a:t>
            </a:r>
            <a:r>
              <a:rPr lang="cs-CZ" b="1" dirty="0" smtClean="0"/>
              <a:t>spotřební</a:t>
            </a:r>
            <a:r>
              <a:rPr lang="cs-CZ" dirty="0" smtClean="0"/>
              <a:t> zboží – roste po něm </a:t>
            </a:r>
            <a:r>
              <a:rPr lang="cs-CZ" b="1" dirty="0" smtClean="0"/>
              <a:t>poptávka</a:t>
            </a:r>
            <a:r>
              <a:rPr lang="cs-CZ" dirty="0" smtClean="0"/>
              <a:t> v rekonstruované E; </a:t>
            </a:r>
          </a:p>
          <a:p>
            <a:r>
              <a:rPr lang="cs-CZ" b="1" dirty="0"/>
              <a:t>L</a:t>
            </a:r>
            <a:r>
              <a:rPr lang="cs-CZ" b="1" dirty="0" smtClean="0"/>
              <a:t>evné</a:t>
            </a:r>
            <a:r>
              <a:rPr lang="cs-CZ" dirty="0" smtClean="0"/>
              <a:t> a </a:t>
            </a:r>
            <a:r>
              <a:rPr lang="cs-CZ" b="1" dirty="0" smtClean="0"/>
              <a:t>kvalitní</a:t>
            </a:r>
            <a:r>
              <a:rPr lang="cs-CZ" dirty="0" smtClean="0"/>
              <a:t> produkty rychle </a:t>
            </a:r>
            <a:r>
              <a:rPr lang="cs-CZ" b="1" dirty="0" smtClean="0">
                <a:solidFill>
                  <a:srgbClr val="0070C0"/>
                </a:solidFill>
              </a:rPr>
              <a:t>konkurenceschopné</a:t>
            </a:r>
            <a:r>
              <a:rPr lang="cs-CZ" dirty="0" smtClean="0">
                <a:solidFill>
                  <a:srgbClr val="0070C0"/>
                </a:solidFill>
              </a:rPr>
              <a:t> </a:t>
            </a:r>
            <a:r>
              <a:rPr lang="cs-CZ" dirty="0" smtClean="0"/>
              <a:t>– export (růst o 12,4% ročně);</a:t>
            </a:r>
          </a:p>
          <a:p>
            <a:r>
              <a:rPr lang="cs-CZ" b="1" dirty="0" smtClean="0">
                <a:solidFill>
                  <a:srgbClr val="0070C0"/>
                </a:solidFill>
              </a:rPr>
              <a:t>Korporativismus</a:t>
            </a:r>
            <a:r>
              <a:rPr lang="cs-CZ" dirty="0" smtClean="0">
                <a:solidFill>
                  <a:srgbClr val="0070C0"/>
                </a:solidFill>
              </a:rPr>
              <a:t> </a:t>
            </a:r>
            <a:r>
              <a:rPr lang="cs-CZ" dirty="0" smtClean="0"/>
              <a:t>– </a:t>
            </a:r>
            <a:r>
              <a:rPr lang="cs-CZ" b="1" dirty="0" smtClean="0"/>
              <a:t>dialog</a:t>
            </a:r>
            <a:r>
              <a:rPr lang="cs-CZ" dirty="0" smtClean="0"/>
              <a:t>; </a:t>
            </a:r>
          </a:p>
          <a:p>
            <a:pPr lvl="1"/>
            <a:r>
              <a:rPr lang="cs-CZ" b="1" dirty="0" smtClean="0"/>
              <a:t>mzdy</a:t>
            </a:r>
            <a:r>
              <a:rPr lang="cs-CZ" dirty="0" smtClean="0"/>
              <a:t> rostou pomaleji než </a:t>
            </a:r>
            <a:r>
              <a:rPr lang="cs-CZ" b="1" dirty="0" smtClean="0"/>
              <a:t>produktivita</a:t>
            </a:r>
            <a:r>
              <a:rPr lang="cs-CZ" dirty="0" smtClean="0"/>
              <a:t> (v 50l není růst, v GB o 50%);</a:t>
            </a:r>
          </a:p>
          <a:p>
            <a:pPr lvl="1"/>
            <a:r>
              <a:rPr lang="cs-CZ" dirty="0" smtClean="0"/>
              <a:t>vysoká </a:t>
            </a:r>
            <a:r>
              <a:rPr lang="cs-CZ" b="1" dirty="0" smtClean="0"/>
              <a:t>konkurence</a:t>
            </a:r>
            <a:r>
              <a:rPr lang="cs-CZ" dirty="0" smtClean="0"/>
              <a:t> MSP a nízké </a:t>
            </a:r>
            <a:r>
              <a:rPr lang="cs-CZ" b="1" dirty="0" smtClean="0"/>
              <a:t>marže</a:t>
            </a:r>
            <a:r>
              <a:rPr lang="cs-CZ" dirty="0" smtClean="0"/>
              <a:t> (v GB 2x) vysoké tempo </a:t>
            </a:r>
            <a:r>
              <a:rPr lang="cs-CZ" b="1" dirty="0" smtClean="0">
                <a:solidFill>
                  <a:srgbClr val="0070C0"/>
                </a:solidFill>
              </a:rPr>
              <a:t>investic</a:t>
            </a:r>
            <a:r>
              <a:rPr lang="cs-CZ" dirty="0" smtClean="0">
                <a:solidFill>
                  <a:srgbClr val="0070C0"/>
                </a:solidFill>
              </a:rPr>
              <a:t> </a:t>
            </a:r>
            <a:r>
              <a:rPr lang="cs-CZ" dirty="0" smtClean="0"/>
              <a:t>(25% HDP);</a:t>
            </a:r>
          </a:p>
          <a:p>
            <a:r>
              <a:rPr lang="cs-CZ" b="1" dirty="0" smtClean="0"/>
              <a:t>Sociálně-tržní model </a:t>
            </a:r>
            <a:r>
              <a:rPr lang="cs-CZ" dirty="0" smtClean="0"/>
              <a:t>(řád vs. proces, spotřebitel, hospodářská soutěž, sociální systém);</a:t>
            </a:r>
          </a:p>
          <a:p>
            <a:r>
              <a:rPr lang="cs-CZ" dirty="0" smtClean="0"/>
              <a:t>Podobný výkon </a:t>
            </a:r>
            <a:r>
              <a:rPr lang="cs-CZ" b="1" u="sng" dirty="0" smtClean="0">
                <a:solidFill>
                  <a:srgbClr val="0070C0"/>
                </a:solidFill>
              </a:rPr>
              <a:t>Rakousko</a:t>
            </a:r>
            <a:r>
              <a:rPr lang="cs-CZ" dirty="0" smtClean="0">
                <a:solidFill>
                  <a:srgbClr val="0070C0"/>
                </a:solidFill>
              </a:rPr>
              <a:t> </a:t>
            </a:r>
            <a:r>
              <a:rPr lang="cs-CZ" dirty="0" smtClean="0"/>
              <a:t>a </a:t>
            </a:r>
            <a:r>
              <a:rPr lang="cs-CZ" b="1" u="sng" dirty="0" smtClean="0">
                <a:solidFill>
                  <a:srgbClr val="0070C0"/>
                </a:solidFill>
              </a:rPr>
              <a:t>Nizozemí</a:t>
            </a:r>
            <a:r>
              <a:rPr lang="cs-CZ" dirty="0" smtClean="0"/>
              <a:t>;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539787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-315416"/>
            <a:ext cx="8229600" cy="1143000"/>
          </a:xfrm>
        </p:spPr>
        <p:txBody>
          <a:bodyPr>
            <a:normAutofit/>
          </a:bodyPr>
          <a:lstStyle/>
          <a:p>
            <a:r>
              <a:rPr lang="cs-CZ" sz="4000" b="1" dirty="0" smtClean="0">
                <a:solidFill>
                  <a:srgbClr val="0070C0"/>
                </a:solidFill>
              </a:rPr>
              <a:t>Británie</a:t>
            </a:r>
            <a:endParaRPr lang="cs-CZ" sz="4000" b="1" dirty="0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525910"/>
            <a:ext cx="8784976" cy="6336704"/>
          </a:xfrm>
        </p:spPr>
        <p:txBody>
          <a:bodyPr>
            <a:normAutofit fontScale="62500" lnSpcReduction="20000"/>
          </a:bodyPr>
          <a:lstStyle/>
          <a:p>
            <a:r>
              <a:rPr lang="cs-CZ" b="1" dirty="0" smtClean="0"/>
              <a:t>Nejvyšší</a:t>
            </a:r>
            <a:r>
              <a:rPr lang="cs-CZ" dirty="0" smtClean="0"/>
              <a:t> </a:t>
            </a:r>
            <a:r>
              <a:rPr lang="cs-CZ" b="1" dirty="0" smtClean="0">
                <a:solidFill>
                  <a:srgbClr val="0070C0"/>
                </a:solidFill>
              </a:rPr>
              <a:t>HDP/obyv</a:t>
            </a:r>
            <a:r>
              <a:rPr lang="cs-CZ" dirty="0" smtClean="0"/>
              <a:t>. v E, </a:t>
            </a:r>
            <a:r>
              <a:rPr lang="cs-CZ" b="1" dirty="0" smtClean="0"/>
              <a:t>nejkvalifikovanější</a:t>
            </a:r>
            <a:r>
              <a:rPr lang="cs-CZ" dirty="0" smtClean="0"/>
              <a:t> pracovní síla, </a:t>
            </a:r>
            <a:r>
              <a:rPr lang="cs-CZ" b="1" dirty="0" smtClean="0"/>
              <a:t>kapitálová</a:t>
            </a:r>
            <a:r>
              <a:rPr lang="cs-CZ" dirty="0" smtClean="0"/>
              <a:t> vybavenost; logický </a:t>
            </a:r>
            <a:r>
              <a:rPr lang="cs-CZ" b="1" dirty="0" smtClean="0">
                <a:solidFill>
                  <a:srgbClr val="0070C0"/>
                </a:solidFill>
              </a:rPr>
              <a:t>US partner </a:t>
            </a:r>
            <a:r>
              <a:rPr lang="cs-CZ" dirty="0" smtClean="0"/>
              <a:t>a destinace </a:t>
            </a:r>
            <a:r>
              <a:rPr lang="cs-CZ" b="1" dirty="0" smtClean="0"/>
              <a:t>FDI</a:t>
            </a:r>
            <a:r>
              <a:rPr lang="cs-CZ" dirty="0" smtClean="0"/>
              <a:t>; anglosaský </a:t>
            </a:r>
            <a:r>
              <a:rPr lang="cs-CZ" b="1" dirty="0"/>
              <a:t>v</a:t>
            </a:r>
            <a:r>
              <a:rPr lang="cs-CZ" b="1" dirty="0" smtClean="0"/>
              <a:t>ýzkumný</a:t>
            </a:r>
            <a:r>
              <a:rPr lang="cs-CZ" dirty="0" smtClean="0"/>
              <a:t> prostor;</a:t>
            </a:r>
          </a:p>
          <a:p>
            <a:r>
              <a:rPr lang="cs-CZ" dirty="0" smtClean="0"/>
              <a:t>Privilegovaná pozice v </a:t>
            </a:r>
            <a:r>
              <a:rPr lang="cs-CZ" b="1" dirty="0" err="1" smtClean="0">
                <a:solidFill>
                  <a:srgbClr val="0070C0"/>
                </a:solidFill>
              </a:rPr>
              <a:t>Commonwealth</a:t>
            </a:r>
            <a:r>
              <a:rPr lang="cs-CZ" dirty="0" smtClean="0">
                <a:solidFill>
                  <a:srgbClr val="0070C0"/>
                </a:solidFill>
              </a:rPr>
              <a:t> </a:t>
            </a:r>
            <a:r>
              <a:rPr lang="cs-CZ" dirty="0" smtClean="0"/>
              <a:t>(konzervativní, chráněný trh); pocit nezávislosti na integraci – </a:t>
            </a:r>
            <a:r>
              <a:rPr lang="cs-CZ" b="1" dirty="0" smtClean="0">
                <a:solidFill>
                  <a:srgbClr val="0070C0"/>
                </a:solidFill>
              </a:rPr>
              <a:t>EFTA</a:t>
            </a:r>
            <a:r>
              <a:rPr lang="cs-CZ" dirty="0" smtClean="0">
                <a:solidFill>
                  <a:srgbClr val="0070C0"/>
                </a:solidFill>
              </a:rPr>
              <a:t> </a:t>
            </a:r>
            <a:r>
              <a:rPr lang="cs-CZ" dirty="0" smtClean="0"/>
              <a:t>(ani rozsah, ani konkurence jako EHS);</a:t>
            </a:r>
          </a:p>
          <a:p>
            <a:r>
              <a:rPr lang="cs-CZ" dirty="0" smtClean="0"/>
              <a:t>Navazuje na katastrofální dekády – </a:t>
            </a:r>
            <a:r>
              <a:rPr lang="cs-CZ" b="1" dirty="0" smtClean="0">
                <a:solidFill>
                  <a:srgbClr val="0070C0"/>
                </a:solidFill>
              </a:rPr>
              <a:t>eroze</a:t>
            </a:r>
            <a:r>
              <a:rPr lang="cs-CZ" dirty="0" smtClean="0">
                <a:solidFill>
                  <a:srgbClr val="0070C0"/>
                </a:solidFill>
              </a:rPr>
              <a:t> </a:t>
            </a:r>
            <a:r>
              <a:rPr lang="cs-CZ" dirty="0" smtClean="0"/>
              <a:t>pozice:</a:t>
            </a:r>
          </a:p>
          <a:p>
            <a:pPr lvl="1"/>
            <a:r>
              <a:rPr lang="cs-CZ" b="1" dirty="0" smtClean="0"/>
              <a:t>Není</a:t>
            </a:r>
            <a:r>
              <a:rPr lang="cs-CZ" dirty="0" smtClean="0"/>
              <a:t> prostor pro rychlý </a:t>
            </a:r>
            <a:r>
              <a:rPr lang="cs-CZ" b="1" dirty="0" smtClean="0"/>
              <a:t>technologický</a:t>
            </a:r>
            <a:r>
              <a:rPr lang="cs-CZ" dirty="0" smtClean="0"/>
              <a:t> </a:t>
            </a:r>
            <a:r>
              <a:rPr lang="cs-CZ" b="1" dirty="0" smtClean="0"/>
              <a:t>růst</a:t>
            </a:r>
            <a:r>
              <a:rPr lang="cs-CZ" dirty="0" smtClean="0"/>
              <a:t>; přesun pracovní síly z </a:t>
            </a:r>
            <a:r>
              <a:rPr lang="cs-CZ" b="1" dirty="0" smtClean="0"/>
              <a:t>AGRI</a:t>
            </a:r>
            <a:r>
              <a:rPr lang="cs-CZ" dirty="0" smtClean="0"/>
              <a:t> do INDU;</a:t>
            </a:r>
          </a:p>
          <a:p>
            <a:pPr lvl="1"/>
            <a:r>
              <a:rPr lang="cs-CZ" dirty="0" smtClean="0"/>
              <a:t>Přesun práce z </a:t>
            </a:r>
            <a:r>
              <a:rPr lang="cs-CZ" b="1" dirty="0" smtClean="0">
                <a:solidFill>
                  <a:srgbClr val="0070C0"/>
                </a:solidFill>
              </a:rPr>
              <a:t>INDU do SERV</a:t>
            </a:r>
            <a:r>
              <a:rPr lang="cs-CZ" dirty="0" smtClean="0"/>
              <a:t>; není jasná </a:t>
            </a:r>
            <a:r>
              <a:rPr lang="cs-CZ" b="1" dirty="0" smtClean="0"/>
              <a:t>vazba</a:t>
            </a:r>
            <a:r>
              <a:rPr lang="cs-CZ" dirty="0" smtClean="0"/>
              <a:t> na </a:t>
            </a:r>
            <a:r>
              <a:rPr lang="cs-CZ" b="1" dirty="0" smtClean="0"/>
              <a:t>produktivitu</a:t>
            </a:r>
            <a:r>
              <a:rPr lang="cs-CZ" dirty="0" smtClean="0"/>
              <a:t> – </a:t>
            </a:r>
            <a:r>
              <a:rPr lang="cs-CZ" b="1" dirty="0" smtClean="0"/>
              <a:t>statusová</a:t>
            </a:r>
            <a:r>
              <a:rPr lang="cs-CZ" dirty="0" smtClean="0"/>
              <a:t> záležitost postindustriální ekonomiky; nedostatek v INDU (tlak na </a:t>
            </a:r>
            <a:r>
              <a:rPr lang="cs-CZ" b="1" dirty="0" smtClean="0"/>
              <a:t>růst mezd</a:t>
            </a:r>
            <a:r>
              <a:rPr lang="cs-CZ" dirty="0" smtClean="0"/>
              <a:t>);</a:t>
            </a:r>
          </a:p>
          <a:p>
            <a:pPr lvl="1"/>
            <a:r>
              <a:rPr lang="cs-CZ" dirty="0"/>
              <a:t>p</a:t>
            </a:r>
            <a:r>
              <a:rPr lang="cs-CZ" dirty="0" smtClean="0"/>
              <a:t>oválečné období není o </a:t>
            </a:r>
            <a:r>
              <a:rPr lang="cs-CZ" b="1" dirty="0" smtClean="0"/>
              <a:t>obnově</a:t>
            </a:r>
            <a:r>
              <a:rPr lang="cs-CZ" dirty="0" smtClean="0"/>
              <a:t>, ale </a:t>
            </a:r>
            <a:r>
              <a:rPr lang="cs-CZ" b="1" dirty="0" smtClean="0">
                <a:solidFill>
                  <a:srgbClr val="0070C0"/>
                </a:solidFill>
              </a:rPr>
              <a:t>kompenzace</a:t>
            </a:r>
            <a:r>
              <a:rPr lang="cs-CZ" dirty="0" smtClean="0">
                <a:solidFill>
                  <a:srgbClr val="0070C0"/>
                </a:solidFill>
              </a:rPr>
              <a:t> </a:t>
            </a:r>
            <a:r>
              <a:rPr lang="cs-CZ" dirty="0" smtClean="0"/>
              <a:t>za úsilí; </a:t>
            </a:r>
            <a:r>
              <a:rPr lang="cs-CZ" b="1" dirty="0" smtClean="0"/>
              <a:t>vláda</a:t>
            </a:r>
            <a:r>
              <a:rPr lang="cs-CZ" dirty="0" smtClean="0"/>
              <a:t> akceptuje, </a:t>
            </a:r>
            <a:r>
              <a:rPr lang="cs-CZ" b="1" dirty="0" smtClean="0"/>
              <a:t>plná zaměstnanost </a:t>
            </a:r>
            <a:r>
              <a:rPr lang="cs-CZ" dirty="0" smtClean="0"/>
              <a:t>+ </a:t>
            </a:r>
            <a:r>
              <a:rPr lang="cs-CZ" b="1" dirty="0" smtClean="0"/>
              <a:t>stimuly</a:t>
            </a:r>
            <a:r>
              <a:rPr lang="cs-CZ" dirty="0" smtClean="0"/>
              <a:t>;</a:t>
            </a:r>
          </a:p>
          <a:p>
            <a:pPr lvl="1"/>
            <a:r>
              <a:rPr lang="cs-CZ" b="1" dirty="0"/>
              <a:t>d</a:t>
            </a:r>
            <a:r>
              <a:rPr lang="cs-CZ" b="1" dirty="0" smtClean="0"/>
              <a:t>ialog</a:t>
            </a:r>
            <a:r>
              <a:rPr lang="cs-CZ" dirty="0" smtClean="0"/>
              <a:t> v decentralizované struktuře </a:t>
            </a:r>
            <a:r>
              <a:rPr lang="cs-CZ" b="1" dirty="0" smtClean="0"/>
              <a:t>problém</a:t>
            </a:r>
            <a:r>
              <a:rPr lang="cs-CZ" dirty="0" smtClean="0"/>
              <a:t> (radikálové na úrovni firem);</a:t>
            </a:r>
          </a:p>
          <a:p>
            <a:pPr lvl="1"/>
            <a:r>
              <a:rPr lang="cs-CZ" b="1" dirty="0"/>
              <a:t>b</a:t>
            </a:r>
            <a:r>
              <a:rPr lang="cs-CZ" b="1" dirty="0" smtClean="0"/>
              <a:t>ránění</a:t>
            </a:r>
            <a:r>
              <a:rPr lang="cs-CZ" dirty="0" smtClean="0"/>
              <a:t> zavádění </a:t>
            </a:r>
            <a:r>
              <a:rPr lang="cs-CZ" b="1" dirty="0" smtClean="0">
                <a:solidFill>
                  <a:srgbClr val="0070C0"/>
                </a:solidFill>
              </a:rPr>
              <a:t>technologiím</a:t>
            </a:r>
            <a:r>
              <a:rPr lang="cs-CZ" dirty="0" smtClean="0">
                <a:solidFill>
                  <a:srgbClr val="0070C0"/>
                </a:solidFill>
              </a:rPr>
              <a:t> </a:t>
            </a:r>
            <a:r>
              <a:rPr lang="cs-CZ" dirty="0" smtClean="0"/>
              <a:t>zvyšujících produktivitu;</a:t>
            </a:r>
          </a:p>
          <a:p>
            <a:r>
              <a:rPr lang="cs-CZ" dirty="0" smtClean="0"/>
              <a:t>Inflace a </a:t>
            </a:r>
            <a:r>
              <a:rPr lang="cs-CZ" b="1" dirty="0" smtClean="0"/>
              <a:t>snižování </a:t>
            </a:r>
            <a:r>
              <a:rPr lang="cs-CZ" b="1" dirty="0" smtClean="0">
                <a:solidFill>
                  <a:srgbClr val="0070C0"/>
                </a:solidFill>
              </a:rPr>
              <a:t>konkurenceschopnosti</a:t>
            </a:r>
            <a:r>
              <a:rPr lang="cs-CZ" dirty="0" smtClean="0"/>
              <a:t>, </a:t>
            </a:r>
            <a:r>
              <a:rPr lang="cs-CZ" b="1" dirty="0" smtClean="0"/>
              <a:t>pomalý </a:t>
            </a:r>
            <a:r>
              <a:rPr lang="cs-CZ" b="1" dirty="0" smtClean="0">
                <a:solidFill>
                  <a:srgbClr val="0070C0"/>
                </a:solidFill>
              </a:rPr>
              <a:t>růst</a:t>
            </a:r>
            <a:r>
              <a:rPr lang="cs-CZ" b="1" dirty="0" smtClean="0"/>
              <a:t> </a:t>
            </a:r>
            <a:r>
              <a:rPr lang="cs-CZ" dirty="0" smtClean="0"/>
              <a:t>(2,5-2,9% 1950-1960);</a:t>
            </a:r>
          </a:p>
          <a:p>
            <a:r>
              <a:rPr lang="cs-CZ" dirty="0" smtClean="0"/>
              <a:t>Polovina investic do </a:t>
            </a:r>
            <a:r>
              <a:rPr lang="cs-CZ" b="1" dirty="0" smtClean="0"/>
              <a:t>veřejného sektoru</a:t>
            </a:r>
            <a:r>
              <a:rPr lang="cs-CZ" dirty="0" smtClean="0"/>
              <a:t>, pětina ekonomiky </a:t>
            </a:r>
            <a:r>
              <a:rPr lang="cs-CZ" b="1" dirty="0" smtClean="0">
                <a:solidFill>
                  <a:srgbClr val="0070C0"/>
                </a:solidFill>
              </a:rPr>
              <a:t>znárodněna</a:t>
            </a:r>
            <a:r>
              <a:rPr lang="cs-CZ" dirty="0" smtClean="0"/>
              <a:t>; </a:t>
            </a:r>
            <a:r>
              <a:rPr lang="cs-CZ" b="1" dirty="0" smtClean="0"/>
              <a:t>subvence</a:t>
            </a:r>
            <a:r>
              <a:rPr lang="cs-CZ" dirty="0" smtClean="0"/>
              <a:t> v dopravě a těžbě;</a:t>
            </a:r>
          </a:p>
          <a:p>
            <a:endParaRPr lang="cs-CZ" sz="1500" dirty="0" smtClean="0"/>
          </a:p>
          <a:p>
            <a:r>
              <a:rPr lang="cs-CZ" dirty="0" smtClean="0"/>
              <a:t>Podobné problémy </a:t>
            </a:r>
            <a:r>
              <a:rPr lang="cs-CZ" b="1" u="sng" dirty="0" smtClean="0">
                <a:solidFill>
                  <a:srgbClr val="0070C0"/>
                </a:solidFill>
              </a:rPr>
              <a:t>Belgie</a:t>
            </a:r>
            <a:r>
              <a:rPr lang="cs-CZ" dirty="0" smtClean="0"/>
              <a:t>: </a:t>
            </a:r>
            <a:r>
              <a:rPr lang="cs-CZ" b="1" dirty="0" smtClean="0"/>
              <a:t>vysoké mzdy </a:t>
            </a:r>
            <a:r>
              <a:rPr lang="cs-CZ" dirty="0" smtClean="0"/>
              <a:t>a </a:t>
            </a:r>
            <a:r>
              <a:rPr lang="cs-CZ" b="1" dirty="0" smtClean="0"/>
              <a:t>zastaralé</a:t>
            </a:r>
            <a:r>
              <a:rPr lang="cs-CZ" dirty="0" smtClean="0"/>
              <a:t> </a:t>
            </a:r>
            <a:r>
              <a:rPr lang="cs-CZ" b="1" dirty="0" smtClean="0"/>
              <a:t>kapitálové</a:t>
            </a:r>
            <a:r>
              <a:rPr lang="cs-CZ" dirty="0" smtClean="0"/>
              <a:t> vybavení brzy industrializované společnosti; směrování zdrojů do </a:t>
            </a:r>
            <a:r>
              <a:rPr lang="cs-CZ" b="1" dirty="0" smtClean="0"/>
              <a:t>tradičních sektorů</a:t>
            </a:r>
            <a:r>
              <a:rPr lang="cs-CZ" dirty="0" smtClean="0"/>
              <a:t> (nástup </a:t>
            </a:r>
            <a:r>
              <a:rPr lang="cs-CZ" b="1" dirty="0" smtClean="0"/>
              <a:t>GER</a:t>
            </a:r>
            <a:r>
              <a:rPr lang="cs-CZ" dirty="0" smtClean="0"/>
              <a:t>), politický tlak a subvence;</a:t>
            </a:r>
          </a:p>
          <a:p>
            <a:r>
              <a:rPr lang="cs-CZ" b="1" u="sng" dirty="0" smtClean="0">
                <a:solidFill>
                  <a:srgbClr val="0070C0"/>
                </a:solidFill>
              </a:rPr>
              <a:t>Irsko</a:t>
            </a:r>
            <a:r>
              <a:rPr lang="cs-CZ" dirty="0" smtClean="0"/>
              <a:t>: </a:t>
            </a:r>
            <a:r>
              <a:rPr lang="cs-CZ" b="1" dirty="0" smtClean="0"/>
              <a:t>tradiční hodnoty </a:t>
            </a:r>
            <a:r>
              <a:rPr lang="cs-CZ" dirty="0" smtClean="0"/>
              <a:t>rurálního života a soběstačnosti, </a:t>
            </a:r>
            <a:r>
              <a:rPr lang="cs-CZ" b="1" dirty="0" smtClean="0"/>
              <a:t>konzervativní</a:t>
            </a:r>
            <a:r>
              <a:rPr lang="cs-CZ" dirty="0" smtClean="0"/>
              <a:t> síly proti růstu (církev); negativní dopad vysokých </a:t>
            </a:r>
            <a:r>
              <a:rPr lang="cs-CZ" b="1" dirty="0" smtClean="0"/>
              <a:t>cel</a:t>
            </a:r>
            <a:r>
              <a:rPr lang="cs-CZ" dirty="0" smtClean="0"/>
              <a:t> na malou ekonomiky; </a:t>
            </a:r>
            <a:r>
              <a:rPr lang="cs-CZ" b="1" dirty="0" smtClean="0"/>
              <a:t>emigrace</a:t>
            </a:r>
            <a:r>
              <a:rPr lang="cs-CZ" dirty="0" smtClean="0"/>
              <a:t>; příklad </a:t>
            </a:r>
            <a:r>
              <a:rPr lang="cs-CZ" b="1" dirty="0" smtClean="0"/>
              <a:t>nerostoucí</a:t>
            </a:r>
            <a:r>
              <a:rPr lang="cs-CZ" dirty="0" smtClean="0"/>
              <a:t> </a:t>
            </a:r>
            <a:r>
              <a:rPr lang="cs-CZ" b="1" dirty="0" err="1" smtClean="0"/>
              <a:t>podrozvinuté</a:t>
            </a:r>
            <a:r>
              <a:rPr lang="cs-CZ" dirty="0" smtClean="0"/>
              <a:t> ekonomiky – nutná transformace nacionalizmu a zapojení do </a:t>
            </a:r>
            <a:r>
              <a:rPr lang="cs-CZ" b="1" dirty="0" smtClean="0"/>
              <a:t>integrace</a:t>
            </a:r>
            <a:r>
              <a:rPr lang="cs-CZ" dirty="0" smtClean="0"/>
              <a:t> (</a:t>
            </a:r>
            <a:r>
              <a:rPr lang="cs-CZ" b="1" dirty="0" smtClean="0"/>
              <a:t>FDI</a:t>
            </a:r>
            <a:r>
              <a:rPr lang="cs-CZ" dirty="0" smtClean="0"/>
              <a:t>);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965058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1335489"/>
              </p:ext>
            </p:extLst>
          </p:nvPr>
        </p:nvGraphicFramePr>
        <p:xfrm>
          <a:off x="1907704" y="1772816"/>
          <a:ext cx="4479608" cy="35052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81340"/>
                <a:gridCol w="1527429"/>
                <a:gridCol w="870839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 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 Zemědělství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Služby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Británie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0070C0"/>
                          </a:solidFill>
                          <a:effectLst/>
                        </a:rPr>
                        <a:t>115</a:t>
                      </a:r>
                      <a:endParaRPr lang="cs-CZ" sz="20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0070C0"/>
                          </a:solidFill>
                          <a:effectLst/>
                        </a:rPr>
                        <a:t>96</a:t>
                      </a:r>
                      <a:endParaRPr lang="cs-CZ" sz="20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Francie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FF0000"/>
                          </a:solidFill>
                          <a:effectLst/>
                        </a:rPr>
                        <a:t>32</a:t>
                      </a:r>
                      <a:endParaRPr lang="cs-CZ" sz="20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</a:rPr>
                        <a:t>69</a:t>
                      </a:r>
                      <a:endParaRPr lang="cs-CZ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Západní Německo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FF0000"/>
                          </a:solidFill>
                          <a:effectLst/>
                        </a:rPr>
                        <a:t>42</a:t>
                      </a:r>
                      <a:endParaRPr lang="cs-CZ" sz="20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0070C0"/>
                          </a:solidFill>
                          <a:effectLst/>
                        </a:rPr>
                        <a:t>84</a:t>
                      </a:r>
                      <a:endParaRPr lang="cs-CZ" sz="20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Itálie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FF0000"/>
                          </a:solidFill>
                          <a:effectLst/>
                        </a:rPr>
                        <a:t>48</a:t>
                      </a:r>
                      <a:endParaRPr lang="cs-CZ" sz="20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68</a:t>
                      </a:r>
                      <a:endParaRPr lang="cs-CZ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Nizozemí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0070C0"/>
                          </a:solidFill>
                          <a:effectLst/>
                        </a:rPr>
                        <a:t>91</a:t>
                      </a:r>
                      <a:endParaRPr lang="cs-CZ" sz="20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73</a:t>
                      </a:r>
                      <a:endParaRPr lang="cs-CZ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Belgie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0070C0"/>
                          </a:solidFill>
                          <a:effectLst/>
                        </a:rPr>
                        <a:t>84</a:t>
                      </a:r>
                      <a:endParaRPr lang="cs-CZ" sz="20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66</a:t>
                      </a:r>
                      <a:endParaRPr lang="cs-CZ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Dánsko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0070C0"/>
                          </a:solidFill>
                          <a:effectLst/>
                        </a:rPr>
                        <a:t>93</a:t>
                      </a:r>
                      <a:endParaRPr lang="cs-CZ" sz="20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0070C0"/>
                          </a:solidFill>
                          <a:effectLst/>
                        </a:rPr>
                        <a:t>95</a:t>
                      </a:r>
                      <a:endParaRPr lang="cs-CZ" sz="20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Portugalsko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FF0000"/>
                          </a:solidFill>
                          <a:effectLst/>
                        </a:rPr>
                        <a:t>37</a:t>
                      </a:r>
                      <a:endParaRPr lang="cs-CZ" sz="20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0070C0"/>
                          </a:solidFill>
                          <a:effectLst/>
                        </a:rPr>
                        <a:t>80</a:t>
                      </a:r>
                      <a:endParaRPr lang="cs-CZ" sz="20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Spojené státy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FF0000"/>
                          </a:solidFill>
                          <a:effectLst/>
                        </a:rPr>
                        <a:t>55</a:t>
                      </a:r>
                      <a:endParaRPr lang="cs-CZ" sz="20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FF0000"/>
                          </a:solidFill>
                          <a:effectLst/>
                        </a:rPr>
                        <a:t>58</a:t>
                      </a:r>
                      <a:endParaRPr lang="cs-CZ" sz="20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899592" y="865581"/>
            <a:ext cx="7022372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Produktivita práce v průmyslu proti zemědělství a službám 1959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(průmysl=100)</a:t>
            </a:r>
            <a:endParaRPr kumimoji="0" lang="cs-CZ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19740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b="1" dirty="0" smtClean="0">
                <a:solidFill>
                  <a:srgbClr val="0070C0"/>
                </a:solidFill>
              </a:rPr>
              <a:t>Francie</a:t>
            </a:r>
            <a:endParaRPr lang="cs-CZ" sz="4000" b="1" dirty="0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62500" lnSpcReduction="20000"/>
          </a:bodyPr>
          <a:lstStyle/>
          <a:p>
            <a:r>
              <a:rPr lang="cs-CZ" dirty="0" smtClean="0"/>
              <a:t>Nejvíce </a:t>
            </a:r>
            <a:r>
              <a:rPr lang="cs-CZ" b="1" dirty="0" smtClean="0"/>
              <a:t>chráněná ekonomika</a:t>
            </a:r>
            <a:r>
              <a:rPr lang="cs-CZ" dirty="0" smtClean="0"/>
              <a:t>, mezi válkami snaha o silný frank – </a:t>
            </a:r>
            <a:r>
              <a:rPr lang="cs-CZ" dirty="0" err="1" smtClean="0"/>
              <a:t>podrozvinutý</a:t>
            </a:r>
            <a:r>
              <a:rPr lang="cs-CZ" dirty="0" smtClean="0"/>
              <a:t> průmysl;</a:t>
            </a:r>
          </a:p>
          <a:p>
            <a:r>
              <a:rPr lang="cs-CZ" dirty="0" smtClean="0"/>
              <a:t>Dvojnásobný </a:t>
            </a:r>
            <a:r>
              <a:rPr lang="cs-CZ" b="1" dirty="0" smtClean="0"/>
              <a:t>růst</a:t>
            </a:r>
            <a:r>
              <a:rPr lang="cs-CZ" dirty="0" smtClean="0"/>
              <a:t> </a:t>
            </a:r>
            <a:r>
              <a:rPr lang="cs-CZ" b="1" dirty="0" smtClean="0">
                <a:solidFill>
                  <a:srgbClr val="0070C0"/>
                </a:solidFill>
              </a:rPr>
              <a:t>GER</a:t>
            </a:r>
            <a:r>
              <a:rPr lang="cs-CZ" dirty="0" smtClean="0">
                <a:solidFill>
                  <a:srgbClr val="0070C0"/>
                </a:solidFill>
              </a:rPr>
              <a:t> </a:t>
            </a:r>
            <a:r>
              <a:rPr lang="cs-CZ" dirty="0" smtClean="0"/>
              <a:t>– </a:t>
            </a:r>
            <a:r>
              <a:rPr lang="cs-CZ" b="1" dirty="0" smtClean="0"/>
              <a:t>problém</a:t>
            </a:r>
            <a:r>
              <a:rPr lang="cs-CZ" dirty="0" smtClean="0"/>
              <a:t> – </a:t>
            </a:r>
            <a:r>
              <a:rPr lang="cs-CZ" b="1" dirty="0" err="1" smtClean="0">
                <a:solidFill>
                  <a:srgbClr val="0070C0"/>
                </a:solidFill>
              </a:rPr>
              <a:t>Monetův</a:t>
            </a:r>
            <a:r>
              <a:rPr lang="cs-CZ" b="1" dirty="0" smtClean="0">
                <a:solidFill>
                  <a:srgbClr val="0070C0"/>
                </a:solidFill>
              </a:rPr>
              <a:t> plán </a:t>
            </a:r>
            <a:r>
              <a:rPr lang="cs-CZ" dirty="0" smtClean="0"/>
              <a:t>1946: rozvoj </a:t>
            </a:r>
            <a:r>
              <a:rPr lang="cs-CZ" b="1" dirty="0" smtClean="0"/>
              <a:t>průmyslu</a:t>
            </a:r>
            <a:r>
              <a:rPr lang="cs-CZ" dirty="0" smtClean="0"/>
              <a:t>, kapacity do uhlí, oceli, elektrických a zemědělských strojů, dopravních prostředků;</a:t>
            </a:r>
          </a:p>
          <a:p>
            <a:r>
              <a:rPr lang="cs-CZ" dirty="0" smtClean="0"/>
              <a:t>Dlouhodobé </a:t>
            </a:r>
            <a:r>
              <a:rPr lang="cs-CZ" b="1" dirty="0" smtClean="0"/>
              <a:t>půjčky</a:t>
            </a:r>
            <a:r>
              <a:rPr lang="cs-CZ" dirty="0" smtClean="0"/>
              <a:t> velkých </a:t>
            </a:r>
            <a:r>
              <a:rPr lang="cs-CZ" b="1" dirty="0" smtClean="0"/>
              <a:t>bank </a:t>
            </a:r>
            <a:r>
              <a:rPr lang="cs-CZ" b="1" dirty="0" smtClean="0">
                <a:solidFill>
                  <a:srgbClr val="0070C0"/>
                </a:solidFill>
              </a:rPr>
              <a:t>prioritním odvětvím</a:t>
            </a:r>
            <a:r>
              <a:rPr lang="cs-CZ" dirty="0" smtClean="0"/>
              <a:t>; snaha o </a:t>
            </a:r>
            <a:r>
              <a:rPr lang="cs-CZ" b="1" dirty="0" smtClean="0"/>
              <a:t>průmyslovou </a:t>
            </a:r>
            <a:r>
              <a:rPr lang="cs-CZ" b="1" dirty="0" smtClean="0">
                <a:solidFill>
                  <a:srgbClr val="0070C0"/>
                </a:solidFill>
              </a:rPr>
              <a:t>nezávislost</a:t>
            </a:r>
            <a:r>
              <a:rPr lang="cs-CZ" b="1" dirty="0" smtClean="0"/>
              <a:t> </a:t>
            </a:r>
            <a:r>
              <a:rPr lang="cs-CZ" dirty="0" smtClean="0"/>
              <a:t>na GER umožnila nasměrovat zdroje do průmyslových investic (vs. spotřební zboží a bydlení);</a:t>
            </a:r>
          </a:p>
          <a:p>
            <a:r>
              <a:rPr lang="cs-CZ" b="1" dirty="0" smtClean="0"/>
              <a:t>Indikativní </a:t>
            </a:r>
            <a:r>
              <a:rPr lang="cs-CZ" b="1" dirty="0" smtClean="0">
                <a:solidFill>
                  <a:srgbClr val="0070C0"/>
                </a:solidFill>
              </a:rPr>
              <a:t>plánování</a:t>
            </a:r>
            <a:r>
              <a:rPr lang="cs-CZ" b="1" dirty="0" smtClean="0"/>
              <a:t> </a:t>
            </a:r>
            <a:r>
              <a:rPr lang="cs-CZ" dirty="0" smtClean="0"/>
              <a:t>– </a:t>
            </a:r>
            <a:r>
              <a:rPr lang="cs-CZ" b="1" dirty="0" smtClean="0"/>
              <a:t>technokraté</a:t>
            </a:r>
            <a:r>
              <a:rPr lang="cs-CZ" dirty="0" smtClean="0"/>
              <a:t> (integrace);</a:t>
            </a:r>
          </a:p>
          <a:p>
            <a:r>
              <a:rPr lang="cs-CZ" dirty="0" smtClean="0"/>
              <a:t>Problém s </a:t>
            </a:r>
            <a:r>
              <a:rPr lang="cs-CZ" b="1" dirty="0" smtClean="0"/>
              <a:t>platební bilancí </a:t>
            </a:r>
            <a:r>
              <a:rPr lang="cs-CZ" dirty="0" smtClean="0"/>
              <a:t>(protekce), neochota devalvovat, náklady </a:t>
            </a:r>
            <a:r>
              <a:rPr lang="cs-CZ" b="1" dirty="0" smtClean="0"/>
              <a:t>válek</a:t>
            </a:r>
            <a:r>
              <a:rPr lang="cs-CZ" dirty="0" smtClean="0"/>
              <a:t> v </a:t>
            </a:r>
            <a:r>
              <a:rPr lang="cs-CZ" b="1" dirty="0" smtClean="0"/>
              <a:t>koloniích</a:t>
            </a:r>
            <a:r>
              <a:rPr lang="cs-CZ" dirty="0" smtClean="0"/>
              <a:t>, nedaří se moderovat </a:t>
            </a:r>
            <a:r>
              <a:rPr lang="cs-CZ" b="1" dirty="0" smtClean="0">
                <a:solidFill>
                  <a:srgbClr val="0070C0"/>
                </a:solidFill>
              </a:rPr>
              <a:t>mzdy</a:t>
            </a:r>
            <a:r>
              <a:rPr lang="cs-CZ" dirty="0" smtClean="0">
                <a:solidFill>
                  <a:srgbClr val="0070C0"/>
                </a:solidFill>
              </a:rPr>
              <a:t> </a:t>
            </a:r>
            <a:r>
              <a:rPr lang="cs-CZ" dirty="0" smtClean="0"/>
              <a:t>(</a:t>
            </a:r>
            <a:r>
              <a:rPr lang="cs-CZ" dirty="0" err="1" smtClean="0"/>
              <a:t>gen.stávka</a:t>
            </a:r>
            <a:r>
              <a:rPr lang="cs-CZ" dirty="0" smtClean="0"/>
              <a:t> 1953 +10%);</a:t>
            </a:r>
          </a:p>
          <a:p>
            <a:r>
              <a:rPr lang="cs-CZ" dirty="0" smtClean="0"/>
              <a:t>Přesto </a:t>
            </a:r>
            <a:r>
              <a:rPr lang="cs-CZ" b="1" dirty="0" smtClean="0"/>
              <a:t>solidní růst </a:t>
            </a:r>
            <a:r>
              <a:rPr lang="cs-CZ" dirty="0" smtClean="0"/>
              <a:t>– přesun síly z </a:t>
            </a:r>
            <a:r>
              <a:rPr lang="cs-CZ" b="1" dirty="0" smtClean="0">
                <a:solidFill>
                  <a:srgbClr val="0070C0"/>
                </a:solidFill>
              </a:rPr>
              <a:t>AGRI</a:t>
            </a:r>
            <a:r>
              <a:rPr lang="cs-CZ" dirty="0" smtClean="0">
                <a:solidFill>
                  <a:srgbClr val="0070C0"/>
                </a:solidFill>
              </a:rPr>
              <a:t> </a:t>
            </a:r>
            <a:r>
              <a:rPr lang="cs-CZ" dirty="0" smtClean="0"/>
              <a:t>do INDU, zvýšení produktivity AGRI (rodinné farmy);</a:t>
            </a:r>
          </a:p>
          <a:p>
            <a:r>
              <a:rPr lang="cs-CZ" b="1" dirty="0" smtClean="0"/>
              <a:t>Vyčerpání</a:t>
            </a:r>
            <a:r>
              <a:rPr lang="cs-CZ" dirty="0" smtClean="0"/>
              <a:t> – návrat da </a:t>
            </a:r>
            <a:r>
              <a:rPr lang="cs-CZ" b="1" dirty="0" err="1" smtClean="0"/>
              <a:t>Gaulla</a:t>
            </a:r>
            <a:r>
              <a:rPr lang="cs-CZ" dirty="0" smtClean="0"/>
              <a:t> (1958) </a:t>
            </a:r>
            <a:r>
              <a:rPr lang="cs-CZ" b="1" dirty="0" smtClean="0"/>
              <a:t>reorientace</a:t>
            </a:r>
            <a:r>
              <a:rPr lang="cs-CZ" dirty="0" smtClean="0"/>
              <a:t> více na </a:t>
            </a:r>
            <a:r>
              <a:rPr lang="cs-CZ" b="1" dirty="0" smtClean="0"/>
              <a:t>trh</a:t>
            </a:r>
            <a:r>
              <a:rPr lang="cs-CZ" dirty="0" smtClean="0"/>
              <a:t>; </a:t>
            </a:r>
          </a:p>
          <a:p>
            <a:pPr lvl="1"/>
            <a:r>
              <a:rPr lang="cs-CZ" b="1" dirty="0" err="1" smtClean="0">
                <a:solidFill>
                  <a:srgbClr val="0070C0"/>
                </a:solidFill>
              </a:rPr>
              <a:t>Rueffův</a:t>
            </a:r>
            <a:r>
              <a:rPr lang="cs-CZ" b="1" dirty="0" smtClean="0">
                <a:solidFill>
                  <a:srgbClr val="0070C0"/>
                </a:solidFill>
              </a:rPr>
              <a:t> plán</a:t>
            </a:r>
            <a:r>
              <a:rPr lang="cs-CZ" b="1" dirty="0" smtClean="0"/>
              <a:t> </a:t>
            </a:r>
            <a:r>
              <a:rPr lang="cs-CZ" dirty="0" smtClean="0"/>
              <a:t>(1958) – </a:t>
            </a:r>
            <a:r>
              <a:rPr lang="cs-CZ" b="1" dirty="0" smtClean="0"/>
              <a:t>devalvace</a:t>
            </a:r>
            <a:r>
              <a:rPr lang="cs-CZ" dirty="0" smtClean="0"/>
              <a:t>, </a:t>
            </a:r>
            <a:r>
              <a:rPr lang="cs-CZ" b="1" dirty="0" smtClean="0"/>
              <a:t>škrty</a:t>
            </a:r>
            <a:r>
              <a:rPr lang="cs-CZ" dirty="0" smtClean="0"/>
              <a:t> v subvencích, vyšší ceny potravin a zboží; tlak na </a:t>
            </a:r>
            <a:r>
              <a:rPr lang="cs-CZ" b="1" dirty="0" smtClean="0"/>
              <a:t>investice</a:t>
            </a:r>
            <a:r>
              <a:rPr lang="cs-CZ" dirty="0" smtClean="0"/>
              <a:t> do </a:t>
            </a:r>
            <a:r>
              <a:rPr lang="cs-CZ" b="1" dirty="0" smtClean="0"/>
              <a:t>exportního</a:t>
            </a:r>
            <a:r>
              <a:rPr lang="cs-CZ" dirty="0" smtClean="0"/>
              <a:t> průmyslu, rozvoj </a:t>
            </a:r>
            <a:r>
              <a:rPr lang="cs-CZ" b="1" dirty="0" smtClean="0"/>
              <a:t>energetiky</a:t>
            </a:r>
            <a:r>
              <a:rPr lang="cs-CZ" dirty="0" smtClean="0"/>
              <a:t> (ropa z Afriky a jádro);</a:t>
            </a:r>
          </a:p>
        </p:txBody>
      </p:sp>
    </p:spTree>
    <p:extLst>
      <p:ext uri="{BB962C8B-B14F-4D97-AF65-F5344CB8AC3E}">
        <p14:creationId xmlns:p14="http://schemas.microsoft.com/office/powerpoint/2010/main" val="269428915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2983</TotalTime>
  <Words>2530</Words>
  <Application>Microsoft Office PowerPoint</Application>
  <PresentationFormat>Předvádění na obrazovce (4:3)</PresentationFormat>
  <Paragraphs>636</Paragraphs>
  <Slides>29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29</vt:i4>
      </vt:variant>
    </vt:vector>
  </HeadingPairs>
  <TitlesOfParts>
    <vt:vector size="30" baseType="lpstr">
      <vt:lpstr>Motiv systému Office</vt:lpstr>
      <vt:lpstr>Evropa v období hegemonie USA, strukturální krize a přizpůsobení </vt:lpstr>
      <vt:lpstr>Prezentace aplikace PowerPoint</vt:lpstr>
      <vt:lpstr>Prezentace aplikace PowerPoint</vt:lpstr>
      <vt:lpstr>Prezentace aplikace PowerPoint</vt:lpstr>
      <vt:lpstr>Prezentace aplikace PowerPoint</vt:lpstr>
      <vt:lpstr>Německo</vt:lpstr>
      <vt:lpstr>Británie</vt:lpstr>
      <vt:lpstr>Prezentace aplikace PowerPoint</vt:lpstr>
      <vt:lpstr>Francie</vt:lpstr>
      <vt:lpstr>Prezentace aplikace PowerPoint</vt:lpstr>
      <vt:lpstr>Prezentace aplikace PowerPoint</vt:lpstr>
      <vt:lpstr>Dekolonizace a hegemonie USA</vt:lpstr>
      <vt:lpstr>Konec zázraku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Ropné šoky</vt:lpstr>
      <vt:lpstr>Prezentace aplikace PowerPoint</vt:lpstr>
      <vt:lpstr>Prezentace aplikace PowerPoint</vt:lpstr>
      <vt:lpstr>Strukturální změny AICs </vt:lpstr>
      <vt:lpstr>Reforma státu blahobytu</vt:lpstr>
      <vt:lpstr>Prezentace aplikace PowerPoint</vt:lpstr>
      <vt:lpstr>Prezentace aplikace PowerPoint</vt:lpstr>
      <vt:lpstr>Prezentace aplikace PowerPoint</vt:lpstr>
      <vt:lpstr>Prezentace aplikace PowerPoint</vt:lpstr>
      <vt:lpstr>Instituce</vt:lpstr>
    </vt:vector>
  </TitlesOfParts>
  <Company>CIKT FSS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Od rozpadu západořímské říše po zahájení expanze</dc:title>
  <dc:creator>Oldřich Krpec</dc:creator>
  <cp:lastModifiedBy>Oldřich Krpec</cp:lastModifiedBy>
  <cp:revision>168</cp:revision>
  <cp:lastPrinted>2013-03-11T15:57:24Z</cp:lastPrinted>
  <dcterms:created xsi:type="dcterms:W3CDTF">2013-02-25T08:36:29Z</dcterms:created>
  <dcterms:modified xsi:type="dcterms:W3CDTF">2015-04-25T13:21:59Z</dcterms:modified>
</cp:coreProperties>
</file>