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F7E16A1-ABA5-4103-89DE-DE1653D093F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077072"/>
            <a:ext cx="7992888" cy="1470025"/>
          </a:xfrm>
        </p:spPr>
        <p:txBody>
          <a:bodyPr/>
          <a:lstStyle/>
          <a:p>
            <a:r>
              <a:rPr lang="cs-CZ" sz="4400" dirty="0" smtClean="0"/>
              <a:t>Evoluce mezinárodního systému</a:t>
            </a:r>
            <a:endParaRPr lang="en-US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077200" cy="1499616"/>
          </a:xfrm>
        </p:spPr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en-US" dirty="0"/>
          </a:p>
        </p:txBody>
      </p:sp>
      <p:pic>
        <p:nvPicPr>
          <p:cNvPr id="4" name="Picture 2" descr="OPVK_MU_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15" y="476672"/>
            <a:ext cx="8442272" cy="150705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940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Instituce</a:t>
            </a:r>
            <a:r>
              <a:rPr lang="cs-CZ" dirty="0" smtClean="0"/>
              <a:t> jsou </a:t>
            </a:r>
            <a:r>
              <a:rPr lang="cs-CZ" i="1" dirty="0" smtClean="0"/>
              <a:t>systémy zavedených a rozšířených pravidel, které organizují sociální interakce.</a:t>
            </a:r>
          </a:p>
          <a:p>
            <a:r>
              <a:rPr lang="cs-CZ" b="1" dirty="0" smtClean="0"/>
              <a:t>Pravidla</a:t>
            </a:r>
            <a:r>
              <a:rPr lang="cs-CZ" dirty="0" smtClean="0"/>
              <a:t> jsou </a:t>
            </a:r>
            <a:r>
              <a:rPr lang="cs-CZ" i="1" dirty="0" smtClean="0"/>
              <a:t>požadavky na aktéry, aby se v určité situaci chovali určitým způsobem, přičemž v konkrétní situaci je vyjádřením pravidla konkrétní zvyk.</a:t>
            </a:r>
          </a:p>
          <a:p>
            <a:r>
              <a:rPr lang="cs-CZ" dirty="0" smtClean="0"/>
              <a:t>Instituce jednání omezují ale zároveň umožňují!</a:t>
            </a:r>
          </a:p>
          <a:p>
            <a:r>
              <a:rPr lang="cs-CZ" dirty="0" smtClean="0"/>
              <a:t>Instituce pomáhají řešit koordinační problémy, to jaké instituce převládnou je do značné míry otázkou náhody, evoluce nemá cíl (efektivita)</a:t>
            </a:r>
          </a:p>
          <a:p>
            <a:r>
              <a:rPr lang="cs-CZ" dirty="0" smtClean="0"/>
              <a:t>Možnosti vzniku</a:t>
            </a:r>
          </a:p>
          <a:p>
            <a:pPr lvl="1"/>
            <a:r>
              <a:rPr lang="cs-CZ" dirty="0" smtClean="0"/>
              <a:t>Spontánní vznik (jazyk, </a:t>
            </a:r>
            <a:r>
              <a:rPr lang="cs-CZ" dirty="0" err="1" smtClean="0"/>
              <a:t>meziskupinový</a:t>
            </a:r>
            <a:r>
              <a:rPr lang="cs-CZ" dirty="0" smtClean="0"/>
              <a:t> obchod)</a:t>
            </a:r>
          </a:p>
          <a:p>
            <a:pPr lvl="1"/>
            <a:r>
              <a:rPr lang="cs-CZ" dirty="0" smtClean="0"/>
              <a:t>Úmyslné vytvoření (systém měr a vah, vnitroskupinový obchod)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068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je instituce s následujícími znaky</a:t>
            </a:r>
          </a:p>
          <a:p>
            <a:pPr lvl="1"/>
            <a:r>
              <a:rPr lang="cs-CZ" dirty="0" smtClean="0"/>
              <a:t>Má hranice (je jasné kdo je a není člen)</a:t>
            </a:r>
          </a:p>
          <a:p>
            <a:pPr lvl="1"/>
            <a:r>
              <a:rPr lang="cs-CZ" dirty="0" smtClean="0"/>
              <a:t>Má hierarchickou strukturu – je zřejmé kdo je za co zodpovědný a jaké má pravomoci (role)</a:t>
            </a:r>
          </a:p>
          <a:p>
            <a:pPr lvl="1"/>
            <a:r>
              <a:rPr lang="cs-CZ" dirty="0" smtClean="0"/>
              <a:t>Má vedení – je zřejmé kdo a při jakých příležitostech mluví za organizaci (suverenita), organizace tak může být aktér</a:t>
            </a:r>
          </a:p>
          <a:p>
            <a:r>
              <a:rPr lang="cs-CZ" dirty="0" smtClean="0"/>
              <a:t>Organizace jako nový typ </a:t>
            </a:r>
            <a:r>
              <a:rPr lang="cs-CZ" dirty="0" err="1" smtClean="0"/>
              <a:t>interaktoru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13261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institucí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Jazyk – systém pravidel umožňující komunikaci</a:t>
            </a:r>
          </a:p>
          <a:p>
            <a:r>
              <a:rPr lang="cs-CZ" dirty="0" smtClean="0"/>
              <a:t>Trh – koordinace v hospodářské oblasti (podobné: darovací ekonomika, plánovaná ekonomika)</a:t>
            </a:r>
          </a:p>
          <a:p>
            <a:r>
              <a:rPr lang="cs-CZ" dirty="0" smtClean="0"/>
              <a:t>Firma – koordinace v hospodářské oblasti (podobné: rodina)</a:t>
            </a:r>
          </a:p>
          <a:p>
            <a:r>
              <a:rPr lang="cs-CZ" dirty="0" smtClean="0"/>
              <a:t>Dluh – koordinace v čase</a:t>
            </a:r>
          </a:p>
          <a:p>
            <a:r>
              <a:rPr lang="cs-CZ" dirty="0" smtClean="0"/>
              <a:t>Stát – organizace bránící skupinu před vnějším a vnitřním ohrožením (podobné: kmen)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70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Evoluce mezinárodního 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Novinky společenské evoluce</a:t>
            </a:r>
          </a:p>
          <a:p>
            <a:pPr lvl="1"/>
            <a:r>
              <a:rPr lang="cs-CZ" dirty="0" smtClean="0"/>
              <a:t>Nové typy </a:t>
            </a:r>
            <a:r>
              <a:rPr lang="cs-CZ" dirty="0" err="1" smtClean="0"/>
              <a:t>interaktorů</a:t>
            </a:r>
            <a:r>
              <a:rPr lang="cs-CZ" dirty="0" smtClean="0"/>
              <a:t> – lidské organizace</a:t>
            </a:r>
          </a:p>
          <a:p>
            <a:pPr lvl="1"/>
            <a:r>
              <a:rPr lang="cs-CZ" dirty="0" smtClean="0"/>
              <a:t>Nové typy </a:t>
            </a:r>
            <a:r>
              <a:rPr lang="cs-CZ" dirty="0" err="1" smtClean="0"/>
              <a:t>replikátorů</a:t>
            </a:r>
            <a:r>
              <a:rPr lang="cs-CZ" dirty="0" smtClean="0"/>
              <a:t> – zvyky, tradice, zákony</a:t>
            </a:r>
          </a:p>
          <a:p>
            <a:pPr lvl="1"/>
            <a:r>
              <a:rPr lang="cs-CZ" dirty="0" smtClean="0"/>
              <a:t>Nové způsoby replikace – difuze (</a:t>
            </a:r>
            <a:r>
              <a:rPr lang="cs-CZ" smtClean="0"/>
              <a:t>skrze napodobování)</a:t>
            </a:r>
            <a:endParaRPr lang="cs-CZ" dirty="0" smtClean="0"/>
          </a:p>
          <a:p>
            <a:pPr lvl="1"/>
            <a:r>
              <a:rPr lang="cs-CZ" dirty="0" smtClean="0"/>
              <a:t>Nové způsoby variace – tvořivé myšlení (založeno na jazyku)</a:t>
            </a:r>
          </a:p>
          <a:p>
            <a:r>
              <a:rPr lang="cs-CZ" dirty="0" smtClean="0"/>
              <a:t>Primát politické organizace (stát, kmen aj.)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rganizace </a:t>
            </a:r>
            <a:r>
              <a:rPr lang="cs-CZ" dirty="0"/>
              <a:t>bránící skupinu před vnějším a vnitřním ohrožením (podobné: kmen)</a:t>
            </a:r>
          </a:p>
          <a:p>
            <a:pPr lvl="1"/>
            <a:r>
              <a:rPr lang="cs-CZ" dirty="0" smtClean="0"/>
              <a:t>Je předpokladem pro reprodukci skupiny a s ní spojených institucí</a:t>
            </a:r>
          </a:p>
          <a:p>
            <a:pPr lvl="1"/>
            <a:r>
              <a:rPr lang="cs-CZ" dirty="0" smtClean="0"/>
              <a:t>Vznik a šíření institucí zajišťujících spolupráci uvnitř skupiny (národní symboly, náboženství,  policie, soudní systém)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4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mezinárodního 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Možnosti získávání zdrojů (platí na všech analytických úrovních)</a:t>
            </a:r>
          </a:p>
          <a:p>
            <a:pPr lvl="1"/>
            <a:r>
              <a:rPr lang="cs-CZ" dirty="0" smtClean="0"/>
              <a:t>přivlastnění</a:t>
            </a:r>
          </a:p>
          <a:p>
            <a:pPr lvl="1"/>
            <a:r>
              <a:rPr lang="cs-CZ" dirty="0"/>
              <a:t>institucionalizovaná distribuce (vč. ekonomické směny)</a:t>
            </a:r>
          </a:p>
          <a:p>
            <a:pPr lvl="1"/>
            <a:r>
              <a:rPr lang="cs-CZ" dirty="0" smtClean="0"/>
              <a:t>výroba</a:t>
            </a:r>
            <a:endParaRPr lang="cs-CZ" dirty="0" smtClean="0"/>
          </a:p>
          <a:p>
            <a:r>
              <a:rPr lang="cs-CZ" dirty="0" smtClean="0"/>
              <a:t>Primát hospodářské koordinace ve skupině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odle pravidel × podle příkazu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rakticky vždy je institucionalizovaná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předpokladem pro reprodukci skupiny a s ní spojených </a:t>
            </a:r>
            <a:r>
              <a:rPr lang="cs-CZ" dirty="0" smtClean="0"/>
              <a:t>institucí</a:t>
            </a:r>
          </a:p>
          <a:p>
            <a:r>
              <a:rPr lang="cs-CZ" dirty="0" smtClean="0"/>
              <a:t>Hospodářská koordinace mezi skupinami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8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Relevantní koncepce evoluce 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Kenneth Waltz (1978)</a:t>
            </a:r>
          </a:p>
          <a:p>
            <a:pPr lvl="1"/>
            <a:r>
              <a:rPr lang="cs-CZ" dirty="0" smtClean="0"/>
              <a:t>Stát jako unitární aktér, usiluje o přežití, snaží se zajistit vlastní bezpečnost</a:t>
            </a:r>
          </a:p>
          <a:p>
            <a:pPr lvl="1"/>
            <a:r>
              <a:rPr lang="cs-CZ" dirty="0" smtClean="0"/>
              <a:t>Státy jsou svou povahou identické, liší se pouze svými schopnostmi - k evoluci v systému nedochází</a:t>
            </a:r>
          </a:p>
          <a:p>
            <a:r>
              <a:rPr lang="cs-CZ" dirty="0" smtClean="0"/>
              <a:t>Charles </a:t>
            </a:r>
            <a:r>
              <a:rPr lang="cs-CZ" dirty="0" err="1" smtClean="0"/>
              <a:t>Tilly</a:t>
            </a:r>
            <a:r>
              <a:rPr lang="cs-CZ" dirty="0" smtClean="0"/>
              <a:t> (1990)</a:t>
            </a:r>
          </a:p>
          <a:p>
            <a:pPr lvl="1"/>
            <a:r>
              <a:rPr lang="cs-CZ" dirty="0" smtClean="0"/>
              <a:t>Implicitně evoluční vysvětlení</a:t>
            </a:r>
          </a:p>
          <a:p>
            <a:pPr lvl="1"/>
            <a:r>
              <a:rPr lang="cs-CZ" dirty="0" smtClean="0"/>
              <a:t>Variace politických forem v Evropě RN</a:t>
            </a:r>
          </a:p>
          <a:p>
            <a:pPr lvl="1"/>
            <a:r>
              <a:rPr lang="cs-CZ" dirty="0" smtClean="0"/>
              <a:t>Válka jako selektivní proces</a:t>
            </a:r>
          </a:p>
          <a:p>
            <a:pPr lvl="1"/>
            <a:r>
              <a:rPr lang="cs-CZ" b="1" dirty="0" smtClean="0"/>
              <a:t>Národní stát</a:t>
            </a:r>
            <a:r>
              <a:rPr lang="cs-CZ" dirty="0" smtClean="0"/>
              <a:t> jako nejúspěšnější varianta politicko-hospodářské koordinace při vedení války</a:t>
            </a:r>
            <a:endParaRPr lang="cs-CZ" dirty="0"/>
          </a:p>
          <a:p>
            <a:pPr lvl="1"/>
            <a:r>
              <a:rPr lang="cs-CZ" dirty="0" smtClean="0"/>
              <a:t>Zahrnutí více úrovní analýzy</a:t>
            </a:r>
          </a:p>
          <a:p>
            <a:r>
              <a:rPr lang="cs-CZ" dirty="0" err="1" smtClean="0"/>
              <a:t>Bradley</a:t>
            </a:r>
            <a:r>
              <a:rPr lang="cs-CZ" dirty="0" smtClean="0"/>
              <a:t> </a:t>
            </a:r>
            <a:r>
              <a:rPr lang="cs-CZ" dirty="0" err="1" smtClean="0"/>
              <a:t>Thayer</a:t>
            </a:r>
            <a:r>
              <a:rPr lang="cs-CZ" dirty="0" smtClean="0"/>
              <a:t> (2000)</a:t>
            </a:r>
          </a:p>
          <a:p>
            <a:pPr lvl="1"/>
            <a:r>
              <a:rPr lang="cs-CZ" dirty="0" smtClean="0"/>
              <a:t>Explicitně evoluční vysvětlení chování států</a:t>
            </a:r>
          </a:p>
          <a:p>
            <a:pPr lvl="1"/>
            <a:r>
              <a:rPr lang="cs-CZ" dirty="0" smtClean="0"/>
              <a:t>Pokus o vytvoření „vědeckých“ základů realismu</a:t>
            </a:r>
          </a:p>
          <a:p>
            <a:pPr lvl="1"/>
            <a:r>
              <a:rPr lang="cs-CZ" dirty="0" smtClean="0"/>
              <a:t>Odvození státní politiky od genetické výbavy lidí</a:t>
            </a:r>
          </a:p>
        </p:txBody>
      </p:sp>
    </p:spTree>
    <p:extLst>
      <p:ext uri="{BB962C8B-B14F-4D97-AF65-F5344CB8AC3E}">
        <p14:creationId xmlns:p14="http://schemas.microsoft.com/office/powerpoint/2010/main" val="4172535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129</TotalTime>
  <Words>384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Modul</vt:lpstr>
      <vt:lpstr>Evoluce mezinárodního systému</vt:lpstr>
      <vt:lpstr>Instituce</vt:lpstr>
      <vt:lpstr>Organizace</vt:lpstr>
      <vt:lpstr>Příklady institucí</vt:lpstr>
      <vt:lpstr>Evoluce mezinárodního systému</vt:lpstr>
      <vt:lpstr>Evoluce mezinárodního systému</vt:lpstr>
      <vt:lpstr>Relevantní koncepce evoluce 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Evoluce v mezinárodním systému</dc:title>
  <dc:creator>Tunoch</dc:creator>
  <cp:lastModifiedBy>Tunoch</cp:lastModifiedBy>
  <cp:revision>33</cp:revision>
  <dcterms:created xsi:type="dcterms:W3CDTF">2014-03-10T08:48:31Z</dcterms:created>
  <dcterms:modified xsi:type="dcterms:W3CDTF">2015-05-04T07:33:48Z</dcterms:modified>
</cp:coreProperties>
</file>