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74" r:id="rId4"/>
    <p:sldId id="276" r:id="rId5"/>
    <p:sldId id="272" r:id="rId6"/>
    <p:sldId id="270" r:id="rId7"/>
    <p:sldId id="271" r:id="rId8"/>
    <p:sldId id="258" r:id="rId9"/>
    <p:sldId id="259" r:id="rId10"/>
    <p:sldId id="277" r:id="rId11"/>
    <p:sldId id="262" r:id="rId12"/>
    <p:sldId id="263" r:id="rId13"/>
    <p:sldId id="264" r:id="rId14"/>
    <p:sldId id="261" r:id="rId15"/>
    <p:sldId id="278" r:id="rId16"/>
    <p:sldId id="27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F2D3823-8C2D-4307-9F33-8AE40166509E}" type="datetimeFigureOut">
              <a:rPr lang="cs-CZ" smtClean="0"/>
              <a:pPr/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8EFF72-FCDE-4C9A-9F86-57C7ACDB5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149080"/>
            <a:ext cx="8077200" cy="1008112"/>
          </a:xfrm>
        </p:spPr>
        <p:txBody>
          <a:bodyPr/>
          <a:lstStyle/>
          <a:p>
            <a:r>
              <a:rPr lang="cs-CZ" dirty="0" smtClean="0"/>
              <a:t>Evoluce peněžního systému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8077200" cy="619496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cs-CZ" dirty="0"/>
          </a:p>
        </p:txBody>
      </p:sp>
      <p:pic>
        <p:nvPicPr>
          <p:cNvPr id="4" name="Picture 2" descr="OPVK_MU_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42272" cy="150705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peněz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Peníze jsou v první řadě měřítko hodnoty, ostatní funkce jsou odvozené a jejich důležitost se v čase mění (variace)</a:t>
            </a:r>
          </a:p>
          <a:p>
            <a:r>
              <a:rPr lang="cs-CZ" dirty="0" smtClean="0"/>
              <a:t>Vznikají jako vyjádření hodnoty závazku (dluh)</a:t>
            </a:r>
          </a:p>
          <a:p>
            <a:r>
              <a:rPr lang="cs-CZ" dirty="0" smtClean="0"/>
              <a:t>Mají hodnotu dokud je závazek vynutitelný</a:t>
            </a:r>
          </a:p>
          <a:p>
            <a:r>
              <a:rPr lang="cs-CZ" dirty="0" smtClean="0"/>
              <a:t>Z hlediska společnosti jsou peníze institucí </a:t>
            </a:r>
            <a:r>
              <a:rPr lang="cs-CZ" dirty="0"/>
              <a:t>– </a:t>
            </a:r>
            <a:r>
              <a:rPr lang="cs-CZ" dirty="0" smtClean="0"/>
              <a:t>zobecnění </a:t>
            </a:r>
            <a:r>
              <a:rPr lang="cs-CZ" dirty="0"/>
              <a:t>závazku (forma dluhu</a:t>
            </a:r>
            <a:r>
              <a:rPr lang="cs-CZ" dirty="0" smtClean="0"/>
              <a:t>) v abstraktní jednotce</a:t>
            </a:r>
          </a:p>
          <a:p>
            <a:r>
              <a:rPr lang="cs-CZ" dirty="0" smtClean="0"/>
              <a:t>Zajišťují koordinaci - vyjádření </a:t>
            </a:r>
            <a:r>
              <a:rPr lang="cs-CZ" dirty="0"/>
              <a:t>pravidla, když osoba X předá věc reprezentující peníze osobě Y, udělá tato nějaký úkon anebo předá osobě X určitou </a:t>
            </a:r>
            <a:r>
              <a:rPr lang="cs-CZ" dirty="0" smtClean="0"/>
              <a:t>věc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78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peněz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potřeba oddělit peníze jako instituci a věc, která ji reprezentuje</a:t>
            </a:r>
          </a:p>
          <a:p>
            <a:r>
              <a:rPr lang="cs-CZ" dirty="0" smtClean="0"/>
              <a:t>Kdokoli může peníze (závazky) vydávat a  téměř cokoli může tento závazek (peníze) reprezentovat (dobytek, dřevěná hůlka, drahý kov, papír)</a:t>
            </a:r>
          </a:p>
          <a:p>
            <a:r>
              <a:rPr lang="cs-CZ" dirty="0" smtClean="0"/>
              <a:t>Problém je, jak přimět lidi k přijímání takovýchto závazků a jak generalizovat závazek (takovýto obecný závazek může následně působit jako prostředek směny)</a:t>
            </a:r>
          </a:p>
          <a:p>
            <a:r>
              <a:rPr lang="cs-CZ" dirty="0" smtClean="0"/>
              <a:t>Peníze jsou přijímány z několika důvodů: důvěře, zvyku, autoritě, v poslední instanci však kvůli moci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Peníze a 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Stát je schopen určit formu peněz pokud denominuje daňovou povinnost v penězích</a:t>
            </a:r>
          </a:p>
          <a:p>
            <a:r>
              <a:rPr lang="cs-CZ" dirty="0" smtClean="0"/>
              <a:t>Skutečnost, že stát vydává peníze a zavazuje se, že je bude přijímat při platbě daní je mocenský akt (+ zákonné platidlo)</a:t>
            </a:r>
          </a:p>
          <a:p>
            <a:r>
              <a:rPr lang="cs-CZ" dirty="0" smtClean="0"/>
              <a:t>Stát je schopen koupit si cokoli, co je na prodej v jeho penězích a je teoreticky schopen přeplatit kohokoli</a:t>
            </a:r>
          </a:p>
          <a:p>
            <a:r>
              <a:rPr lang="cs-CZ" dirty="0" smtClean="0"/>
              <a:t>Stát dlužící ve vlastní měně nemůže nikdo donutit k bankrotu, bankrot je v tomto případě politický akt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Peníze a 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Konkrétní forma peněz je prakticky vždy spojena s nějakou politickou autoritou (nebo jsou na ni navázány)</a:t>
            </a:r>
          </a:p>
          <a:p>
            <a:r>
              <a:rPr lang="cs-CZ" dirty="0" smtClean="0"/>
              <a:t>Peněžní systém je tak de facto znakem dané politické skupiny (státu)</a:t>
            </a:r>
          </a:p>
          <a:p>
            <a:r>
              <a:rPr lang="cs-CZ" dirty="0" smtClean="0"/>
              <a:t>Dobře fungující peněžní systém umožňuje efektivnější koordinaci při získávání zdrojů potřebných pro provádění státní politiky</a:t>
            </a:r>
          </a:p>
          <a:p>
            <a:pPr lvl="1"/>
            <a:r>
              <a:rPr lang="cs-CZ" dirty="0" smtClean="0"/>
              <a:t>Mince (příklad variace) - vyjádření konkrétního závazku v abstraktní podobě a jeho následnou převoditelnost</a:t>
            </a:r>
          </a:p>
          <a:p>
            <a:r>
              <a:rPr lang="cs-CZ" dirty="0" smtClean="0"/>
              <a:t>Problematika inflace, reálných omezení zdrojů a střetu vnitrostátních zájmových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víme?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Lidé organizují produkci a rozdělování mnoha různými způsoby, ve vyspělejších kulturách je podstatou koordinace obvykle určitá forma závazku</a:t>
            </a:r>
          </a:p>
          <a:p>
            <a:r>
              <a:rPr lang="cs-CZ" dirty="0" err="1" smtClean="0"/>
              <a:t>Wergeld</a:t>
            </a:r>
            <a:r>
              <a:rPr lang="cs-CZ" dirty="0" smtClean="0"/>
              <a:t> – hodnotové „tabulky“ udávající poměry věcí, platba za přestupky</a:t>
            </a:r>
          </a:p>
          <a:p>
            <a:r>
              <a:rPr lang="cs-CZ" dirty="0" smtClean="0"/>
              <a:t>První </a:t>
            </a:r>
            <a:r>
              <a:rPr lang="cs-CZ" dirty="0" err="1" smtClean="0"/>
              <a:t>protopeníze</a:t>
            </a:r>
            <a:r>
              <a:rPr lang="cs-CZ" dirty="0" smtClean="0"/>
              <a:t> – hliněné tabulky ze Sumeru cca 3000 př. n. l.</a:t>
            </a:r>
          </a:p>
          <a:p>
            <a:pPr lvl="1"/>
            <a:r>
              <a:rPr lang="cs-CZ" dirty="0" smtClean="0"/>
              <a:t>Forma byrokraticky řízené ekonomiky, náboženský aspekt</a:t>
            </a:r>
          </a:p>
          <a:p>
            <a:pPr lvl="1"/>
            <a:r>
              <a:rPr lang="cs-CZ" dirty="0" smtClean="0"/>
              <a:t>Peníze vyjadřovány v jednotkách váhy, které reprezentovaly potravinové příděly</a:t>
            </a:r>
          </a:p>
          <a:p>
            <a:pPr lvl="1"/>
            <a:r>
              <a:rPr lang="cs-CZ" dirty="0" smtClean="0"/>
              <a:t>Tabulky byly účetním zápisem</a:t>
            </a:r>
          </a:p>
          <a:p>
            <a:pPr lvl="1"/>
            <a:r>
              <a:rPr lang="cs-CZ" dirty="0" smtClean="0"/>
              <a:t>Role vzácných kovů -„zahraniční“ obchod, darovací ekonomika</a:t>
            </a:r>
            <a:endParaRPr lang="cs-CZ" dirty="0" smtClean="0"/>
          </a:p>
          <a:p>
            <a:r>
              <a:rPr lang="cs-CZ" dirty="0" smtClean="0"/>
              <a:t>První mince až kolem 700 př. n. l.</a:t>
            </a:r>
          </a:p>
          <a:p>
            <a:pPr lvl="1"/>
            <a:r>
              <a:rPr lang="cs-CZ" dirty="0" smtClean="0"/>
              <a:t>Prakticky nulová standardizace</a:t>
            </a:r>
          </a:p>
          <a:p>
            <a:pPr lvl="1"/>
            <a:r>
              <a:rPr lang="cs-CZ" dirty="0" smtClean="0"/>
              <a:t>Potvrzení závazku autority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měnový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Soubor pravidel, jimiž se řídí vztahy mezi měnami</a:t>
            </a:r>
          </a:p>
          <a:p>
            <a:r>
              <a:rPr lang="cs-CZ" dirty="0" smtClean="0"/>
              <a:t>Mainstreamová interpretace</a:t>
            </a:r>
            <a:endParaRPr lang="ru-RU" dirty="0" smtClean="0"/>
          </a:p>
          <a:p>
            <a:pPr lvl="1"/>
            <a:r>
              <a:rPr lang="cs-CZ" dirty="0" smtClean="0"/>
              <a:t>Má sloužit k usnadnění fungování systému mezinárodního obchodu</a:t>
            </a:r>
          </a:p>
          <a:p>
            <a:pPr lvl="1"/>
            <a:r>
              <a:rPr lang="cs-CZ" dirty="0" smtClean="0"/>
              <a:t>Na základě této definice se plně rozvinul až v 19. století</a:t>
            </a:r>
          </a:p>
          <a:p>
            <a:pPr lvl="1"/>
            <a:r>
              <a:rPr lang="cs-CZ" dirty="0" smtClean="0"/>
              <a:t>Teorie fungování – </a:t>
            </a:r>
            <a:r>
              <a:rPr lang="cs-CZ" dirty="0" err="1" smtClean="0"/>
              <a:t>Humeův</a:t>
            </a:r>
            <a:r>
              <a:rPr lang="cs-CZ" dirty="0" smtClean="0"/>
              <a:t> mechanismus</a:t>
            </a:r>
          </a:p>
          <a:p>
            <a:pPr lvl="1"/>
            <a:r>
              <a:rPr lang="cs-CZ" dirty="0" smtClean="0"/>
              <a:t>Evoluce peněžního systému jako soutěž mezi různými prostředky směny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78473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ke vzniku MMS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smtClean="0"/>
              <a:t>První peněžní systém – Sumer cca. 3000 př. n. l.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Kolaps pozdní doby bronzové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Vznik mincí v Lýdii a monetizace antické Evropy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Rozpad římské říše a vývoj v ranně středověké Evropě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Evropský problém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Arabská expanze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Monetizace Evropy v období vrcholného středověku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Čínská zkušenost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Nástup Evropy po zámořských objevech a její monetizace v průběhu novověku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71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minula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Hlavní principy evolučního přístupu</a:t>
            </a:r>
          </a:p>
          <a:p>
            <a:pPr lvl="1"/>
            <a:r>
              <a:rPr lang="cs-CZ" dirty="0" smtClean="0"/>
              <a:t>Proměnlivost</a:t>
            </a:r>
          </a:p>
          <a:p>
            <a:pPr lvl="1"/>
            <a:r>
              <a:rPr lang="cs-CZ" dirty="0" smtClean="0"/>
              <a:t>Dědičnost</a:t>
            </a:r>
          </a:p>
          <a:p>
            <a:pPr lvl="1"/>
            <a:r>
              <a:rPr lang="cs-CZ" dirty="0" smtClean="0"/>
              <a:t>Přirozený výběr</a:t>
            </a:r>
          </a:p>
          <a:p>
            <a:r>
              <a:rPr lang="cs-CZ" dirty="0" err="1" smtClean="0"/>
              <a:t>Replikátor</a:t>
            </a:r>
            <a:r>
              <a:rPr lang="cs-CZ" dirty="0" smtClean="0"/>
              <a:t> – gen, zvyk, psaný text</a:t>
            </a:r>
          </a:p>
          <a:p>
            <a:r>
              <a:rPr lang="cs-CZ" dirty="0" err="1" smtClean="0"/>
              <a:t>Interaktor</a:t>
            </a:r>
            <a:r>
              <a:rPr lang="cs-CZ" dirty="0" smtClean="0"/>
              <a:t> – buňky, lidé, organizace</a:t>
            </a:r>
          </a:p>
          <a:p>
            <a:r>
              <a:rPr lang="cs-CZ" dirty="0"/>
              <a:t>Primát politické organizace (stát, kmen aj.)</a:t>
            </a:r>
          </a:p>
          <a:p>
            <a:pPr lvl="1"/>
            <a:r>
              <a:rPr lang="cs-CZ" dirty="0"/>
              <a:t>Organizace bránící skupinu před vnějším a vnitřním ohrožením (podobné: kmen)</a:t>
            </a:r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pPr lvl="1"/>
            <a:r>
              <a:rPr lang="cs-CZ" dirty="0"/>
              <a:t>Vznik a šíření </a:t>
            </a:r>
            <a:r>
              <a:rPr lang="cs-CZ" dirty="0" smtClean="0"/>
              <a:t>institucí a rolí </a:t>
            </a:r>
            <a:r>
              <a:rPr lang="cs-CZ" dirty="0"/>
              <a:t>zajišťujících spolupráci uvnitř skupiny (národní symboly, náboženství,  policie, soudní systém)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4806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Hospodářská koordinace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Možnosti získávání zdrojů (platí na všech analytických úrovních)</a:t>
            </a:r>
          </a:p>
          <a:p>
            <a:pPr lvl="1"/>
            <a:r>
              <a:rPr lang="cs-CZ" dirty="0"/>
              <a:t>přivlastnění</a:t>
            </a:r>
          </a:p>
          <a:p>
            <a:pPr lvl="1"/>
            <a:r>
              <a:rPr lang="cs-CZ" dirty="0"/>
              <a:t>institucionalizovaná distribuce (vč. ekonomické směny)</a:t>
            </a:r>
          </a:p>
          <a:p>
            <a:pPr lvl="1"/>
            <a:r>
              <a:rPr lang="cs-CZ" dirty="0" smtClean="0"/>
              <a:t>výroba</a:t>
            </a:r>
            <a:endParaRPr lang="cs-CZ" dirty="0"/>
          </a:p>
          <a:p>
            <a:r>
              <a:rPr lang="cs-CZ" dirty="0"/>
              <a:t>Primát hospodářské koordinace ve skupině</a:t>
            </a:r>
          </a:p>
          <a:p>
            <a:pPr lvl="1"/>
            <a:r>
              <a:rPr lang="cs-CZ" dirty="0"/>
              <a:t>podle pravidel × podle příkazu</a:t>
            </a:r>
          </a:p>
          <a:p>
            <a:pPr lvl="1"/>
            <a:r>
              <a:rPr lang="cs-CZ" dirty="0"/>
              <a:t>prakticky vždy je </a:t>
            </a:r>
            <a:r>
              <a:rPr lang="cs-CZ" dirty="0" smtClean="0"/>
              <a:t>institucionalizovaná, zpravidla dlouhodobá a založena na zvyku</a:t>
            </a:r>
            <a:endParaRPr lang="cs-CZ" dirty="0"/>
          </a:p>
          <a:p>
            <a:pPr lvl="1"/>
            <a:r>
              <a:rPr lang="cs-CZ" dirty="0"/>
              <a:t>je předpokladem pro reprodukci skupiny a s ní spojených institucí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5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Peníze ve společnosti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Co jsou to peníze?</a:t>
            </a:r>
          </a:p>
          <a:p>
            <a:r>
              <a:rPr lang="cs-CZ" sz="4000" dirty="0" smtClean="0"/>
              <a:t>Jak vznikají ve společnosti?</a:t>
            </a:r>
          </a:p>
          <a:p>
            <a:r>
              <a:rPr lang="cs-CZ" sz="4000" dirty="0" smtClean="0"/>
              <a:t>Jak získávají nebo ztrácejí hodnotu?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073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_stick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6295770" cy="25964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276872"/>
            <a:ext cx="3456384" cy="3456384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76872"/>
            <a:ext cx="4680520" cy="3510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088232" cy="2029762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844824"/>
            <a:ext cx="4441106" cy="3329024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789040"/>
            <a:ext cx="2857500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ekonomický 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Za autoritativní je považována teorie </a:t>
            </a:r>
            <a:r>
              <a:rPr lang="cs-CZ" dirty="0" err="1" smtClean="0"/>
              <a:t>Carla</a:t>
            </a:r>
            <a:r>
              <a:rPr lang="cs-CZ" dirty="0" smtClean="0"/>
              <a:t> </a:t>
            </a:r>
            <a:r>
              <a:rPr lang="cs-CZ" dirty="0" err="1" smtClean="0"/>
              <a:t>Mengera</a:t>
            </a:r>
            <a:r>
              <a:rPr lang="cs-CZ" dirty="0" smtClean="0"/>
              <a:t> (1892)</a:t>
            </a:r>
          </a:p>
          <a:p>
            <a:r>
              <a:rPr lang="cs-CZ" dirty="0" smtClean="0"/>
              <a:t>Metodologický individualismus</a:t>
            </a:r>
          </a:p>
          <a:p>
            <a:r>
              <a:rPr lang="cs-CZ" dirty="0" smtClean="0"/>
              <a:t>Racionální aktéři řešící problém směny</a:t>
            </a:r>
          </a:p>
          <a:p>
            <a:pPr lvl="1"/>
            <a:r>
              <a:rPr lang="cs-CZ" dirty="0" smtClean="0"/>
              <a:t>Dvojitá shoda potřeb</a:t>
            </a:r>
          </a:p>
          <a:p>
            <a:pPr lvl="1"/>
            <a:r>
              <a:rPr lang="cs-CZ" dirty="0" smtClean="0"/>
              <a:t>Způsob měření vzájemného poměru věcí</a:t>
            </a:r>
          </a:p>
          <a:p>
            <a:r>
              <a:rPr lang="cs-CZ" dirty="0" smtClean="0"/>
              <a:t>Forma evolučního výkladu</a:t>
            </a:r>
          </a:p>
          <a:p>
            <a:pPr lvl="1"/>
            <a:r>
              <a:rPr lang="cs-CZ" dirty="0" smtClean="0"/>
              <a:t>Díky rozdílné směnitelnosti časem převládly vzácné kovy</a:t>
            </a:r>
          </a:p>
          <a:p>
            <a:pPr lvl="1"/>
            <a:r>
              <a:rPr lang="cs-CZ" dirty="0" smtClean="0"/>
              <a:t>Za účelem úspory transakčních nákladů vznikly papírové a později elektronické peníze</a:t>
            </a:r>
          </a:p>
          <a:p>
            <a:r>
              <a:rPr lang="cs-CZ" dirty="0" smtClean="0"/>
              <a:t>Peníze jsou podle této verze především prostředkem směny, až odvozeně měřítkem hodnoty a účetní jednotkou</a:t>
            </a:r>
          </a:p>
          <a:p>
            <a:r>
              <a:rPr lang="cs-CZ" dirty="0" smtClean="0"/>
              <a:t>Vymezeny pomocí funkcí, které plní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standardního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Problematická role státu</a:t>
            </a:r>
          </a:p>
          <a:p>
            <a:pPr lvl="1"/>
            <a:r>
              <a:rPr lang="cs-CZ" dirty="0" smtClean="0"/>
              <a:t>Pro vývoj peněz není potřeba</a:t>
            </a:r>
          </a:p>
          <a:p>
            <a:pPr lvl="1"/>
            <a:r>
              <a:rPr lang="cs-CZ" dirty="0" smtClean="0"/>
              <a:t>Má tendenci destabilizovat peněžní systém</a:t>
            </a:r>
          </a:p>
          <a:p>
            <a:pPr lvl="1"/>
            <a:r>
              <a:rPr lang="cs-CZ" dirty="0" smtClean="0"/>
              <a:t>Nicméně jsou uznávány i některé pozitivní funkce (boj proti padělání, garance pravosti), které však nejsou bezpodmínečně nutné</a:t>
            </a:r>
          </a:p>
          <a:p>
            <a:r>
              <a:rPr lang="cs-CZ" dirty="0" smtClean="0"/>
              <a:t>Nepřiznané předpoklady (směna, trh, vlastnická práva)</a:t>
            </a:r>
          </a:p>
          <a:p>
            <a:r>
              <a:rPr lang="cs-CZ" dirty="0" smtClean="0"/>
              <a:t>Problematická aplikace evoluční teorie (teleologie, funkcionalismus)</a:t>
            </a:r>
          </a:p>
          <a:p>
            <a:r>
              <a:rPr lang="cs-CZ" dirty="0" smtClean="0"/>
              <a:t>Empirické problémy – antropologické studie jej zásadně zpochybňují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270</TotalTime>
  <Words>816</Words>
  <Application>Microsoft Office PowerPoint</Application>
  <PresentationFormat>Předvádění na obrazovce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Modul</vt:lpstr>
      <vt:lpstr>Evoluce peněžního systému</vt:lpstr>
      <vt:lpstr>Z minula</vt:lpstr>
      <vt:lpstr>Hospodářská koordinace</vt:lpstr>
      <vt:lpstr>Peníze ve společnosti</vt:lpstr>
      <vt:lpstr>Prezentace aplikace PowerPoint</vt:lpstr>
      <vt:lpstr>Prezentace aplikace PowerPoint</vt:lpstr>
      <vt:lpstr>Prezentace aplikace PowerPoint</vt:lpstr>
      <vt:lpstr>Standardní ekonomický výklad</vt:lpstr>
      <vt:lpstr>Problémy standardního výkladu</vt:lpstr>
      <vt:lpstr>Vymezení peněz</vt:lpstr>
      <vt:lpstr>Vymezení peněz</vt:lpstr>
      <vt:lpstr>Peníze a stát</vt:lpstr>
      <vt:lpstr>Peníze a stát</vt:lpstr>
      <vt:lpstr>Co víme?</vt:lpstr>
      <vt:lpstr>Mezinárodní měnový systém</vt:lpstr>
      <vt:lpstr>Cesta ke vzniku MMS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Peníze a stát</dc:title>
  <dc:creator>Tunoch</dc:creator>
  <cp:lastModifiedBy>Tunoch</cp:lastModifiedBy>
  <cp:revision>56</cp:revision>
  <dcterms:created xsi:type="dcterms:W3CDTF">2012-10-08T11:46:48Z</dcterms:created>
  <dcterms:modified xsi:type="dcterms:W3CDTF">2015-05-04T07:40:18Z</dcterms:modified>
</cp:coreProperties>
</file>