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4" r:id="rId5"/>
    <p:sldId id="265" r:id="rId6"/>
    <p:sldId id="258" r:id="rId7"/>
    <p:sldId id="259" r:id="rId8"/>
    <p:sldId id="268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F7E16A1-ABA5-4103-89DE-DE1653D093FA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89417CA-78DC-411F-83BD-5C8C885A84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077072"/>
            <a:ext cx="7992888" cy="1470025"/>
          </a:xfrm>
        </p:spPr>
        <p:txBody>
          <a:bodyPr/>
          <a:lstStyle/>
          <a:p>
            <a:r>
              <a:rPr lang="cs-CZ" b="1" dirty="0" smtClean="0"/>
              <a:t>Společenská evoluce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149080"/>
            <a:ext cx="8077200" cy="1499616"/>
          </a:xfrm>
        </p:spPr>
        <p:txBody>
          <a:bodyPr/>
          <a:lstStyle/>
          <a:p>
            <a:r>
              <a:rPr lang="cs-CZ" dirty="0" smtClean="0"/>
              <a:t>Vladan </a:t>
            </a:r>
            <a:r>
              <a:rPr lang="cs-CZ" dirty="0" err="1" smtClean="0"/>
              <a:t>Hodulák</a:t>
            </a:r>
            <a:endParaRPr lang="en-US" dirty="0"/>
          </a:p>
        </p:txBody>
      </p:sp>
      <p:pic>
        <p:nvPicPr>
          <p:cNvPr id="4" name="Picture 2" descr="OPVK_MU_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15" y="476672"/>
            <a:ext cx="8442272" cy="1507050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9400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cs-CZ" b="1" dirty="0" smtClean="0"/>
              <a:t>Instituce</a:t>
            </a:r>
            <a:r>
              <a:rPr lang="cs-CZ" dirty="0" smtClean="0"/>
              <a:t> jsou </a:t>
            </a:r>
            <a:r>
              <a:rPr lang="cs-CZ" i="1" dirty="0" smtClean="0"/>
              <a:t>systémy zavedených a rozšířených pravidel, které organizují sociální interakce.</a:t>
            </a:r>
          </a:p>
          <a:p>
            <a:pPr>
              <a:spcBef>
                <a:spcPts val="600"/>
              </a:spcBef>
            </a:pPr>
            <a:r>
              <a:rPr lang="cs-CZ" b="1" dirty="0" smtClean="0"/>
              <a:t>Pravidla</a:t>
            </a:r>
            <a:r>
              <a:rPr lang="cs-CZ" dirty="0" smtClean="0"/>
              <a:t> jsou </a:t>
            </a:r>
            <a:r>
              <a:rPr lang="cs-CZ" i="1" dirty="0" smtClean="0"/>
              <a:t>požadavky na aktéry, aby se v určité situaci chovali určitým způsobem, přičemž v konkrétní situaci je vyjádřením pravidla konkrétní zvyk.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Instituce jednání omezují ale zároveň umožňují!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Instituce pomáhají řešit koordinační problémy, to jaké instituce převládnou </a:t>
            </a:r>
            <a:r>
              <a:rPr lang="cs-CZ" dirty="0" smtClean="0"/>
              <a:t>závisí na vzájemném působení kulturní setrvačnosti a sil kulturní evoluce</a:t>
            </a:r>
            <a:endParaRPr lang="cs-CZ" dirty="0" smtClean="0"/>
          </a:p>
          <a:p>
            <a:pPr>
              <a:spcBef>
                <a:spcPts val="600"/>
              </a:spcBef>
            </a:pPr>
            <a:r>
              <a:rPr lang="cs-CZ" dirty="0" smtClean="0"/>
              <a:t>Možnosti vzniku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Spontánní vznik (jazyk, </a:t>
            </a:r>
            <a:r>
              <a:rPr lang="cs-CZ" dirty="0" err="1" smtClean="0"/>
              <a:t>meziskupinový</a:t>
            </a:r>
            <a:r>
              <a:rPr lang="cs-CZ" dirty="0" smtClean="0"/>
              <a:t> obchod)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Úmyslné vytvoření (systém měr a vah, vnitroskupinový obchod)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068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Organizace je instituce s následujícími znaky</a:t>
            </a:r>
          </a:p>
          <a:p>
            <a:pPr lvl="1"/>
            <a:r>
              <a:rPr lang="cs-CZ" dirty="0" smtClean="0"/>
              <a:t>Má hranice (je jasné kdo je a není člen)</a:t>
            </a:r>
          </a:p>
          <a:p>
            <a:pPr lvl="1"/>
            <a:r>
              <a:rPr lang="cs-CZ" dirty="0" smtClean="0"/>
              <a:t>Má hierarchickou strukturu – je zřejmé kdo je za co zodpovědný a jaké má pravomoci (role)</a:t>
            </a:r>
          </a:p>
          <a:p>
            <a:pPr lvl="1"/>
            <a:r>
              <a:rPr lang="cs-CZ" dirty="0" smtClean="0"/>
              <a:t>Má vedení – je zřejmé kdo a při jakých příležitostech mluví za organizaci (suverenita), organizace tak může být aktér</a:t>
            </a:r>
          </a:p>
          <a:p>
            <a:r>
              <a:rPr lang="cs-CZ" dirty="0" smtClean="0"/>
              <a:t>Organizace jako nový typ </a:t>
            </a:r>
            <a:r>
              <a:rPr lang="cs-CZ" dirty="0" err="1" smtClean="0"/>
              <a:t>interaktoru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13261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institucí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Jazyk – systém pravidel umožňující komunikaci</a:t>
            </a:r>
          </a:p>
          <a:p>
            <a:r>
              <a:rPr lang="cs-CZ" dirty="0" smtClean="0"/>
              <a:t>Trh – koordinace v hospodářské oblasti (podobné: darovací ekonomika, plánovaná ekonomika)</a:t>
            </a:r>
          </a:p>
          <a:p>
            <a:r>
              <a:rPr lang="cs-CZ" dirty="0" smtClean="0"/>
              <a:t>Firma – koordinace v hospodářské oblasti (podobné: rodina)</a:t>
            </a:r>
          </a:p>
          <a:p>
            <a:r>
              <a:rPr lang="cs-CZ" dirty="0" smtClean="0"/>
              <a:t>Dluh – koordinace v čase</a:t>
            </a:r>
          </a:p>
          <a:p>
            <a:r>
              <a:rPr lang="cs-CZ" dirty="0" smtClean="0"/>
              <a:t>Stát – organizace bránící skupinu před vnějším a vnitřním ohrožením (podobné: kmen)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707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politické ekonomie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Ekonomie hlavního proudu</a:t>
            </a:r>
          </a:p>
          <a:p>
            <a:pPr lvl="1"/>
            <a:r>
              <a:rPr lang="cs-CZ" dirty="0" smtClean="0"/>
              <a:t>Člověk jako racionální aktér s danými preferencemi sledující vlastní zájem</a:t>
            </a:r>
          </a:p>
          <a:p>
            <a:r>
              <a:rPr lang="cs-CZ" dirty="0" smtClean="0"/>
              <a:t>Dominantní teorie mezinárodních vztahů</a:t>
            </a:r>
          </a:p>
          <a:p>
            <a:pPr lvl="1"/>
            <a:r>
              <a:rPr lang="cs-CZ" dirty="0" smtClean="0"/>
              <a:t>Stát jako racionální aktér s danými preferencemi sledující vlastní zájem</a:t>
            </a:r>
          </a:p>
          <a:p>
            <a:r>
              <a:rPr lang="cs-CZ" dirty="0" smtClean="0"/>
              <a:t>Problém s úrovněmi analýzy</a:t>
            </a:r>
          </a:p>
          <a:p>
            <a:r>
              <a:rPr lang="cs-CZ" dirty="0" smtClean="0"/>
              <a:t>Pro oba přístupy lze najít spoustu věrohodných příkladů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01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v rámci skupiny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Spolupráci lze do jisté míry zajistit skrze individuálně racionální jednání 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Tržní koordinace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Teorie her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Problém s trestáním černých pasažérů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Spolupráce je velmi nestálá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Problém existence altruistického chování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Altruistické chování – chování, které zvyšuje individuální zdatnost jiných (odvozeně pak může zvyšovat i zdatnost celé skupiny)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Altruistické chování je v přírodě poměrně běžné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55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Velké evoluční přechody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3400" dirty="0" smtClean="0"/>
              <a:t>gen-&gt;prokaryotická buňka</a:t>
            </a:r>
          </a:p>
          <a:p>
            <a:r>
              <a:rPr lang="cs-CZ" sz="3400" dirty="0" err="1"/>
              <a:t>p</a:t>
            </a:r>
            <a:r>
              <a:rPr lang="cs-CZ" sz="3400" dirty="0" err="1" smtClean="0"/>
              <a:t>rokaryota</a:t>
            </a:r>
            <a:r>
              <a:rPr lang="cs-CZ" sz="3400" dirty="0" smtClean="0"/>
              <a:t>-&gt;</a:t>
            </a:r>
            <a:r>
              <a:rPr lang="cs-CZ" sz="3400" dirty="0" err="1" smtClean="0"/>
              <a:t>eukaryota</a:t>
            </a:r>
            <a:endParaRPr lang="cs-CZ" sz="3400" dirty="0" smtClean="0"/>
          </a:p>
          <a:p>
            <a:r>
              <a:rPr lang="cs-CZ" sz="3400" dirty="0" smtClean="0"/>
              <a:t>bezpohlavní </a:t>
            </a:r>
            <a:r>
              <a:rPr lang="cs-CZ" sz="3400" dirty="0" err="1" smtClean="0"/>
              <a:t>eukaryota</a:t>
            </a:r>
            <a:r>
              <a:rPr lang="cs-CZ" sz="3400" dirty="0" smtClean="0"/>
              <a:t>-&gt;pohlavní </a:t>
            </a:r>
            <a:r>
              <a:rPr lang="cs-CZ" sz="3400" dirty="0" err="1" smtClean="0"/>
              <a:t>eukaryota</a:t>
            </a:r>
            <a:endParaRPr lang="cs-CZ" sz="3400" dirty="0" smtClean="0"/>
          </a:p>
          <a:p>
            <a:r>
              <a:rPr lang="cs-CZ" sz="3400" dirty="0" smtClean="0"/>
              <a:t>jednobuněční-&gt;mnohobuněční</a:t>
            </a:r>
          </a:p>
          <a:p>
            <a:r>
              <a:rPr lang="cs-CZ" sz="3400" dirty="0" smtClean="0"/>
              <a:t>mnohobuněční-&gt;organizovaná společenství</a:t>
            </a:r>
          </a:p>
          <a:p>
            <a:r>
              <a:rPr lang="cs-CZ" sz="3400" dirty="0" smtClean="0"/>
              <a:t>Příklady </a:t>
            </a:r>
            <a:r>
              <a:rPr lang="cs-CZ" sz="3400" dirty="0" err="1" smtClean="0"/>
              <a:t>eusociality</a:t>
            </a:r>
            <a:r>
              <a:rPr lang="cs-CZ" sz="3400" dirty="0" smtClean="0"/>
              <a:t> – mravenci, termiti, včely, </a:t>
            </a:r>
            <a:r>
              <a:rPr lang="cs-CZ" sz="3400" dirty="0" err="1" smtClean="0"/>
              <a:t>rypoši</a:t>
            </a:r>
            <a:endParaRPr lang="cs-CZ" sz="3400" dirty="0" smtClean="0"/>
          </a:p>
          <a:p>
            <a:r>
              <a:rPr lang="cs-CZ" sz="3400" dirty="0" smtClean="0"/>
              <a:t>Lidská společenství jako hraniční případ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51584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Mechanismy přechodů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Příbuzenská selekce</a:t>
            </a:r>
          </a:p>
          <a:p>
            <a:pPr lvl="1">
              <a:spcBef>
                <a:spcPts val="600"/>
              </a:spcBef>
            </a:pPr>
            <a:r>
              <a:rPr lang="cs-CZ" dirty="0" err="1" smtClean="0"/>
              <a:t>replikátory</a:t>
            </a:r>
            <a:r>
              <a:rPr lang="cs-CZ" dirty="0" smtClean="0"/>
              <a:t> se snaží rozšiřovat zastoupení svých kopií v prostředí, díky tomu přežívají ty, které podporují spolupráci příbuzných jedinců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Skupinová selekce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</a:t>
            </a:r>
            <a:r>
              <a:rPr lang="cs-CZ" dirty="0" smtClean="0"/>
              <a:t>řežívají </a:t>
            </a:r>
            <a:r>
              <a:rPr lang="cs-CZ" dirty="0" err="1" smtClean="0"/>
              <a:t>replikátory</a:t>
            </a:r>
            <a:r>
              <a:rPr lang="cs-CZ" dirty="0" smtClean="0"/>
              <a:t>, které zvyšují zdatnost skupiny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Vznik spolupráce a altruismu jsou schopny formálně vysvětlit obě teorie, biology je většinou upřednostňována příbuzenská selekce</a:t>
            </a:r>
          </a:p>
        </p:txBody>
      </p:sp>
    </p:spTree>
    <p:extLst>
      <p:ext uri="{BB962C8B-B14F-4D97-AF65-F5344CB8AC3E}">
        <p14:creationId xmlns:p14="http://schemas.microsoft.com/office/powerpoint/2010/main" val="135672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Nejdůležitější aktér – člověk (sociální vědy)</a:t>
            </a:r>
          </a:p>
          <a:p>
            <a:r>
              <a:rPr lang="cs-CZ" dirty="0" smtClean="0"/>
              <a:t>Co víme o člověku? Výsledky empirických výzkumů:</a:t>
            </a:r>
          </a:p>
          <a:p>
            <a:pPr lvl="1"/>
            <a:r>
              <a:rPr lang="cs-CZ" dirty="0" smtClean="0"/>
              <a:t>Sklon ke kopírování a následování úspěšných vzorů (zásadní role napodobování)</a:t>
            </a:r>
          </a:p>
          <a:p>
            <a:pPr lvl="1"/>
            <a:r>
              <a:rPr lang="cs-CZ" dirty="0" smtClean="0"/>
              <a:t>Kontextuálně podmíněný sklon k rozeznávání a následování autorit</a:t>
            </a:r>
          </a:p>
          <a:p>
            <a:pPr lvl="1"/>
            <a:r>
              <a:rPr lang="cs-CZ" dirty="0" smtClean="0"/>
              <a:t>Sklon k budování konsenzu v rámci skupiny</a:t>
            </a:r>
          </a:p>
          <a:p>
            <a:pPr lvl="1"/>
            <a:r>
              <a:rPr lang="cs-CZ" dirty="0" smtClean="0"/>
              <a:t>Sklon k nepodmíněnému altruistickému chování v rámci skupiny</a:t>
            </a:r>
          </a:p>
          <a:p>
            <a:pPr lvl="1"/>
            <a:r>
              <a:rPr lang="cs-CZ" dirty="0" smtClean="0"/>
              <a:t>Silný sklon ke trestání skupinu poškozujícího jednání (porušování pravidel), sklon ke trestání těch, kdo netrestají, vše i přes značné osobní náklady a žádné zisky</a:t>
            </a:r>
          </a:p>
          <a:p>
            <a:pPr lvl="1"/>
            <a:r>
              <a:rPr lang="cs-CZ" dirty="0" smtClean="0"/>
              <a:t>Silně nahodilé jednání vůči nečlenům „skupiny“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572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Proč lidé univerzálně disponují těmito individuálně neracionálními vlastnostmi?</a:t>
            </a:r>
          </a:p>
          <a:p>
            <a:endParaRPr lang="cs-CZ" dirty="0" smtClean="0"/>
          </a:p>
          <a:p>
            <a:r>
              <a:rPr lang="cs-CZ" dirty="0" err="1" smtClean="0"/>
              <a:t>Proximate×ultimate</a:t>
            </a:r>
            <a:r>
              <a:rPr lang="cs-CZ" dirty="0" smtClean="0"/>
              <a:t> příčina jednání</a:t>
            </a:r>
          </a:p>
          <a:p>
            <a:endParaRPr lang="cs-CZ" dirty="0" smtClean="0"/>
          </a:p>
          <a:p>
            <a:r>
              <a:rPr lang="cs-CZ" dirty="0" smtClean="0"/>
              <a:t>Pomáhají řešit problém s koordinací ve skupině a tím zvyšují její šance na přežití.</a:t>
            </a:r>
          </a:p>
          <a:p>
            <a:endParaRPr lang="cs-CZ" dirty="0" smtClean="0"/>
          </a:p>
          <a:p>
            <a:r>
              <a:rPr lang="cs-CZ" dirty="0" smtClean="0"/>
              <a:t>Darwin: „</a:t>
            </a:r>
            <a:r>
              <a:rPr lang="cs-CZ" i="1" dirty="0" smtClean="0"/>
              <a:t>Když mezi dvěma kmeny pravěkých lidí žijících v téže oblasti vznikla konkurence, tak jestliže…jeden kmen zahrnoval značné množství odvážných, solidárních a věrných členů, kteří byli vždy připraveni varovat druhého před nebezpečím a pomáhat si navzájem, pak tento kmen byl úspěšnější a podrobil si druhý… Sobečtí a svárliví lidé nebudou držet pospolu a bez soudržnosti nemůže být ničeho dosaženo“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122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Kulturní 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966177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cs-CZ" sz="2400" dirty="0" smtClean="0"/>
              <a:t>Kultura je informace, která je  schopna ovlivnit jednání jednotlivce. Tato informace </a:t>
            </a:r>
            <a:r>
              <a:rPr lang="cs-CZ" sz="2400" dirty="0"/>
              <a:t>pochází od jedince stejného </a:t>
            </a:r>
            <a:r>
              <a:rPr lang="cs-CZ" sz="2400" dirty="0" smtClean="0"/>
              <a:t>druhu a je přenášena učením a dalšímu typy společenské transmise (</a:t>
            </a:r>
            <a:r>
              <a:rPr lang="cs-CZ" sz="2400" dirty="0" err="1" smtClean="0"/>
              <a:t>Boyd</a:t>
            </a:r>
            <a:r>
              <a:rPr lang="cs-CZ" sz="2400" dirty="0" smtClean="0"/>
              <a:t> a </a:t>
            </a:r>
            <a:r>
              <a:rPr lang="cs-CZ" sz="2400" dirty="0" err="1" smtClean="0"/>
              <a:t>Richerson</a:t>
            </a:r>
            <a:r>
              <a:rPr lang="cs-CZ" sz="2400" dirty="0" smtClean="0"/>
              <a:t>).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Kulturní evoluce jako svébytná evoluční vrstva – umožňuje rychlejší reakci na změnu prostředí.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Difuze jako hlavní způsob přenosu informací.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Kulturní setrvačnost: 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k</a:t>
            </a:r>
            <a:r>
              <a:rPr lang="cs-CZ" sz="2000" dirty="0" smtClean="0"/>
              <a:t>onformismus</a:t>
            </a:r>
            <a:endParaRPr lang="cs-CZ" sz="2000" dirty="0"/>
          </a:p>
          <a:p>
            <a:pPr lvl="1">
              <a:spcBef>
                <a:spcPts val="600"/>
              </a:spcBef>
            </a:pPr>
            <a:r>
              <a:rPr lang="cs-CZ" sz="2000" dirty="0" smtClean="0"/>
              <a:t>nepředpojatý výběr</a:t>
            </a:r>
          </a:p>
          <a:p>
            <a:pPr>
              <a:spcBef>
                <a:spcPts val="600"/>
              </a:spcBef>
            </a:pPr>
            <a:r>
              <a:rPr lang="cs-CZ" sz="2400" dirty="0" smtClean="0"/>
              <a:t>Síly kulturní evoluce: </a:t>
            </a:r>
          </a:p>
          <a:p>
            <a:pPr lvl="1">
              <a:spcBef>
                <a:spcPts val="600"/>
              </a:spcBef>
            </a:pPr>
            <a:r>
              <a:rPr lang="cs-CZ" sz="2000" dirty="0" smtClean="0"/>
              <a:t>chyby při přenosu informací,</a:t>
            </a:r>
          </a:p>
          <a:p>
            <a:pPr lvl="1">
              <a:spcBef>
                <a:spcPts val="600"/>
              </a:spcBef>
            </a:pPr>
            <a:r>
              <a:rPr lang="cs-CZ" sz="2000" dirty="0" smtClean="0"/>
              <a:t>předpojatý výběr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d</a:t>
            </a:r>
            <a:r>
              <a:rPr lang="cs-CZ" sz="2000" dirty="0" smtClean="0"/>
              <a:t>rift</a:t>
            </a:r>
          </a:p>
          <a:p>
            <a:pPr lvl="1">
              <a:spcBef>
                <a:spcPts val="600"/>
              </a:spcBef>
            </a:pPr>
            <a:r>
              <a:rPr lang="cs-CZ" sz="2000" dirty="0" smtClean="0"/>
              <a:t>přirozený </a:t>
            </a:r>
            <a:r>
              <a:rPr lang="cs-CZ" sz="2000" dirty="0"/>
              <a:t>v</a:t>
            </a:r>
            <a:r>
              <a:rPr lang="cs-CZ" sz="2000" dirty="0" smtClean="0"/>
              <a:t>ýběr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7331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Jednotlivec a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Lidé jsou společenský druh „zvířete“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Po většinu historie (1-3 miliony let) žili ve skupinách do 100-150 členů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Evoluční vývoj jak skrze soutěž uvnitř skupiny (individuální zdatnost), tak mezi skupinami (skupinová zdatnost) 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Pro koordinaci jednání v rámci skupiny se u lidí vyvinula schopnost vytvářet a následovat zvyky (nový typ </a:t>
            </a:r>
            <a:r>
              <a:rPr lang="cs-CZ" dirty="0" err="1" smtClean="0"/>
              <a:t>replikátoru</a:t>
            </a:r>
            <a:r>
              <a:rPr lang="cs-CZ" dirty="0" smtClean="0"/>
              <a:t>)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Instinkt – automatická reakce na podnět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Zvyk – naučená reakce na podnět – když podnět A tak udělej B – možnost vytvářet instituce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Vznik jazyka – de facto soubor zvyků, nové </a:t>
            </a:r>
            <a:r>
              <a:rPr lang="cs-CZ" dirty="0" smtClean="0"/>
              <a:t>způsobu přenosu informací (symboly), efektivnější koordinace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48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175</TotalTime>
  <Words>635</Words>
  <Application>Microsoft Office PowerPoint</Application>
  <PresentationFormat>Předvádění na obrazovce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Modul</vt:lpstr>
      <vt:lpstr>Společenská evoluce</vt:lpstr>
      <vt:lpstr>Problém politické ekonomie</vt:lpstr>
      <vt:lpstr>Spolupráce v rámci skupiny</vt:lpstr>
      <vt:lpstr>Velké evoluční přechody</vt:lpstr>
      <vt:lpstr>Mechanismy přechodů</vt:lpstr>
      <vt:lpstr>Jednotlivec</vt:lpstr>
      <vt:lpstr>Jednotlivec</vt:lpstr>
      <vt:lpstr>Kulturní evoluce</vt:lpstr>
      <vt:lpstr>Jednotlivec a skupina</vt:lpstr>
      <vt:lpstr>Instituce</vt:lpstr>
      <vt:lpstr>Organizace</vt:lpstr>
      <vt:lpstr>Příklady institucí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Evoluce v mezinárodním systému</dc:title>
  <dc:creator>Tunoch</dc:creator>
  <cp:lastModifiedBy>Tunoch</cp:lastModifiedBy>
  <cp:revision>46</cp:revision>
  <dcterms:created xsi:type="dcterms:W3CDTF">2014-03-10T08:48:31Z</dcterms:created>
  <dcterms:modified xsi:type="dcterms:W3CDTF">2015-03-30T13:58:30Z</dcterms:modified>
</cp:coreProperties>
</file>