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5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80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9E8D5-AE58-074E-ABCB-BDD05284591B}" type="datetimeFigureOut">
              <a:rPr lang="en-US" smtClean="0"/>
              <a:t>05/05/15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A69868-E9C6-924A-A745-A5AD3C61B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9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69868-E9C6-924A-A745-A5AD3C61B7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392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370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87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2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91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70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18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38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360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6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62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083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082F0-5854-3F44-9D60-C4F7BF8455C1}" type="datetimeFigureOut">
              <a:rPr lang="en-US" smtClean="0"/>
              <a:t>05/05/15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234EC-C47A-044A-8500-2C0B51B541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36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vJG698U2Mvo" TargetMode="External"/><Relationship Id="rId3" Type="http://schemas.openxmlformats.org/officeDocument/2006/relationships/hyperlink" Target="https://www.youtube.com/watch?v=FWSxSQsspiQ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Racionalita</a:t>
            </a:r>
            <a:r>
              <a:rPr lang="en-US" dirty="0" smtClean="0"/>
              <a:t> a </a:t>
            </a:r>
            <a:r>
              <a:rPr lang="en-US" dirty="0" err="1" smtClean="0"/>
              <a:t>rozhodování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POL590 3.3.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243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Příklad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4366"/>
            <a:ext cx="8229600" cy="4831798"/>
          </a:xfrm>
        </p:spPr>
        <p:txBody>
          <a:bodyPr/>
          <a:lstStyle/>
          <a:p>
            <a:r>
              <a:rPr lang="en-US" dirty="0" err="1" smtClean="0"/>
              <a:t>Rozhodnutí</a:t>
            </a:r>
            <a:r>
              <a:rPr lang="en-US" dirty="0" smtClean="0"/>
              <a:t>, </a:t>
            </a:r>
            <a:r>
              <a:rPr lang="en-US" dirty="0" err="1" smtClean="0"/>
              <a:t>zda</a:t>
            </a:r>
            <a:r>
              <a:rPr lang="en-US" dirty="0" smtClean="0"/>
              <a:t> </a:t>
            </a:r>
            <a:r>
              <a:rPr lang="en-US" dirty="0" err="1" smtClean="0"/>
              <a:t>vsadit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koně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Nevsadit</a:t>
            </a:r>
            <a:endParaRPr lang="en-US" dirty="0" smtClean="0"/>
          </a:p>
          <a:p>
            <a:pPr lvl="1"/>
            <a:r>
              <a:rPr lang="en-US" dirty="0" smtClean="0"/>
              <a:t>100 CZK </a:t>
            </a:r>
            <a:r>
              <a:rPr lang="en-US" dirty="0" err="1" smtClean="0"/>
              <a:t>na</a:t>
            </a:r>
            <a:r>
              <a:rPr lang="en-US" dirty="0" smtClean="0"/>
              <a:t> T</a:t>
            </a:r>
          </a:p>
          <a:p>
            <a:pPr lvl="1"/>
            <a:r>
              <a:rPr lang="en-US" dirty="0" smtClean="0"/>
              <a:t>100 CZK </a:t>
            </a:r>
            <a:r>
              <a:rPr lang="en-US" dirty="0" err="1" smtClean="0"/>
              <a:t>na</a:t>
            </a:r>
            <a:r>
              <a:rPr lang="en-US" dirty="0" smtClean="0"/>
              <a:t> B</a:t>
            </a:r>
          </a:p>
          <a:p>
            <a:pPr lvl="1"/>
            <a:endParaRPr lang="en-US" dirty="0"/>
          </a:p>
          <a:p>
            <a:pPr lvl="1"/>
            <a:r>
              <a:rPr lang="en-US" dirty="0" err="1" smtClean="0"/>
              <a:t>Nevsadit</a:t>
            </a:r>
            <a:r>
              <a:rPr lang="en-US" dirty="0" smtClean="0"/>
              <a:t> = </a:t>
            </a:r>
            <a:r>
              <a:rPr lang="en-US" dirty="0" err="1" smtClean="0"/>
              <a:t>ztratím</a:t>
            </a:r>
            <a:r>
              <a:rPr lang="en-US" dirty="0" smtClean="0"/>
              <a:t> 0, </a:t>
            </a:r>
            <a:r>
              <a:rPr lang="en-US" dirty="0" err="1" smtClean="0"/>
              <a:t>nechám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100</a:t>
            </a:r>
          </a:p>
          <a:p>
            <a:pPr lvl="1"/>
            <a:r>
              <a:rPr lang="en-US" dirty="0" smtClean="0"/>
              <a:t>T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pravděpodobnost</a:t>
            </a:r>
            <a:r>
              <a:rPr lang="en-US" dirty="0" smtClean="0"/>
              <a:t> </a:t>
            </a:r>
            <a:r>
              <a:rPr lang="en-US" dirty="0" err="1" smtClean="0"/>
              <a:t>vítězství</a:t>
            </a:r>
            <a:r>
              <a:rPr lang="en-US" dirty="0" smtClean="0"/>
              <a:t> 0,2, </a:t>
            </a:r>
            <a:r>
              <a:rPr lang="en-US" dirty="0" err="1" smtClean="0"/>
              <a:t>kurz</a:t>
            </a:r>
            <a:r>
              <a:rPr lang="en-US" dirty="0" smtClean="0"/>
              <a:t> 4:1, (500 CZK)</a:t>
            </a:r>
          </a:p>
          <a:p>
            <a:pPr lvl="1"/>
            <a:r>
              <a:rPr lang="en-US" dirty="0" smtClean="0"/>
              <a:t>B </a:t>
            </a:r>
            <a:r>
              <a:rPr lang="en-US" dirty="0" err="1" smtClean="0"/>
              <a:t>má</a:t>
            </a:r>
            <a:r>
              <a:rPr lang="en-US" dirty="0" smtClean="0"/>
              <a:t> </a:t>
            </a:r>
            <a:r>
              <a:rPr lang="en-US" dirty="0" err="1" smtClean="0"/>
              <a:t>pravděpodobnost</a:t>
            </a:r>
            <a:r>
              <a:rPr lang="en-US" dirty="0" smtClean="0"/>
              <a:t>  0,04, </a:t>
            </a:r>
            <a:r>
              <a:rPr lang="en-US" dirty="0" err="1" smtClean="0"/>
              <a:t>kurz</a:t>
            </a:r>
            <a:r>
              <a:rPr lang="en-US" dirty="0" smtClean="0"/>
              <a:t> 24:1 (2500)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746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Maximalizace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5521"/>
            <a:ext cx="8229600" cy="548273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EU(N) = P(bez ztráty) </a:t>
            </a:r>
            <a:r>
              <a:rPr lang="cs-CZ" dirty="0" err="1" smtClean="0"/>
              <a:t>x</a:t>
            </a:r>
            <a:r>
              <a:rPr lang="cs-CZ" dirty="0" smtClean="0"/>
              <a:t> U(bez ztráty) = 1 </a:t>
            </a:r>
            <a:r>
              <a:rPr lang="cs-CZ" dirty="0" err="1" smtClean="0"/>
              <a:t>x</a:t>
            </a:r>
            <a:r>
              <a:rPr lang="cs-CZ" dirty="0" smtClean="0"/>
              <a:t> 100 = 100</a:t>
            </a:r>
          </a:p>
          <a:p>
            <a:r>
              <a:rPr lang="cs-CZ" dirty="0" smtClean="0"/>
              <a:t>EU(T) = [P(T vyhraje) </a:t>
            </a:r>
            <a:r>
              <a:rPr lang="cs-CZ" dirty="0" err="1" smtClean="0"/>
              <a:t>x</a:t>
            </a:r>
            <a:r>
              <a:rPr lang="cs-CZ" dirty="0" smtClean="0"/>
              <a:t> U(T vyhraje)] + [P(T prohraje) </a:t>
            </a:r>
            <a:r>
              <a:rPr lang="cs-CZ" dirty="0" err="1" smtClean="0"/>
              <a:t>x</a:t>
            </a:r>
            <a:r>
              <a:rPr lang="cs-CZ" dirty="0" smtClean="0"/>
              <a:t> U(T prohraje)] = [0,2 </a:t>
            </a:r>
            <a:r>
              <a:rPr lang="cs-CZ" dirty="0" err="1" smtClean="0"/>
              <a:t>x</a:t>
            </a:r>
            <a:r>
              <a:rPr lang="cs-CZ" dirty="0" smtClean="0"/>
              <a:t> 500] + [0,8 </a:t>
            </a:r>
            <a:r>
              <a:rPr lang="cs-CZ" dirty="0" err="1" smtClean="0"/>
              <a:t>x</a:t>
            </a:r>
            <a:r>
              <a:rPr lang="cs-CZ" dirty="0" smtClean="0"/>
              <a:t> –100] = 100 – 80 = 20</a:t>
            </a:r>
          </a:p>
          <a:p>
            <a:r>
              <a:rPr lang="cs-CZ" dirty="0" smtClean="0"/>
              <a:t>EU(B) = [P(B vyhraje) </a:t>
            </a:r>
            <a:r>
              <a:rPr lang="cs-CZ" dirty="0" err="1" smtClean="0"/>
              <a:t>x</a:t>
            </a:r>
            <a:r>
              <a:rPr lang="cs-CZ" dirty="0" smtClean="0"/>
              <a:t> U(B vyhraje)] + [P(B prohraje) </a:t>
            </a:r>
            <a:r>
              <a:rPr lang="cs-CZ" dirty="0" err="1" smtClean="0"/>
              <a:t>x</a:t>
            </a:r>
            <a:r>
              <a:rPr lang="cs-CZ" dirty="0" smtClean="0"/>
              <a:t> U(B prohraje)] = [0,04 </a:t>
            </a:r>
            <a:r>
              <a:rPr lang="cs-CZ" dirty="0" err="1" smtClean="0"/>
              <a:t>x</a:t>
            </a:r>
            <a:r>
              <a:rPr lang="cs-CZ" dirty="0" smtClean="0"/>
              <a:t> 2500] + [0,96 </a:t>
            </a:r>
            <a:r>
              <a:rPr lang="cs-CZ" dirty="0" err="1" smtClean="0"/>
              <a:t>x</a:t>
            </a:r>
            <a:r>
              <a:rPr lang="cs-CZ" dirty="0" smtClean="0"/>
              <a:t> -100] = 100 – 96 = 4</a:t>
            </a:r>
          </a:p>
          <a:p>
            <a:r>
              <a:rPr lang="cs-CZ" dirty="0" smtClean="0"/>
              <a:t>Plus 100 v případě sázky na T a B (radost ze sázení)</a:t>
            </a:r>
          </a:p>
          <a:p>
            <a:r>
              <a:rPr lang="cs-CZ" dirty="0" smtClean="0"/>
              <a:t>Největší očekávaný užitek má 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065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Satisficing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Aspirační úroveň: Vyhrát 1000 CZK nebo prohrát 100 CZ</a:t>
            </a:r>
          </a:p>
          <a:p>
            <a:r>
              <a:rPr lang="cs-CZ" dirty="0" smtClean="0"/>
              <a:t>Nevsadit = neuspokojivý</a:t>
            </a:r>
          </a:p>
          <a:p>
            <a:r>
              <a:rPr lang="cs-CZ" dirty="0" smtClean="0"/>
              <a:t>Vsadit na T (500 CZK) = neuspokojivý</a:t>
            </a:r>
          </a:p>
          <a:p>
            <a:r>
              <a:rPr lang="cs-CZ" dirty="0" smtClean="0"/>
              <a:t>Vsadit na B (2500 CZK) = uspokojivý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5575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Kognitivní</a:t>
            </a:r>
            <a:r>
              <a:rPr lang="en-US" dirty="0" smtClean="0"/>
              <a:t> </a:t>
            </a:r>
            <a:r>
              <a:rPr lang="en-US" dirty="0" err="1" smtClean="0"/>
              <a:t>limity</a:t>
            </a:r>
            <a:r>
              <a:rPr lang="en-US" dirty="0" smtClean="0"/>
              <a:t>: </a:t>
            </a:r>
            <a:r>
              <a:rPr lang="en-US" dirty="0" err="1" smtClean="0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4366"/>
            <a:ext cx="8229600" cy="4831798"/>
          </a:xfrm>
        </p:spPr>
        <p:txBody>
          <a:bodyPr>
            <a:normAutofit/>
          </a:bodyPr>
          <a:lstStyle/>
          <a:p>
            <a:r>
              <a:rPr lang="cs-CZ" i="1" dirty="0" smtClean="0"/>
              <a:t>“My </a:t>
            </a:r>
            <a:r>
              <a:rPr lang="cs-CZ" i="1" dirty="0" err="1" smtClean="0"/>
              <a:t>experience</a:t>
            </a:r>
            <a:r>
              <a:rPr lang="cs-CZ" i="1" dirty="0" smtClean="0"/>
              <a:t> 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i="1" dirty="0" err="1" smtClean="0"/>
              <a:t>what</a:t>
            </a:r>
            <a:r>
              <a:rPr lang="cs-CZ" i="1" dirty="0" smtClean="0"/>
              <a:t> I </a:t>
            </a:r>
            <a:r>
              <a:rPr lang="cs-CZ" i="1" dirty="0" err="1" smtClean="0"/>
              <a:t>agree</a:t>
            </a:r>
            <a:r>
              <a:rPr lang="cs-CZ" i="1" dirty="0" smtClean="0"/>
              <a:t> to </a:t>
            </a:r>
            <a:r>
              <a:rPr lang="cs-CZ" i="1" dirty="0" err="1" smtClean="0"/>
              <a:t>attend</a:t>
            </a:r>
            <a:r>
              <a:rPr lang="cs-CZ" i="1" dirty="0" smtClean="0"/>
              <a:t>” 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dirty="0" smtClean="0"/>
              <a:t>(William James 1890)</a:t>
            </a:r>
          </a:p>
          <a:p>
            <a:r>
              <a:rPr lang="cs-CZ" dirty="0" smtClean="0"/>
              <a:t>Omezený kognitivní zdroj</a:t>
            </a:r>
          </a:p>
          <a:p>
            <a:r>
              <a:rPr lang="cs-CZ" dirty="0" smtClean="0"/>
              <a:t>Všechny vědomé stimuly prochází pracovní pamětí</a:t>
            </a:r>
          </a:p>
          <a:p>
            <a:r>
              <a:rPr lang="cs-CZ" dirty="0" smtClean="0"/>
              <a:t>7 ± 2 informace (Miller 1956)</a:t>
            </a:r>
          </a:p>
          <a:p>
            <a:r>
              <a:rPr lang="cs-CZ" dirty="0" smtClean="0"/>
              <a:t>Klíčový faktor rozhodování</a:t>
            </a:r>
          </a:p>
        </p:txBody>
      </p:sp>
    </p:spTree>
    <p:extLst>
      <p:ext uri="{BB962C8B-B14F-4D97-AF65-F5344CB8AC3E}">
        <p14:creationId xmlns:p14="http://schemas.microsoft.com/office/powerpoint/2010/main" val="240536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Pozornost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0303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Rozdělením na více úkolů dochází k redukci</a:t>
            </a:r>
          </a:p>
          <a:p>
            <a:r>
              <a:rPr lang="cs-CZ" dirty="0" smtClean="0"/>
              <a:t>Selektivní pozornost</a:t>
            </a:r>
          </a:p>
          <a:p>
            <a:r>
              <a:rPr lang="cs-CZ" dirty="0" smtClean="0"/>
              <a:t>Selektivita pozornosti lehce ovlivnitelná</a:t>
            </a:r>
          </a:p>
          <a:p>
            <a:r>
              <a:rPr lang="cs-CZ" dirty="0" smtClean="0"/>
              <a:t>Cocktail party </a:t>
            </a:r>
            <a:r>
              <a:rPr lang="cs-CZ" dirty="0" err="1" smtClean="0"/>
              <a:t>problem</a:t>
            </a:r>
            <a:endParaRPr lang="cs-CZ" dirty="0" smtClean="0"/>
          </a:p>
          <a:p>
            <a:r>
              <a:rPr lang="cs-CZ" dirty="0" err="1" smtClean="0"/>
              <a:t>Invisible</a:t>
            </a:r>
            <a:r>
              <a:rPr lang="cs-CZ" dirty="0" smtClean="0"/>
              <a:t> </a:t>
            </a:r>
            <a:r>
              <a:rPr lang="cs-CZ" dirty="0" err="1" smtClean="0"/>
              <a:t>Gorilla</a:t>
            </a:r>
            <a:r>
              <a:rPr lang="cs-CZ" dirty="0" smtClean="0"/>
              <a:t> </a:t>
            </a:r>
            <a:r>
              <a:rPr lang="cs-CZ" dirty="0" err="1" smtClean="0"/>
              <a:t>Test</a:t>
            </a:r>
            <a:r>
              <a:rPr lang="cs-CZ" u="sng" dirty="0" err="1" smtClean="0">
                <a:hlinkClick r:id="rId2"/>
              </a:rPr>
              <a:t>https</a:t>
            </a:r>
            <a:r>
              <a:rPr lang="cs-CZ" u="sng" dirty="0" smtClean="0">
                <a:hlinkClick r:id="rId2"/>
              </a:rPr>
              <a:t>://www.youtube.com/watch?v=vJG698U2Mvo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Door</a:t>
            </a:r>
            <a:r>
              <a:rPr lang="cs-CZ" dirty="0" smtClean="0"/>
              <a:t> Study </a:t>
            </a:r>
            <a:r>
              <a:rPr lang="cs-CZ" u="sng" dirty="0" smtClean="0">
                <a:hlinkClick r:id="rId3"/>
              </a:rPr>
              <a:t>https://www.youtube.com/watch?v=FWSxSQsspiQ</a:t>
            </a:r>
            <a:r>
              <a:rPr lang="cs-CZ" dirty="0" smtClean="0">
                <a:effectLst/>
              </a:rPr>
              <a:t>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027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Paměť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154"/>
            <a:ext cx="8229600" cy="4844009"/>
          </a:xfrm>
        </p:spPr>
        <p:txBody>
          <a:bodyPr/>
          <a:lstStyle/>
          <a:p>
            <a:r>
              <a:rPr lang="cs-CZ" dirty="0" smtClean="0"/>
              <a:t>Informace ukládána v dlouhodobé paměti</a:t>
            </a:r>
          </a:p>
          <a:p>
            <a:r>
              <a:rPr lang="cs-CZ" dirty="0" smtClean="0"/>
              <a:t>LM asociativní síť</a:t>
            </a:r>
          </a:p>
          <a:p>
            <a:r>
              <a:rPr lang="cs-CZ" dirty="0" smtClean="0"/>
              <a:t>Dostupnost informace v LT není automatická</a:t>
            </a:r>
          </a:p>
          <a:p>
            <a:r>
              <a:rPr lang="cs-CZ" dirty="0" smtClean="0"/>
              <a:t>Limit LM oslabuje předpoklad stabilních preferencí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1896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Pamět</a:t>
            </a:r>
            <a:r>
              <a:rPr lang="en-US" dirty="0" smtClean="0"/>
              <a:t> a </a:t>
            </a:r>
            <a:r>
              <a:rPr lang="en-US" dirty="0" err="1" smtClean="0"/>
              <a:t>postoje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Zabývají se nestabilitou politických preferencí</a:t>
            </a:r>
          </a:p>
          <a:p>
            <a:r>
              <a:rPr lang="cs-CZ" dirty="0" smtClean="0"/>
              <a:t>Respondenti indikují v čase velmi odlišné preference</a:t>
            </a:r>
          </a:p>
          <a:p>
            <a:r>
              <a:rPr lang="cs-CZ" dirty="0" smtClean="0"/>
              <a:t>Vliv např. pořadí otázek v dotazníku</a:t>
            </a:r>
          </a:p>
          <a:p>
            <a:r>
              <a:rPr lang="cs-CZ" dirty="0" smtClean="0"/>
              <a:t>Top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head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endParaRPr lang="cs-CZ" dirty="0" smtClean="0"/>
          </a:p>
          <a:p>
            <a:r>
              <a:rPr lang="cs-CZ" dirty="0" smtClean="0"/>
              <a:t>Informace organizovány ve schématech</a:t>
            </a:r>
          </a:p>
          <a:p>
            <a:r>
              <a:rPr lang="cs-CZ" dirty="0" smtClean="0"/>
              <a:t>Jeden koncept spojen s více schématy, která ústí ve více postojů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909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Feldman a </a:t>
            </a:r>
            <a:r>
              <a:rPr lang="en-US" dirty="0" err="1" smtClean="0"/>
              <a:t>Zaller</a:t>
            </a:r>
            <a:r>
              <a:rPr lang="en-US" dirty="0" smtClean="0"/>
              <a:t> 1992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Axiom nejednoznačnosti</a:t>
            </a:r>
          </a:p>
          <a:p>
            <a:r>
              <a:rPr lang="cs-CZ" dirty="0" smtClean="0"/>
              <a:t>Axiom reakce</a:t>
            </a:r>
          </a:p>
          <a:p>
            <a:r>
              <a:rPr lang="cs-CZ" dirty="0" smtClean="0"/>
              <a:t>Axiom dostupnosti</a:t>
            </a:r>
          </a:p>
          <a:p>
            <a:endParaRPr lang="cs-CZ" dirty="0" smtClean="0"/>
          </a:p>
          <a:p>
            <a:r>
              <a:rPr lang="cs-CZ" dirty="0" smtClean="0"/>
              <a:t>Většina lidí nemá “opravdové postoje”</a:t>
            </a:r>
          </a:p>
          <a:p>
            <a:r>
              <a:rPr lang="cs-CZ" dirty="0" smtClean="0"/>
              <a:t>Série autonomních, nekonsistentních reakcí</a:t>
            </a:r>
          </a:p>
          <a:p>
            <a:r>
              <a:rPr lang="cs-CZ" dirty="0" smtClean="0"/>
              <a:t>Vyšší kognitivní konzistentnost souvisí s větším kognitivním úsilím a palčivostí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34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Kognitivní</a:t>
            </a:r>
            <a:r>
              <a:rPr lang="en-US" dirty="0" smtClean="0"/>
              <a:t> </a:t>
            </a:r>
            <a:r>
              <a:rPr lang="en-US" dirty="0" err="1" smtClean="0"/>
              <a:t>zjednodušení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zjednodušující strategie</a:t>
            </a:r>
          </a:p>
          <a:p>
            <a:pPr lvl="1"/>
            <a:r>
              <a:rPr lang="cs-CZ" dirty="0" smtClean="0"/>
              <a:t>Rozložení </a:t>
            </a:r>
          </a:p>
          <a:p>
            <a:pPr lvl="1"/>
            <a:r>
              <a:rPr lang="cs-CZ" dirty="0" smtClean="0"/>
              <a:t>Upravení (</a:t>
            </a:r>
            <a:r>
              <a:rPr lang="cs-CZ" dirty="0" err="1" smtClean="0"/>
              <a:t>editing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Heuristika</a:t>
            </a:r>
          </a:p>
          <a:p>
            <a:pPr marL="457200" lvl="1" indent="0">
              <a:buNone/>
            </a:pPr>
            <a:endParaRPr lang="cs-CZ" dirty="0" smtClean="0"/>
          </a:p>
          <a:p>
            <a:r>
              <a:rPr lang="cs-CZ" dirty="0" smtClean="0"/>
              <a:t>Mohou vést k </a:t>
            </a:r>
            <a:r>
              <a:rPr lang="cs-CZ" dirty="0" err="1" smtClean="0"/>
              <a:t>suboptimálním</a:t>
            </a:r>
            <a:r>
              <a:rPr lang="cs-CZ" dirty="0" smtClean="0"/>
              <a:t> výsledkům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9641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Rozhodovací</a:t>
            </a:r>
            <a:r>
              <a:rPr lang="en-US" dirty="0" smtClean="0"/>
              <a:t> </a:t>
            </a:r>
            <a:r>
              <a:rPr lang="en-US" dirty="0" err="1" smtClean="0"/>
              <a:t>strategie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cs-CZ" dirty="0" smtClean="0"/>
              <a:t>Jedna alternativa preferována na základě jedné dimenze, druhá alternativa na základě druhé dimenze</a:t>
            </a:r>
          </a:p>
          <a:p>
            <a:r>
              <a:rPr lang="cs-CZ" dirty="0" smtClean="0"/>
              <a:t>Kompenzační strategie</a:t>
            </a:r>
          </a:p>
          <a:p>
            <a:r>
              <a:rPr lang="cs-CZ" dirty="0" smtClean="0"/>
              <a:t>Nekompenzační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913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Racionální rozhodování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2704"/>
            <a:ext cx="8229600" cy="4233459"/>
          </a:xfrm>
        </p:spPr>
        <p:txBody>
          <a:bodyPr/>
          <a:lstStyle/>
          <a:p>
            <a:r>
              <a:rPr lang="cs-CZ" dirty="0" smtClean="0"/>
              <a:t>Ekonomicky orientované normativní teorie</a:t>
            </a:r>
          </a:p>
          <a:p>
            <a:r>
              <a:rPr lang="cs-CZ" dirty="0" smtClean="0"/>
              <a:t>Racionalita jako kompatibilita mezi volbou a hodnotou</a:t>
            </a:r>
          </a:p>
          <a:p>
            <a:r>
              <a:rPr lang="cs-CZ" dirty="0" smtClean="0"/>
              <a:t>Von Neumann a </a:t>
            </a:r>
            <a:r>
              <a:rPr lang="cs-CZ" dirty="0" err="1" smtClean="0"/>
              <a:t>Morgernstern</a:t>
            </a:r>
            <a:r>
              <a:rPr lang="cs-CZ" dirty="0" smtClean="0"/>
              <a:t> (1947): </a:t>
            </a:r>
            <a:r>
              <a:rPr lang="cs-CZ" i="1" dirty="0" err="1" smtClean="0"/>
              <a:t>Theory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Games</a:t>
            </a:r>
            <a:r>
              <a:rPr lang="cs-CZ" i="1" dirty="0" smtClean="0"/>
              <a:t> and </a:t>
            </a:r>
            <a:r>
              <a:rPr lang="cs-CZ" i="1" dirty="0" err="1" smtClean="0"/>
              <a:t>Economic</a:t>
            </a:r>
            <a:r>
              <a:rPr lang="cs-CZ" i="1" dirty="0" smtClean="0"/>
              <a:t> </a:t>
            </a:r>
            <a:r>
              <a:rPr lang="cs-CZ" i="1" dirty="0" err="1" smtClean="0"/>
              <a:t>Behavior</a:t>
            </a:r>
            <a:endParaRPr lang="cs-CZ" i="1" dirty="0" smtClean="0"/>
          </a:p>
          <a:p>
            <a:pPr lvl="1"/>
            <a:r>
              <a:rPr lang="cs-CZ" dirty="0" smtClean="0"/>
              <a:t>Teorie očekávaného užitku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3470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Hastie a Dawes 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Základní</a:t>
            </a:r>
            <a:r>
              <a:rPr lang="en-US" dirty="0" smtClean="0"/>
              <a:t> </a:t>
            </a:r>
            <a:r>
              <a:rPr lang="en-US" dirty="0" err="1" smtClean="0"/>
              <a:t>pravidla</a:t>
            </a:r>
            <a:r>
              <a:rPr lang="en-US" dirty="0" smtClean="0"/>
              <a:t> </a:t>
            </a:r>
            <a:r>
              <a:rPr lang="en-US" dirty="0" err="1" smtClean="0"/>
              <a:t>racionality</a:t>
            </a:r>
            <a:r>
              <a:rPr lang="en-US" dirty="0" smtClean="0"/>
              <a:t> </a:t>
            </a:r>
            <a:r>
              <a:rPr lang="en-US" dirty="0" err="1" smtClean="0"/>
              <a:t>nemusí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dodržena</a:t>
            </a:r>
            <a:endParaRPr lang="en-US" dirty="0" smtClean="0"/>
          </a:p>
          <a:p>
            <a:r>
              <a:rPr lang="en-US" dirty="0" err="1" smtClean="0"/>
              <a:t>Klasická</a:t>
            </a:r>
            <a:r>
              <a:rPr lang="en-US" dirty="0" smtClean="0"/>
              <a:t> </a:t>
            </a:r>
            <a:r>
              <a:rPr lang="en-US" dirty="0" err="1" smtClean="0"/>
              <a:t>teorii</a:t>
            </a:r>
            <a:r>
              <a:rPr lang="en-US" dirty="0" smtClean="0"/>
              <a:t> </a:t>
            </a:r>
            <a:r>
              <a:rPr lang="en-US" dirty="0" err="1" smtClean="0"/>
              <a:t>nezohledňuje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faktory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Zvyk</a:t>
            </a:r>
            <a:endParaRPr lang="en-US" dirty="0" smtClean="0"/>
          </a:p>
          <a:p>
            <a:pPr lvl="1"/>
            <a:r>
              <a:rPr lang="en-US" dirty="0" err="1" smtClean="0"/>
              <a:t>Konformita</a:t>
            </a:r>
            <a:endParaRPr lang="en-US" dirty="0" smtClean="0"/>
          </a:p>
          <a:p>
            <a:pPr lvl="1"/>
            <a:r>
              <a:rPr lang="en-US" dirty="0" err="1" smtClean="0"/>
              <a:t>Náboženství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93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Duální</a:t>
            </a:r>
            <a:r>
              <a:rPr lang="en-US" dirty="0" smtClean="0"/>
              <a:t> </a:t>
            </a:r>
            <a:r>
              <a:rPr lang="en-US" dirty="0" err="1" smtClean="0"/>
              <a:t>systém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Hastie</a:t>
            </a:r>
            <a:r>
              <a:rPr lang="cs-CZ" dirty="0" smtClean="0"/>
              <a:t> &amp; </a:t>
            </a:r>
            <a:r>
              <a:rPr lang="cs-CZ" dirty="0" err="1" smtClean="0"/>
              <a:t>Dawes</a:t>
            </a:r>
            <a:r>
              <a:rPr lang="cs-CZ" dirty="0" smtClean="0"/>
              <a:t> 2010</a:t>
            </a:r>
          </a:p>
          <a:p>
            <a:pPr lvl="1"/>
            <a:r>
              <a:rPr lang="cs-CZ" dirty="0" smtClean="0"/>
              <a:t>Automatický: intuice</a:t>
            </a:r>
          </a:p>
          <a:p>
            <a:pPr lvl="1"/>
            <a:r>
              <a:rPr lang="cs-CZ" dirty="0" smtClean="0"/>
              <a:t>Kontrolovaný: vědecké uvažování, zvažování alternativ</a:t>
            </a:r>
          </a:p>
          <a:p>
            <a:r>
              <a:rPr lang="cs-CZ" dirty="0" smtClean="0"/>
              <a:t>Hranice mezi automatickým a kontrolovaným uvažováním nemusí být jasná</a:t>
            </a:r>
          </a:p>
          <a:p>
            <a:r>
              <a:rPr lang="cs-CZ" dirty="0" err="1" smtClean="0"/>
              <a:t>Kahneman</a:t>
            </a:r>
            <a:endParaRPr lang="cs-CZ" dirty="0" smtClean="0"/>
          </a:p>
          <a:p>
            <a:pPr lvl="1"/>
            <a:r>
              <a:rPr lang="cs-CZ" dirty="0" smtClean="0"/>
              <a:t>Systém 1: rychlý, bez úsilí, automatický</a:t>
            </a:r>
          </a:p>
          <a:p>
            <a:pPr lvl="1"/>
            <a:r>
              <a:rPr lang="cs-CZ" dirty="0" smtClean="0"/>
              <a:t>Systém 2: pomalý, vědomý, náročný, prožitek jednání, volby a soustředění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1089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Systém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Vrozené dovednosti</a:t>
            </a:r>
          </a:p>
          <a:p>
            <a:r>
              <a:rPr lang="cs-CZ" dirty="0" smtClean="0"/>
              <a:t>Známé situace na základě dlouhodobé praxe</a:t>
            </a:r>
          </a:p>
          <a:p>
            <a:pPr lvl="1"/>
            <a:r>
              <a:rPr lang="cs-CZ" dirty="0" smtClean="0"/>
              <a:t>Běžné (čtení) i více specializované (hra na saxofon)</a:t>
            </a:r>
          </a:p>
          <a:p>
            <a:r>
              <a:rPr lang="cs-CZ" dirty="0" smtClean="0"/>
              <a:t>Síť asociací v dlouhodobé paměti, aktivovány jsou bez vědomého úsilí</a:t>
            </a:r>
          </a:p>
          <a:p>
            <a:pPr algn="ctr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375902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Systém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situacích vyžadujících pozornost</a:t>
            </a:r>
          </a:p>
          <a:p>
            <a:r>
              <a:rPr lang="cs-CZ" dirty="0" smtClean="0"/>
              <a:t>Pozornost soustředí na řešený problém</a:t>
            </a:r>
          </a:p>
          <a:p>
            <a:pPr marL="342900" lvl="2" indent="-342900"/>
            <a:r>
              <a:rPr lang="cs-CZ" sz="3000" dirty="0" smtClean="0"/>
              <a:t>Couvání v autě</a:t>
            </a:r>
          </a:p>
          <a:p>
            <a:r>
              <a:rPr lang="cs-CZ" dirty="0" smtClean="0"/>
              <a:t>Kognitivní vypětí</a:t>
            </a:r>
          </a:p>
          <a:p>
            <a:r>
              <a:rPr lang="cs-CZ" dirty="0" smtClean="0"/>
              <a:t>Kognitivní kontrola automatických a intuitivních reakcí</a:t>
            </a:r>
          </a:p>
          <a:p>
            <a:pPr marL="742950" lvl="2" indent="-342900"/>
            <a:endParaRPr lang="cs-CZ" sz="2800" dirty="0" smtClean="0"/>
          </a:p>
          <a:p>
            <a:pPr marL="40005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8698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Systém</a:t>
            </a:r>
            <a:r>
              <a:rPr lang="en-US" dirty="0" smtClean="0"/>
              <a:t> 1 a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7206"/>
            <a:ext cx="8229600" cy="4948957"/>
          </a:xfrm>
        </p:spPr>
        <p:txBody>
          <a:bodyPr/>
          <a:lstStyle/>
          <a:p>
            <a:r>
              <a:rPr lang="cs-CZ" dirty="0" smtClean="0"/>
              <a:t>Systém 1 neustále aktivní</a:t>
            </a:r>
          </a:p>
          <a:p>
            <a:r>
              <a:rPr lang="cs-CZ" dirty="0" smtClean="0"/>
              <a:t>Systém 2 aktivován, pokud na řešení situace nestačí Systém 1</a:t>
            </a:r>
          </a:p>
          <a:p>
            <a:r>
              <a:rPr lang="cs-CZ" dirty="0" smtClean="0"/>
              <a:t>Efektivní dělba práce, minimalizace úsilí</a:t>
            </a:r>
          </a:p>
          <a:p>
            <a:r>
              <a:rPr lang="cs-CZ" dirty="0" smtClean="0"/>
              <a:t>Systém 2 kontroluje myšlenky a akce Systému 1</a:t>
            </a:r>
          </a:p>
          <a:p>
            <a:pPr lvl="1"/>
            <a:r>
              <a:rPr lang="cs-CZ" dirty="0" smtClean="0"/>
              <a:t>Pálka a míček stojí dohromady 1,10 dolaru</a:t>
            </a:r>
          </a:p>
          <a:p>
            <a:pPr lvl="1"/>
            <a:r>
              <a:rPr lang="cs-CZ" dirty="0" smtClean="0"/>
              <a:t>Pálka stojí o dolar víc než míček.</a:t>
            </a:r>
          </a:p>
          <a:p>
            <a:pPr lvl="1"/>
            <a:r>
              <a:rPr lang="cs-CZ" dirty="0" smtClean="0"/>
              <a:t>Kolik stojí míček?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1492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Automatičnost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Hlavní charakteristika S1</a:t>
            </a:r>
          </a:p>
          <a:p>
            <a:r>
              <a:rPr lang="cs-CZ" dirty="0" smtClean="0"/>
              <a:t>Nevědomé procesy</a:t>
            </a:r>
          </a:p>
          <a:p>
            <a:r>
              <a:rPr lang="cs-CZ" dirty="0" smtClean="0"/>
              <a:t>Většina kognitivních procesů je nevědomých</a:t>
            </a:r>
          </a:p>
          <a:p>
            <a:r>
              <a:rPr lang="cs-CZ" dirty="0" smtClean="0"/>
              <a:t>Člověk senzoricky zpracuje 11 mil. bitů </a:t>
            </a:r>
            <a:r>
              <a:rPr lang="cs-CZ" dirty="0" err="1" smtClean="0"/>
              <a:t>info</a:t>
            </a:r>
            <a:r>
              <a:rPr lang="cs-CZ" dirty="0" smtClean="0"/>
              <a:t> za sekundu</a:t>
            </a:r>
          </a:p>
          <a:p>
            <a:r>
              <a:rPr lang="cs-CZ" dirty="0" smtClean="0"/>
              <a:t>Max 40 bitů za sekundu přijímáme do </a:t>
            </a:r>
            <a:r>
              <a:rPr lang="cs-CZ" dirty="0" smtClean="0"/>
              <a:t>LM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16621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Automatické</a:t>
            </a:r>
            <a:r>
              <a:rPr lang="en-US" dirty="0" smtClean="0"/>
              <a:t> </a:t>
            </a:r>
            <a:r>
              <a:rPr lang="en-US" dirty="0" err="1" smtClean="0"/>
              <a:t>procesy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Nevědomé</a:t>
            </a:r>
            <a:endParaRPr lang="en-US" dirty="0" smtClean="0"/>
          </a:p>
          <a:p>
            <a:r>
              <a:rPr lang="en-US" dirty="0" err="1" smtClean="0"/>
              <a:t>Spontánní</a:t>
            </a:r>
            <a:endParaRPr lang="en-US" dirty="0" smtClean="0"/>
          </a:p>
          <a:p>
            <a:r>
              <a:rPr lang="en-US" dirty="0" err="1" smtClean="0"/>
              <a:t>Nekontrolovatelné</a:t>
            </a:r>
            <a:endParaRPr lang="en-US" dirty="0" smtClean="0"/>
          </a:p>
          <a:p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kognitivního</a:t>
            </a:r>
            <a:r>
              <a:rPr lang="en-US" dirty="0" smtClean="0"/>
              <a:t> </a:t>
            </a:r>
            <a:r>
              <a:rPr lang="en-US" dirty="0" err="1" smtClean="0"/>
              <a:t>úsilí</a:t>
            </a:r>
            <a:endParaRPr lang="en-US" dirty="0" smtClean="0"/>
          </a:p>
          <a:p>
            <a:r>
              <a:rPr lang="en-US" dirty="0" err="1" smtClean="0"/>
              <a:t>Před-vědomá</a:t>
            </a:r>
            <a:r>
              <a:rPr lang="en-US" dirty="0" smtClean="0"/>
              <a:t> (preconscious) a </a:t>
            </a:r>
            <a:r>
              <a:rPr lang="en-US" dirty="0" err="1" smtClean="0"/>
              <a:t>po-vědomá</a:t>
            </a:r>
            <a:r>
              <a:rPr lang="en-US" dirty="0" smtClean="0"/>
              <a:t> (</a:t>
            </a:r>
            <a:r>
              <a:rPr lang="en-US" dirty="0" err="1" smtClean="0"/>
              <a:t>pstconsciuos</a:t>
            </a:r>
            <a:r>
              <a:rPr lang="en-US" dirty="0" smtClean="0"/>
              <a:t>) </a:t>
            </a:r>
            <a:r>
              <a:rPr lang="en-US" dirty="0" err="1" smtClean="0"/>
              <a:t>automatičnost</a:t>
            </a:r>
            <a:endParaRPr lang="en-US" dirty="0" smtClean="0"/>
          </a:p>
          <a:p>
            <a:r>
              <a:rPr lang="en-US" dirty="0" smtClean="0"/>
              <a:t>Florida effect, priming </a:t>
            </a:r>
            <a:r>
              <a:rPr lang="en-US" dirty="0" err="1" smtClean="0"/>
              <a:t>prostředí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1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Bezmyšlenkovitost vědomého jednání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Velké části chování nevěnujeme pozornost</a:t>
            </a:r>
          </a:p>
          <a:p>
            <a:r>
              <a:rPr lang="cs-CZ" dirty="0" smtClean="0"/>
              <a:t>Chování na základě přijatých informací zvenčí</a:t>
            </a:r>
          </a:p>
          <a:p>
            <a:r>
              <a:rPr lang="cs-CZ" dirty="0" smtClean="0"/>
              <a:t>Velkou část informací ignorujeme</a:t>
            </a:r>
          </a:p>
          <a:p>
            <a:r>
              <a:rPr lang="cs-CZ" dirty="0" smtClean="0"/>
              <a:t>Langer et al. 1978:</a:t>
            </a:r>
          </a:p>
          <a:p>
            <a:pPr marL="0" indent="0">
              <a:buNone/>
            </a:pPr>
            <a:r>
              <a:rPr lang="cs-CZ" dirty="0" smtClean="0"/>
              <a:t>	Lidé jsou ochotnější pustit před sebou 	někoho ke kopírce, když je udán důvod, že si 	chce něco okopírovat.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7138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Závěr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 err="1" smtClean="0"/>
              <a:t>Naplnění</a:t>
            </a:r>
            <a:r>
              <a:rPr lang="en-US" dirty="0" smtClean="0"/>
              <a:t> </a:t>
            </a:r>
            <a:r>
              <a:rPr lang="en-US" dirty="0" err="1" smtClean="0"/>
              <a:t>axiomů</a:t>
            </a:r>
            <a:r>
              <a:rPr lang="en-US" dirty="0" smtClean="0"/>
              <a:t> </a:t>
            </a:r>
            <a:r>
              <a:rPr lang="en-US" dirty="0" err="1" smtClean="0"/>
              <a:t>racionality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normativní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je </a:t>
            </a:r>
            <a:r>
              <a:rPr lang="en-US" dirty="0" err="1" smtClean="0"/>
              <a:t>problematické</a:t>
            </a:r>
            <a:r>
              <a:rPr lang="en-US" dirty="0" smtClean="0"/>
              <a:t> IRL</a:t>
            </a:r>
          </a:p>
          <a:p>
            <a:r>
              <a:rPr lang="en-US" dirty="0" err="1" smtClean="0"/>
              <a:t>Racionální</a:t>
            </a:r>
            <a:r>
              <a:rPr lang="en-US" dirty="0" smtClean="0"/>
              <a:t> </a:t>
            </a:r>
            <a:r>
              <a:rPr lang="en-US" dirty="0" err="1" smtClean="0"/>
              <a:t>volba</a:t>
            </a:r>
            <a:r>
              <a:rPr lang="en-US" dirty="0" smtClean="0"/>
              <a:t> </a:t>
            </a:r>
            <a:r>
              <a:rPr lang="en-US" dirty="0" err="1" smtClean="0"/>
              <a:t>slouží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model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běžné</a:t>
            </a:r>
            <a:r>
              <a:rPr lang="en-US" dirty="0" smtClean="0"/>
              <a:t> </a:t>
            </a:r>
            <a:r>
              <a:rPr lang="en-US" dirty="0" err="1" smtClean="0"/>
              <a:t>chování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/</a:t>
            </a:r>
            <a:r>
              <a:rPr lang="en-US" dirty="0" err="1" smtClean="0"/>
              <a:t>racionální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jakých</a:t>
            </a:r>
            <a:r>
              <a:rPr lang="en-US" dirty="0" smtClean="0"/>
              <a:t> </a:t>
            </a:r>
            <a:r>
              <a:rPr lang="en-US" dirty="0" err="1" smtClean="0"/>
              <a:t>podmínek</a:t>
            </a:r>
            <a:r>
              <a:rPr lang="en-US" dirty="0" smtClean="0"/>
              <a:t> je </a:t>
            </a:r>
            <a:r>
              <a:rPr lang="en-US" dirty="0" err="1" smtClean="0"/>
              <a:t>racionální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64753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Racionální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</a:t>
            </a:r>
            <a:r>
              <a:rPr lang="en-US" dirty="0" err="1" smtClean="0"/>
              <a:t>rozhodování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2782"/>
          </a:xfrm>
        </p:spPr>
        <p:txBody>
          <a:bodyPr/>
          <a:lstStyle/>
          <a:p>
            <a:r>
              <a:rPr lang="cs-CZ" dirty="0" smtClean="0"/>
              <a:t>Von Neumann a </a:t>
            </a:r>
            <a:r>
              <a:rPr lang="cs-CZ" dirty="0" err="1" smtClean="0"/>
              <a:t>Morgernstern</a:t>
            </a:r>
            <a:r>
              <a:rPr lang="cs-CZ" dirty="0" smtClean="0"/>
              <a:t> chápou racionalitu čistě matematicky</a:t>
            </a:r>
          </a:p>
          <a:p>
            <a:r>
              <a:rPr lang="cs-CZ" dirty="0" smtClean="0"/>
              <a:t>Axiomatické pojetí racionality</a:t>
            </a:r>
          </a:p>
          <a:p>
            <a:r>
              <a:rPr lang="cs-CZ" dirty="0" smtClean="0"/>
              <a:t>Cílem je maximalizace očekávaného užitku váženého pravděpodobností výsledku.</a:t>
            </a:r>
          </a:p>
        </p:txBody>
      </p:sp>
    </p:spTree>
    <p:extLst>
      <p:ext uri="{BB962C8B-B14F-4D97-AF65-F5344CB8AC3E}">
        <p14:creationId xmlns:p14="http://schemas.microsoft.com/office/powerpoint/2010/main" val="2547046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Rozhodování</a:t>
            </a:r>
            <a:r>
              <a:rPr lang="en-US" dirty="0" smtClean="0"/>
              <a:t> </a:t>
            </a:r>
            <a:r>
              <a:rPr lang="en-US" dirty="0" err="1" smtClean="0"/>
              <a:t>podle</a:t>
            </a:r>
            <a:r>
              <a:rPr lang="en-US" dirty="0" smtClean="0"/>
              <a:t> Von Neumann a </a:t>
            </a:r>
            <a:r>
              <a:rPr lang="en-US" dirty="0" err="1" smtClean="0"/>
              <a:t>Morgernstern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6274"/>
            <a:ext cx="8229600" cy="476228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Konzistentnost mezi hodnotou a volbou</a:t>
            </a:r>
          </a:p>
          <a:p>
            <a:r>
              <a:rPr lang="cs-CZ" dirty="0" smtClean="0"/>
              <a:t>Přiřazení čísel jednotlivým výsledům volby (užitek)</a:t>
            </a:r>
          </a:p>
          <a:p>
            <a:r>
              <a:rPr lang="cs-CZ" dirty="0" smtClean="0"/>
              <a:t>Očekávaný užitek vyjadřuje očekávání těchto číselných hodnot vážených pravděpodobností, že výsledek opravdu nastane</a:t>
            </a:r>
          </a:p>
          <a:p>
            <a:r>
              <a:rPr lang="cs-CZ" dirty="0" smtClean="0"/>
              <a:t>Preference výsledku X před výsledkem </a:t>
            </a:r>
            <a:r>
              <a:rPr lang="cs-CZ" dirty="0" err="1" smtClean="0"/>
              <a:t>Y</a:t>
            </a:r>
            <a:r>
              <a:rPr lang="cs-CZ" dirty="0" smtClean="0"/>
              <a:t> pouze pokud je očekávaný užitek X větší než očekávaný užitek </a:t>
            </a:r>
            <a:r>
              <a:rPr lang="cs-CZ" dirty="0" err="1" smtClean="0"/>
              <a:t>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55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Problém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429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Lidé většinou neovládají pravděpodobnostní teorii</a:t>
            </a:r>
          </a:p>
          <a:p>
            <a:r>
              <a:rPr lang="cs-CZ" dirty="0" smtClean="0"/>
              <a:t>Užitek čistě matematická entita</a:t>
            </a:r>
          </a:p>
          <a:p>
            <a:r>
              <a:rPr lang="cs-CZ" dirty="0" smtClean="0"/>
              <a:t>Užitečné zjednodušení, ale problém s analytickou aplikací</a:t>
            </a:r>
          </a:p>
          <a:p>
            <a:r>
              <a:rPr lang="cs-CZ" dirty="0" smtClean="0"/>
              <a:t>Užitky jako osobní hodnoty</a:t>
            </a:r>
          </a:p>
          <a:p>
            <a:r>
              <a:rPr lang="cs-CZ" dirty="0" smtClean="0"/>
              <a:t>Hodnota je mnohem širší koncept než matematický užitek</a:t>
            </a:r>
          </a:p>
          <a:p>
            <a:r>
              <a:rPr lang="cs-CZ" dirty="0" smtClean="0"/>
              <a:t>Převod ordinálních preferencí na kardinální numerické hodnoty je v každodenním životě problematický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267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Herbert Simon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1916-2001</a:t>
            </a:r>
          </a:p>
          <a:p>
            <a:r>
              <a:rPr lang="cs-CZ" dirty="0" smtClean="0"/>
              <a:t>Nobelova cena 1978</a:t>
            </a:r>
          </a:p>
          <a:p>
            <a:r>
              <a:rPr lang="cs-CZ" dirty="0" smtClean="0"/>
              <a:t>Výzkum rozhodování v organizacích</a:t>
            </a:r>
          </a:p>
          <a:p>
            <a:r>
              <a:rPr lang="cs-CZ" dirty="0" smtClean="0"/>
              <a:t>U zrodu “kognitivní revoluce”</a:t>
            </a:r>
          </a:p>
          <a:p>
            <a:r>
              <a:rPr lang="cs-CZ" dirty="0" smtClean="0"/>
              <a:t>Dva limity rozhodování</a:t>
            </a:r>
          </a:p>
          <a:p>
            <a:pPr lvl="1"/>
            <a:r>
              <a:rPr lang="cs-CZ" dirty="0" smtClean="0"/>
              <a:t>Environmentální</a:t>
            </a:r>
          </a:p>
          <a:p>
            <a:pPr lvl="1"/>
            <a:r>
              <a:rPr lang="cs-CZ" dirty="0" smtClean="0"/>
              <a:t>Adaptabilita</a:t>
            </a:r>
          </a:p>
          <a:p>
            <a:endParaRPr lang="en-US" dirty="0" smtClean="0"/>
          </a:p>
        </p:txBody>
      </p:sp>
      <p:pic>
        <p:nvPicPr>
          <p:cNvPr id="4" name="Picture 3" descr="simond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236" y="1536192"/>
            <a:ext cx="4114800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67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Omezená</a:t>
            </a:r>
            <a:r>
              <a:rPr lang="en-US" dirty="0" smtClean="0"/>
              <a:t> </a:t>
            </a:r>
            <a:r>
              <a:rPr lang="en-US" dirty="0" err="1" smtClean="0"/>
              <a:t>racionalita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Substantivní racionalita</a:t>
            </a:r>
          </a:p>
          <a:p>
            <a:pPr lvl="1"/>
            <a:r>
              <a:rPr lang="cs-CZ" dirty="0" smtClean="0"/>
              <a:t>Neoklasická ekonomie</a:t>
            </a:r>
          </a:p>
          <a:p>
            <a:pPr lvl="1"/>
            <a:r>
              <a:rPr lang="cs-CZ" dirty="0" smtClean="0"/>
              <a:t>Řídí se vnějším prostředím</a:t>
            </a:r>
          </a:p>
          <a:p>
            <a:pPr lvl="1"/>
            <a:r>
              <a:rPr lang="cs-CZ" dirty="0" smtClean="0"/>
              <a:t>Pouze pro jednoduché problémy</a:t>
            </a:r>
          </a:p>
          <a:p>
            <a:r>
              <a:rPr lang="cs-CZ" dirty="0" smtClean="0"/>
              <a:t>Procedurální racionalita</a:t>
            </a:r>
          </a:p>
          <a:p>
            <a:pPr lvl="1"/>
            <a:r>
              <a:rPr lang="cs-CZ" dirty="0" smtClean="0"/>
              <a:t>Omezení zvenčí ale i omezení organismu</a:t>
            </a:r>
          </a:p>
          <a:p>
            <a:pPr lvl="1"/>
            <a:r>
              <a:rPr lang="cs-CZ" dirty="0" smtClean="0"/>
              <a:t>Nemožnost optimální volby</a:t>
            </a:r>
          </a:p>
          <a:p>
            <a:pPr lvl="1"/>
            <a:r>
              <a:rPr lang="cs-CZ" dirty="0" smtClean="0"/>
              <a:t>Subjektivní konceptualizace dané situace</a:t>
            </a:r>
          </a:p>
          <a:p>
            <a:pPr lvl="1"/>
            <a:r>
              <a:rPr lang="cs-CZ" dirty="0" smtClean="0"/>
              <a:t>Hledání uspokojivé volby (</a:t>
            </a:r>
            <a:r>
              <a:rPr lang="cs-CZ" dirty="0" err="1" smtClean="0"/>
              <a:t>Satisficing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287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247" y="274638"/>
            <a:ext cx="8634134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Omezená</a:t>
            </a:r>
            <a:r>
              <a:rPr lang="en-US" dirty="0" smtClean="0"/>
              <a:t>) </a:t>
            </a:r>
            <a:r>
              <a:rPr lang="en-US" dirty="0" err="1" smtClean="0"/>
              <a:t>racionalita</a:t>
            </a:r>
            <a:r>
              <a:rPr lang="en-US" dirty="0" smtClean="0"/>
              <a:t> v </a:t>
            </a:r>
            <a:r>
              <a:rPr lang="en-US" dirty="0" err="1" smtClean="0"/>
              <a:t>politologii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0998"/>
            <a:ext cx="8229600" cy="5527002"/>
          </a:xfrm>
        </p:spPr>
        <p:txBody>
          <a:bodyPr/>
          <a:lstStyle/>
          <a:p>
            <a:r>
              <a:rPr lang="en-US" dirty="0" err="1" smtClean="0"/>
              <a:t>Duvergerův</a:t>
            </a:r>
            <a:r>
              <a:rPr lang="en-US" dirty="0" smtClean="0"/>
              <a:t> </a:t>
            </a:r>
            <a:r>
              <a:rPr lang="en-US" dirty="0" err="1" smtClean="0"/>
              <a:t>zákon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Předpoklad</a:t>
            </a:r>
            <a:r>
              <a:rPr lang="en-US" dirty="0" smtClean="0"/>
              <a:t> </a:t>
            </a:r>
            <a:r>
              <a:rPr lang="en-US" dirty="0" err="1" smtClean="0"/>
              <a:t>racionálního</a:t>
            </a:r>
            <a:r>
              <a:rPr lang="en-US" dirty="0" smtClean="0"/>
              <a:t> </a:t>
            </a:r>
            <a:r>
              <a:rPr lang="en-US" dirty="0" err="1" smtClean="0"/>
              <a:t>cíle</a:t>
            </a:r>
            <a:r>
              <a:rPr lang="en-US" dirty="0" smtClean="0"/>
              <a:t>, </a:t>
            </a:r>
            <a:r>
              <a:rPr lang="en-US" dirty="0" err="1" smtClean="0"/>
              <a:t>volba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</a:t>
            </a:r>
            <a:r>
              <a:rPr lang="en-US" dirty="0" err="1" smtClean="0"/>
              <a:t>výběru</a:t>
            </a:r>
            <a:r>
              <a:rPr lang="en-US" dirty="0" smtClean="0"/>
              <a:t> </a:t>
            </a:r>
            <a:r>
              <a:rPr lang="en-US" dirty="0" err="1" smtClean="0"/>
              <a:t>kandidáta</a:t>
            </a:r>
            <a:endParaRPr lang="en-US" dirty="0" smtClean="0"/>
          </a:p>
          <a:p>
            <a:pPr lvl="1"/>
            <a:r>
              <a:rPr lang="en-US" dirty="0" smtClean="0"/>
              <a:t>Ale </a:t>
            </a:r>
            <a:r>
              <a:rPr lang="en-US" dirty="0" err="1" smtClean="0"/>
              <a:t>volič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volbu</a:t>
            </a:r>
            <a:r>
              <a:rPr lang="en-US" dirty="0" smtClean="0"/>
              <a:t> </a:t>
            </a:r>
            <a:r>
              <a:rPr lang="en-US" dirty="0" err="1" smtClean="0"/>
              <a:t>chápat</a:t>
            </a:r>
            <a:r>
              <a:rPr lang="en-US" dirty="0" smtClean="0"/>
              <a:t> </a:t>
            </a:r>
            <a:r>
              <a:rPr lang="en-US" dirty="0" err="1" smtClean="0"/>
              <a:t>čistě</a:t>
            </a:r>
            <a:r>
              <a:rPr lang="en-US" dirty="0" smtClean="0"/>
              <a:t> </a:t>
            </a:r>
            <a:r>
              <a:rPr lang="en-US" dirty="0" err="1" smtClean="0"/>
              <a:t>expresivně</a:t>
            </a:r>
            <a:endParaRPr lang="en-US" dirty="0" smtClean="0"/>
          </a:p>
          <a:p>
            <a:pPr lvl="1"/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vzorce</a:t>
            </a:r>
            <a:r>
              <a:rPr lang="en-US" dirty="0" smtClean="0"/>
              <a:t> </a:t>
            </a:r>
            <a:r>
              <a:rPr lang="en-US" dirty="0" err="1" smtClean="0"/>
              <a:t>subjektivní</a:t>
            </a:r>
            <a:r>
              <a:rPr lang="en-US" dirty="0" smtClean="0"/>
              <a:t> </a:t>
            </a:r>
            <a:r>
              <a:rPr lang="en-US" dirty="0" err="1" smtClean="0"/>
              <a:t>racionality</a:t>
            </a:r>
            <a:endParaRPr lang="en-US" dirty="0" smtClean="0"/>
          </a:p>
          <a:p>
            <a:r>
              <a:rPr lang="en-US" dirty="0" err="1" smtClean="0"/>
              <a:t>Ekonomické</a:t>
            </a:r>
            <a:r>
              <a:rPr lang="en-US" dirty="0" smtClean="0"/>
              <a:t> </a:t>
            </a:r>
            <a:r>
              <a:rPr lang="en-US" dirty="0" err="1" smtClean="0"/>
              <a:t>hlasování</a:t>
            </a:r>
            <a:r>
              <a:rPr lang="en-US" dirty="0" smtClean="0"/>
              <a:t> (</a:t>
            </a:r>
            <a:r>
              <a:rPr lang="en-US" dirty="0" err="1" smtClean="0"/>
              <a:t>Hibbs</a:t>
            </a:r>
            <a:r>
              <a:rPr lang="en-US" dirty="0" smtClean="0"/>
              <a:t> 1982)</a:t>
            </a:r>
          </a:p>
          <a:p>
            <a:pPr lvl="1"/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strategie</a:t>
            </a:r>
            <a:r>
              <a:rPr lang="en-US" dirty="0" smtClean="0"/>
              <a:t> </a:t>
            </a:r>
            <a:r>
              <a:rPr lang="en-US" dirty="0" err="1" smtClean="0"/>
              <a:t>hodnocení</a:t>
            </a:r>
            <a:r>
              <a:rPr lang="en-US" dirty="0" smtClean="0"/>
              <a:t> prosperity</a:t>
            </a:r>
          </a:p>
          <a:p>
            <a:pPr lvl="1"/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ekonomická</a:t>
            </a:r>
            <a:r>
              <a:rPr lang="en-US" dirty="0" smtClean="0"/>
              <a:t> </a:t>
            </a:r>
            <a:r>
              <a:rPr lang="en-US" dirty="0" err="1" smtClean="0"/>
              <a:t>situace</a:t>
            </a:r>
            <a:r>
              <a:rPr lang="en-US" dirty="0" smtClean="0"/>
              <a:t> vs. </a:t>
            </a:r>
            <a:r>
              <a:rPr lang="en-US" dirty="0" err="1" smtClean="0"/>
              <a:t>stav</a:t>
            </a:r>
            <a:r>
              <a:rPr lang="en-US" dirty="0" smtClean="0"/>
              <a:t> </a:t>
            </a:r>
            <a:r>
              <a:rPr lang="en-US" dirty="0" err="1" smtClean="0"/>
              <a:t>ekonomiky</a:t>
            </a:r>
            <a:endParaRPr lang="en-US" dirty="0" smtClean="0"/>
          </a:p>
          <a:p>
            <a:pPr lvl="1"/>
            <a:r>
              <a:rPr lang="en-US" dirty="0" err="1" smtClean="0"/>
              <a:t>Kde</a:t>
            </a:r>
            <a:r>
              <a:rPr lang="en-US" dirty="0" smtClean="0"/>
              <a:t> </a:t>
            </a:r>
            <a:r>
              <a:rPr lang="en-US" dirty="0" err="1" smtClean="0"/>
              <a:t>leží</a:t>
            </a:r>
            <a:r>
              <a:rPr lang="en-US" dirty="0" smtClean="0"/>
              <a:t> </a:t>
            </a:r>
            <a:r>
              <a:rPr lang="en-US" dirty="0" err="1" smtClean="0"/>
              <a:t>užitek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Subjektivita</a:t>
            </a:r>
            <a:r>
              <a:rPr lang="en-US" dirty="0" smtClean="0"/>
              <a:t> </a:t>
            </a:r>
            <a:r>
              <a:rPr lang="en-US" dirty="0" err="1" smtClean="0"/>
              <a:t>informací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994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Omezená</a:t>
            </a:r>
            <a:r>
              <a:rPr lang="en-US" dirty="0" smtClean="0"/>
              <a:t> </a:t>
            </a:r>
            <a:r>
              <a:rPr lang="en-US" dirty="0" err="1" smtClean="0"/>
              <a:t>racionalita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5218"/>
            <a:ext cx="8229600" cy="4550946"/>
          </a:xfrm>
        </p:spPr>
        <p:txBody>
          <a:bodyPr/>
          <a:lstStyle/>
          <a:p>
            <a:r>
              <a:rPr lang="cs-CZ" dirty="0" smtClean="0"/>
              <a:t>Zjednodušuje koncept užitku</a:t>
            </a:r>
          </a:p>
          <a:p>
            <a:r>
              <a:rPr lang="cs-CZ" dirty="0" smtClean="0"/>
              <a:t>Výsledkům přiřadíme pouze dvě hodnoty (uspokojivý/neuspokojivý)</a:t>
            </a:r>
          </a:p>
          <a:p>
            <a:r>
              <a:rPr lang="cs-CZ" dirty="0" smtClean="0"/>
              <a:t>Vytváření aspirační úrovně</a:t>
            </a:r>
          </a:p>
          <a:p>
            <a:r>
              <a:rPr lang="cs-CZ" dirty="0" smtClean="0"/>
              <a:t>Volíme dostatečně dobré řešení</a:t>
            </a:r>
          </a:p>
          <a:p>
            <a:r>
              <a:rPr lang="cs-CZ" dirty="0" smtClean="0"/>
              <a:t>Neřešíme pravděpodobnost</a:t>
            </a:r>
          </a:p>
          <a:p>
            <a:r>
              <a:rPr lang="cs-CZ" dirty="0" smtClean="0"/>
              <a:t>Při neznalosti všech alternativ funguje jako STOP pravidlo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370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</TotalTime>
  <Words>1000</Words>
  <Application>Microsoft Macintosh PowerPoint</Application>
  <PresentationFormat>On-screen Show (4:3)</PresentationFormat>
  <Paragraphs>182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Racionalita a rozhodování</vt:lpstr>
      <vt:lpstr>Racionální rozhodování</vt:lpstr>
      <vt:lpstr>Racionální teorie rozhodování</vt:lpstr>
      <vt:lpstr>Rozhodování podle Von Neumann a Morgernstern</vt:lpstr>
      <vt:lpstr>Problém?</vt:lpstr>
      <vt:lpstr>Herbert Simon</vt:lpstr>
      <vt:lpstr>Omezená racionalita</vt:lpstr>
      <vt:lpstr>(Omezená) racionalita v politologii</vt:lpstr>
      <vt:lpstr>Omezená racionalita</vt:lpstr>
      <vt:lpstr>Příklad</vt:lpstr>
      <vt:lpstr>Maximalizace</vt:lpstr>
      <vt:lpstr>Satisficing</vt:lpstr>
      <vt:lpstr>Kognitivní limity: Pozornost</vt:lpstr>
      <vt:lpstr>Pozornost</vt:lpstr>
      <vt:lpstr>Paměť</vt:lpstr>
      <vt:lpstr>Pamět a postoje</vt:lpstr>
      <vt:lpstr>Feldman a Zaller 1992</vt:lpstr>
      <vt:lpstr>Kognitivní zjednodušení</vt:lpstr>
      <vt:lpstr>Rozhodovací strategie</vt:lpstr>
      <vt:lpstr>Hastie a Dawes 2010</vt:lpstr>
      <vt:lpstr>Duální systém</vt:lpstr>
      <vt:lpstr>Systém 1</vt:lpstr>
      <vt:lpstr>Systém 2</vt:lpstr>
      <vt:lpstr>Systém 1 a 2</vt:lpstr>
      <vt:lpstr>Automatičnost</vt:lpstr>
      <vt:lpstr>Automatické procesy</vt:lpstr>
      <vt:lpstr>Bezmyšlenkovitost vědomého jednání </vt:lpstr>
      <vt:lpstr>Závěr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Lenka Hrbková</dc:creator>
  <cp:lastModifiedBy>Lenka Hrbková</cp:lastModifiedBy>
  <cp:revision>32</cp:revision>
  <dcterms:created xsi:type="dcterms:W3CDTF">2015-03-02T09:49:09Z</dcterms:created>
  <dcterms:modified xsi:type="dcterms:W3CDTF">2015-05-05T14:53:00Z</dcterms:modified>
</cp:coreProperties>
</file>