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80" r:id="rId3"/>
    <p:sldId id="275" r:id="rId4"/>
    <p:sldId id="259" r:id="rId5"/>
    <p:sldId id="273" r:id="rId6"/>
    <p:sldId id="274" r:id="rId7"/>
    <p:sldId id="270" r:id="rId8"/>
    <p:sldId id="271" r:id="rId9"/>
    <p:sldId id="272" r:id="rId10"/>
    <p:sldId id="277" r:id="rId11"/>
    <p:sldId id="276" r:id="rId12"/>
    <p:sldId id="284" r:id="rId13"/>
    <p:sldId id="279" r:id="rId14"/>
    <p:sldId id="283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C731-297B-47B2-A8FC-716330563178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61141-C02D-4F05-B3EA-D1D466B1D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Republicans – </a:t>
            </a:r>
          </a:p>
          <a:p>
            <a:r>
              <a:rPr lang="en-US" dirty="0" smtClean="0"/>
              <a:t>Tax relief instead of</a:t>
            </a:r>
            <a:r>
              <a:rPr lang="en-US" baseline="0" dirty="0" smtClean="0"/>
              <a:t> tax cuts</a:t>
            </a:r>
          </a:p>
          <a:p>
            <a:r>
              <a:rPr lang="en-US" baseline="0" dirty="0" smtClean="0"/>
              <a:t>Death tax instead of estate 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1141-C02D-4F05-B3EA-D1D466B1D7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912449-6CD2-4541-9230-64D61109688D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7DE1F8-65D9-4C31-9DD9-86A792089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= schema of interpretation</a:t>
            </a:r>
            <a:r>
              <a:rPr lang="sk-SK" dirty="0" smtClean="0"/>
              <a:t> </a:t>
            </a:r>
            <a:r>
              <a:rPr lang="en-US" dirty="0" smtClean="0"/>
              <a:t>(based on beliefs, values, attitudes, mental models, etc.)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pic>
        <p:nvPicPr>
          <p:cNvPr id="5" name="Picture 4" descr="antil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51918"/>
            <a:ext cx="7162800" cy="4306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343400"/>
            <a:ext cx="4648200" cy="23622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743200"/>
            <a:ext cx="3962400" cy="19812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7244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Cordless device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	or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Runs on two AA batteries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Free guide to Brno clubs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or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Advertising material sponsored by several Brno clubs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352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Support our freedom fighters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	or</a:t>
            </a:r>
          </a:p>
          <a:p>
            <a:r>
              <a:rPr lang="en-US" sz="2400" i="1" dirty="0" smtClean="0">
                <a:solidFill>
                  <a:srgbClr val="00B050"/>
                </a:solidFill>
              </a:rPr>
              <a:t>Support the army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sounds better?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Framing the price of whiskey</a:t>
            </a:r>
            <a:endParaRPr lang="en-US" dirty="0"/>
          </a:p>
        </p:txBody>
      </p:sp>
      <p:pic>
        <p:nvPicPr>
          <p:cNvPr id="4" name="Picture 3" descr="whiskey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3505200" cy="3264218"/>
          </a:xfrm>
          <a:prstGeom prst="rect">
            <a:avLst/>
          </a:prstGeom>
        </p:spPr>
      </p:pic>
      <p:pic>
        <p:nvPicPr>
          <p:cNvPr id="5" name="Picture 4" descr="whiskey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86000"/>
            <a:ext cx="3505200" cy="326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715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  <a:r>
              <a:rPr lang="en-US" sz="2000" b="1" dirty="0" smtClean="0"/>
              <a:t>9,- CZK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715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1490,- CZK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Vytvorte družstvá po troch</a:t>
            </a:r>
            <a:endParaRPr lang="en-US" dirty="0" smtClean="0"/>
          </a:p>
          <a:p>
            <a:pPr lvl="0"/>
            <a:r>
              <a:rPr lang="cs-CZ" dirty="0" smtClean="0"/>
              <a:t>Vytvorte zoznam </a:t>
            </a:r>
            <a:r>
              <a:rPr lang="sk-SK" dirty="0" smtClean="0"/>
              <a:t>čo najhorších vecí, ktoré sa môžu stať</a:t>
            </a:r>
            <a:endParaRPr lang="en-US" dirty="0" smtClean="0"/>
          </a:p>
          <a:p>
            <a:pPr lvl="0"/>
            <a:r>
              <a:rPr lang="sk-SK" dirty="0" smtClean="0"/>
              <a:t>Vymyslite čo najviac označení toho istého, no však v pozitívnom svetle</a:t>
            </a:r>
            <a:endParaRPr lang="en-US" dirty="0" smtClean="0"/>
          </a:p>
          <a:p>
            <a:r>
              <a:rPr lang="sk-SK" b="1" dirty="0" smtClean="0"/>
              <a:t>Minimálne 3 pre každé a buďte čo najkreatívnejší!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Cvi</a:t>
            </a:r>
            <a:r>
              <a:rPr lang="sk-SK" dirty="0" err="1" smtClean="0"/>
              <a:t>čenie</a:t>
            </a:r>
            <a:r>
              <a:rPr lang="sk-SK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&amp; Cognition</a:t>
            </a:r>
            <a:endParaRPr lang="en-US" dirty="0"/>
          </a:p>
        </p:txBody>
      </p:sp>
      <p:pic>
        <p:nvPicPr>
          <p:cNvPr id="5" name="Picture 4" descr="elisha cuth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743200"/>
            <a:ext cx="1428750" cy="9525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05275"/>
            <a:ext cx="2208297" cy="2752725"/>
          </a:xfrm>
          <a:prstGeom prst="rect">
            <a:avLst/>
          </a:prstGeom>
        </p:spPr>
      </p:pic>
      <p:pic>
        <p:nvPicPr>
          <p:cNvPr id="8" name="Picture 7" descr="aristotle and pl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1447800"/>
            <a:ext cx="2615896" cy="3733800"/>
          </a:xfrm>
          <a:prstGeom prst="rect">
            <a:avLst/>
          </a:prstGeom>
        </p:spPr>
      </p:pic>
      <p:pic>
        <p:nvPicPr>
          <p:cNvPr id="10" name="Picture 9" descr="lion k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133600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09671"/>
          </a:xfrm>
        </p:spPr>
        <p:txBody>
          <a:bodyPr/>
          <a:lstStyle/>
          <a:p>
            <a:r>
              <a:rPr lang="en-US" dirty="0" smtClean="0"/>
              <a:t>Facts</a:t>
            </a:r>
          </a:p>
          <a:p>
            <a:r>
              <a:rPr lang="en-US" dirty="0" smtClean="0"/>
              <a:t>Quantitative information</a:t>
            </a:r>
          </a:p>
          <a:p>
            <a:r>
              <a:rPr lang="en-US" dirty="0" smtClean="0"/>
              <a:t>Eyewitness statements</a:t>
            </a:r>
          </a:p>
          <a:p>
            <a:r>
              <a:rPr lang="en-US" dirty="0" smtClean="0"/>
              <a:t>Testimonials</a:t>
            </a:r>
          </a:p>
          <a:p>
            <a:r>
              <a:rPr lang="en-US" dirty="0" smtClean="0"/>
              <a:t>Credible source’s opinion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572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	The use of evidence is effective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	Evidence is especially persuasive when 	attributed to highly </a:t>
            </a:r>
            <a:r>
              <a:rPr lang="en-US" sz="2400" smtClean="0"/>
              <a:t>credible source</a:t>
            </a:r>
            <a:endParaRPr lang="en-US" sz="2400" dirty="0"/>
          </a:p>
        </p:txBody>
      </p:sp>
      <p:pic>
        <p:nvPicPr>
          <p:cNvPr id="5" name="Picture 4" descr="sta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8600"/>
            <a:ext cx="1143000" cy="1171575"/>
          </a:xfrm>
          <a:prstGeom prst="rect">
            <a:avLst/>
          </a:prstGeom>
        </p:spPr>
      </p:pic>
      <p:pic>
        <p:nvPicPr>
          <p:cNvPr id="7" name="Picture 6" descr="testimon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8600"/>
            <a:ext cx="1346200" cy="2095500"/>
          </a:xfrm>
          <a:prstGeom prst="rect">
            <a:avLst/>
          </a:prstGeom>
        </p:spPr>
      </p:pic>
      <p:pic>
        <p:nvPicPr>
          <p:cNvPr id="8" name="Picture 7" descr="docto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04800"/>
            <a:ext cx="83820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dmet ank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7848600" cy="14591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narratives vs. </a:t>
            </a:r>
            <a:r>
              <a:rPr lang="en-US" smtClean="0"/>
              <a:t>Statistics</a:t>
            </a:r>
            <a:endParaRPr lang="en-US"/>
          </a:p>
        </p:txBody>
      </p:sp>
      <p:pic>
        <p:nvPicPr>
          <p:cNvPr id="5" name="Picture 4" descr="mich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14800"/>
            <a:ext cx="3302962" cy="2481135"/>
          </a:xfrm>
          <a:prstGeom prst="rect">
            <a:avLst/>
          </a:prstGeom>
        </p:spPr>
      </p:pic>
      <p:pic>
        <p:nvPicPr>
          <p:cNvPr id="6" name="Picture 5" descr="micha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191000"/>
            <a:ext cx="3263580" cy="245155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90800" y="3962400"/>
            <a:ext cx="2209800" cy="1219200"/>
          </a:xfrm>
          <a:prstGeom prst="wedgeEllipseCallout">
            <a:avLst/>
          </a:prstGeom>
          <a:noFill/>
          <a:ln w="508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7010400" y="3048000"/>
            <a:ext cx="2133600" cy="1371600"/>
          </a:xfrm>
          <a:prstGeom prst="cloudCallout">
            <a:avLst/>
          </a:prstGeom>
          <a:noFill/>
          <a:ln w="508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4114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That class really sucks!</a:t>
            </a:r>
          </a:p>
          <a:p>
            <a:r>
              <a:rPr lang="en-US" b="1" dirty="0" smtClean="0"/>
              <a:t>I had it!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3276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Hm</a:t>
            </a:r>
            <a:r>
              <a:rPr lang="en-US" b="1" dirty="0" smtClean="0"/>
              <a:t>… He must be right!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85800"/>
            <a:ext cx="7772400" cy="1538883"/>
          </a:xfrm>
          <a:prstGeom prst="rect">
            <a:avLst/>
          </a:prstGeom>
          <a:solidFill>
            <a:schemeClr val="accent4">
              <a:lumMod val="50000"/>
              <a:alpha val="17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Futura Hv" pitchFamily="34" charset="0"/>
              </a:rPr>
              <a:t>GRAPHIC NARATIVES </a:t>
            </a:r>
            <a:r>
              <a:rPr lang="en-US" sz="4000" b="1" dirty="0" smtClean="0">
                <a:solidFill>
                  <a:srgbClr val="C00000"/>
                </a:solidFill>
                <a:latin typeface="Futura Hv" pitchFamily="34" charset="0"/>
              </a:rPr>
              <a:t>are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Futura Hv" pitchFamily="34" charset="0"/>
              </a:rPr>
              <a:t>more compelling than STATISTICS</a:t>
            </a:r>
            <a:endParaRPr lang="en-US" sz="4000" b="1" dirty="0">
              <a:solidFill>
                <a:srgbClr val="C00000"/>
              </a:solidFill>
              <a:latin typeface="Futura Hv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9800" y="41910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http://www.youtube.com/watch?v=qpYq9CBZoKQ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75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http://www.youtube.com/watch?v=otgH6sFECoM</a:t>
            </a:r>
            <a:endParaRPr lang="en-US" sz="1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33400" y="3276600"/>
            <a:ext cx="2590800" cy="880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/>
              <a:t>http</a:t>
            </a:r>
            <a:r>
              <a:rPr lang="cs-CZ" sz="1200" dirty="0" smtClean="0"/>
              <a:t>://www.</a:t>
            </a:r>
            <a:r>
              <a:rPr lang="cs-CZ" sz="1200" dirty="0" err="1" smtClean="0"/>
              <a:t>ceskatelevize.cz</a:t>
            </a:r>
            <a:r>
              <a:rPr lang="cs-CZ" sz="1200" dirty="0" smtClean="0"/>
              <a:t>/</a:t>
            </a:r>
            <a:r>
              <a:rPr lang="cs-CZ" sz="1200" dirty="0" err="1" smtClean="0"/>
              <a:t>ivysilani</a:t>
            </a:r>
            <a:r>
              <a:rPr lang="cs-CZ" sz="1200" dirty="0" smtClean="0"/>
              <a:t>/207562230410003-stop/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frame</a:t>
            </a:r>
            <a:r>
              <a:rPr lang="en-US" dirty="0" smtClean="0"/>
              <a:t> is the central organizing idea for making sense of relevant events and suggesting what is important. By </a:t>
            </a:r>
            <a:r>
              <a:rPr lang="en-US" b="1" dirty="0" smtClean="0"/>
              <a:t>framing </a:t>
            </a:r>
            <a:r>
              <a:rPr lang="en-US" dirty="0" smtClean="0"/>
              <a:t>an issue in one way rather than another, candidate make certain aspects of an issue more salient.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in politics</a:t>
            </a:r>
            <a:endParaRPr lang="en-US" dirty="0"/>
          </a:p>
        </p:txBody>
      </p:sp>
      <p:pic>
        <p:nvPicPr>
          <p:cNvPr id="4" name="Picture 3" descr="george b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238938"/>
            <a:ext cx="4038600" cy="2393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181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Death tax </a:t>
            </a:r>
          </a:p>
          <a:p>
            <a:r>
              <a:rPr lang="en-US" dirty="0" smtClean="0"/>
              <a:t>	</a:t>
            </a:r>
            <a:r>
              <a:rPr lang="en-US" sz="1400" dirty="0" smtClean="0"/>
              <a:t>instead of</a:t>
            </a:r>
          </a:p>
          <a:p>
            <a:r>
              <a:rPr lang="en-US" b="1" i="1" dirty="0" smtClean="0"/>
              <a:t>Estate tax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media focuses attention on certain events and then presenting them in certain meaning.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in media</a:t>
            </a:r>
            <a:endParaRPr lang="en-US" dirty="0"/>
          </a:p>
        </p:txBody>
      </p:sp>
      <p:pic>
        <p:nvPicPr>
          <p:cNvPr id="4" name="Picture 3" descr="paroubek vaji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600"/>
            <a:ext cx="5715000" cy="301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Framing</a:t>
            </a:r>
            <a:r>
              <a:rPr lang="sk-SK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Kahneman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Tversky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534400" cy="92333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/>
              <a:t>Program A is adopted, 200 people will be saved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/>
              <a:t>Program B is adopted, there is a one-third probability that 600 people will be saved and two-thirds probability that no people will be saved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352800"/>
            <a:ext cx="8534400" cy="92333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/>
              <a:t>Program A is adopted, 400 people will die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Program B is adopted, there is a one-third probability that nobody will die and two-thirds probability that 600 people will 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2667000"/>
            <a:ext cx="2590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72% chose Program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8153400" cy="147732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People </a:t>
            </a:r>
            <a:r>
              <a:rPr lang="en-US" b="1" dirty="0"/>
              <a:t>dislike losses and seek to avoid them. </a:t>
            </a:r>
            <a:endParaRPr lang="en-US" b="1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first policy decision was worded so that Program B looked like the bigger loss; the second version was phrased so that Program A looked like sure </a:t>
            </a:r>
            <a:r>
              <a:rPr lang="en-US" dirty="0" smtClean="0"/>
              <a:t>loss. Defining </a:t>
            </a:r>
            <a:r>
              <a:rPr lang="en-US" dirty="0"/>
              <a:t>the issue as “losing something” was more persuasive than stating it in terms of gain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572000"/>
            <a:ext cx="2590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78% chose Program B</a:t>
            </a:r>
            <a:endParaRPr lang="en-US" dirty="0"/>
          </a:p>
        </p:txBody>
      </p:sp>
      <p:pic>
        <p:nvPicPr>
          <p:cNvPr id="11" name="Picture 10" descr="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1925" y="228600"/>
            <a:ext cx="1362075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362200"/>
            <a:ext cx="4267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A: </a:t>
            </a:r>
            <a:r>
              <a:rPr lang="en-US" dirty="0" smtClean="0"/>
              <a:t>A sure gain of $240</a:t>
            </a:r>
          </a:p>
          <a:p>
            <a:pPr algn="just"/>
            <a:r>
              <a:rPr lang="en-US" b="1" dirty="0" smtClean="0"/>
              <a:t>B: </a:t>
            </a:r>
            <a:r>
              <a:rPr lang="en-US" dirty="0" smtClean="0"/>
              <a:t>A 25% chance to gain $1000 and 75% chance of getting nothing.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362200"/>
            <a:ext cx="411480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C: </a:t>
            </a:r>
            <a:r>
              <a:rPr lang="en-US" dirty="0" smtClean="0"/>
              <a:t>A sure loss of 750</a:t>
            </a:r>
          </a:p>
          <a:p>
            <a:r>
              <a:rPr lang="en-US" b="1" dirty="0" smtClean="0"/>
              <a:t>D: </a:t>
            </a:r>
            <a:r>
              <a:rPr lang="en-US" dirty="0" smtClean="0"/>
              <a:t>A 75% chance of losing $1000 and a 25% chance to lose nothing.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2819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84% of people chose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962400"/>
            <a:ext cx="2895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73% of people chose D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Framing</a:t>
            </a:r>
            <a:r>
              <a:rPr kumimoji="0" lang="sk-SK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Kahneman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Tversky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money 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9100" y="0"/>
            <a:ext cx="11049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Risk aversion behavior </a:t>
            </a:r>
            <a:r>
              <a:rPr lang="en-US" sz="2400" dirty="0" smtClean="0"/>
              <a:t>– presentation of options as sure gains</a:t>
            </a:r>
          </a:p>
          <a:p>
            <a:pPr>
              <a:buNone/>
            </a:pPr>
            <a:r>
              <a:rPr lang="en-US" sz="2400" dirty="0" smtClean="0"/>
              <a:t>	We prefer sure gains to gambling for more</a:t>
            </a:r>
          </a:p>
          <a:p>
            <a:r>
              <a:rPr lang="en-US" sz="2400" i="1" dirty="0" smtClean="0"/>
              <a:t>Riskier behavior </a:t>
            </a:r>
            <a:r>
              <a:rPr lang="en-US" sz="2400" dirty="0" smtClean="0"/>
              <a:t>– presentation as the relative likelihood of looses. We are willing to gamble in order to avoid losses.</a:t>
            </a:r>
          </a:p>
          <a:p>
            <a:pPr>
              <a:buNone/>
            </a:pPr>
            <a:r>
              <a:rPr lang="en-US" sz="2400" dirty="0" smtClean="0"/>
              <a:t>	We prefer gambling than sure losses.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 descr="moeny mini 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2900" y="152400"/>
            <a:ext cx="1181100" cy="93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60198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PEOPLE WANT TO AVOID LOSSES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pir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2047875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743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“No other pain reliever is stronger and more effective”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sh froz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5257800" cy="5906262"/>
          </a:xfrm>
        </p:spPr>
      </p:pic>
      <p:sp>
        <p:nvSpPr>
          <p:cNvPr id="5" name="Right Arrow 4"/>
          <p:cNvSpPr/>
          <p:nvPr/>
        </p:nvSpPr>
        <p:spPr>
          <a:xfrm>
            <a:off x="762000" y="1524000"/>
            <a:ext cx="1981200" cy="137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Pass away = die</a:t>
            </a:r>
          </a:p>
          <a:p>
            <a:r>
              <a:rPr lang="en-US" dirty="0" smtClean="0"/>
              <a:t>Fatal injury = death</a:t>
            </a:r>
          </a:p>
          <a:p>
            <a:r>
              <a:rPr lang="en-US" dirty="0" smtClean="0"/>
              <a:t>Active defending = attacking</a:t>
            </a:r>
          </a:p>
          <a:p>
            <a:r>
              <a:rPr lang="en-US" dirty="0" smtClean="0"/>
              <a:t>Associate = low-level employee</a:t>
            </a:r>
          </a:p>
          <a:p>
            <a:r>
              <a:rPr lang="en-US" dirty="0" smtClean="0"/>
              <a:t>Efficient = profitable</a:t>
            </a:r>
          </a:p>
          <a:p>
            <a:r>
              <a:rPr lang="en-US" dirty="0" smtClean="0"/>
              <a:t>Enhanced interrogation = torture</a:t>
            </a:r>
          </a:p>
          <a:p>
            <a:r>
              <a:rPr lang="en-US" dirty="0" smtClean="0"/>
              <a:t>Executive assistant = secretary</a:t>
            </a:r>
          </a:p>
          <a:p>
            <a:r>
              <a:rPr lang="en-US" dirty="0" smtClean="0"/>
              <a:t>Job flexibility = lack of job security</a:t>
            </a:r>
          </a:p>
          <a:p>
            <a:r>
              <a:rPr lang="en-US" dirty="0" smtClean="0"/>
              <a:t>Pre-owned = used</a:t>
            </a:r>
          </a:p>
          <a:p>
            <a:r>
              <a:rPr lang="en-US" dirty="0" err="1" smtClean="0"/>
              <a:t>Oper</a:t>
            </a:r>
            <a:r>
              <a:rPr lang="sk-SK" dirty="0" err="1" smtClean="0"/>
              <a:t>átor</a:t>
            </a:r>
            <a:r>
              <a:rPr lang="sk-SK" dirty="0" smtClean="0"/>
              <a:t> výroby = práce u pásu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Doublespeak (euphemism)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819</TotalTime>
  <Words>508</Words>
  <Application>Microsoft Office PowerPoint</Application>
  <PresentationFormat>Předvádění na obrazovce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Concourse</vt:lpstr>
      <vt:lpstr>Framing</vt:lpstr>
      <vt:lpstr>Framing in politics</vt:lpstr>
      <vt:lpstr>Framing in media</vt:lpstr>
      <vt:lpstr>Framing (Kahneman &amp; Tversky)</vt:lpstr>
      <vt:lpstr>Snímek 5</vt:lpstr>
      <vt:lpstr>Applications</vt:lpstr>
      <vt:lpstr>Framing</vt:lpstr>
      <vt:lpstr>Snímek 8</vt:lpstr>
      <vt:lpstr>Doublespeak (euphemism)</vt:lpstr>
      <vt:lpstr>What sounds better?</vt:lpstr>
      <vt:lpstr>Framing the price of whiskey</vt:lpstr>
      <vt:lpstr>Cvičenie:</vt:lpstr>
      <vt:lpstr>Emotion &amp; Cognition</vt:lpstr>
      <vt:lpstr>Evidence</vt:lpstr>
      <vt:lpstr>Graphic narratives vs. Statistics</vt:lpstr>
      <vt:lpstr>Snímek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</dc:creator>
  <cp:lastModifiedBy>Stanislav Gálik</cp:lastModifiedBy>
  <cp:revision>68</cp:revision>
  <dcterms:created xsi:type="dcterms:W3CDTF">2009-06-23T08:33:46Z</dcterms:created>
  <dcterms:modified xsi:type="dcterms:W3CDTF">2010-11-14T11:27:22Z</dcterms:modified>
</cp:coreProperties>
</file>