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0" r:id="rId4"/>
    <p:sldId id="259" r:id="rId5"/>
    <p:sldId id="258" r:id="rId6"/>
    <p:sldId id="296" r:id="rId7"/>
    <p:sldId id="263" r:id="rId8"/>
    <p:sldId id="264" r:id="rId9"/>
    <p:sldId id="266" r:id="rId10"/>
    <p:sldId id="267" r:id="rId11"/>
    <p:sldId id="280" r:id="rId12"/>
    <p:sldId id="268" r:id="rId13"/>
    <p:sldId id="262" r:id="rId14"/>
    <p:sldId id="277" r:id="rId15"/>
    <p:sldId id="269" r:id="rId16"/>
    <p:sldId id="275" r:id="rId17"/>
    <p:sldId id="272" r:id="rId18"/>
    <p:sldId id="270" r:id="rId19"/>
    <p:sldId id="278" r:id="rId20"/>
    <p:sldId id="274" r:id="rId21"/>
    <p:sldId id="276" r:id="rId22"/>
    <p:sldId id="271" r:id="rId23"/>
    <p:sldId id="282" r:id="rId24"/>
    <p:sldId id="283" r:id="rId25"/>
    <p:sldId id="284" r:id="rId26"/>
    <p:sldId id="285" r:id="rId27"/>
    <p:sldId id="300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4" r:id="rId36"/>
    <p:sldId id="295" r:id="rId37"/>
    <p:sldId id="297" r:id="rId38"/>
    <p:sldId id="298" r:id="rId39"/>
    <p:sldId id="299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7382-C5AC-4F2D-827E-75AA95C54F53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90F1-DBF7-4D2A-9E67-41D2F578C8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94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7382-C5AC-4F2D-827E-75AA95C54F53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90F1-DBF7-4D2A-9E67-41D2F578C8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82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7382-C5AC-4F2D-827E-75AA95C54F53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90F1-DBF7-4D2A-9E67-41D2F578C8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3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7382-C5AC-4F2D-827E-75AA95C54F53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90F1-DBF7-4D2A-9E67-41D2F578C8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52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7382-C5AC-4F2D-827E-75AA95C54F53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90F1-DBF7-4D2A-9E67-41D2F578C8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18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7382-C5AC-4F2D-827E-75AA95C54F53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90F1-DBF7-4D2A-9E67-41D2F578C8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63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7382-C5AC-4F2D-827E-75AA95C54F53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90F1-DBF7-4D2A-9E67-41D2F578C8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334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7382-C5AC-4F2D-827E-75AA95C54F53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90F1-DBF7-4D2A-9E67-41D2F578C8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834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7382-C5AC-4F2D-827E-75AA95C54F53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90F1-DBF7-4D2A-9E67-41D2F578C8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2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7382-C5AC-4F2D-827E-75AA95C54F53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90F1-DBF7-4D2A-9E67-41D2F578C8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230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7382-C5AC-4F2D-827E-75AA95C54F53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390F1-DBF7-4D2A-9E67-41D2F578C8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640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A7382-C5AC-4F2D-827E-75AA95C54F53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390F1-DBF7-4D2A-9E67-41D2F578C8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93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časopisu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Pokud nemáte, přidejte do svého článku časopis, kam chcete článek „poslat“</a:t>
            </a:r>
          </a:p>
          <a:p>
            <a:pPr lvl="1"/>
            <a:r>
              <a:rPr lang="cs-CZ" dirty="0" smtClean="0"/>
              <a:t>Pokud nevíte přesný název (nemáte vybraný jeden konkrétní časopis), nevadí – napište ale alespoň zaměření časopisu, kam byste článek poslali</a:t>
            </a:r>
          </a:p>
          <a:p>
            <a:pPr lvl="1"/>
            <a:r>
              <a:rPr lang="cs-CZ" dirty="0" smtClean="0"/>
              <a:t>Je to důležité pro adekvátní zhodnocení článku a napsání recenze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 smtClean="0"/>
              <a:t>Pokud časopis máte, řiďte se jeho požadavky</a:t>
            </a:r>
          </a:p>
          <a:p>
            <a:pPr lvl="1"/>
            <a:r>
              <a:rPr lang="cs-CZ" dirty="0" smtClean="0"/>
              <a:t>Délka článku, struktura</a:t>
            </a:r>
          </a:p>
          <a:p>
            <a:pPr lvl="1"/>
            <a:r>
              <a:rPr lang="cs-CZ" dirty="0" smtClean="0"/>
              <a:t>I když máte článek rozpracovaný, mějte na paměti, že do rozsahu se musí vejít v hotovém stavu</a:t>
            </a:r>
          </a:p>
        </p:txBody>
      </p:sp>
    </p:spTree>
    <p:extLst>
      <p:ext uri="{BB962C8B-B14F-4D97-AF65-F5344CB8AC3E}">
        <p14:creationId xmlns:p14="http://schemas.microsoft.com/office/powerpoint/2010/main" val="149426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APA: seznam literatury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Scholar.google.com nabízí formát citací…</a:t>
            </a:r>
          </a:p>
          <a:p>
            <a:pPr marL="0" indent="0">
              <a:buNone/>
            </a:pPr>
            <a:r>
              <a:rPr lang="cs-CZ" dirty="0"/>
              <a:t>	.. který je špatný!</a:t>
            </a:r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52936"/>
            <a:ext cx="8265375" cy="381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35496" y="5157192"/>
            <a:ext cx="792088" cy="0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Čárový popisek 1 7"/>
          <p:cNvSpPr/>
          <p:nvPr/>
        </p:nvSpPr>
        <p:spPr>
          <a:xfrm>
            <a:off x="7020272" y="2604972"/>
            <a:ext cx="1903915" cy="1638182"/>
          </a:xfrm>
          <a:prstGeom prst="borderCallout1">
            <a:avLst>
              <a:gd name="adj1" fmla="val 104390"/>
              <a:gd name="adj2" fmla="val -7543"/>
              <a:gd name="adj3" fmla="val 164865"/>
              <a:gd name="adj4" fmla="val -62851"/>
            </a:avLst>
          </a:prstGeom>
          <a:solidFill>
            <a:schemeClr val="accent2">
              <a:lumMod val="75000"/>
            </a:schemeClr>
          </a:solidFill>
          <a:ln w="762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Velká písmena v názvu časopisu</a:t>
            </a:r>
            <a:endParaRPr lang="cs-CZ" sz="2400" dirty="0"/>
          </a:p>
        </p:txBody>
      </p:sp>
      <p:sp>
        <p:nvSpPr>
          <p:cNvPr id="12" name="Čárový popisek 1 11"/>
          <p:cNvSpPr/>
          <p:nvPr/>
        </p:nvSpPr>
        <p:spPr>
          <a:xfrm>
            <a:off x="611560" y="2920626"/>
            <a:ext cx="2696003" cy="1595452"/>
          </a:xfrm>
          <a:prstGeom prst="borderCallout1">
            <a:avLst>
              <a:gd name="adj1" fmla="val 105004"/>
              <a:gd name="adj2" fmla="val 71327"/>
              <a:gd name="adj3" fmla="val 164413"/>
              <a:gd name="adj4" fmla="val 81376"/>
            </a:avLst>
          </a:prstGeom>
          <a:solidFill>
            <a:schemeClr val="accent2">
              <a:lumMod val="75000"/>
            </a:schemeClr>
          </a:solidFill>
          <a:ln w="762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Číslo </a:t>
            </a:r>
            <a:r>
              <a:rPr lang="cs-CZ" sz="2000" dirty="0" err="1" smtClean="0"/>
              <a:t>issue</a:t>
            </a:r>
            <a:r>
              <a:rPr lang="cs-CZ" sz="2000" dirty="0" smtClean="0"/>
              <a:t> se uvádí pouze u časopisů, které jsou stránkovány po jednotlivých </a:t>
            </a:r>
            <a:r>
              <a:rPr lang="cs-CZ" sz="2000" dirty="0" err="1" smtClean="0"/>
              <a:t>issues</a:t>
            </a:r>
            <a:endParaRPr lang="cs-CZ" sz="2000" dirty="0"/>
          </a:p>
        </p:txBody>
      </p:sp>
      <p:sp>
        <p:nvSpPr>
          <p:cNvPr id="14" name="Čárový popisek 1 13"/>
          <p:cNvSpPr/>
          <p:nvPr/>
        </p:nvSpPr>
        <p:spPr>
          <a:xfrm>
            <a:off x="5518759" y="5786453"/>
            <a:ext cx="1903915" cy="876544"/>
          </a:xfrm>
          <a:prstGeom prst="borderCallout1">
            <a:avLst>
              <a:gd name="adj1" fmla="val 28097"/>
              <a:gd name="adj2" fmla="val -8977"/>
              <a:gd name="adj3" fmla="val -14190"/>
              <a:gd name="adj4" fmla="val -89374"/>
            </a:avLst>
          </a:prstGeom>
          <a:solidFill>
            <a:schemeClr val="accent2">
              <a:lumMod val="75000"/>
            </a:schemeClr>
          </a:solidFill>
          <a:ln w="762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Chybí </a:t>
            </a:r>
            <a:r>
              <a:rPr lang="cs-CZ" sz="2400" dirty="0" err="1" smtClean="0"/>
              <a:t>doi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6707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Zapracujte ZV</a:t>
            </a:r>
          </a:p>
          <a:p>
            <a:pPr lvl="1"/>
            <a:r>
              <a:rPr lang="cs-CZ" dirty="0" smtClean="0"/>
              <a:t>I k </a:t>
            </a:r>
            <a:r>
              <a:rPr lang="cs-CZ" dirty="0" smtClean="0"/>
              <a:t>abstraktu</a:t>
            </a:r>
            <a:endParaRPr lang="cs-CZ" dirty="0"/>
          </a:p>
          <a:p>
            <a:pPr lvl="1"/>
            <a:r>
              <a:rPr lang="cs-CZ" dirty="0" smtClean="0"/>
              <a:t>I u ostatních studentů	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Ne vše je komentované!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1865086"/>
            <a:ext cx="3107035" cy="426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76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 - začátek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To our knowledge, this is the first study that uses a cognitive modeling approach to investigate decision-making deficits in early-onset PD patients. Results from these analyses indicate that despite no differences were found in overall behavioral performance, there might be differences in the underlying components of decision-making. </a:t>
            </a:r>
            <a:r>
              <a:rPr lang="en-US" dirty="0">
                <a:solidFill>
                  <a:srgbClr val="FF0000"/>
                </a:solidFill>
              </a:rPr>
              <a:t>Before we attempt to interpret the results of the analysis, we discuss some important limitations in of this study that could have influenced the results. 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286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Ke konci </a:t>
            </a:r>
            <a:r>
              <a:rPr lang="cs-CZ" dirty="0" err="1" smtClean="0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of the above findings are referring to PD patients in general, </a:t>
            </a:r>
            <a:r>
              <a:rPr lang="en-US" dirty="0">
                <a:solidFill>
                  <a:srgbClr val="0070C0"/>
                </a:solidFill>
              </a:rPr>
              <a:t>and it is important to note that in the present study</a:t>
            </a:r>
            <a:r>
              <a:rPr lang="en-US" dirty="0"/>
              <a:t> , we were analyzing a subgroup of early-onset PD patients. To our knowledge, this subgroup has not been studied using the IGT yet, except the study conducted by </a:t>
            </a:r>
            <a:r>
              <a:rPr lang="en-US" dirty="0" err="1"/>
              <a:t>Gescheidt</a:t>
            </a:r>
            <a:r>
              <a:rPr lang="en-US" dirty="0"/>
              <a:t> et al. (2012), which is the study we were reanalyzing. 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80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Vzhledem </a:t>
            </a:r>
            <a:r>
              <a:rPr lang="cs-CZ" dirty="0"/>
              <a:t>k tomu, že se jedná o longitudinální projekt, je třeba, aby respondentky uváděly svojí e-mailovou adresu, aby bylo možno data z jednotlivých vln párovat. </a:t>
            </a:r>
            <a:r>
              <a:rPr lang="cs-CZ" dirty="0">
                <a:solidFill>
                  <a:schemeClr val="accent2"/>
                </a:solidFill>
              </a:rPr>
              <a:t>Anonymita v pravém slova smyslu tak zaručená </a:t>
            </a:r>
            <a:r>
              <a:rPr lang="cs-CZ" dirty="0" smtClean="0">
                <a:solidFill>
                  <a:schemeClr val="accent2"/>
                </a:solidFill>
              </a:rPr>
              <a:t>není</a:t>
            </a:r>
            <a:r>
              <a:rPr lang="cs-CZ" dirty="0" smtClean="0"/>
              <a:t>. </a:t>
            </a:r>
            <a:r>
              <a:rPr lang="cs-CZ" dirty="0"/>
              <a:t>Pro zmírnění tohoto aspektu je každé respondentce přiděleno identifikační číslo, pod kterým jsou její data zaznamenávána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64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Vycpávky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Studie uskutečněná </a:t>
            </a:r>
            <a:r>
              <a:rPr lang="cs-CZ" dirty="0">
                <a:solidFill>
                  <a:srgbClr val="0070C0"/>
                </a:solidFill>
              </a:rPr>
              <a:t>kolektivem autorů </a:t>
            </a:r>
            <a:r>
              <a:rPr lang="cs-CZ" dirty="0">
                <a:solidFill>
                  <a:srgbClr val="FF0000"/>
                </a:solidFill>
              </a:rPr>
              <a:t>ve Velké Británii</a:t>
            </a:r>
            <a:r>
              <a:rPr lang="cs-CZ" dirty="0"/>
              <a:t> (</a:t>
            </a:r>
            <a:r>
              <a:rPr lang="cs-CZ" dirty="0" err="1">
                <a:solidFill>
                  <a:srgbClr val="0070C0"/>
                </a:solidFill>
              </a:rPr>
              <a:t>Deary</a:t>
            </a:r>
            <a:r>
              <a:rPr lang="cs-CZ" dirty="0">
                <a:solidFill>
                  <a:srgbClr val="0070C0"/>
                </a:solidFill>
              </a:rPr>
              <a:t> &amp; </a:t>
            </a:r>
            <a:r>
              <a:rPr lang="cs-CZ" dirty="0" err="1">
                <a:solidFill>
                  <a:srgbClr val="0070C0"/>
                </a:solidFill>
              </a:rPr>
              <a:t>Chalder</a:t>
            </a:r>
            <a:r>
              <a:rPr lang="cs-CZ" dirty="0">
                <a:solidFill>
                  <a:srgbClr val="0070C0"/>
                </a:solidFill>
              </a:rPr>
              <a:t>, 2010</a:t>
            </a:r>
            <a:r>
              <a:rPr lang="cs-CZ" dirty="0" smtClean="0"/>
              <a:t>) </a:t>
            </a:r>
            <a:r>
              <a:rPr lang="cs-CZ" dirty="0"/>
              <a:t>zkoumala přítomnost nezdravého perfekcionismu a </a:t>
            </a:r>
            <a:r>
              <a:rPr lang="cs-CZ" dirty="0" err="1"/>
              <a:t>neuroticismu</a:t>
            </a:r>
            <a:r>
              <a:rPr lang="cs-CZ" dirty="0"/>
              <a:t> u pacientů s </a:t>
            </a:r>
            <a:r>
              <a:rPr lang="cs-CZ" dirty="0" smtClean="0"/>
              <a:t>CFS.  </a:t>
            </a:r>
            <a:r>
              <a:rPr lang="cs-CZ" dirty="0"/>
              <a:t>Bylo zjištěno, že skupina s CFS se jevila </a:t>
            </a:r>
            <a:r>
              <a:rPr lang="cs-CZ" dirty="0">
                <a:solidFill>
                  <a:srgbClr val="FF0000"/>
                </a:solidFill>
              </a:rPr>
              <a:t>signifikantně</a:t>
            </a:r>
            <a:r>
              <a:rPr lang="cs-CZ" dirty="0"/>
              <a:t> více depresivní, úzkostná a unavená a skórovala </a:t>
            </a:r>
            <a:r>
              <a:rPr lang="cs-CZ" dirty="0">
                <a:solidFill>
                  <a:srgbClr val="FF0000"/>
                </a:solidFill>
              </a:rPr>
              <a:t>statisticky významněji </a:t>
            </a:r>
            <a:r>
              <a:rPr lang="cs-CZ" dirty="0"/>
              <a:t>na škálách </a:t>
            </a:r>
            <a:r>
              <a:rPr lang="cs-CZ" dirty="0" err="1"/>
              <a:t>neuroticismu</a:t>
            </a:r>
            <a:r>
              <a:rPr lang="cs-CZ" dirty="0"/>
              <a:t> a nezdravého perfekcionismu než </a:t>
            </a:r>
            <a:r>
              <a:rPr lang="cs-CZ" dirty="0">
                <a:solidFill>
                  <a:srgbClr val="FF0000"/>
                </a:solidFill>
              </a:rPr>
              <a:t>kontrolní skupina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Deary</a:t>
            </a:r>
            <a:r>
              <a:rPr lang="cs-CZ" dirty="0" smtClean="0"/>
              <a:t> a </a:t>
            </a:r>
            <a:r>
              <a:rPr lang="cs-CZ" dirty="0" err="1" smtClean="0"/>
              <a:t>Chalder</a:t>
            </a:r>
            <a:r>
              <a:rPr lang="cs-CZ" dirty="0" smtClean="0"/>
              <a:t> (2010) se zabývali </a:t>
            </a:r>
            <a:r>
              <a:rPr lang="cs-CZ" dirty="0"/>
              <a:t>osobnostními charakteristikami pacientů s </a:t>
            </a:r>
            <a:r>
              <a:rPr lang="cs-CZ" dirty="0" smtClean="0"/>
              <a:t>CFS. Zjistili, </a:t>
            </a:r>
            <a:r>
              <a:rPr lang="cs-CZ" dirty="0"/>
              <a:t>že ve srovnání se zdravou populací jsou </a:t>
            </a:r>
            <a:r>
              <a:rPr lang="cs-CZ" dirty="0" smtClean="0"/>
              <a:t>tito pacienti </a:t>
            </a:r>
            <a:r>
              <a:rPr lang="cs-CZ" dirty="0"/>
              <a:t>více </a:t>
            </a:r>
            <a:r>
              <a:rPr lang="cs-CZ" dirty="0" smtClean="0"/>
              <a:t>neurotičtí,  perfekcionističtí, depresivní </a:t>
            </a:r>
            <a:r>
              <a:rPr lang="cs-CZ" dirty="0"/>
              <a:t>a úzkostní.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48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Vycpávky II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…především </a:t>
            </a:r>
            <a:r>
              <a:rPr lang="cs-CZ" dirty="0"/>
              <a:t>díky značnému  potenciálu užití tohoto zobrazení v dopravě, krizovém managementu, vojenství, vzdělávání aj., </a:t>
            </a:r>
            <a:r>
              <a:rPr lang="cs-CZ" dirty="0">
                <a:solidFill>
                  <a:schemeClr val="accent2"/>
                </a:solidFill>
              </a:rPr>
              <a:t>jak naznačují někteří autoři</a:t>
            </a:r>
            <a:r>
              <a:rPr lang="cs-CZ" dirty="0"/>
              <a:t>  (Hirmas et al., 2014; Wilkening &amp; Fabrikant, 2013; Weber et al., 2010; Bleisch et al., 2008</a:t>
            </a:r>
            <a:r>
              <a:rPr lang="cs-CZ" dirty="0" smtClean="0"/>
              <a:t>).</a:t>
            </a:r>
          </a:p>
          <a:p>
            <a:endParaRPr lang="cs-CZ" dirty="0" smtClean="0"/>
          </a:p>
          <a:p>
            <a:r>
              <a:rPr lang="cs-CZ" dirty="0">
                <a:solidFill>
                  <a:schemeClr val="accent2"/>
                </a:solidFill>
              </a:rPr>
              <a:t>Tento výsledek se dá předpokládat také ze studií</a:t>
            </a:r>
            <a:r>
              <a:rPr lang="cs-CZ" dirty="0"/>
              <a:t>  </a:t>
            </a:r>
            <a:r>
              <a:rPr lang="cs-CZ" dirty="0" smtClean="0"/>
              <a:t>týkajících </a:t>
            </a:r>
            <a:r>
              <a:rPr lang="cs-CZ" dirty="0"/>
              <a:t>se globálního sebehodnocení u dospělých, kde </a:t>
            </a:r>
            <a:r>
              <a:rPr lang="cs-CZ" dirty="0">
                <a:solidFill>
                  <a:schemeClr val="accent2"/>
                </a:solidFill>
              </a:rPr>
              <a:t>hlavními faktory </a:t>
            </a:r>
            <a:r>
              <a:rPr lang="cs-CZ" dirty="0"/>
              <a:t>spojovanými s nízkým sebehodnocením </a:t>
            </a:r>
            <a:r>
              <a:rPr lang="cs-CZ" dirty="0">
                <a:solidFill>
                  <a:schemeClr val="accent2"/>
                </a:solidFill>
              </a:rPr>
              <a:t>byly shledány </a:t>
            </a:r>
            <a:r>
              <a:rPr lang="cs-CZ" dirty="0"/>
              <a:t>narušené blízké vztahy (Epstein, 1979, cit. dle Shea &amp; Tronick, 1988</a:t>
            </a:r>
            <a:r>
              <a:rPr lang="cs-CZ" dirty="0" smtClean="0"/>
              <a:t>).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Nízké globální sebehodnocení dospělých je spojeno s narušenými blízkými vztahy (Epstein, 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98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 na literaturu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vždy!</a:t>
            </a:r>
          </a:p>
          <a:p>
            <a:pPr lvl="1"/>
            <a:r>
              <a:rPr lang="cs-CZ" dirty="0"/>
              <a:t>Možnosti vysvětlení nasedají na čočkový model </a:t>
            </a:r>
            <a:r>
              <a:rPr lang="cs-CZ" dirty="0">
                <a:solidFill>
                  <a:schemeClr val="accent2"/>
                </a:solidFill>
              </a:rPr>
              <a:t>Egona Brunswika</a:t>
            </a:r>
            <a:r>
              <a:rPr lang="cs-CZ" dirty="0"/>
              <a:t>, který vysvětluje proces utváření úsudku o určitém distálním jevu na základě tzv. proximálních nápovědí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umístění</a:t>
            </a:r>
          </a:p>
          <a:p>
            <a:pPr lvl="1"/>
            <a:r>
              <a:rPr lang="cs-CZ" dirty="0" smtClean="0"/>
              <a:t>…jak </a:t>
            </a:r>
            <a:r>
              <a:rPr lang="cs-CZ" dirty="0"/>
              <a:t>tvrdí mnozí výzkumníci </a:t>
            </a:r>
            <a:r>
              <a:rPr lang="cs-CZ" dirty="0" smtClean="0">
                <a:solidFill>
                  <a:schemeClr val="accent2"/>
                </a:solidFill>
              </a:rPr>
              <a:t>(</a:t>
            </a:r>
            <a:r>
              <a:rPr lang="cs-CZ" dirty="0">
                <a:solidFill>
                  <a:schemeClr val="accent2"/>
                </a:solidFill>
              </a:rPr>
              <a:t>Barsalou, Niedenthal, Barbey &amp; Ruppert, 2003; Glenberg, 1997)</a:t>
            </a:r>
            <a:r>
              <a:rPr lang="cs-CZ" dirty="0"/>
              <a:t> je kognice přímo ovlivněna na základě tělesné </a:t>
            </a:r>
            <a:r>
              <a:rPr lang="cs-CZ" dirty="0" smtClean="0"/>
              <a:t>zkušenosti.</a:t>
            </a:r>
          </a:p>
          <a:p>
            <a:r>
              <a:rPr lang="cs-CZ" dirty="0" smtClean="0"/>
              <a:t>podoba</a:t>
            </a:r>
          </a:p>
          <a:p>
            <a:pPr lvl="1"/>
            <a:r>
              <a:rPr lang="cs-CZ" dirty="0"/>
              <a:t>Kahneman ve své knize </a:t>
            </a:r>
            <a:r>
              <a:rPr lang="cs-CZ" dirty="0">
                <a:solidFill>
                  <a:schemeClr val="accent2"/>
                </a:solidFill>
              </a:rPr>
              <a:t>Thinking Fast and Slow </a:t>
            </a:r>
            <a:r>
              <a:rPr lang="cs-CZ" dirty="0"/>
              <a:t> (2012, </a:t>
            </a:r>
            <a:r>
              <a:rPr lang="cs-CZ" dirty="0">
                <a:solidFill>
                  <a:schemeClr val="accent2"/>
                </a:solidFill>
              </a:rPr>
              <a:t>str. 89</a:t>
            </a:r>
            <a:r>
              <a:rPr lang="cs-CZ" dirty="0"/>
              <a:t>) shrnuje, že člověk v běžném životě často dělá rychlé závěry, protože je to vzhledem k povaze evoluce jednoduše efektivní .</a:t>
            </a:r>
          </a:p>
        </p:txBody>
      </p:sp>
    </p:spTree>
    <p:extLst>
      <p:ext uri="{BB962C8B-B14F-4D97-AF65-F5344CB8AC3E}">
        <p14:creationId xmlns:p14="http://schemas.microsoft.com/office/powerpoint/2010/main" val="23890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Desetinná čárka, desetinná tečka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čeština</a:t>
            </a:r>
          </a:p>
          <a:p>
            <a:pPr lvl="1"/>
            <a:r>
              <a:rPr lang="cs-CZ" i="1" dirty="0"/>
              <a:t>Na souboru 272 pacientů s nemaligní bolestí, věk M = 47,93 (SD = 10,73) roků, trvání bolesti v letech = 11,06 (SD = 9,57), byl postupně testován odpovídající regresní </a:t>
            </a:r>
            <a:r>
              <a:rPr lang="cs-CZ" i="1" dirty="0" smtClean="0"/>
              <a:t>model…</a:t>
            </a:r>
          </a:p>
          <a:p>
            <a:r>
              <a:rPr lang="cs-CZ" dirty="0" smtClean="0"/>
              <a:t>angličtina</a:t>
            </a:r>
          </a:p>
          <a:p>
            <a:pPr lvl="1"/>
            <a:r>
              <a:rPr lang="en-US" i="1" dirty="0"/>
              <a:t>In a group of 272 patients with non-malignant pain (age: </a:t>
            </a:r>
            <a:r>
              <a:rPr lang="en-US" i="1" dirty="0" smtClean="0"/>
              <a:t>M</a:t>
            </a:r>
            <a:r>
              <a:rPr lang="cs-CZ" i="1" dirty="0" smtClean="0"/>
              <a:t> </a:t>
            </a:r>
            <a:r>
              <a:rPr lang="en-US" i="1" dirty="0" smtClean="0"/>
              <a:t>=</a:t>
            </a:r>
            <a:r>
              <a:rPr lang="cs-CZ" i="1" dirty="0" smtClean="0"/>
              <a:t> </a:t>
            </a:r>
            <a:r>
              <a:rPr lang="en-US" i="1" dirty="0" smtClean="0"/>
              <a:t>47.9</a:t>
            </a:r>
            <a:r>
              <a:rPr lang="en-US" i="1" dirty="0"/>
              <a:t>, </a:t>
            </a:r>
            <a:r>
              <a:rPr lang="en-US" i="1" dirty="0" smtClean="0"/>
              <a:t>SD</a:t>
            </a:r>
            <a:r>
              <a:rPr lang="cs-CZ" i="1" dirty="0" smtClean="0"/>
              <a:t> </a:t>
            </a:r>
            <a:r>
              <a:rPr lang="en-US" i="1" dirty="0" smtClean="0"/>
              <a:t>=</a:t>
            </a:r>
            <a:r>
              <a:rPr lang="cs-CZ" i="1" dirty="0" smtClean="0"/>
              <a:t> </a:t>
            </a:r>
            <a:r>
              <a:rPr lang="en-US" i="1" dirty="0" smtClean="0"/>
              <a:t>10.7 </a:t>
            </a:r>
            <a:r>
              <a:rPr lang="en-US" i="1" dirty="0"/>
              <a:t>years; duration of pain: </a:t>
            </a:r>
            <a:r>
              <a:rPr lang="en-US" i="1" dirty="0" smtClean="0"/>
              <a:t>M</a:t>
            </a:r>
            <a:r>
              <a:rPr lang="cs-CZ" i="1" dirty="0" smtClean="0"/>
              <a:t> </a:t>
            </a:r>
            <a:r>
              <a:rPr lang="en-US" i="1" dirty="0" smtClean="0"/>
              <a:t>=</a:t>
            </a:r>
            <a:r>
              <a:rPr lang="cs-CZ" i="1" dirty="0" smtClean="0"/>
              <a:t> </a:t>
            </a:r>
            <a:r>
              <a:rPr lang="en-US" i="1" dirty="0" smtClean="0"/>
              <a:t>11.1</a:t>
            </a:r>
            <a:r>
              <a:rPr lang="en-US" i="1" dirty="0"/>
              <a:t>, </a:t>
            </a:r>
            <a:r>
              <a:rPr lang="en-US" i="1" dirty="0" smtClean="0"/>
              <a:t>SD</a:t>
            </a:r>
            <a:r>
              <a:rPr lang="cs-CZ" i="1" dirty="0" smtClean="0"/>
              <a:t> </a:t>
            </a:r>
            <a:r>
              <a:rPr lang="en-US" i="1" dirty="0" smtClean="0"/>
              <a:t>=</a:t>
            </a:r>
            <a:r>
              <a:rPr lang="cs-CZ" i="1" dirty="0" smtClean="0"/>
              <a:t> </a:t>
            </a:r>
            <a:r>
              <a:rPr lang="en-US" i="1" dirty="0" smtClean="0"/>
              <a:t>9.6 </a:t>
            </a:r>
            <a:r>
              <a:rPr lang="en-US" i="1" dirty="0"/>
              <a:t>years), the authors gradually tested the regression </a:t>
            </a:r>
            <a:r>
              <a:rPr lang="en-US" i="1" dirty="0" smtClean="0"/>
              <a:t>model</a:t>
            </a:r>
            <a:r>
              <a:rPr lang="cs-CZ" i="1" dirty="0" smtClean="0"/>
              <a:t>…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626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Pasivní výrazy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Mateřské sebehodnocení </a:t>
            </a:r>
            <a:r>
              <a:rPr lang="cs-CZ" dirty="0">
                <a:solidFill>
                  <a:schemeClr val="accent2"/>
                </a:solidFill>
              </a:rPr>
              <a:t>je </a:t>
            </a:r>
            <a:r>
              <a:rPr lang="cs-CZ" dirty="0" smtClean="0">
                <a:solidFill>
                  <a:schemeClr val="accent2"/>
                </a:solidFill>
              </a:rPr>
              <a:t>měřeno</a:t>
            </a:r>
            <a:r>
              <a:rPr lang="cs-CZ" dirty="0"/>
              <a:t> pomocí </a:t>
            </a:r>
            <a:r>
              <a:rPr lang="cs-CZ" dirty="0" smtClean="0"/>
              <a:t>metody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…jsme </a:t>
            </a:r>
            <a:r>
              <a:rPr lang="cs-CZ" dirty="0"/>
              <a:t>měřili</a:t>
            </a:r>
            <a:r>
              <a:rPr lang="cs-CZ" dirty="0" smtClean="0"/>
              <a:t>…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i="1" dirty="0"/>
              <a:t>Citová vazba k </a:t>
            </a:r>
            <a:r>
              <a:rPr lang="cs-CZ" i="1" dirty="0" smtClean="0"/>
              <a:t>partnerovi </a:t>
            </a:r>
            <a:r>
              <a:rPr lang="cs-CZ" dirty="0" smtClean="0">
                <a:solidFill>
                  <a:schemeClr val="accent2"/>
                </a:solidFill>
              </a:rPr>
              <a:t>je hodnocena </a:t>
            </a:r>
            <a:r>
              <a:rPr lang="cs-CZ" dirty="0" smtClean="0"/>
              <a:t>pomocí metody…</a:t>
            </a:r>
          </a:p>
          <a:p>
            <a:pPr marL="0" indent="0">
              <a:buNone/>
            </a:pPr>
            <a:r>
              <a:rPr lang="cs-CZ" dirty="0" smtClean="0"/>
              <a:t>…</a:t>
            </a:r>
            <a:r>
              <a:rPr lang="cs-CZ" dirty="0"/>
              <a:t>respondentky hodnotily…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84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://s2.quickmeme.com/img/ef/ef0b542ae81ee60359418adf8e943acc5658935cc6d7c4804ea7acf3975ffb6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08912" cy="4842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261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Podnadpisy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Úvod </a:t>
            </a:r>
            <a:r>
              <a:rPr lang="cs-CZ" b="1" dirty="0">
                <a:solidFill>
                  <a:schemeClr val="accent2"/>
                </a:solidFill>
              </a:rPr>
              <a:t>do problematiky </a:t>
            </a:r>
            <a:r>
              <a:rPr lang="cs-CZ" b="1" dirty="0" smtClean="0"/>
              <a:t>3D </a:t>
            </a:r>
            <a:r>
              <a:rPr lang="cs-CZ" b="1" dirty="0"/>
              <a:t>zobrazení geografických dat v rámci UI</a:t>
            </a:r>
          </a:p>
          <a:p>
            <a:r>
              <a:rPr lang="cs-CZ" b="1" dirty="0" smtClean="0"/>
              <a:t>Rozdíly </a:t>
            </a:r>
            <a:r>
              <a:rPr lang="cs-CZ" b="1" dirty="0"/>
              <a:t>v </a:t>
            </a:r>
            <a:r>
              <a:rPr lang="cs-CZ" b="1" dirty="0">
                <a:solidFill>
                  <a:schemeClr val="accent2"/>
                </a:solidFill>
              </a:rPr>
              <a:t>R3D a P3D</a:t>
            </a:r>
            <a:r>
              <a:rPr lang="cs-CZ" dirty="0">
                <a:solidFill>
                  <a:schemeClr val="accent2"/>
                </a:solidFill>
              </a:rPr>
              <a:t> </a:t>
            </a:r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09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 úlohách na vyvolání z paměti si P3D skupina také vedla </a:t>
            </a:r>
            <a:r>
              <a:rPr lang="cs-CZ" dirty="0">
                <a:solidFill>
                  <a:schemeClr val="accent2"/>
                </a:solidFill>
              </a:rPr>
              <a:t>povážlivě</a:t>
            </a:r>
            <a:r>
              <a:rPr lang="cs-CZ" dirty="0"/>
              <a:t> </a:t>
            </a:r>
            <a:r>
              <a:rPr lang="cs-CZ" dirty="0" smtClean="0"/>
              <a:t>lépe…</a:t>
            </a:r>
          </a:p>
          <a:p>
            <a:r>
              <a:rPr lang="cs-CZ" dirty="0" smtClean="0"/>
              <a:t>…mateřské </a:t>
            </a:r>
            <a:r>
              <a:rPr lang="cs-CZ" dirty="0"/>
              <a:t>sebehodnocení i mateřský pocit vlastní účinnosti jsou součástí </a:t>
            </a:r>
            <a:r>
              <a:rPr lang="cs-CZ" dirty="0">
                <a:solidFill>
                  <a:schemeClr val="accent2"/>
                </a:solidFill>
              </a:rPr>
              <a:t>nějakého </a:t>
            </a:r>
            <a:r>
              <a:rPr lang="cs-CZ" dirty="0" smtClean="0"/>
              <a:t>konceptu </a:t>
            </a:r>
            <a:r>
              <a:rPr lang="cs-CZ" dirty="0"/>
              <a:t>vyššího </a:t>
            </a:r>
            <a:r>
              <a:rPr lang="cs-CZ" dirty="0" smtClean="0"/>
              <a:t>řádu.</a:t>
            </a:r>
          </a:p>
          <a:p>
            <a:r>
              <a:rPr lang="cs-CZ" dirty="0"/>
              <a:t>Je však přítomnost partnera důležitá sama o sobě, nebo existuje nějaká specifická kvalita vztahu, která má vliv na to, jak se žena cítí v roli matky</a:t>
            </a:r>
            <a:r>
              <a:rPr lang="cs-CZ" dirty="0">
                <a:solidFill>
                  <a:schemeClr val="accent2"/>
                </a:solidFill>
              </a:rPr>
              <a:t>?</a:t>
            </a:r>
            <a:r>
              <a:rPr lang="cs-CZ" dirty="0"/>
              <a:t> Na tuto oblast zatím nebylo zaměřeno příliš </a:t>
            </a:r>
            <a:r>
              <a:rPr lang="cs-CZ" dirty="0" smtClean="0"/>
              <a:t>pozornosti.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81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Formality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cs-CZ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cs-CZ" b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cs-CZ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b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cs-CZ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r>
              <a:rPr lang="cs-CZ" dirty="0"/>
              <a:t>Motorická komponenta ve své nejobecnější formě je potom silně provázána s fenoménem embodimentu a </a:t>
            </a:r>
            <a:r>
              <a:rPr lang="cs-CZ" dirty="0" smtClean="0"/>
              <a:t>vtělesněné</a:t>
            </a:r>
            <a:r>
              <a:rPr lang="cs-CZ" b="1" dirty="0" smtClean="0">
                <a:solidFill>
                  <a:schemeClr val="accent2"/>
                </a:solidFill>
              </a:rPr>
              <a:t>²</a:t>
            </a:r>
            <a:r>
              <a:rPr lang="cs-CZ" dirty="0" smtClean="0"/>
              <a:t> kognice…</a:t>
            </a:r>
          </a:p>
          <a:p>
            <a:r>
              <a:rPr lang="cs-CZ" dirty="0" smtClean="0"/>
              <a:t>V tomto příspěvku </a:t>
            </a:r>
            <a:r>
              <a:rPr lang="cs-CZ" dirty="0" smtClean="0">
                <a:solidFill>
                  <a:schemeClr val="accent2"/>
                </a:solidFill>
              </a:rPr>
              <a:t>shrnuji</a:t>
            </a:r>
            <a:r>
              <a:rPr lang="cs-CZ" dirty="0" smtClean="0"/>
              <a:t> problematiku dosavadního studia reálného/pseudo 3D zobrazení a </a:t>
            </a:r>
            <a:r>
              <a:rPr lang="cs-CZ" dirty="0" smtClean="0">
                <a:solidFill>
                  <a:schemeClr val="accent2"/>
                </a:solidFill>
              </a:rPr>
              <a:t>naznačuji</a:t>
            </a:r>
            <a:r>
              <a:rPr lang="cs-CZ" dirty="0" smtClean="0"/>
              <a:t> možné perspektivy pro další výzkum.</a:t>
            </a:r>
            <a:br>
              <a:rPr lang="cs-CZ" dirty="0" smtClean="0"/>
            </a:br>
            <a:r>
              <a:rPr lang="cs-CZ" i="1" dirty="0"/>
              <a:t>vs.</a:t>
            </a:r>
            <a:br>
              <a:rPr lang="cs-CZ" i="1" dirty="0"/>
            </a:br>
            <a:r>
              <a:rPr lang="cs-CZ" i="1" dirty="0"/>
              <a:t>autoři: Juřík V., Šašinka Č., Špriňarová 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32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Jasně směřovat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Práci s publikem a jeho přístupu k vystaveným dílům mají na starosti </a:t>
            </a:r>
            <a:r>
              <a:rPr lang="cs-CZ" dirty="0" smtClean="0"/>
              <a:t>kurátoři</a:t>
            </a:r>
            <a:r>
              <a:rPr lang="cs-CZ" dirty="0"/>
              <a:t>, jejichž tvůrčí záměr se </a:t>
            </a:r>
            <a:r>
              <a:rPr lang="cs-CZ" dirty="0">
                <a:solidFill>
                  <a:srgbClr val="FF0000"/>
                </a:solidFill>
              </a:rPr>
              <a:t>mj. </a:t>
            </a:r>
            <a:r>
              <a:rPr lang="cs-CZ" dirty="0"/>
              <a:t>stává významnou součástí divákova </a:t>
            </a:r>
            <a:r>
              <a:rPr lang="cs-CZ" dirty="0" smtClean="0"/>
              <a:t>vnímání </a:t>
            </a:r>
            <a:r>
              <a:rPr lang="cs-CZ" dirty="0"/>
              <a:t>exhibice. Tento vztah diváka a kurátora je zásadní pro výslednou </a:t>
            </a:r>
            <a:r>
              <a:rPr lang="cs-CZ" dirty="0" smtClean="0"/>
              <a:t>podobu </a:t>
            </a:r>
            <a:r>
              <a:rPr lang="cs-CZ" dirty="0"/>
              <a:t>muzejních institucí.</a:t>
            </a:r>
          </a:p>
        </p:txBody>
      </p:sp>
    </p:spTree>
    <p:extLst>
      <p:ext uri="{BB962C8B-B14F-4D97-AF65-F5344CB8AC3E}">
        <p14:creationId xmlns:p14="http://schemas.microsoft.com/office/powerpoint/2010/main" val="310116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Jasně směřovat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Práci s publikem a jeho přístupu k vystaveným dílům mají na starosti </a:t>
            </a:r>
            <a:r>
              <a:rPr lang="cs-CZ" dirty="0" smtClean="0"/>
              <a:t>kurátoři</a:t>
            </a:r>
            <a:r>
              <a:rPr lang="cs-CZ" dirty="0"/>
              <a:t>, jejichž tvůrčí záměr se </a:t>
            </a:r>
            <a:r>
              <a:rPr lang="cs-CZ" dirty="0">
                <a:solidFill>
                  <a:srgbClr val="FF0000"/>
                </a:solidFill>
              </a:rPr>
              <a:t>mj. </a:t>
            </a:r>
            <a:r>
              <a:rPr lang="cs-CZ" dirty="0"/>
              <a:t>stává významnou součástí divákova </a:t>
            </a:r>
            <a:r>
              <a:rPr lang="cs-CZ" dirty="0" smtClean="0"/>
              <a:t>vnímání </a:t>
            </a:r>
            <a:r>
              <a:rPr lang="cs-CZ" dirty="0"/>
              <a:t>exhibice. Tento vztah diváka a kurátora je zásadní pro výslednou </a:t>
            </a:r>
            <a:r>
              <a:rPr lang="cs-CZ" dirty="0" smtClean="0"/>
              <a:t>podobu </a:t>
            </a:r>
            <a:r>
              <a:rPr lang="cs-CZ" dirty="0"/>
              <a:t>muzejních institucí.</a:t>
            </a:r>
          </a:p>
        </p:txBody>
      </p:sp>
    </p:spTree>
    <p:extLst>
      <p:ext uri="{BB962C8B-B14F-4D97-AF65-F5344CB8AC3E}">
        <p14:creationId xmlns:p14="http://schemas.microsoft.com/office/powerpoint/2010/main" val="44019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Implikace?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Kurátoři se tak stávají zásadními činiteli udávajícími směr (nebo alespoň mající tento potenciál) v muzejních a galerijních institucí. Na základě čeho se však rozhodují při promýšlení a realizace exhibic? Jaké vlivy působí na ně samotné? Jak vzniká jejich tvůrčí záměr a čím je ovlivňován? Jak se ustanovuje sociální prostor kurátorů a muzejních a galerijních exhibic, v nichž působí? Jak to vše vnímají sami kurátoři výstav? </a:t>
            </a:r>
            <a:r>
              <a:rPr lang="cs-CZ" dirty="0">
                <a:solidFill>
                  <a:srgbClr val="FF0000"/>
                </a:solidFill>
              </a:rPr>
              <a:t>Osvětlením těchto otázek se zabývá má diplomová práce. Jejím cílem je prozkoumat variabilitu intencí kurátorů, a to v rámci brněnských muzeí a galerií. 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1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Pierre</a:t>
            </a:r>
            <a:r>
              <a:rPr lang="cs-CZ" dirty="0" smtClean="0"/>
              <a:t> </a:t>
            </a:r>
            <a:r>
              <a:rPr lang="cs-CZ" dirty="0" err="1"/>
              <a:t>Bourdieu</a:t>
            </a:r>
            <a:r>
              <a:rPr lang="cs-CZ" dirty="0"/>
              <a:t>, významný francouzský sociolog a antropolog, se ve svých dílech zabývá sociálním prostorem, jeho vznikem a strukturou.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7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cs-CZ" b="1" dirty="0" smtClean="0"/>
              <a:t>Teoretický </a:t>
            </a:r>
            <a:r>
              <a:rPr lang="cs-CZ" b="1" dirty="0"/>
              <a:t>ú</a:t>
            </a:r>
            <a:r>
              <a:rPr lang="cs-CZ" b="1" dirty="0" smtClean="0"/>
              <a:t>vod</a:t>
            </a:r>
          </a:p>
          <a:p>
            <a:pPr marL="0" indent="355600">
              <a:buNone/>
            </a:pPr>
            <a:r>
              <a:rPr lang="cs-CZ" dirty="0" smtClean="0"/>
              <a:t>Vynořující se dospělost je charakterizována hledáním vlastní identity, nestabilitou, zaměřením na sebe sama a mnoha otevřenými cestami, kterými se člověk může vydat (</a:t>
            </a:r>
            <a:r>
              <a:rPr lang="cs-CZ" dirty="0" err="1" smtClean="0"/>
              <a:t>Arnett</a:t>
            </a:r>
            <a:r>
              <a:rPr lang="cs-CZ" dirty="0" smtClean="0"/>
              <a:t>, 1998, 2004). Lidé v této vývojové fázi mají pocit, že již nejsou adolescenty a zároveň ještě nedosáhli dospělosti (</a:t>
            </a:r>
            <a:r>
              <a:rPr lang="cs-CZ" dirty="0" err="1" smtClean="0"/>
              <a:t>Arnett</a:t>
            </a:r>
            <a:r>
              <a:rPr lang="cs-CZ" dirty="0" smtClean="0"/>
              <a:t>, 2004). </a:t>
            </a:r>
            <a:r>
              <a:rPr lang="cs-CZ" dirty="0" smtClean="0">
                <a:solidFill>
                  <a:srgbClr val="C00000"/>
                </a:solidFill>
              </a:rPr>
              <a:t>V postupném přechodu od adolescence do dospělosti může hrát prožívaná autonomie i časová perspektiva důležitou roli.</a:t>
            </a:r>
            <a:r>
              <a:rPr lang="cs-CZ" dirty="0" smtClean="0"/>
              <a:t> Právě vztah autonomie a časové perspektivy je předmětem této práce, která zkoumá souvislost obou konceptů u mladých lidí ve věku 18-25let. Autonomie je zde pojímána v kontextu </a:t>
            </a:r>
            <a:r>
              <a:rPr lang="cs-CZ" dirty="0" err="1" smtClean="0"/>
              <a:t>sebedeterminační</a:t>
            </a:r>
            <a:r>
              <a:rPr lang="cs-CZ" dirty="0" smtClean="0"/>
              <a:t> teorie, k časové perspektivě přistupuji na základě </a:t>
            </a:r>
            <a:r>
              <a:rPr lang="cs-CZ" dirty="0" err="1" smtClean="0"/>
              <a:t>Zimbardova</a:t>
            </a:r>
            <a:r>
              <a:rPr lang="cs-CZ" dirty="0" smtClean="0"/>
              <a:t> pojetí.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Autonomie v rámci </a:t>
            </a:r>
            <a:r>
              <a:rPr lang="cs-CZ" b="1" dirty="0" err="1" smtClean="0"/>
              <a:t>sebedeterminační</a:t>
            </a:r>
            <a:r>
              <a:rPr lang="cs-CZ" b="1" dirty="0" smtClean="0"/>
              <a:t> teorie</a:t>
            </a:r>
          </a:p>
          <a:p>
            <a:pPr marL="0" indent="355600">
              <a:buNone/>
            </a:pPr>
            <a:r>
              <a:rPr lang="cs-CZ" dirty="0" smtClean="0"/>
              <a:t>V rámci </a:t>
            </a:r>
            <a:r>
              <a:rPr lang="cs-CZ" dirty="0" err="1" smtClean="0"/>
              <a:t>sebedeterminační</a:t>
            </a:r>
            <a:r>
              <a:rPr lang="cs-CZ" dirty="0" smtClean="0"/>
              <a:t> teorie (SDT) je autonomie chápána jako prožitek svobodné vůle, možnosti o sobě rozhodovat (Deci &amp; </a:t>
            </a:r>
            <a:r>
              <a:rPr lang="cs-CZ" dirty="0" err="1" smtClean="0"/>
              <a:t>Ryan</a:t>
            </a:r>
            <a:r>
              <a:rPr lang="cs-CZ" dirty="0" smtClean="0"/>
              <a:t>, 2000a).</a:t>
            </a:r>
          </a:p>
          <a:p>
            <a:pPr marL="0" indent="0">
              <a:buNone/>
            </a:pPr>
            <a:r>
              <a:rPr lang="cs-CZ" dirty="0"/>
              <a:t>[</a:t>
            </a:r>
            <a:r>
              <a:rPr lang="cs-CZ" dirty="0" smtClean="0"/>
              <a:t>… ]</a:t>
            </a:r>
          </a:p>
          <a:p>
            <a:pPr marL="0" indent="0">
              <a:buNone/>
            </a:pPr>
            <a:r>
              <a:rPr lang="cs-CZ" dirty="0" err="1" smtClean="0"/>
              <a:t>Masten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 (2004) uvádí, že prožitek </a:t>
            </a:r>
            <a:r>
              <a:rPr lang="cs-CZ" dirty="0" err="1" smtClean="0"/>
              <a:t>sebedeterminace</a:t>
            </a:r>
            <a:r>
              <a:rPr lang="cs-CZ" dirty="0" smtClean="0"/>
              <a:t> je jedním z nejdůležitějších </a:t>
            </a:r>
            <a:r>
              <a:rPr lang="cs-CZ" dirty="0" err="1" smtClean="0"/>
              <a:t>prediktorů</a:t>
            </a:r>
            <a:r>
              <a:rPr lang="cs-CZ" dirty="0" smtClean="0"/>
              <a:t> úspěšného přechodu do dospělosti 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Časová perspektiva</a:t>
            </a:r>
          </a:p>
          <a:p>
            <a:pPr marL="0" indent="355600">
              <a:buNone/>
            </a:pPr>
            <a:r>
              <a:rPr lang="cs-CZ" dirty="0" smtClean="0"/>
              <a:t>Časová  perspektivu je nevědomý proces, při němž dochází ke strukturaci proudu zážitků do minulého, přítomného a budoucího časového rámce (</a:t>
            </a:r>
            <a:r>
              <a:rPr lang="cs-CZ" dirty="0" err="1" smtClean="0"/>
              <a:t>Zimbardo</a:t>
            </a:r>
            <a:r>
              <a:rPr lang="cs-CZ" dirty="0" smtClean="0"/>
              <a:t> &amp; </a:t>
            </a:r>
            <a:r>
              <a:rPr lang="cs-CZ" dirty="0" err="1" smtClean="0"/>
              <a:t>Boyd</a:t>
            </a:r>
            <a:r>
              <a:rPr lang="cs-CZ" dirty="0" smtClean="0"/>
              <a:t>, 1999). </a:t>
            </a:r>
            <a:r>
              <a:rPr lang="cs-CZ" dirty="0" err="1" smtClean="0"/>
              <a:t>Zimbardo</a:t>
            </a:r>
            <a:r>
              <a:rPr lang="cs-CZ" dirty="0" smtClean="0"/>
              <a:t> a </a:t>
            </a:r>
            <a:r>
              <a:rPr lang="cs-CZ" dirty="0" err="1" smtClean="0"/>
              <a:t>Boyd</a:t>
            </a:r>
            <a:r>
              <a:rPr lang="cs-CZ" dirty="0" smtClean="0"/>
              <a:t> (1999) rozlišují celkem pět časových rámců, v nichž se orientujeme a rozhodujeme</a:t>
            </a:r>
          </a:p>
          <a:p>
            <a:pPr marL="0" indent="0">
              <a:buNone/>
            </a:pPr>
            <a:r>
              <a:rPr lang="cs-CZ" dirty="0" smtClean="0"/>
              <a:t>[….]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9705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Kontakty </a:t>
            </a:r>
            <a:r>
              <a:rPr lang="cs-CZ" dirty="0"/>
              <a:t>na kurátory jsem získávala metodou snowball, v rámci níž nejdříve došlo k rozhovoru s úspěšně osloveným kurátorem, který následně poskytl odkaz na své kolegy a kolegyně, což se opakovalo celkem třikrát. </a:t>
            </a:r>
            <a:r>
              <a:rPr lang="cs-CZ" dirty="0">
                <a:solidFill>
                  <a:srgbClr val="FF0000"/>
                </a:solidFill>
              </a:rPr>
              <a:t>Prvním kurátorem, prvním komunikačním partnerem byl … (jméno, věk, které galerie, jak dlouho je zaměstnancem galerie). Druhým, třetí, čtvrtou, pátým, šestou </a:t>
            </a:r>
            <a:r>
              <a:rPr lang="cs-CZ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54244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Pilotáž -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 rámci diplomové práce jsem provedla také </a:t>
            </a:r>
            <a:r>
              <a:rPr lang="cs-CZ" dirty="0">
                <a:solidFill>
                  <a:srgbClr val="FF0000"/>
                </a:solidFill>
              </a:rPr>
              <a:t>pilotní rozhovory</a:t>
            </a:r>
            <a:r>
              <a:rPr lang="cs-CZ" dirty="0"/>
              <a:t>, v nichž jsem zjišťovala, která témata u kurátorů nejvíce rezonují a které oblasti jejich tvorby či života by do rozhovoru měly být tematizovány.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489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APA: et al.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Používá se při citování zdroje, kde je šest a více autorů</a:t>
            </a:r>
          </a:p>
          <a:p>
            <a:pPr lvl="1"/>
            <a:r>
              <a:rPr lang="cs-CZ" i="1" dirty="0" smtClean="0"/>
              <a:t>V přehledové studii </a:t>
            </a:r>
            <a:r>
              <a:rPr lang="cs-CZ" i="1" dirty="0" err="1" smtClean="0"/>
              <a:t>Perren</a:t>
            </a:r>
            <a:r>
              <a:rPr lang="cs-CZ" i="1" dirty="0" smtClean="0"/>
              <a:t> et al. (2012) se ukázalo..</a:t>
            </a:r>
          </a:p>
          <a:p>
            <a:pPr lvl="1"/>
            <a:r>
              <a:rPr lang="en-US" dirty="0" err="1" smtClean="0"/>
              <a:t>Perren</a:t>
            </a:r>
            <a:r>
              <a:rPr lang="en-US" dirty="0" smtClean="0"/>
              <a:t>, S., Corcoran, L</a:t>
            </a:r>
            <a:r>
              <a:rPr lang="cs-CZ" dirty="0" smtClean="0"/>
              <a:t>.</a:t>
            </a:r>
            <a:r>
              <a:rPr lang="en-US" dirty="0" smtClean="0"/>
              <a:t>, Cowie, H., </a:t>
            </a:r>
            <a:r>
              <a:rPr lang="en-US" dirty="0" err="1" smtClean="0"/>
              <a:t>Dehue</a:t>
            </a:r>
            <a:r>
              <a:rPr lang="en-US" dirty="0" smtClean="0"/>
              <a:t>, F., Garcia, D., Mc </a:t>
            </a:r>
            <a:r>
              <a:rPr lang="en-US" dirty="0" err="1" smtClean="0"/>
              <a:t>Guckin</a:t>
            </a:r>
            <a:r>
              <a:rPr lang="en-US" dirty="0" smtClean="0"/>
              <a:t>, C.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 smtClean="0"/>
              <a:t>… </a:t>
            </a:r>
            <a:r>
              <a:rPr lang="cs-CZ" dirty="0" err="1" smtClean="0"/>
              <a:t>Völlink</a:t>
            </a:r>
            <a:r>
              <a:rPr lang="cs-CZ" dirty="0" smtClean="0"/>
              <a:t>, T. </a:t>
            </a:r>
            <a:r>
              <a:rPr lang="en-US" dirty="0" smtClean="0"/>
              <a:t>(2012). Tackling cyberbullying: Review of empirical evidence regarding successful responses by students, parents and schools. </a:t>
            </a:r>
            <a:r>
              <a:rPr lang="en-US" i="1" dirty="0" smtClean="0"/>
              <a:t>International Journal of Conflict and Violence</a:t>
            </a:r>
            <a:r>
              <a:rPr lang="en-US" dirty="0" smtClean="0"/>
              <a:t>, </a:t>
            </a:r>
            <a:r>
              <a:rPr lang="en-US" i="1" dirty="0" smtClean="0"/>
              <a:t>6</a:t>
            </a:r>
            <a:r>
              <a:rPr lang="en-US" dirty="0" smtClean="0"/>
              <a:t>, 283-292.</a:t>
            </a:r>
            <a:endParaRPr lang="cs-CZ" dirty="0" smtClean="0"/>
          </a:p>
          <a:p>
            <a:r>
              <a:rPr lang="cs-CZ" dirty="0" smtClean="0"/>
              <a:t>Nebo v druhém výskytu citování zdroje, kde je autorů 3-5</a:t>
            </a:r>
          </a:p>
          <a:p>
            <a:pPr lvl="1"/>
            <a:r>
              <a:rPr lang="cs-CZ" dirty="0" smtClean="0"/>
              <a:t>Poprvé: </a:t>
            </a:r>
            <a:r>
              <a:rPr lang="cs-CZ" dirty="0" err="1" smtClean="0"/>
              <a:t>Machackova</a:t>
            </a:r>
            <a:r>
              <a:rPr lang="cs-CZ" dirty="0" smtClean="0"/>
              <a:t>, Dedkova, </a:t>
            </a:r>
            <a:r>
              <a:rPr lang="cs-CZ" dirty="0" err="1" smtClean="0"/>
              <a:t>Sevcikova</a:t>
            </a:r>
            <a:r>
              <a:rPr lang="cs-CZ" dirty="0" smtClean="0"/>
              <a:t>, </a:t>
            </a:r>
            <a:r>
              <a:rPr lang="cs-CZ" dirty="0" err="1" smtClean="0"/>
              <a:t>Cerna</a:t>
            </a:r>
            <a:r>
              <a:rPr lang="cs-CZ" dirty="0" smtClean="0"/>
              <a:t>, and </a:t>
            </a:r>
            <a:r>
              <a:rPr lang="cs-CZ" dirty="0" err="1" smtClean="0"/>
              <a:t>Daneback</a:t>
            </a:r>
            <a:r>
              <a:rPr lang="cs-CZ" dirty="0" smtClean="0"/>
              <a:t> (2013) </a:t>
            </a:r>
            <a:r>
              <a:rPr lang="cs-CZ" dirty="0" err="1" smtClean="0"/>
              <a:t>concluded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…</a:t>
            </a:r>
          </a:p>
          <a:p>
            <a:pPr lvl="1"/>
            <a:r>
              <a:rPr lang="cs-CZ" dirty="0" smtClean="0"/>
              <a:t>Podruhé: In </a:t>
            </a:r>
            <a:r>
              <a:rPr lang="cs-CZ" dirty="0" err="1" smtClean="0"/>
              <a:t>the</a:t>
            </a:r>
            <a:r>
              <a:rPr lang="cs-CZ" dirty="0" smtClean="0"/>
              <a:t> study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/>
              <a:t>Machackova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et </a:t>
            </a:r>
            <a:r>
              <a:rPr lang="cs-CZ" dirty="0" smtClean="0">
                <a:solidFill>
                  <a:srgbClr val="FF0000"/>
                </a:solidFill>
              </a:rPr>
              <a:t>al. </a:t>
            </a:r>
            <a:r>
              <a:rPr lang="cs-CZ" dirty="0" smtClean="0"/>
              <a:t>(2013)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1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Dlouhé věty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Forma </a:t>
            </a:r>
            <a:r>
              <a:rPr lang="cs-CZ" dirty="0" err="1"/>
              <a:t>polostrukturovaných</a:t>
            </a:r>
            <a:r>
              <a:rPr lang="cs-CZ" dirty="0"/>
              <a:t> interview umožňuje částečnou kontrolu nad směrem, kterým se hovor ubírá, současně však poskytuje prostor pro komunikačního partnera  a jeho úvahy (jejichž odhalení je v tomto případě žádoucí, jelikož skrze nevedené, mnohdy neúplné a nepřesné výroky z rozhovorů s kurátory (skrze nepřímé indicie, jak říká </a:t>
            </a:r>
            <a:r>
              <a:rPr lang="cs-CZ" dirty="0" err="1"/>
              <a:t>Bourdieau</a:t>
            </a:r>
            <a:r>
              <a:rPr lang="cs-CZ" dirty="0"/>
              <a:t>) jsem chtěla rekonstruovat vědomý a nevědomý díl podnětů, které ovlivňují volby autorů výstav.    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82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V této práci </a:t>
            </a:r>
            <a:r>
              <a:rPr lang="cs-CZ" dirty="0">
                <a:solidFill>
                  <a:srgbClr val="FF0000"/>
                </a:solidFill>
              </a:rPr>
              <a:t>jsem se snažila </a:t>
            </a:r>
            <a:r>
              <a:rPr lang="cs-CZ" dirty="0"/>
              <a:t>analyzovat vznik kurátorského pole po vzoru analýzy vzniku a struktury pole literárního od Pierra </a:t>
            </a:r>
            <a:r>
              <a:rPr lang="cs-CZ" dirty="0" err="1"/>
              <a:t>Bourdieho</a:t>
            </a:r>
            <a:r>
              <a:rPr lang="cs-CZ" dirty="0"/>
              <a:t>. Na kurátorské pole se </a:t>
            </a:r>
            <a:r>
              <a:rPr lang="cs-CZ" b="1" dirty="0">
                <a:solidFill>
                  <a:srgbClr val="FF0000"/>
                </a:solidFill>
              </a:rPr>
              <a:t>zaměřuji</a:t>
            </a:r>
            <a:r>
              <a:rPr lang="cs-CZ" dirty="0"/>
              <a:t> především jako na podmiňující společenskou strukturu, v rámci níž jsou aktéři podmíněni k určitému jednání a k reprodukci stávajícího stavu. </a:t>
            </a:r>
            <a:r>
              <a:rPr lang="cs-CZ" b="1" dirty="0">
                <a:solidFill>
                  <a:srgbClr val="FF0000"/>
                </a:solidFill>
              </a:rPr>
              <a:t>Sleduji</a:t>
            </a:r>
            <a:r>
              <a:rPr lang="cs-CZ" dirty="0"/>
              <a:t> součinnost společenských polí, která se podílejí na existenci pole kurátorského. Pomocí rozhovorů </a:t>
            </a:r>
            <a:r>
              <a:rPr lang="cs-CZ" b="1" dirty="0">
                <a:solidFill>
                  <a:srgbClr val="FF0000"/>
                </a:solidFill>
              </a:rPr>
              <a:t>jsem odhalila </a:t>
            </a:r>
            <a:r>
              <a:rPr lang="cs-CZ" dirty="0"/>
              <a:t>některé nosné prvky podmiňující vývoj této specifické oblasti sociologie umění.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33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 - limity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 rámci kurátorského pole by však jistě bylo možné nalézt další prvky podmiňující jeho vznik. Selektivní povaha otázek i výpovědí komunikačních partnerů, také prostředí a </a:t>
            </a:r>
            <a:r>
              <a:rPr lang="cs-CZ" dirty="0">
                <a:solidFill>
                  <a:srgbClr val="FF0000"/>
                </a:solidFill>
              </a:rPr>
              <a:t>relativně krátký časový interval </a:t>
            </a:r>
            <a:r>
              <a:rPr lang="cs-CZ" dirty="0"/>
              <a:t>pro vedení rozhovoru (</a:t>
            </a:r>
            <a:r>
              <a:rPr lang="cs-CZ" dirty="0">
                <a:solidFill>
                  <a:srgbClr val="FF0000"/>
                </a:solidFill>
              </a:rPr>
              <a:t>vzhledem k občasné důvěrnosti sdělovaných informací z osobních životů kurátorů</a:t>
            </a:r>
            <a:r>
              <a:rPr lang="cs-CZ" dirty="0"/>
              <a:t>) limituje poznání, kterého je možné dosáhnout. </a:t>
            </a:r>
          </a:p>
        </p:txBody>
      </p:sp>
    </p:spTree>
    <p:extLst>
      <p:ext uri="{BB962C8B-B14F-4D97-AF65-F5344CB8AC3E}">
        <p14:creationId xmlns:p14="http://schemas.microsoft.com/office/powerpoint/2010/main" val="344174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k-SK" dirty="0" smtClean="0"/>
              <a:t>Pojem </a:t>
            </a:r>
            <a:r>
              <a:rPr lang="sk-SK" dirty="0" err="1" smtClean="0"/>
              <a:t>disociácia</a:t>
            </a:r>
            <a:r>
              <a:rPr lang="sk-SK" dirty="0" smtClean="0"/>
              <a:t> </a:t>
            </a:r>
            <a:r>
              <a:rPr lang="sk-SK" dirty="0"/>
              <a:t>má za sebou už dlhú históriu, pričom pre nezainteresovaného odborníka môže pôsobiť ako relatívne jasný termín. Avšak mnohé štúdie zhodne uvádzajú opak, porozumenie pojmu </a:t>
            </a:r>
            <a:r>
              <a:rPr lang="sk-SK" dirty="0" err="1"/>
              <a:t>disociácie</a:t>
            </a:r>
            <a:r>
              <a:rPr lang="sk-SK" dirty="0"/>
              <a:t> je na teoretickej úrovni náročné. </a:t>
            </a:r>
            <a:r>
              <a:rPr lang="sk-SK" dirty="0" err="1"/>
              <a:t>Disociácia</a:t>
            </a:r>
            <a:r>
              <a:rPr lang="sk-SK" dirty="0"/>
              <a:t> je vágny termín, ktorý Holmes, </a:t>
            </a:r>
            <a:r>
              <a:rPr lang="cs-CZ" dirty="0"/>
              <a:t>Brown, </a:t>
            </a:r>
            <a:r>
              <a:rPr lang="cs-CZ" dirty="0" err="1"/>
              <a:t>Mansell</a:t>
            </a:r>
            <a:r>
              <a:rPr lang="cs-CZ" dirty="0"/>
              <a:t>, </a:t>
            </a:r>
            <a:r>
              <a:rPr lang="cs-CZ" dirty="0" err="1"/>
              <a:t>Fearon</a:t>
            </a:r>
            <a:r>
              <a:rPr lang="cs-CZ" dirty="0"/>
              <a:t>, Hunter, </a:t>
            </a:r>
            <a:r>
              <a:rPr lang="cs-CZ" dirty="0" err="1"/>
              <a:t>Frasquilho</a:t>
            </a:r>
            <a:r>
              <a:rPr lang="cs-CZ" dirty="0"/>
              <a:t>, &amp; </a:t>
            </a:r>
            <a:r>
              <a:rPr lang="cs-CZ" dirty="0" err="1"/>
              <a:t>Oakley</a:t>
            </a:r>
            <a:r>
              <a:rPr lang="cs-CZ" dirty="0"/>
              <a:t>, </a:t>
            </a:r>
            <a:r>
              <a:rPr lang="sk-SK" dirty="0"/>
              <a:t>(2005) popísali ako fenoménom mnohých tvárí. Pojem </a:t>
            </a:r>
            <a:r>
              <a:rPr lang="sk-SK" dirty="0" err="1"/>
              <a:t>disociácia</a:t>
            </a:r>
            <a:r>
              <a:rPr lang="sk-SK" dirty="0"/>
              <a:t> má za sebou už dlhú históriu, pričom pre nezainteresovaného odborníka môže pôsobiť ako relatívne jasný termín. Avšak mnohé štúdie zhodne uvádzajú opak, porozumenie pojmu </a:t>
            </a:r>
            <a:r>
              <a:rPr lang="sk-SK" dirty="0" err="1"/>
              <a:t>disociácie</a:t>
            </a:r>
            <a:r>
              <a:rPr lang="sk-SK" dirty="0"/>
              <a:t> je na teoretickej úrovni náročné. </a:t>
            </a:r>
            <a:r>
              <a:rPr lang="sk-SK" dirty="0" err="1"/>
              <a:t>Disociácia</a:t>
            </a:r>
            <a:r>
              <a:rPr lang="sk-SK" dirty="0"/>
              <a:t> je vágny termín, ktorý Holmes, </a:t>
            </a:r>
            <a:r>
              <a:rPr lang="cs-CZ" dirty="0"/>
              <a:t>Brown, </a:t>
            </a:r>
            <a:r>
              <a:rPr lang="cs-CZ" dirty="0" err="1"/>
              <a:t>Mansell</a:t>
            </a:r>
            <a:r>
              <a:rPr lang="cs-CZ" dirty="0"/>
              <a:t>, </a:t>
            </a:r>
            <a:r>
              <a:rPr lang="cs-CZ" dirty="0" err="1"/>
              <a:t>Fearon</a:t>
            </a:r>
            <a:r>
              <a:rPr lang="cs-CZ" dirty="0"/>
              <a:t>, Hunter, </a:t>
            </a:r>
            <a:r>
              <a:rPr lang="cs-CZ" dirty="0" err="1"/>
              <a:t>Frasquilho</a:t>
            </a:r>
            <a:r>
              <a:rPr lang="cs-CZ" dirty="0"/>
              <a:t>, &amp; </a:t>
            </a:r>
            <a:r>
              <a:rPr lang="cs-CZ" dirty="0" err="1"/>
              <a:t>Oakley</a:t>
            </a:r>
            <a:r>
              <a:rPr lang="cs-CZ" dirty="0"/>
              <a:t>, </a:t>
            </a:r>
            <a:r>
              <a:rPr lang="sk-SK" dirty="0"/>
              <a:t>(2005) popísali ako fenoménom mnohých tvárí.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93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dirty="0"/>
              <a:t>Táto téma bola skúmaná viac v minulom storočí, v 90-tych rokoch doznievali posledné štúdie orientované na zistenie a </a:t>
            </a:r>
            <a:r>
              <a:rPr lang="sk-SK" dirty="0" err="1"/>
              <a:t>validizovanie</a:t>
            </a:r>
            <a:r>
              <a:rPr lang="sk-SK" dirty="0"/>
              <a:t> určitých znakov v </a:t>
            </a:r>
            <a:r>
              <a:rPr lang="sk-SK" dirty="0" err="1"/>
              <a:t>projektívnych</a:t>
            </a:r>
            <a:r>
              <a:rPr lang="sk-SK" dirty="0"/>
              <a:t> metódach, na základe ktorých je možné diagnostikovať </a:t>
            </a:r>
            <a:r>
              <a:rPr lang="sk-SK" dirty="0" err="1"/>
              <a:t>disociáciu</a:t>
            </a:r>
            <a:r>
              <a:rPr lang="sk-SK" dirty="0"/>
              <a:t>. </a:t>
            </a:r>
            <a:r>
              <a:rPr lang="sk-SK" dirty="0">
                <a:solidFill>
                  <a:srgbClr val="FF0000"/>
                </a:solidFill>
              </a:rPr>
              <a:t>Výsledky týchto štúdií však nie je možné z hľadiska možnej </a:t>
            </a:r>
            <a:r>
              <a:rPr lang="sk-SK" dirty="0" err="1">
                <a:solidFill>
                  <a:srgbClr val="FF0000"/>
                </a:solidFill>
              </a:rPr>
              <a:t>disociatívnej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err="1">
                <a:solidFill>
                  <a:srgbClr val="FF0000"/>
                </a:solidFill>
              </a:rPr>
              <a:t>symptomatiky</a:t>
            </a:r>
            <a:r>
              <a:rPr lang="sk-SK" dirty="0">
                <a:solidFill>
                  <a:srgbClr val="FF0000"/>
                </a:solidFill>
              </a:rPr>
              <a:t> jednoznačne interpretovať.</a:t>
            </a:r>
            <a:r>
              <a:rPr lang="sk-SK" dirty="0"/>
              <a:t> </a:t>
            </a:r>
            <a:r>
              <a:rPr lang="sk-SK" dirty="0" smtClean="0"/>
              <a:t>Na </a:t>
            </a:r>
            <a:r>
              <a:rPr lang="sk-SK" dirty="0"/>
              <a:t>tieto snahy nadviazala novým spôsobom skupina výskumníkov, ktorej cieľom je kvantifikácia </a:t>
            </a:r>
            <a:r>
              <a:rPr lang="sk-SK" dirty="0" err="1"/>
              <a:t>psychodynamických</a:t>
            </a:r>
            <a:r>
              <a:rPr lang="sk-SK" dirty="0"/>
              <a:t> konceptov, pričom štúdie tohto typu sú rozvíjané dodnes.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43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</a:rPr>
              <a:t>Je možné, že rámci podskupiny pacientov trpiacich PPP vylúčime mužov, aby bol súbor </a:t>
            </a:r>
            <a:r>
              <a:rPr lang="sk-SK" dirty="0" err="1">
                <a:solidFill>
                  <a:srgbClr val="FF0000"/>
                </a:solidFill>
              </a:rPr>
              <a:t>homogénnejší</a:t>
            </a:r>
            <a:r>
              <a:rPr lang="sk-SK" dirty="0">
                <a:solidFill>
                  <a:srgbClr val="FF0000"/>
                </a:solidFill>
              </a:rPr>
              <a:t>. V ideálnom prípade by som podskupinu PPP rozdelila ešte podľa kritéria, či je u nich prítomný cyklus prejedenie – očista, alebo nie, čo sa mi po naštudovaní literatúry javí ako dôležitejšia premenná než konkrétna diagnóza v rámci okruhu PPP. Tieto informácie však nemám dostupné. </a:t>
            </a:r>
            <a:r>
              <a:rPr lang="sk-SK" dirty="0"/>
              <a:t>V rámci podskupiny iných psychiatrických diagnóz vylúčim pri porovnávaní rozdielov medzi skupinami pacientov, ktorí trpia diagnózami, u ktorých sa tiež vyskytuje zvýšená miera </a:t>
            </a:r>
            <a:r>
              <a:rPr lang="sk-SK" dirty="0" err="1"/>
              <a:t>disociácie</a:t>
            </a:r>
            <a:r>
              <a:rPr lang="sk-SK" dirty="0"/>
              <a:t>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64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Zozbierané dáta majú </a:t>
            </a:r>
            <a:r>
              <a:rPr lang="sk-SK" dirty="0">
                <a:solidFill>
                  <a:srgbClr val="FF0000"/>
                </a:solidFill>
              </a:rPr>
              <a:t>numerickú podobu</a:t>
            </a:r>
            <a:r>
              <a:rPr lang="sk-SK" dirty="0"/>
              <a:t> – aj kvalitatívne analyzované prvky boli kódované ako kategorické premenné. </a:t>
            </a:r>
            <a:r>
              <a:rPr lang="sk-SK" dirty="0">
                <a:solidFill>
                  <a:srgbClr val="FF0000"/>
                </a:solidFill>
              </a:rPr>
              <a:t>Ďalšie premenné sú ordinárne</a:t>
            </a:r>
            <a:r>
              <a:rPr lang="sk-SK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Na skúmanie súvislostí medzi premennými sme využili </a:t>
            </a:r>
            <a:r>
              <a:rPr lang="sk-SK" dirty="0" err="1"/>
              <a:t>Spearmenovho</a:t>
            </a:r>
            <a:r>
              <a:rPr lang="sk-SK" dirty="0"/>
              <a:t> korelačného koeficientu </a:t>
            </a:r>
            <a:r>
              <a:rPr lang="sk-SK" dirty="0">
                <a:solidFill>
                  <a:srgbClr val="FF0000"/>
                </a:solidFill>
              </a:rPr>
              <a:t>(</a:t>
            </a:r>
            <a:r>
              <a:rPr lang="sk-SK" dirty="0" err="1">
                <a:solidFill>
                  <a:srgbClr val="FF0000"/>
                </a:solidFill>
              </a:rPr>
              <a:t>Pallant</a:t>
            </a:r>
            <a:r>
              <a:rPr lang="sk-SK" dirty="0">
                <a:solidFill>
                  <a:srgbClr val="FF0000"/>
                </a:solidFill>
              </a:rPr>
              <a:t>, 2011).</a:t>
            </a:r>
            <a:r>
              <a:rPr lang="sk-SK" dirty="0"/>
              <a:t>  </a:t>
            </a:r>
            <a:r>
              <a:rPr lang="cs-CZ" dirty="0"/>
              <a:t> </a:t>
            </a:r>
            <a:r>
              <a:rPr lang="sk-SK" dirty="0"/>
              <a:t> 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491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However, many researches </a:t>
            </a:r>
            <a:r>
              <a:rPr lang="en-US" sz="2800" dirty="0" smtClean="0">
                <a:solidFill>
                  <a:srgbClr val="C00000"/>
                </a:solidFill>
              </a:rPr>
              <a:t>(Czech Statistical Bureau, 2013; </a:t>
            </a:r>
            <a:r>
              <a:rPr lang="en-US" sz="2800" dirty="0" err="1" smtClean="0">
                <a:solidFill>
                  <a:srgbClr val="C00000"/>
                </a:solidFill>
              </a:rPr>
              <a:t>Halman</a:t>
            </a:r>
            <a:r>
              <a:rPr lang="en-US" sz="2800" dirty="0" smtClean="0">
                <a:solidFill>
                  <a:srgbClr val="C00000"/>
                </a:solidFill>
              </a:rPr>
              <a:t>, </a:t>
            </a:r>
            <a:r>
              <a:rPr lang="en-US" sz="2800" dirty="0" err="1" smtClean="0">
                <a:solidFill>
                  <a:srgbClr val="C00000"/>
                </a:solidFill>
              </a:rPr>
              <a:t>Sieben</a:t>
            </a:r>
            <a:r>
              <a:rPr lang="en-US" sz="2800" dirty="0" smtClean="0">
                <a:solidFill>
                  <a:srgbClr val="C00000"/>
                </a:solidFill>
              </a:rPr>
              <a:t>, &amp; </a:t>
            </a:r>
            <a:r>
              <a:rPr lang="en-US" sz="2800" dirty="0" err="1" smtClean="0">
                <a:solidFill>
                  <a:srgbClr val="C00000"/>
                </a:solidFill>
              </a:rPr>
              <a:t>Zundert</a:t>
            </a:r>
            <a:r>
              <a:rPr lang="en-US" sz="2800" dirty="0" smtClean="0">
                <a:solidFill>
                  <a:srgbClr val="C00000"/>
                </a:solidFill>
              </a:rPr>
              <a:t>, 2011; </a:t>
            </a:r>
            <a:r>
              <a:rPr lang="en-US" sz="2800" dirty="0" err="1" smtClean="0">
                <a:solidFill>
                  <a:srgbClr val="C00000"/>
                </a:solidFill>
              </a:rPr>
              <a:t>Inglehart</a:t>
            </a:r>
            <a:r>
              <a:rPr lang="en-US" sz="2800" dirty="0" smtClean="0">
                <a:solidFill>
                  <a:srgbClr val="C00000"/>
                </a:solidFill>
              </a:rPr>
              <a:t> et al., 2004 )</a:t>
            </a:r>
            <a:r>
              <a:rPr lang="en-US" sz="2800" dirty="0" smtClean="0"/>
              <a:t> </a:t>
            </a:r>
            <a:r>
              <a:rPr lang="en-US" sz="2800" dirty="0"/>
              <a:t>showed that this situation should not be understood as a reflection of disinterest in spiritual life as a </a:t>
            </a:r>
            <a:r>
              <a:rPr lang="en-US" sz="2800" dirty="0" smtClean="0"/>
              <a:t>whole.</a:t>
            </a:r>
            <a:r>
              <a:rPr lang="cs-CZ" sz="2800" dirty="0" smtClean="0"/>
              <a:t> 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en-US" sz="2800" dirty="0" smtClean="0"/>
              <a:t>However, many researches showed that this situation should not be understood as a reflection of disinterest in spiritual life as a whole</a:t>
            </a:r>
            <a:r>
              <a:rPr lang="cs-CZ" sz="2800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(Czech Statistical Bureau, 2013; </a:t>
            </a:r>
            <a:r>
              <a:rPr lang="en-US" sz="2800" dirty="0" err="1" smtClean="0">
                <a:solidFill>
                  <a:srgbClr val="7030A0"/>
                </a:solidFill>
              </a:rPr>
              <a:t>Halman</a:t>
            </a:r>
            <a:r>
              <a:rPr lang="en-US" sz="2800" dirty="0" smtClean="0">
                <a:solidFill>
                  <a:srgbClr val="7030A0"/>
                </a:solidFill>
              </a:rPr>
              <a:t>, </a:t>
            </a:r>
            <a:r>
              <a:rPr lang="en-US" sz="2800" dirty="0" err="1" smtClean="0">
                <a:solidFill>
                  <a:srgbClr val="7030A0"/>
                </a:solidFill>
              </a:rPr>
              <a:t>Sieben</a:t>
            </a:r>
            <a:r>
              <a:rPr lang="en-US" sz="2800" dirty="0" smtClean="0">
                <a:solidFill>
                  <a:srgbClr val="7030A0"/>
                </a:solidFill>
              </a:rPr>
              <a:t>, &amp; </a:t>
            </a:r>
            <a:r>
              <a:rPr lang="en-US" sz="2800" dirty="0" err="1" smtClean="0">
                <a:solidFill>
                  <a:srgbClr val="7030A0"/>
                </a:solidFill>
              </a:rPr>
              <a:t>Zundert</a:t>
            </a:r>
            <a:r>
              <a:rPr lang="en-US" sz="2800" dirty="0" smtClean="0">
                <a:solidFill>
                  <a:srgbClr val="7030A0"/>
                </a:solidFill>
              </a:rPr>
              <a:t>, 2011; </a:t>
            </a:r>
            <a:r>
              <a:rPr lang="en-US" sz="2800" dirty="0" err="1" smtClean="0">
                <a:solidFill>
                  <a:srgbClr val="7030A0"/>
                </a:solidFill>
              </a:rPr>
              <a:t>Inglehart</a:t>
            </a:r>
            <a:r>
              <a:rPr lang="en-US" sz="2800" dirty="0" smtClean="0">
                <a:solidFill>
                  <a:srgbClr val="7030A0"/>
                </a:solidFill>
              </a:rPr>
              <a:t> et al., 2004 )</a:t>
            </a:r>
            <a:r>
              <a:rPr lang="en-US" sz="2800" dirty="0" smtClean="0"/>
              <a:t>.</a:t>
            </a:r>
            <a:r>
              <a:rPr lang="cs-CZ" sz="2800" dirty="0" smtClean="0"/>
              <a:t> </a:t>
            </a:r>
          </a:p>
          <a:p>
            <a:pPr marL="0" indent="0">
              <a:buNone/>
            </a:pPr>
            <a:endParaRPr lang="cs-CZ" sz="2800" dirty="0"/>
          </a:p>
          <a:p>
            <a:pPr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22522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For example, factor validity of the ESI was replicated in </a:t>
            </a:r>
            <a:r>
              <a:rPr lang="en-US" sz="2800" dirty="0">
                <a:solidFill>
                  <a:srgbClr val="FF0000"/>
                </a:solidFill>
              </a:rPr>
              <a:t>India, South Korea, Uganda, Poland, Slovakia or USA </a:t>
            </a:r>
            <a:r>
              <a:rPr lang="en-US" sz="2800" dirty="0"/>
              <a:t>or among various subpopulations like elderly people, clinical patients, students or yoga practitioners </a:t>
            </a:r>
            <a:r>
              <a:rPr lang="en-US" sz="2800" dirty="0">
                <a:solidFill>
                  <a:srgbClr val="FF0000"/>
                </a:solidFill>
              </a:rPr>
              <a:t>(</a:t>
            </a:r>
            <a:r>
              <a:rPr lang="en-US" sz="2800" dirty="0" err="1">
                <a:solidFill>
                  <a:srgbClr val="FF0000"/>
                </a:solidFill>
              </a:rPr>
              <a:t>Heintz</a:t>
            </a:r>
            <a:r>
              <a:rPr lang="en-US" sz="2800" dirty="0">
                <a:solidFill>
                  <a:srgbClr val="FF0000"/>
                </a:solidFill>
              </a:rPr>
              <a:t>, &amp; </a:t>
            </a:r>
            <a:r>
              <a:rPr lang="en-US" sz="2800" dirty="0" err="1">
                <a:solidFill>
                  <a:srgbClr val="FF0000"/>
                </a:solidFill>
              </a:rPr>
              <a:t>Baruss</a:t>
            </a:r>
            <a:r>
              <a:rPr lang="en-US" sz="2800" dirty="0">
                <a:solidFill>
                  <a:srgbClr val="FF0000"/>
                </a:solidFill>
              </a:rPr>
              <a:t> 2001; MacDonald, 2000; MacDonald, &amp; Holland, 2003; MacDonald, &amp; Friedman, 2009 </a:t>
            </a:r>
            <a:r>
              <a:rPr lang="en-US" sz="2800" dirty="0" smtClean="0">
                <a:solidFill>
                  <a:srgbClr val="FF0000"/>
                </a:solidFill>
              </a:rPr>
              <a:t>).</a:t>
            </a:r>
            <a:endParaRPr lang="cs-CZ" sz="2800" dirty="0">
              <a:solidFill>
                <a:srgbClr val="FF0000"/>
              </a:solidFill>
            </a:endParaRPr>
          </a:p>
          <a:p>
            <a:pPr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709143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the first phase of pre-testing we focused primarily on respondents’ understanding of the items, i.e. on cultural and language context. </a:t>
            </a:r>
            <a:r>
              <a:rPr lang="en-US" dirty="0">
                <a:solidFill>
                  <a:srgbClr val="FF0000"/>
                </a:solidFill>
              </a:rPr>
              <a:t>This phase of pre-test was similar to cognitive interviewing  (Willis, 2005). </a:t>
            </a:r>
            <a:r>
              <a:rPr lang="en-US" dirty="0"/>
              <a:t>Some minor changes (e.g. re-formulation of some items’ wording) were suggested in order to reduce ambiguity or cognitive burdens. For example, in the case of item “I believe that witchcraft is real”, we added a short vignette in order to provide a concept of witchcraft relevant in the Czech context</a:t>
            </a:r>
            <a:r>
              <a:rPr lang="en-US" dirty="0">
                <a:solidFill>
                  <a:srgbClr val="C00000"/>
                </a:solidFill>
              </a:rPr>
              <a:t>. All of changes were done with regard to methodological rigorousness. As a result, we were able to improve participants’ understanding of the items and capacity of the items to differentiate between participants with different spiritual background as well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373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12776"/>
            <a:ext cx="5760640" cy="5124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965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APA: citace v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(e.g</a:t>
            </a:r>
            <a:r>
              <a:rPr lang="en-US" dirty="0" smtClean="0"/>
              <a:t>.,</a:t>
            </a:r>
            <a:r>
              <a:rPr lang="cs-CZ" dirty="0" smtClean="0"/>
              <a:t> </a:t>
            </a:r>
            <a:r>
              <a:rPr lang="en-US" dirty="0" err="1" smtClean="0"/>
              <a:t>Busemeyer</a:t>
            </a:r>
            <a:r>
              <a:rPr lang="en-US" dirty="0" smtClean="0"/>
              <a:t> </a:t>
            </a:r>
            <a:r>
              <a:rPr lang="en-US" dirty="0"/>
              <a:t>et al., 2002; </a:t>
            </a:r>
            <a:r>
              <a:rPr lang="en-US" dirty="0" err="1"/>
              <a:t>Ahn</a:t>
            </a:r>
            <a:r>
              <a:rPr lang="en-US" dirty="0"/>
              <a:t> et al., 2008; Worthy et al., 2013b; Worthy et al., 2013a )</a:t>
            </a:r>
            <a:r>
              <a:rPr lang="cs-CZ" dirty="0" smtClean="0">
                <a:effectLst/>
              </a:rPr>
              <a:t> </a:t>
            </a:r>
            <a:r>
              <a:rPr lang="en-US" dirty="0"/>
              <a:t> </a:t>
            </a:r>
            <a:r>
              <a:rPr lang="en-US" dirty="0" err="1"/>
              <a:t>Podle</a:t>
            </a:r>
            <a:r>
              <a:rPr lang="en-US" dirty="0"/>
              <a:t> APA by reference v </a:t>
            </a:r>
            <a:r>
              <a:rPr lang="en-US" dirty="0" err="1"/>
              <a:t>závorce</a:t>
            </a:r>
            <a:r>
              <a:rPr lang="en-US" dirty="0"/>
              <a:t> </a:t>
            </a:r>
            <a:r>
              <a:rPr lang="en-US" dirty="0" err="1"/>
              <a:t>měly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rovnány</a:t>
            </a:r>
            <a:r>
              <a:rPr lang="en-US" dirty="0"/>
              <a:t> </a:t>
            </a:r>
            <a:r>
              <a:rPr lang="en-US" dirty="0" err="1"/>
              <a:t>abecedně</a:t>
            </a:r>
            <a:r>
              <a:rPr lang="en-US" dirty="0"/>
              <a:t> (</a:t>
            </a:r>
            <a:r>
              <a:rPr lang="en-US" dirty="0" err="1"/>
              <a:t>Ahn</a:t>
            </a:r>
            <a:r>
              <a:rPr lang="en-US" dirty="0"/>
              <a:t> et al., 2008; </a:t>
            </a:r>
            <a:r>
              <a:rPr lang="en-US" dirty="0" err="1"/>
              <a:t>Busemeyer</a:t>
            </a:r>
            <a:r>
              <a:rPr lang="en-US" dirty="0"/>
              <a:t> et al., 2002; Worthy…)</a:t>
            </a:r>
            <a:endParaRPr lang="cs-CZ" dirty="0"/>
          </a:p>
          <a:p>
            <a:r>
              <a:rPr lang="cs-CZ" b="1" dirty="0" smtClean="0">
                <a:solidFill>
                  <a:srgbClr val="00B050"/>
                </a:solidFill>
              </a:rPr>
              <a:t>Abecedně</a:t>
            </a:r>
            <a:r>
              <a:rPr lang="cs-CZ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/>
              <a:t>(e.g., </a:t>
            </a:r>
            <a:r>
              <a:rPr lang="en-US" dirty="0" err="1" smtClean="0"/>
              <a:t>Ahn</a:t>
            </a:r>
            <a:r>
              <a:rPr lang="en-US" dirty="0" smtClean="0"/>
              <a:t> et al., 2008</a:t>
            </a:r>
            <a:r>
              <a:rPr lang="cs-CZ" dirty="0" smtClean="0"/>
              <a:t>; </a:t>
            </a:r>
            <a:r>
              <a:rPr lang="en-US" dirty="0" err="1" smtClean="0"/>
              <a:t>Busemeyer</a:t>
            </a:r>
            <a:r>
              <a:rPr lang="en-US" dirty="0" smtClean="0"/>
              <a:t> </a:t>
            </a:r>
            <a:r>
              <a:rPr lang="en-US" dirty="0"/>
              <a:t>et al., </a:t>
            </a:r>
            <a:r>
              <a:rPr lang="en-US" dirty="0" smtClean="0"/>
              <a:t>2002;</a:t>
            </a:r>
            <a:r>
              <a:rPr lang="en-US" dirty="0"/>
              <a:t> Worthy et al., </a:t>
            </a:r>
            <a:r>
              <a:rPr lang="en-US" dirty="0" smtClean="0"/>
              <a:t>2013</a:t>
            </a:r>
            <a:r>
              <a:rPr lang="cs-CZ" dirty="0" smtClean="0"/>
              <a:t>a</a:t>
            </a:r>
            <a:r>
              <a:rPr lang="en-US" dirty="0" smtClean="0"/>
              <a:t>;</a:t>
            </a:r>
            <a:r>
              <a:rPr lang="en-US" dirty="0"/>
              <a:t> Worthy et al., </a:t>
            </a:r>
            <a:r>
              <a:rPr lang="en-US" dirty="0" smtClean="0"/>
              <a:t>2013</a:t>
            </a:r>
            <a:r>
              <a:rPr lang="cs-CZ" dirty="0" smtClean="0"/>
              <a:t>b</a:t>
            </a:r>
            <a:r>
              <a:rPr lang="en-US" dirty="0" smtClean="0"/>
              <a:t>)</a:t>
            </a:r>
            <a:r>
              <a:rPr lang="cs-CZ" dirty="0" smtClean="0">
                <a:effectLst/>
              </a:rPr>
              <a:t> </a:t>
            </a:r>
            <a:r>
              <a:rPr lang="en-US" dirty="0"/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7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APA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12776"/>
            <a:ext cx="4608512" cy="4569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52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APA: statistiky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overall net scores were significantly different between the two groups (net score median for PD = -12, and median for Control=4</a:t>
            </a:r>
            <a:r>
              <a:rPr lang="en-US" dirty="0" smtClean="0"/>
              <a:t>;</a:t>
            </a:r>
            <a:r>
              <a:rPr lang="cs-CZ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Z=2,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p=0.046</a:t>
            </a:r>
            <a:r>
              <a:rPr lang="en-US" dirty="0"/>
              <a:t>) , indicating worse overall performance of PD group. Each block score was compared between the two groups and only the block score of PD group on Block 2 was identified as statistically larger (</a:t>
            </a:r>
            <a:r>
              <a:rPr lang="en-US" dirty="0">
                <a:solidFill>
                  <a:srgbClr val="FF0000"/>
                </a:solidFill>
              </a:rPr>
              <a:t>Z=2.23,p=0.025</a:t>
            </a:r>
            <a:r>
              <a:rPr lang="en-US" dirty="0"/>
              <a:t> ; see Figure 2). </a:t>
            </a:r>
            <a:endParaRPr lang="cs-CZ" dirty="0" smtClean="0"/>
          </a:p>
          <a:p>
            <a:r>
              <a:rPr lang="en-US" dirty="0" smtClean="0"/>
              <a:t>The overall net scores were significantly different between the two groups (net score median for PD = -12, and median for Control=4;</a:t>
            </a:r>
            <a:r>
              <a:rPr lang="cs-CZ" dirty="0" smtClean="0"/>
              <a:t> </a:t>
            </a:r>
            <a:r>
              <a:rPr lang="en-US" i="1" dirty="0" smtClean="0">
                <a:solidFill>
                  <a:srgbClr val="00B050"/>
                </a:solidFill>
              </a:rPr>
              <a:t>Z</a:t>
            </a:r>
            <a:r>
              <a:rPr lang="cs-CZ" i="1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2,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en-US" i="1" dirty="0" smtClean="0">
                <a:solidFill>
                  <a:srgbClr val="00B050"/>
                </a:solidFill>
              </a:rPr>
              <a:t>p</a:t>
            </a:r>
            <a:r>
              <a:rPr lang="cs-CZ" i="1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=.046</a:t>
            </a:r>
            <a:r>
              <a:rPr lang="en-US" dirty="0" smtClean="0"/>
              <a:t>) , indicating worse overall performance of PD group. Each block score was compared between the two groups and only the block score of PD group on Block 2 was identified as statistically larger (</a:t>
            </a:r>
            <a:r>
              <a:rPr lang="en-US" i="1" dirty="0" smtClean="0">
                <a:solidFill>
                  <a:srgbClr val="00B050"/>
                </a:solidFill>
              </a:rPr>
              <a:t>Z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2.23,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en-US" i="1" dirty="0" smtClean="0">
                <a:solidFill>
                  <a:srgbClr val="00B050"/>
                </a:solidFill>
              </a:rPr>
              <a:t>p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.025</a:t>
            </a:r>
            <a:r>
              <a:rPr lang="en-US" dirty="0" smtClean="0"/>
              <a:t> ; see Figure 2).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97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://www.quickmeme.com/img/22/228b096ce1489e75e4e2231aa391dfe1e1fedafeabfa7646732a9ba47a971f4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99722"/>
            <a:ext cx="6552728" cy="492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56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APA: seznam literatury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Scholar.google.com nabízí formát citací</a:t>
            </a:r>
            <a:endParaRPr lang="cs-CZ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3097826"/>
            <a:ext cx="8862891" cy="3283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H="1">
            <a:off x="8028384" y="5013176"/>
            <a:ext cx="360040" cy="1008112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788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1663</Words>
  <Application>Microsoft Office PowerPoint</Application>
  <PresentationFormat>Předvádění na obrazovce (4:3)</PresentationFormat>
  <Paragraphs>129</Paragraphs>
  <Slides>39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Motiv systému Office</vt:lpstr>
      <vt:lpstr>Výběr časopisu</vt:lpstr>
      <vt:lpstr>APA</vt:lpstr>
      <vt:lpstr>APA: et al.</vt:lpstr>
      <vt:lpstr>APA</vt:lpstr>
      <vt:lpstr>APA: citace v textu</vt:lpstr>
      <vt:lpstr>APA</vt:lpstr>
      <vt:lpstr>APA: statistiky</vt:lpstr>
      <vt:lpstr>APA</vt:lpstr>
      <vt:lpstr>APA: seznam literatury</vt:lpstr>
      <vt:lpstr>APA: seznam literatury</vt:lpstr>
      <vt:lpstr>Zpětná vazba</vt:lpstr>
      <vt:lpstr>Diskuze - začátek</vt:lpstr>
      <vt:lpstr>Ke konci Introduction</vt:lpstr>
      <vt:lpstr>Metody</vt:lpstr>
      <vt:lpstr>Vycpávky</vt:lpstr>
      <vt:lpstr>Vycpávky II</vt:lpstr>
      <vt:lpstr>Odkazy na literaturu</vt:lpstr>
      <vt:lpstr>Desetinná čárka, desetinná tečka</vt:lpstr>
      <vt:lpstr>Pasivní výrazy</vt:lpstr>
      <vt:lpstr>Podnadpisy</vt:lpstr>
      <vt:lpstr>Jazyk</vt:lpstr>
      <vt:lpstr>Formality</vt:lpstr>
      <vt:lpstr>Jasně směřovat</vt:lpstr>
      <vt:lpstr>Jasně směřovat</vt:lpstr>
      <vt:lpstr>Implikace?</vt:lpstr>
      <vt:lpstr>Teoretická část</vt:lpstr>
      <vt:lpstr>Prezentace aplikace PowerPoint</vt:lpstr>
      <vt:lpstr>Metoda</vt:lpstr>
      <vt:lpstr>Pilotáž - informace</vt:lpstr>
      <vt:lpstr>Dlouhé věty</vt:lpstr>
      <vt:lpstr>Diskuse</vt:lpstr>
      <vt:lpstr>Diskuse - limity</vt:lpstr>
      <vt:lpstr>Teorie</vt:lpstr>
      <vt:lpstr>Teorie</vt:lpstr>
      <vt:lpstr>Metoda</vt:lpstr>
      <vt:lpstr>Metoda</vt:lpstr>
      <vt:lpstr>Prezentace aplikace PowerPoint</vt:lpstr>
      <vt:lpstr>Prezentace aplikace PowerPoint</vt:lpstr>
      <vt:lpstr>Prezentace aplikace PowerPoint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Dědková</dc:creator>
  <cp:lastModifiedBy>Hana Macháčková</cp:lastModifiedBy>
  <cp:revision>38</cp:revision>
  <dcterms:created xsi:type="dcterms:W3CDTF">2015-03-25T12:23:12Z</dcterms:created>
  <dcterms:modified xsi:type="dcterms:W3CDTF">2015-03-26T14:13:08Z</dcterms:modified>
</cp:coreProperties>
</file>