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4" r:id="rId4"/>
    <p:sldId id="263" r:id="rId5"/>
    <p:sldId id="288" r:id="rId6"/>
    <p:sldId id="289" r:id="rId7"/>
    <p:sldId id="272" r:id="rId8"/>
    <p:sldId id="285" r:id="rId9"/>
    <p:sldId id="280" r:id="rId10"/>
    <p:sldId id="290" r:id="rId11"/>
    <p:sldId id="291" r:id="rId12"/>
    <p:sldId id="292" r:id="rId13"/>
    <p:sldId id="277" r:id="rId14"/>
    <p:sldId id="267" r:id="rId15"/>
    <p:sldId id="269" r:id="rId16"/>
    <p:sldId id="286" r:id="rId17"/>
    <p:sldId id="281" r:id="rId18"/>
    <p:sldId id="270" r:id="rId19"/>
    <p:sldId id="271" r:id="rId20"/>
    <p:sldId id="284" r:id="rId21"/>
    <p:sldId id="287" r:id="rId22"/>
    <p:sldId id="276" r:id="rId23"/>
    <p:sldId id="283" r:id="rId24"/>
    <p:sldId id="274" r:id="rId25"/>
    <p:sldId id="275" r:id="rId26"/>
    <p:sldId id="257" r:id="rId27"/>
    <p:sldId id="258" r:id="rId28"/>
    <p:sldId id="279" r:id="rId29"/>
    <p:sldId id="260" r:id="rId3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3" d="100"/>
          <a:sy n="103" d="100"/>
        </p:scale>
        <p:origin x="-9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9.4.2015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9.4.2015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9.4.2015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9.4.2015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95EC1D4A-A796-47C3-A63E-CE236FB377E2}" type="datetimeFigureOut">
              <a:rPr lang="cs-CZ" smtClean="0"/>
              <a:t>9.4.2015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5EC1D4A-A796-47C3-A63E-CE236FB377E2}" type="datetimeFigureOut">
              <a:rPr lang="cs-CZ" smtClean="0"/>
              <a:t>9.4.2015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5EC1D4A-A796-47C3-A63E-CE236FB377E2}" type="datetimeFigureOut">
              <a:rPr lang="cs-CZ" smtClean="0"/>
              <a:t>9.4.2015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95EC1D4A-A796-47C3-A63E-CE236FB377E2}" type="datetimeFigureOut">
              <a:rPr lang="cs-CZ" smtClean="0"/>
              <a:t>9.4.2015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5EC1D4A-A796-47C3-A63E-CE236FB377E2}" type="datetimeFigureOut">
              <a:rPr lang="cs-CZ" smtClean="0"/>
              <a:t>9.4.2015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t>9.4.2015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t>9.4.2015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C1D4A-A796-47C3-A63E-CE236FB377E2}" type="datetimeFigureOut">
              <a:rPr lang="cs-CZ" smtClean="0"/>
              <a:t>9.4.2015</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Vědecká komunikace</a:t>
            </a:r>
            <a:br>
              <a:rPr lang="cs-CZ" dirty="0" smtClean="0"/>
            </a:br>
            <a:r>
              <a:rPr lang="cs-CZ" sz="3200" dirty="0" smtClean="0"/>
              <a:t>seminář – 1. recenze</a:t>
            </a:r>
            <a:endParaRPr lang="cs-CZ" sz="3200" dirty="0"/>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1154226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5577483"/>
          </a:xfrm>
        </p:spPr>
        <p:txBody>
          <a:bodyPr>
            <a:normAutofit fontScale="40000" lnSpcReduction="20000"/>
          </a:bodyPr>
          <a:lstStyle/>
          <a:p>
            <a:pPr marL="0" indent="0">
              <a:buNone/>
            </a:pPr>
            <a:r>
              <a:rPr lang="cs-CZ" b="1" dirty="0"/>
              <a:t>Úvod</a:t>
            </a:r>
          </a:p>
          <a:p>
            <a:pPr marL="0" indent="0">
              <a:buNone/>
            </a:pPr>
            <a:r>
              <a:rPr lang="cs-CZ" dirty="0"/>
              <a:t>Studie zkoumá vztah prožívané autonomie s časovými orientacemi a s vyváženou časovou perspektivou v období vynořující se dospělosti. Studie je relevantním přínosem pro vědeckou diskuzi. Rozebírá téma z adekvátní vědecké perspektivy, přináší nové poznatky o řešené problematice a poukazuje na význam vztahu autonomie a časové perspektivy v přechodu do dospělosti. Formálně je studie vystavěna dobře, viz níže:</a:t>
            </a:r>
          </a:p>
          <a:p>
            <a:pPr marL="0" indent="0">
              <a:buNone/>
            </a:pPr>
            <a:r>
              <a:rPr lang="cs-CZ" b="1" dirty="0"/>
              <a:t>Teorie</a:t>
            </a:r>
          </a:p>
          <a:p>
            <a:pPr marL="0" indent="0">
              <a:buNone/>
            </a:pPr>
            <a:r>
              <a:rPr lang="cs-CZ" dirty="0"/>
              <a:t>V teoretické části autorka osvětluje problematiku vynořující se dospělosti a definuje fenomény, které v tomto rámci hodlá zkoumat. Oceňuji přehlednou a dobře navazující strukturu. Každý ze zkoumaných aspektů je vysvětlen a v textu se dobře orientuje. Autorka adekvátně shrnuje dosavadní výzkumy a jasně vykládá souvislost mezi autonomií a časovou perspektivou. Trochu hned v úvodu postrádám argument, jaké konkrétní aspekty autorku dovedlo k přesvědčení, že „</a:t>
            </a:r>
            <a:r>
              <a:rPr lang="cs-CZ" i="1" dirty="0"/>
              <a:t>v postupném přechodu od adolescence do dospělosti může hrát prožívaná autonomie i časová perspektiva důležitou roli“.</a:t>
            </a:r>
            <a:r>
              <a:rPr lang="cs-CZ" dirty="0"/>
              <a:t> </a:t>
            </a:r>
          </a:p>
          <a:p>
            <a:pPr marL="0" indent="0">
              <a:buNone/>
            </a:pPr>
            <a:r>
              <a:rPr lang="cs-CZ" dirty="0"/>
              <a:t>Text v teoretické části je věcný, bez zbytečných vycpávek a drží se myšlenkové linie, která směřuje k nastolení hypotéz. Dobře definované hypotézy jsou pro snadnou orientaci ve studii výhodou a pomáhají udržovat myšlenkovou linii také u čtenáře.</a:t>
            </a:r>
          </a:p>
          <a:p>
            <a:pPr marL="0" indent="0">
              <a:buNone/>
            </a:pPr>
            <a:r>
              <a:rPr lang="cs-CZ" b="1" dirty="0"/>
              <a:t>Metoda</a:t>
            </a:r>
          </a:p>
          <a:p>
            <a:pPr marL="0" indent="0">
              <a:buNone/>
            </a:pPr>
            <a:r>
              <a:rPr lang="cs-CZ" dirty="0"/>
              <a:t>V sekci metody jsou uvedeny veškeré informace relevantní pro tuto studii, opět oceňuji přehledné a přesné strukturování této části, přehledné zpracování popisu škál do tabulky a také zahrnutí etického aspektu. Shrnutí použitých metod je provedeno pro čtenáře pochopitelně a pomáhá pochopit měřené veličiny. Postup zpracování dat je také výborně popsán, celkově je možné tuto studii na základě uvedených informací kdykoliv replikovat. </a:t>
            </a:r>
          </a:p>
          <a:p>
            <a:pPr marL="0" indent="0">
              <a:buNone/>
            </a:pPr>
            <a:r>
              <a:rPr lang="cs-CZ" dirty="0"/>
              <a:t>Výsledková část je logicky uspořádána pro dobrý přehled a je informačně vyčerpávající, jednoznačně definuje potvrzení/nepotvrzení vztyčených hypotéz. Zanesené výsledků do tabulek vnímám vzhledem k množství dat jako vhodné zpřehlednění výsledků, nadto výhodné pro rychlé nalezení potřebných údajů. </a:t>
            </a:r>
          </a:p>
          <a:p>
            <a:pPr marL="0" indent="0">
              <a:buNone/>
            </a:pPr>
            <a:r>
              <a:rPr lang="cs-CZ" b="1" dirty="0"/>
              <a:t>Diskuze</a:t>
            </a:r>
          </a:p>
          <a:p>
            <a:pPr marL="0" indent="0">
              <a:buNone/>
            </a:pPr>
            <a:r>
              <a:rPr lang="cs-CZ" dirty="0"/>
              <a:t>Diskuze dobře shrnuje a dále rozvíjí zjištěné poznatky. Otevírá možná vysvětlení pro vzniklé efekty, spojuje a uvádí zjištění do souvislostí, což by mělo být jejím cílem. Je informačně přínosná a uspokojivě komentuje také neočekávaná zjištění. Autorka zmiňuje limity výzkumu a zároveň navrhuje další oblasti pro výzkum, což shledávám jako další přidanou hodnotu. </a:t>
            </a:r>
          </a:p>
          <a:p>
            <a:pPr marL="0" indent="0">
              <a:buNone/>
            </a:pPr>
            <a:r>
              <a:rPr lang="cs-CZ" dirty="0"/>
              <a:t>Studie je velice dobře sestavena a v přehledné formě prezentuje nové, pro vědeckou diskuzi přínosné poznatky. Oceňuji především věcný a úsporný jazyk, jasnou myšlenkovou linii a konzistenci celé práce. V této formě ji bez nutnosti dalších úprav navrhuji k publikaci. </a:t>
            </a:r>
          </a:p>
        </p:txBody>
      </p:sp>
    </p:spTree>
    <p:extLst>
      <p:ext uri="{BB962C8B-B14F-4D97-AF65-F5344CB8AC3E}">
        <p14:creationId xmlns:p14="http://schemas.microsoft.com/office/powerpoint/2010/main" val="9305734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5577483"/>
          </a:xfrm>
        </p:spPr>
        <p:txBody>
          <a:bodyPr>
            <a:normAutofit fontScale="40000" lnSpcReduction="20000"/>
          </a:bodyPr>
          <a:lstStyle/>
          <a:p>
            <a:pPr marL="0" indent="0">
              <a:buNone/>
            </a:pPr>
            <a:r>
              <a:rPr lang="cs-CZ" b="1" dirty="0">
                <a:solidFill>
                  <a:srgbClr val="00B050"/>
                </a:solidFill>
              </a:rPr>
              <a:t>Úvod</a:t>
            </a:r>
          </a:p>
          <a:p>
            <a:pPr marL="0" indent="0">
              <a:buNone/>
            </a:pPr>
            <a:r>
              <a:rPr lang="cs-CZ" dirty="0">
                <a:solidFill>
                  <a:srgbClr val="00B050"/>
                </a:solidFill>
              </a:rPr>
              <a:t>Studie zkoumá vztah prožívané autonomie s časovými orientacemi a s vyváženou časovou perspektivou v období vynořující se dospělosti. Studie je relevantním přínosem pro vědeckou diskuzi. Rozebírá téma z adekvátní vědecké perspektivy, přináší nové poznatky o řešené problematice a poukazuje na význam vztahu autonomie a časové perspektivy v přechodu do dospělosti. Formálně je studie vystavěna dobře, viz níže:</a:t>
            </a:r>
          </a:p>
          <a:p>
            <a:pPr marL="0" indent="0">
              <a:buNone/>
            </a:pPr>
            <a:r>
              <a:rPr lang="cs-CZ" b="1" dirty="0">
                <a:solidFill>
                  <a:srgbClr val="00B050"/>
                </a:solidFill>
              </a:rPr>
              <a:t>Teorie</a:t>
            </a:r>
          </a:p>
          <a:p>
            <a:pPr marL="0" indent="0">
              <a:buNone/>
            </a:pPr>
            <a:r>
              <a:rPr lang="cs-CZ" dirty="0">
                <a:solidFill>
                  <a:srgbClr val="00B050"/>
                </a:solidFill>
              </a:rPr>
              <a:t>V teoretické části autorka osvětluje problematiku vynořující se dospělosti a definuje fenomény, které v tomto rámci hodlá zkoumat. Oceňuji přehlednou a dobře navazující strukturu. Každý ze zkoumaných aspektů je vysvětlen a v textu se dobře orientuje. Autorka adekvátně shrnuje dosavadní výzkumy a jasně vykládá souvislost mezi autonomií a časovou perspektivou. </a:t>
            </a:r>
            <a:r>
              <a:rPr lang="cs-CZ" dirty="0">
                <a:solidFill>
                  <a:srgbClr val="C00000"/>
                </a:solidFill>
              </a:rPr>
              <a:t>Trochu hned v úvodu postrádám argument, jaké konkrétní aspekty autorku dovedlo k přesvědčení, že „</a:t>
            </a:r>
            <a:r>
              <a:rPr lang="cs-CZ" i="1" dirty="0">
                <a:solidFill>
                  <a:srgbClr val="C00000"/>
                </a:solidFill>
              </a:rPr>
              <a:t>v postupném přechodu od adolescence do dospělosti může hrát prožívaná autonomie i časová perspektiva důležitou roli“.</a:t>
            </a:r>
            <a:r>
              <a:rPr lang="cs-CZ" dirty="0">
                <a:solidFill>
                  <a:srgbClr val="C00000"/>
                </a:solidFill>
              </a:rPr>
              <a:t> </a:t>
            </a:r>
          </a:p>
          <a:p>
            <a:pPr marL="0" indent="0">
              <a:buNone/>
            </a:pPr>
            <a:r>
              <a:rPr lang="cs-CZ" dirty="0">
                <a:solidFill>
                  <a:srgbClr val="00B050"/>
                </a:solidFill>
              </a:rPr>
              <a:t>Text v teoretické části je věcný, bez zbytečných vycpávek a drží se myšlenkové linie, která směřuje k nastolení hypotéz. Dobře definované hypotézy jsou pro snadnou orientaci ve studii výhodou a pomáhají udržovat myšlenkovou linii také u čtenáře.</a:t>
            </a:r>
          </a:p>
          <a:p>
            <a:pPr marL="0" indent="0">
              <a:buNone/>
            </a:pPr>
            <a:r>
              <a:rPr lang="cs-CZ" b="1" dirty="0">
                <a:solidFill>
                  <a:srgbClr val="00B050"/>
                </a:solidFill>
              </a:rPr>
              <a:t>Metoda</a:t>
            </a:r>
          </a:p>
          <a:p>
            <a:pPr marL="0" indent="0">
              <a:buNone/>
            </a:pPr>
            <a:r>
              <a:rPr lang="cs-CZ" dirty="0">
                <a:solidFill>
                  <a:srgbClr val="00B050"/>
                </a:solidFill>
              </a:rPr>
              <a:t>V sekci metody jsou uvedeny veškeré informace relevantní pro tuto studii, opět oceňuji přehledné a přesné strukturování této části, přehledné zpracování popisu škál do tabulky a také zahrnutí etického aspektu. Shrnutí použitých metod je provedeno pro čtenáře pochopitelně a pomáhá pochopit měřené veličiny. Postup zpracování dat je také výborně popsán, celkově je možné tuto studii na základě uvedených informací kdykoliv replikovat. </a:t>
            </a:r>
          </a:p>
          <a:p>
            <a:pPr marL="0" indent="0">
              <a:buNone/>
            </a:pPr>
            <a:r>
              <a:rPr lang="cs-CZ" dirty="0">
                <a:solidFill>
                  <a:srgbClr val="00B050"/>
                </a:solidFill>
              </a:rPr>
              <a:t>Výsledková část je logicky uspořádána pro dobrý přehled a je informačně vyčerpávající, jednoznačně definuje potvrzení/nepotvrzení vztyčených hypotéz. Zanesené výsledků do tabulek vnímám vzhledem k množství dat jako vhodné zpřehlednění výsledků, nadto výhodné pro rychlé nalezení potřebných údajů. </a:t>
            </a:r>
          </a:p>
          <a:p>
            <a:pPr marL="0" indent="0">
              <a:buNone/>
            </a:pPr>
            <a:r>
              <a:rPr lang="cs-CZ" b="1" dirty="0">
                <a:solidFill>
                  <a:srgbClr val="00B050"/>
                </a:solidFill>
              </a:rPr>
              <a:t>Diskuze</a:t>
            </a:r>
          </a:p>
          <a:p>
            <a:pPr marL="0" indent="0">
              <a:buNone/>
            </a:pPr>
            <a:r>
              <a:rPr lang="cs-CZ" dirty="0">
                <a:solidFill>
                  <a:srgbClr val="00B050"/>
                </a:solidFill>
              </a:rPr>
              <a:t>Diskuze dobře shrnuje a dále rozvíjí zjištěné poznatky. Otevírá možná vysvětlení pro vzniklé efekty, spojuje a uvádí zjištění do souvislostí, což by mělo být jejím cílem. Je informačně přínosná a uspokojivě komentuje také neočekávaná zjištění. Autorka zmiňuje limity výzkumu a zároveň navrhuje další oblasti pro výzkum, což shledávám jako další přidanou hodnotu. </a:t>
            </a:r>
          </a:p>
          <a:p>
            <a:pPr marL="0" indent="0">
              <a:buNone/>
            </a:pPr>
            <a:r>
              <a:rPr lang="cs-CZ" dirty="0">
                <a:solidFill>
                  <a:srgbClr val="00B050"/>
                </a:solidFill>
              </a:rPr>
              <a:t>Studie je velice dobře sestavena a v přehledné formě prezentuje nové, pro vědeckou diskuzi přínosné poznatky. Oceňuji především věcný a úsporný jazyk, jasnou myšlenkovou linii a konzistenci celé práce. V této formě ji bez nutnosti dalších úprav navrhuji k publikaci. </a:t>
            </a:r>
          </a:p>
        </p:txBody>
      </p:sp>
    </p:spTree>
    <p:extLst>
      <p:ext uri="{BB962C8B-B14F-4D97-AF65-F5344CB8AC3E}">
        <p14:creationId xmlns:p14="http://schemas.microsoft.com/office/powerpoint/2010/main" val="606649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5577483"/>
          </a:xfrm>
        </p:spPr>
        <p:txBody>
          <a:bodyPr>
            <a:normAutofit fontScale="40000" lnSpcReduction="20000"/>
          </a:bodyPr>
          <a:lstStyle/>
          <a:p>
            <a:pPr marL="0" indent="0">
              <a:buNone/>
            </a:pPr>
            <a:r>
              <a:rPr lang="cs-CZ" b="1" dirty="0">
                <a:solidFill>
                  <a:srgbClr val="00B050"/>
                </a:solidFill>
              </a:rPr>
              <a:t>Úvod</a:t>
            </a:r>
          </a:p>
          <a:p>
            <a:pPr marL="0" indent="0">
              <a:buNone/>
            </a:pPr>
            <a:r>
              <a:rPr lang="cs-CZ" dirty="0">
                <a:solidFill>
                  <a:srgbClr val="00B050"/>
                </a:solidFill>
              </a:rPr>
              <a:t>Studie zkoumá vztah prožívané autonomie s časovými orientacemi a s vyváženou časovou perspektivou v období vynořující se dospělosti. Studie je relevantním přínosem pro vědeckou diskuzi. Rozebírá téma z adekvátní vědecké perspektivy, přináší nové poznatky o řešené problematice a poukazuje na význam vztahu autonomie a časové perspektivy v přechodu do dospělosti. Formálně je studie vystavěna dobře, viz níže:</a:t>
            </a:r>
          </a:p>
          <a:p>
            <a:pPr marL="0" indent="0">
              <a:buNone/>
            </a:pPr>
            <a:r>
              <a:rPr lang="cs-CZ" b="1" dirty="0">
                <a:solidFill>
                  <a:srgbClr val="00B050"/>
                </a:solidFill>
              </a:rPr>
              <a:t>Teorie</a:t>
            </a:r>
          </a:p>
          <a:p>
            <a:pPr marL="0" indent="0">
              <a:buNone/>
            </a:pPr>
            <a:r>
              <a:rPr lang="cs-CZ" dirty="0">
                <a:solidFill>
                  <a:srgbClr val="00B050"/>
                </a:solidFill>
              </a:rPr>
              <a:t>V teoretické části autorka osvětluje problematiku vynořující se dospělosti a definuje fenomény, které v tomto rámci hodlá zkoumat. Oceňuji přehlednou a dobře navazující strukturu. Každý ze zkoumaných aspektů je vysvětlen a v textu se dobře orientuje. Autorka adekvátně shrnuje dosavadní výzkumy a jasně vykládá souvislost mezi autonomií a časovou perspektivou. </a:t>
            </a:r>
            <a:r>
              <a:rPr lang="cs-CZ" dirty="0">
                <a:solidFill>
                  <a:srgbClr val="C00000"/>
                </a:solidFill>
              </a:rPr>
              <a:t>Trochu hned v úvodu postrádám argument, jaké konkrétní aspekty autorku dovedlo k přesvědčení, že „</a:t>
            </a:r>
            <a:r>
              <a:rPr lang="cs-CZ" i="1" dirty="0">
                <a:solidFill>
                  <a:srgbClr val="C00000"/>
                </a:solidFill>
              </a:rPr>
              <a:t>v postupném přechodu od adolescence do dospělosti může hrát prožívaná autonomie i časová perspektiva důležitou roli“.</a:t>
            </a:r>
            <a:r>
              <a:rPr lang="cs-CZ" dirty="0">
                <a:solidFill>
                  <a:srgbClr val="C00000"/>
                </a:solidFill>
              </a:rPr>
              <a:t> </a:t>
            </a:r>
          </a:p>
          <a:p>
            <a:pPr marL="0" indent="0">
              <a:buNone/>
            </a:pPr>
            <a:r>
              <a:rPr lang="cs-CZ" dirty="0">
                <a:solidFill>
                  <a:srgbClr val="00B050"/>
                </a:solidFill>
              </a:rPr>
              <a:t>Text v teoretické části je věcný, bez zbytečných vycpávek a drží se myšlenkové linie, která směřuje k nastolení hypotéz. Dobře definované hypotézy jsou pro snadnou orientaci ve studii výhodou a pomáhají udržovat myšlenkovou linii také u čtenáře.</a:t>
            </a:r>
          </a:p>
          <a:p>
            <a:pPr marL="0" indent="0">
              <a:buNone/>
            </a:pPr>
            <a:r>
              <a:rPr lang="cs-CZ" b="1" dirty="0">
                <a:solidFill>
                  <a:srgbClr val="00B050"/>
                </a:solidFill>
              </a:rPr>
              <a:t>Metoda</a:t>
            </a:r>
          </a:p>
          <a:p>
            <a:pPr marL="0" indent="0">
              <a:buNone/>
            </a:pPr>
            <a:r>
              <a:rPr lang="cs-CZ" dirty="0">
                <a:solidFill>
                  <a:srgbClr val="00B050"/>
                </a:solidFill>
              </a:rPr>
              <a:t>V sekci metody jsou uvedeny veškeré informace relevantní pro tuto studii, opět oceňuji přehledné a přesné strukturování této části, přehledné zpracování popisu škál do tabulky a také zahrnutí etického aspektu. Shrnutí použitých metod je provedeno pro čtenáře pochopitelně a pomáhá pochopit měřené veličiny. Postup zpracování dat je také výborně popsán, celkově je možné tuto studii na základě uvedených informací kdykoliv replikovat. </a:t>
            </a:r>
          </a:p>
          <a:p>
            <a:pPr marL="0" indent="0">
              <a:buNone/>
            </a:pPr>
            <a:r>
              <a:rPr lang="cs-CZ" dirty="0">
                <a:solidFill>
                  <a:srgbClr val="00B050"/>
                </a:solidFill>
              </a:rPr>
              <a:t>Výsledková část je logicky uspořádána pro dobrý přehled a je informačně vyčerpávající, jednoznačně definuje potvrzení/nepotvrzení vztyčených hypotéz. Zanesené výsledků do tabulek vnímám vzhledem k množství dat jako vhodné zpřehlednění výsledků, nadto výhodné pro rychlé nalezení potřebných údajů. </a:t>
            </a:r>
          </a:p>
          <a:p>
            <a:pPr marL="0" indent="0">
              <a:buNone/>
            </a:pPr>
            <a:r>
              <a:rPr lang="cs-CZ" b="1" dirty="0">
                <a:solidFill>
                  <a:srgbClr val="00B050"/>
                </a:solidFill>
              </a:rPr>
              <a:t>Diskuze</a:t>
            </a:r>
          </a:p>
          <a:p>
            <a:pPr marL="0" indent="0">
              <a:buNone/>
            </a:pPr>
            <a:r>
              <a:rPr lang="cs-CZ" dirty="0">
                <a:solidFill>
                  <a:srgbClr val="00B050"/>
                </a:solidFill>
              </a:rPr>
              <a:t>Diskuze dobře shrnuje a dále rozvíjí zjištěné poznatky. Otevírá možná vysvětlení pro vzniklé efekty, spojuje a uvádí zjištění do souvislostí, což by mělo být jejím cílem. Je informačně přínosná a uspokojivě komentuje také neočekávaná zjištění. Autorka zmiňuje limity výzkumu a zároveň navrhuje další oblasti pro výzkum, což shledávám jako další přidanou hodnotu. </a:t>
            </a:r>
          </a:p>
          <a:p>
            <a:pPr marL="0" indent="0">
              <a:buNone/>
            </a:pPr>
            <a:r>
              <a:rPr lang="cs-CZ" dirty="0">
                <a:solidFill>
                  <a:srgbClr val="00B050"/>
                </a:solidFill>
              </a:rPr>
              <a:t>Studie je velice dobře sestavena a v přehledné formě prezentuje nové, pro vědeckou diskuzi přínosné poznatky. Oceňuji především věcný a úsporný jazyk, jasnou myšlenkovou linii a konzistenci celé práce. V této formě ji bez nutnosti dalších úprav navrhuji k publikaci. </a:t>
            </a:r>
          </a:p>
        </p:txBody>
      </p:sp>
      <p:sp>
        <p:nvSpPr>
          <p:cNvPr id="4" name="TextovéPole 3"/>
          <p:cNvSpPr txBox="1"/>
          <p:nvPr/>
        </p:nvSpPr>
        <p:spPr>
          <a:xfrm>
            <a:off x="1619672" y="2852936"/>
            <a:ext cx="6480720" cy="3046988"/>
          </a:xfrm>
          <a:prstGeom prst="rect">
            <a:avLst/>
          </a:prstGeom>
          <a:solidFill>
            <a:schemeClr val="bg1"/>
          </a:solidFill>
          <a:ln>
            <a:solidFill>
              <a:schemeClr val="tx1"/>
            </a:solidFill>
          </a:ln>
        </p:spPr>
        <p:txBody>
          <a:bodyPr wrap="square" rtlCol="0">
            <a:spAutoFit/>
          </a:bodyPr>
          <a:lstStyle/>
          <a:p>
            <a:r>
              <a:rPr lang="cs-CZ" sz="2400" dirty="0" smtClean="0"/>
              <a:t>pokud chcete, aby celkové vyznění vaší recenze bylo pozitivní, musíte v jejím průběhu chválit…</a:t>
            </a:r>
          </a:p>
          <a:p>
            <a:endParaRPr lang="cs-CZ" sz="2400" dirty="0"/>
          </a:p>
          <a:p>
            <a:r>
              <a:rPr lang="cs-CZ" sz="2400" dirty="0" smtClean="0"/>
              <a:t>na druhou stranu:</a:t>
            </a:r>
          </a:p>
          <a:p>
            <a:pPr marL="457200" indent="-457200">
              <a:buFont typeface="+mj-lt"/>
              <a:buAutoNum type="arabicPeriod"/>
            </a:pPr>
            <a:r>
              <a:rPr lang="cs-CZ" sz="2400" dirty="0" smtClean="0"/>
              <a:t>chválit lze i stručně</a:t>
            </a:r>
          </a:p>
          <a:p>
            <a:pPr marL="457200" indent="-457200">
              <a:buFont typeface="+mj-lt"/>
              <a:buAutoNum type="arabicPeriod"/>
            </a:pPr>
            <a:r>
              <a:rPr lang="cs-CZ" sz="2400" dirty="0" smtClean="0"/>
              <a:t>dalším důležitým účelem recenze je pomoci zlepšit kvalitu článku – a co zlepšovat je téměř vždy…</a:t>
            </a:r>
          </a:p>
        </p:txBody>
      </p:sp>
    </p:spTree>
    <p:extLst>
      <p:ext uri="{BB962C8B-B14F-4D97-AF65-F5344CB8AC3E}">
        <p14:creationId xmlns:p14="http://schemas.microsoft.com/office/powerpoint/2010/main" val="13325316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Meta - úvod </a:t>
            </a:r>
            <a:endParaRPr lang="cs-CZ" dirty="0"/>
          </a:p>
        </p:txBody>
      </p:sp>
      <p:sp>
        <p:nvSpPr>
          <p:cNvPr id="3" name="Zástupný symbol pro obsah 2"/>
          <p:cNvSpPr>
            <a:spLocks noGrp="1"/>
          </p:cNvSpPr>
          <p:nvPr>
            <p:ph idx="1"/>
          </p:nvPr>
        </p:nvSpPr>
        <p:spPr/>
        <p:txBody>
          <a:bodyPr>
            <a:normAutofit fontScale="85000" lnSpcReduction="10000"/>
          </a:bodyPr>
          <a:lstStyle/>
          <a:p>
            <a:pPr marL="0" indent="0">
              <a:buNone/>
            </a:pPr>
            <a:r>
              <a:rPr lang="cs-CZ" b="1" dirty="0"/>
              <a:t>Úvod</a:t>
            </a:r>
            <a:r>
              <a:rPr lang="cs-CZ" dirty="0"/>
              <a:t>- velká část úvodu se zabývá výkladem o nejasnosti disociace jako termínu. Ačkoliv jde o zajímavý rozbor, domnívám se, že pro účely článku by to vše šlo zkrátit do pár vět.  </a:t>
            </a:r>
          </a:p>
          <a:p>
            <a:pPr marL="0" indent="0">
              <a:buNone/>
            </a:pPr>
            <a:r>
              <a:rPr lang="cs-CZ" dirty="0"/>
              <a:t>Navazuje část o historii vymezení pojmu disociace, kde bych se ale více zaměřila na to podstatné v kontextu práce tedy uvést pouze to, z čeho vychází tato práce. Možná by </a:t>
            </a:r>
            <a:r>
              <a:rPr lang="cs-CZ" dirty="0">
                <a:solidFill>
                  <a:srgbClr val="00B050"/>
                </a:solidFill>
              </a:rPr>
              <a:t>šlo uvést pouze teorie týkající se konkrétně PPP a nikoliv disociace obecně</a:t>
            </a:r>
            <a:r>
              <a:rPr lang="cs-CZ" dirty="0"/>
              <a:t>.   </a:t>
            </a:r>
          </a:p>
          <a:p>
            <a:pPr marL="0" indent="0">
              <a:buNone/>
            </a:pPr>
            <a:r>
              <a:rPr lang="cs-CZ" dirty="0">
                <a:solidFill>
                  <a:srgbClr val="0070C0"/>
                </a:solidFill>
              </a:rPr>
              <a:t>Úvod je celkově dlouhý a není jasné, co je skutečně důležité pro daný výzkumný problém. (major comment) </a:t>
            </a:r>
            <a:endParaRPr lang="cs-CZ" dirty="0" smtClean="0">
              <a:solidFill>
                <a:srgbClr val="0070C0"/>
              </a:solidFill>
            </a:endParaRPr>
          </a:p>
          <a:p>
            <a:pPr marL="0" indent="0">
              <a:buNone/>
            </a:pPr>
            <a:endParaRPr lang="cs-CZ" dirty="0"/>
          </a:p>
          <a:p>
            <a:endParaRPr lang="cs-CZ" dirty="0"/>
          </a:p>
        </p:txBody>
      </p:sp>
    </p:spTree>
    <p:extLst>
      <p:ext uri="{BB962C8B-B14F-4D97-AF65-F5344CB8AC3E}">
        <p14:creationId xmlns:p14="http://schemas.microsoft.com/office/powerpoint/2010/main" val="42641438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Požadavek na doplnění</a:t>
            </a:r>
            <a:endParaRPr lang="cs-CZ" dirty="0"/>
          </a:p>
        </p:txBody>
      </p:sp>
      <p:sp>
        <p:nvSpPr>
          <p:cNvPr id="3" name="Zástupný symbol pro obsah 2"/>
          <p:cNvSpPr>
            <a:spLocks noGrp="1"/>
          </p:cNvSpPr>
          <p:nvPr>
            <p:ph idx="1"/>
          </p:nvPr>
        </p:nvSpPr>
        <p:spPr>
          <a:xfrm>
            <a:off x="457200" y="1600200"/>
            <a:ext cx="8229600" cy="4709120"/>
          </a:xfrm>
        </p:spPr>
        <p:txBody>
          <a:bodyPr>
            <a:normAutofit fontScale="85000" lnSpcReduction="20000"/>
          </a:bodyPr>
          <a:lstStyle/>
          <a:p>
            <a:r>
              <a:rPr lang="cs-CZ" dirty="0">
                <a:solidFill>
                  <a:srgbClr val="00B050"/>
                </a:solidFill>
              </a:rPr>
              <a:t>Zároveň jsem si ale jako čtenář klad otázku</a:t>
            </a:r>
            <a:r>
              <a:rPr lang="cs-CZ" dirty="0"/>
              <a:t>: v jakém vztahu jsou myšlenky </a:t>
            </a:r>
            <a:r>
              <a:rPr lang="cs-CZ" dirty="0" err="1"/>
              <a:t>Sandell</a:t>
            </a:r>
            <a:r>
              <a:rPr lang="cs-CZ" dirty="0"/>
              <a:t>, </a:t>
            </a:r>
            <a:r>
              <a:rPr lang="cs-CZ" dirty="0" err="1"/>
              <a:t>Hooper-Greenhill</a:t>
            </a:r>
            <a:r>
              <a:rPr lang="cs-CZ" dirty="0"/>
              <a:t> a </a:t>
            </a:r>
            <a:r>
              <a:rPr lang="cs-CZ" dirty="0" err="1"/>
              <a:t>Bourdieho</a:t>
            </a:r>
            <a:r>
              <a:rPr lang="cs-CZ" dirty="0"/>
              <a:t>? Uvědomuji si, že teze prvních dvou jmenovaných autorů vytváří důležitý kontext, jejich případné vztažení k </a:t>
            </a:r>
            <a:r>
              <a:rPr lang="cs-CZ" dirty="0" err="1"/>
              <a:t>Bourdieho</a:t>
            </a:r>
            <a:r>
              <a:rPr lang="cs-CZ" dirty="0"/>
              <a:t> teorii pole by však dle mého soudu přispělo k plynulosti textu. </a:t>
            </a:r>
            <a:r>
              <a:rPr lang="cs-CZ" dirty="0">
                <a:solidFill>
                  <a:srgbClr val="00B050"/>
                </a:solidFill>
              </a:rPr>
              <a:t>Ptám se mj. i z toho důvodu, že v textu vidím tyto souvislosti implicitně přítomné, byť nevyřčené</a:t>
            </a:r>
            <a:r>
              <a:rPr lang="cs-CZ" dirty="0"/>
              <a:t>. </a:t>
            </a:r>
            <a:endParaRPr lang="cs-CZ" dirty="0" smtClean="0"/>
          </a:p>
          <a:p>
            <a:endParaRPr lang="cs-CZ" dirty="0"/>
          </a:p>
          <a:p>
            <a:r>
              <a:rPr lang="cs-CZ" dirty="0" smtClean="0"/>
              <a:t>„jako čtenář“ – upozorníme, že jako odborníci rozumíme tomu, co chce autor říct (díky našem znalostem), ale čtenář (bez podobných znalostí) by mohl tápat…</a:t>
            </a:r>
            <a:endParaRPr lang="cs-CZ" dirty="0"/>
          </a:p>
        </p:txBody>
      </p:sp>
    </p:spTree>
    <p:extLst>
      <p:ext uri="{BB962C8B-B14F-4D97-AF65-F5344CB8AC3E}">
        <p14:creationId xmlns:p14="http://schemas.microsoft.com/office/powerpoint/2010/main" val="9034418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Požadavek na doplnění nebo jen zvědavost?</a:t>
            </a:r>
            <a:endParaRPr lang="cs-CZ" dirty="0"/>
          </a:p>
        </p:txBody>
      </p:sp>
      <p:sp>
        <p:nvSpPr>
          <p:cNvPr id="3" name="Zástupný symbol pro obsah 2"/>
          <p:cNvSpPr>
            <a:spLocks noGrp="1"/>
          </p:cNvSpPr>
          <p:nvPr>
            <p:ph idx="1"/>
          </p:nvPr>
        </p:nvSpPr>
        <p:spPr/>
        <p:txBody>
          <a:bodyPr>
            <a:normAutofit lnSpcReduction="10000"/>
          </a:bodyPr>
          <a:lstStyle/>
          <a:p>
            <a:r>
              <a:rPr lang="cs-CZ" dirty="0">
                <a:solidFill>
                  <a:schemeClr val="tx2"/>
                </a:solidFill>
              </a:rPr>
              <a:t>V textu rovněž hovoří o vztahu kurátora a diváka. Bude v práci nějakým způsobem reflektována pozice diváka, např. i z pohledu kurátora</a:t>
            </a:r>
            <a:r>
              <a:rPr lang="cs-CZ" dirty="0" smtClean="0">
                <a:solidFill>
                  <a:schemeClr val="tx2"/>
                </a:solidFill>
              </a:rPr>
              <a:t>?</a:t>
            </a:r>
          </a:p>
          <a:p>
            <a:endParaRPr lang="cs-CZ" dirty="0"/>
          </a:p>
          <a:p>
            <a:r>
              <a:rPr lang="cs-CZ" dirty="0" smtClean="0"/>
              <a:t>Buďte konkrétní: je to jen něco, co by Vás zajímalo, protože jste </a:t>
            </a:r>
            <a:r>
              <a:rPr lang="cs-CZ" dirty="0" err="1" smtClean="0"/>
              <a:t>nerd</a:t>
            </a:r>
            <a:r>
              <a:rPr lang="cs-CZ" dirty="0" smtClean="0"/>
              <a:t>, anebo je to něco, co je opravdu potřeba do článku přidat pro čtenáře?</a:t>
            </a:r>
          </a:p>
          <a:p>
            <a:endParaRPr lang="cs-CZ" dirty="0"/>
          </a:p>
        </p:txBody>
      </p:sp>
    </p:spTree>
    <p:extLst>
      <p:ext uri="{BB962C8B-B14F-4D97-AF65-F5344CB8AC3E}">
        <p14:creationId xmlns:p14="http://schemas.microsoft.com/office/powerpoint/2010/main" val="23811079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 zvážení</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t>Místy se v textu hůře orientuje, neboť některé informace jsou uvedeny zpočátku jen obecně, až později v textu zjišťujeme jejich podrobný popis. </a:t>
            </a:r>
            <a:r>
              <a:rPr lang="cs-CZ" dirty="0">
                <a:solidFill>
                  <a:srgbClr val="00B050"/>
                </a:solidFill>
              </a:rPr>
              <a:t>Zvážila bych přemístění některých odstavců, aby informace ohledně jednoho tématu byly, pokud to půjde, u sebe. Text tak bude působit více návazně</a:t>
            </a:r>
            <a:r>
              <a:rPr lang="cs-CZ" dirty="0" smtClean="0">
                <a:solidFill>
                  <a:srgbClr val="00B050"/>
                </a:solidFill>
              </a:rPr>
              <a:t>.</a:t>
            </a:r>
          </a:p>
          <a:p>
            <a:endParaRPr lang="cs-CZ" dirty="0">
              <a:solidFill>
                <a:srgbClr val="00B050"/>
              </a:solidFill>
            </a:endParaRPr>
          </a:p>
          <a:p>
            <a:r>
              <a:rPr lang="cs-CZ" dirty="0"/>
              <a:t>Sekce metod sestává z popisu vzorku, který je komplexní a zároveň se odkazuje na původní studii, což oceňuji. Použitá metoda IGT a popis kognitivního modelování byly uvedeny v teoretické části, proto se zde již neopakují. </a:t>
            </a:r>
            <a:r>
              <a:rPr lang="cs-CZ" dirty="0">
                <a:solidFill>
                  <a:srgbClr val="00B050"/>
                </a:solidFill>
              </a:rPr>
              <a:t>Bylo by možné je přeřadit do této sekce, ale vzhledem k jejich rozsahu chápu jejich ponechání v teoretické části práce.</a:t>
            </a:r>
          </a:p>
          <a:p>
            <a:endParaRPr lang="cs-CZ" dirty="0">
              <a:solidFill>
                <a:srgbClr val="00B050"/>
              </a:solidFill>
            </a:endParaRPr>
          </a:p>
          <a:p>
            <a:endParaRPr lang="cs-CZ" dirty="0"/>
          </a:p>
        </p:txBody>
      </p:sp>
    </p:spTree>
    <p:extLst>
      <p:ext uri="{BB962C8B-B14F-4D97-AF65-F5344CB8AC3E}">
        <p14:creationId xmlns:p14="http://schemas.microsoft.com/office/powerpoint/2010/main" val="11771009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Jak moc být podrobný?</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t>Také </a:t>
            </a:r>
            <a:r>
              <a:rPr lang="cs-CZ" dirty="0">
                <a:solidFill>
                  <a:schemeClr val="accent3"/>
                </a:solidFill>
              </a:rPr>
              <a:t>není zcela jasné</a:t>
            </a:r>
            <a:r>
              <a:rPr lang="cs-CZ" dirty="0"/>
              <a:t>, na základě čeho výzkumníci očekávali, že participanti pracující v reálném 3D modu budou podávat lepší výsledky. </a:t>
            </a:r>
            <a:r>
              <a:rPr lang="cs-CZ" dirty="0">
                <a:solidFill>
                  <a:schemeClr val="accent3"/>
                </a:solidFill>
              </a:rPr>
              <a:t>Uvádí</a:t>
            </a:r>
            <a:r>
              <a:rPr lang="cs-CZ" dirty="0"/>
              <a:t>, že by tomu tak mělo být díky větší realističnosti vizuálního vjemu a díky většímu vnoření do řešeného úkolu. </a:t>
            </a:r>
            <a:r>
              <a:rPr lang="cs-CZ" dirty="0">
                <a:solidFill>
                  <a:schemeClr val="accent3"/>
                </a:solidFill>
              </a:rPr>
              <a:t>Bylo by dobré zamyslet se nad</a:t>
            </a:r>
            <a:r>
              <a:rPr lang="cs-CZ" dirty="0"/>
              <a:t> dalšími možnými proměnnými, které výsledky participantů mohou ovlivnit, a především vycházet z předešlých výzkumů (nebo alespoň podobných). V samotném úvodu </a:t>
            </a:r>
            <a:r>
              <a:rPr lang="cs-CZ" dirty="0">
                <a:solidFill>
                  <a:schemeClr val="accent3"/>
                </a:solidFill>
              </a:rPr>
              <a:t>například</a:t>
            </a:r>
            <a:r>
              <a:rPr lang="cs-CZ" dirty="0"/>
              <a:t> uvádí: </a:t>
            </a:r>
            <a:r>
              <a:rPr lang="cs-CZ" i="1" dirty="0">
                <a:solidFill>
                  <a:schemeClr val="accent3"/>
                </a:solidFill>
              </a:rPr>
              <a:t>Výsledky ukazují, že například pro práci s detaily v exponované oblasti se 3D zobrazení ukazuje jako výhodné, naopak pro lepší </a:t>
            </a:r>
            <a:r>
              <a:rPr lang="cs-CZ" b="1" i="1" dirty="0">
                <a:solidFill>
                  <a:schemeClr val="accent3"/>
                </a:solidFill>
              </a:rPr>
              <a:t>kontextové povědomí</a:t>
            </a:r>
            <a:r>
              <a:rPr lang="cs-CZ" i="1" dirty="0">
                <a:solidFill>
                  <a:schemeClr val="accent3"/>
                </a:solidFill>
              </a:rPr>
              <a:t> o prostoru se prosazuje klasická dvojrozměrná mapa (Schmidt, </a:t>
            </a:r>
            <a:r>
              <a:rPr lang="cs-CZ" i="1" dirty="0" err="1">
                <a:solidFill>
                  <a:schemeClr val="accent3"/>
                </a:solidFill>
              </a:rPr>
              <a:t>Delazari</a:t>
            </a:r>
            <a:r>
              <a:rPr lang="cs-CZ" i="1" dirty="0">
                <a:solidFill>
                  <a:schemeClr val="accent3"/>
                </a:solidFill>
              </a:rPr>
              <a:t> a </a:t>
            </a:r>
            <a:r>
              <a:rPr lang="cs-CZ" i="1" dirty="0" err="1">
                <a:solidFill>
                  <a:schemeClr val="accent3"/>
                </a:solidFill>
              </a:rPr>
              <a:t>Mendonça</a:t>
            </a:r>
            <a:r>
              <a:rPr lang="cs-CZ" i="1" dirty="0">
                <a:solidFill>
                  <a:schemeClr val="accent3"/>
                </a:solidFill>
              </a:rPr>
              <a:t>, 2012</a:t>
            </a:r>
            <a:r>
              <a:rPr lang="cs-CZ" i="1" dirty="0"/>
              <a:t>).</a:t>
            </a:r>
            <a:r>
              <a:rPr lang="cs-CZ" dirty="0"/>
              <a:t> V experimentu pak pracují s proměnnou </a:t>
            </a:r>
            <a:r>
              <a:rPr lang="cs-CZ" i="1" dirty="0"/>
              <a:t>situační povědomí</a:t>
            </a:r>
            <a:r>
              <a:rPr lang="cs-CZ" dirty="0"/>
              <a:t> </a:t>
            </a:r>
            <a:r>
              <a:rPr lang="cs-CZ" dirty="0" smtClean="0"/>
              <a:t>…</a:t>
            </a:r>
            <a:endParaRPr lang="cs-CZ" dirty="0"/>
          </a:p>
        </p:txBody>
      </p:sp>
    </p:spTree>
    <p:extLst>
      <p:ext uri="{BB962C8B-B14F-4D97-AF65-F5344CB8AC3E}">
        <p14:creationId xmlns:p14="http://schemas.microsoft.com/office/powerpoint/2010/main" val="15705825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Metoda</a:t>
            </a:r>
            <a:endParaRPr lang="cs-CZ" dirty="0"/>
          </a:p>
        </p:txBody>
      </p:sp>
      <p:sp>
        <p:nvSpPr>
          <p:cNvPr id="3" name="Zástupný symbol pro obsah 2"/>
          <p:cNvSpPr>
            <a:spLocks noGrp="1"/>
          </p:cNvSpPr>
          <p:nvPr>
            <p:ph idx="1"/>
          </p:nvPr>
        </p:nvSpPr>
        <p:spPr/>
        <p:txBody>
          <a:bodyPr>
            <a:normAutofit/>
          </a:bodyPr>
          <a:lstStyle/>
          <a:p>
            <a:r>
              <a:rPr lang="cs-CZ" dirty="0" smtClean="0"/>
              <a:t>Vybraná </a:t>
            </a:r>
            <a:r>
              <a:rPr lang="cs-CZ" dirty="0"/>
              <a:t>metoda sběru dat, tedy </a:t>
            </a:r>
            <a:r>
              <a:rPr lang="cs-CZ" dirty="0" err="1"/>
              <a:t>polostrukturované</a:t>
            </a:r>
            <a:r>
              <a:rPr lang="cs-CZ" dirty="0"/>
              <a:t> interview, je z mého pohledu odpovídající. </a:t>
            </a:r>
            <a:r>
              <a:rPr lang="cs-CZ" dirty="0">
                <a:solidFill>
                  <a:srgbClr val="FF0000"/>
                </a:solidFill>
              </a:rPr>
              <a:t>Jednak totiž umožňuje formulovat otázky v návaznosti na </a:t>
            </a:r>
            <a:r>
              <a:rPr lang="cs-CZ" dirty="0" err="1">
                <a:solidFill>
                  <a:srgbClr val="FF0000"/>
                </a:solidFill>
              </a:rPr>
              <a:t>Bourdieho</a:t>
            </a:r>
            <a:r>
              <a:rPr lang="cs-CZ" dirty="0">
                <a:solidFill>
                  <a:srgbClr val="FF0000"/>
                </a:solidFill>
              </a:rPr>
              <a:t> teorii, zároveň dává dostatek prostoru pro vyjádření participantů (ale též pro přesměrování, bude-li to vycházet z potřeb dotazovaných). </a:t>
            </a:r>
            <a:endParaRPr lang="cs-CZ" dirty="0" smtClean="0">
              <a:solidFill>
                <a:srgbClr val="FF0000"/>
              </a:solidFill>
            </a:endParaRPr>
          </a:p>
          <a:p>
            <a:endParaRPr lang="cs-CZ" dirty="0"/>
          </a:p>
        </p:txBody>
      </p:sp>
    </p:spTree>
    <p:extLst>
      <p:ext uri="{BB962C8B-B14F-4D97-AF65-F5344CB8AC3E}">
        <p14:creationId xmlns:p14="http://schemas.microsoft.com/office/powerpoint/2010/main" val="3657036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Metoda</a:t>
            </a:r>
          </a:p>
        </p:txBody>
      </p:sp>
      <p:sp>
        <p:nvSpPr>
          <p:cNvPr id="3" name="Zástupný symbol pro obsah 2"/>
          <p:cNvSpPr>
            <a:spLocks noGrp="1"/>
          </p:cNvSpPr>
          <p:nvPr>
            <p:ph idx="1"/>
          </p:nvPr>
        </p:nvSpPr>
        <p:spPr/>
        <p:txBody>
          <a:bodyPr>
            <a:normAutofit fontScale="92500" lnSpcReduction="10000"/>
          </a:bodyPr>
          <a:lstStyle/>
          <a:p>
            <a:r>
              <a:rPr lang="cs-CZ" dirty="0"/>
              <a:t>Kladu si však otázku spjatou s počtem oslovených osob – chápu to správně tak, že jde o počet, po jehož dosažení lze předpokládat saturaci témat</a:t>
            </a:r>
            <a:r>
              <a:rPr lang="cs-CZ" dirty="0" smtClean="0"/>
              <a:t>?</a:t>
            </a:r>
          </a:p>
          <a:p>
            <a:endParaRPr lang="cs-CZ" dirty="0"/>
          </a:p>
          <a:p>
            <a:r>
              <a:rPr lang="cs-CZ" dirty="0" smtClean="0"/>
              <a:t>Trochu nejednoznačné:</a:t>
            </a:r>
          </a:p>
          <a:p>
            <a:pPr lvl="1"/>
            <a:r>
              <a:rPr lang="cs-CZ" dirty="0" smtClean="0"/>
              <a:t>Ptá se recenzent na autorčina obecná očekávání? </a:t>
            </a:r>
          </a:p>
          <a:p>
            <a:pPr lvl="1"/>
            <a:r>
              <a:rPr lang="cs-CZ" dirty="0" smtClean="0"/>
              <a:t>Ptá se na to, jak to ve skutečnosti bylo?  (dosáhla jste pomocí rozhovorů saturace témat?)</a:t>
            </a:r>
          </a:p>
          <a:p>
            <a:pPr lvl="1"/>
            <a:r>
              <a:rPr lang="cs-CZ" dirty="0" smtClean="0"/>
              <a:t>+ proč se ptá – pochybuje o tom, že jí bylo dosaženo? Zdá se počet neadekvátní?</a:t>
            </a:r>
            <a:endParaRPr lang="cs-CZ" dirty="0"/>
          </a:p>
          <a:p>
            <a:endParaRPr lang="cs-CZ" dirty="0" smtClean="0"/>
          </a:p>
          <a:p>
            <a:pPr marL="0" indent="0">
              <a:buNone/>
            </a:pPr>
            <a:endParaRPr lang="cs-CZ" dirty="0"/>
          </a:p>
        </p:txBody>
      </p:sp>
    </p:spTree>
    <p:extLst>
      <p:ext uri="{BB962C8B-B14F-4D97-AF65-F5344CB8AC3E}">
        <p14:creationId xmlns:p14="http://schemas.microsoft.com/office/powerpoint/2010/main" val="2867290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APA citování apod.</a:t>
            </a:r>
            <a:endParaRPr lang="cs-CZ" dirty="0"/>
          </a:p>
        </p:txBody>
      </p:sp>
      <p:sp>
        <p:nvSpPr>
          <p:cNvPr id="3" name="Zástupný symbol pro obsah 2"/>
          <p:cNvSpPr>
            <a:spLocks noGrp="1"/>
          </p:cNvSpPr>
          <p:nvPr>
            <p:ph idx="1"/>
          </p:nvPr>
        </p:nvSpPr>
        <p:spPr/>
        <p:txBody>
          <a:bodyPr/>
          <a:lstStyle/>
          <a:p>
            <a:r>
              <a:rPr lang="cs-CZ" dirty="0" smtClean="0"/>
              <a:t>Nemusíte mít perfektní a nemusíte se za to omlouvat</a:t>
            </a:r>
          </a:p>
          <a:p>
            <a:pPr lvl="1"/>
            <a:r>
              <a:rPr lang="cs-CZ" dirty="0" smtClean="0"/>
              <a:t>typicky je to úplně poslední krok při psaní článku</a:t>
            </a:r>
          </a:p>
          <a:p>
            <a:pPr lvl="1"/>
            <a:r>
              <a:rPr lang="cs-CZ" dirty="0" smtClean="0"/>
              <a:t>a my ho po vás chtít nebudeme</a:t>
            </a:r>
          </a:p>
          <a:p>
            <a:pPr lvl="1"/>
            <a:endParaRPr lang="cs-CZ" dirty="0"/>
          </a:p>
          <a:p>
            <a:r>
              <a:rPr lang="cs-CZ" dirty="0" smtClean="0"/>
              <a:t>Pokud článek budete opravdu někam posílat a budete chtít zkontrolovat APA styl v citacích, ozvěte se Lence Dědkové</a:t>
            </a:r>
            <a:endParaRPr lang="cs-CZ" dirty="0"/>
          </a:p>
        </p:txBody>
      </p:sp>
    </p:spTree>
    <p:extLst>
      <p:ext uri="{BB962C8B-B14F-4D97-AF65-F5344CB8AC3E}">
        <p14:creationId xmlns:p14="http://schemas.microsoft.com/office/powerpoint/2010/main" val="21161771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Konkrétní výtky</a:t>
            </a:r>
            <a:endParaRPr lang="cs-CZ" dirty="0"/>
          </a:p>
        </p:txBody>
      </p:sp>
      <p:sp>
        <p:nvSpPr>
          <p:cNvPr id="3" name="Zástupný symbol pro obsah 2"/>
          <p:cNvSpPr>
            <a:spLocks noGrp="1"/>
          </p:cNvSpPr>
          <p:nvPr>
            <p:ph idx="1"/>
          </p:nvPr>
        </p:nvSpPr>
        <p:spPr/>
        <p:txBody>
          <a:bodyPr>
            <a:normAutofit/>
          </a:bodyPr>
          <a:lstStyle/>
          <a:p>
            <a:r>
              <a:rPr lang="cs-CZ" u="sng" dirty="0"/>
              <a:t>Konkrétní poznámky</a:t>
            </a:r>
            <a:endParaRPr lang="cs-CZ" dirty="0"/>
          </a:p>
          <a:p>
            <a:pPr lvl="1"/>
            <a:r>
              <a:rPr lang="cs-CZ" dirty="0"/>
              <a:t>není jasné, jak přesně byli probandi rozděleni </a:t>
            </a:r>
            <a:r>
              <a:rPr lang="cs-CZ" dirty="0" smtClean="0"/>
              <a:t>…</a:t>
            </a:r>
            <a:endParaRPr lang="cs-CZ" dirty="0"/>
          </a:p>
          <a:p>
            <a:pPr lvl="1"/>
            <a:r>
              <a:rPr lang="cs-CZ" dirty="0"/>
              <a:t>pokud se píše v češtině</a:t>
            </a:r>
            <a:r>
              <a:rPr lang="cs-CZ" dirty="0" smtClean="0"/>
              <a:t>, </a:t>
            </a:r>
            <a:r>
              <a:rPr lang="cs-CZ" dirty="0"/>
              <a:t>nepoužívají </a:t>
            </a:r>
            <a:r>
              <a:rPr lang="cs-CZ" dirty="0" smtClean="0"/>
              <a:t>se tečky</a:t>
            </a:r>
            <a:r>
              <a:rPr lang="cs-CZ" dirty="0"/>
              <a:t>, ale </a:t>
            </a:r>
            <a:r>
              <a:rPr lang="cs-CZ" dirty="0" smtClean="0"/>
              <a:t>čárky …</a:t>
            </a:r>
            <a:endParaRPr lang="cs-CZ" dirty="0"/>
          </a:p>
        </p:txBody>
      </p:sp>
    </p:spTree>
    <p:extLst>
      <p:ext uri="{BB962C8B-B14F-4D97-AF65-F5344CB8AC3E}">
        <p14:creationId xmlns:p14="http://schemas.microsoft.com/office/powerpoint/2010/main" val="7621742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Konkrétní doporučení</a:t>
            </a:r>
            <a:endParaRPr lang="cs-CZ" dirty="0"/>
          </a:p>
        </p:txBody>
      </p:sp>
      <p:sp>
        <p:nvSpPr>
          <p:cNvPr id="3" name="Zástupný symbol pro obsah 2"/>
          <p:cNvSpPr>
            <a:spLocks noGrp="1"/>
          </p:cNvSpPr>
          <p:nvPr>
            <p:ph idx="1"/>
          </p:nvPr>
        </p:nvSpPr>
        <p:spPr/>
        <p:txBody>
          <a:bodyPr>
            <a:normAutofit fontScale="85000" lnSpcReduction="10000"/>
          </a:bodyPr>
          <a:lstStyle/>
          <a:p>
            <a:r>
              <a:rPr lang="sk-SK" dirty="0">
                <a:solidFill>
                  <a:srgbClr val="00B050"/>
                </a:solidFill>
              </a:rPr>
              <a:t>Čo sa týka metódy, chýbal mi</a:t>
            </a:r>
            <a:r>
              <a:rPr lang="sk-SK" dirty="0"/>
              <a:t> sformulovaný výskumný problém vyplývajúci z teórie, kde by autorka zdôraznila dôležitosť a prínos svojej práce, ktorý je pekne sformulovaný a zreteľný v závere . </a:t>
            </a:r>
            <a:r>
              <a:rPr lang="sk-SK" dirty="0">
                <a:solidFill>
                  <a:srgbClr val="00B050"/>
                </a:solidFill>
              </a:rPr>
              <a:t>Ocenila by som</a:t>
            </a:r>
            <a:r>
              <a:rPr lang="sk-SK" dirty="0"/>
              <a:t>, keby bola autorka v metóde viac konkrétna (</a:t>
            </a:r>
            <a:r>
              <a:rPr lang="sk-SK" dirty="0">
                <a:solidFill>
                  <a:srgbClr val="0070C0"/>
                </a:solidFill>
              </a:rPr>
              <a:t>pozri komentáre v texte</a:t>
            </a:r>
            <a:r>
              <a:rPr lang="sk-SK" dirty="0"/>
              <a:t>). Autorka v metóde ďalej uvádza, že pacientka sa aktuálne cíti byť z CFS uzdravená. </a:t>
            </a:r>
            <a:r>
              <a:rPr lang="sk-SK" dirty="0">
                <a:solidFill>
                  <a:srgbClr val="00B050"/>
                </a:solidFill>
              </a:rPr>
              <a:t>Z môjho pohľadu by bolo vhodné začleniť metodologickú reflexiu </a:t>
            </a:r>
            <a:r>
              <a:rPr lang="sk-SK" dirty="0"/>
              <a:t>ako táto skutočnosť mohla ovplyvniť výsledky, resp. samotné náhľady na ochorenie, ktoré mohli byť v priebehu CFS iné než po uzdravení.</a:t>
            </a:r>
            <a:endParaRPr lang="cs-CZ" dirty="0"/>
          </a:p>
          <a:p>
            <a:endParaRPr lang="cs-CZ" dirty="0"/>
          </a:p>
        </p:txBody>
      </p:sp>
    </p:spTree>
    <p:extLst>
      <p:ext uri="{BB962C8B-B14F-4D97-AF65-F5344CB8AC3E}">
        <p14:creationId xmlns:p14="http://schemas.microsoft.com/office/powerpoint/2010/main" val="33398352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Jazyk</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a:solidFill>
                  <a:schemeClr val="tx2"/>
                </a:solidFill>
              </a:rPr>
              <a:t>Jazyk – někdy zbytečné užívání odborných pojmů, tam kde by to šlo napsat více laicky (např. místo </a:t>
            </a:r>
            <a:r>
              <a:rPr lang="cs-CZ" dirty="0" err="1">
                <a:solidFill>
                  <a:schemeClr val="tx2"/>
                </a:solidFill>
              </a:rPr>
              <a:t>psychformní</a:t>
            </a:r>
            <a:r>
              <a:rPr lang="cs-CZ" dirty="0">
                <a:solidFill>
                  <a:schemeClr val="tx2"/>
                </a:solidFill>
              </a:rPr>
              <a:t> potíže-psychické, </a:t>
            </a:r>
            <a:r>
              <a:rPr lang="cs-CZ" dirty="0" err="1">
                <a:solidFill>
                  <a:schemeClr val="tx2"/>
                </a:solidFill>
              </a:rPr>
              <a:t>somatoformní</a:t>
            </a:r>
            <a:r>
              <a:rPr lang="cs-CZ" dirty="0">
                <a:solidFill>
                  <a:schemeClr val="tx2"/>
                </a:solidFill>
              </a:rPr>
              <a:t> – somatické). V článku se mluví v množném čísle (my jsme udělali, vynasnažíme se…) ale autorka je jen jedna. (minor comment</a:t>
            </a:r>
            <a:r>
              <a:rPr lang="cs-CZ" dirty="0" smtClean="0">
                <a:solidFill>
                  <a:schemeClr val="tx2"/>
                </a:solidFill>
              </a:rPr>
              <a:t>).</a:t>
            </a:r>
          </a:p>
          <a:p>
            <a:endParaRPr lang="cs-CZ" dirty="0">
              <a:solidFill>
                <a:schemeClr val="tx2"/>
              </a:solidFill>
            </a:endParaRPr>
          </a:p>
          <a:p>
            <a:r>
              <a:rPr lang="cs-CZ" dirty="0" smtClean="0"/>
              <a:t>Jazyková citlivost, preferovaný styl - individuální</a:t>
            </a:r>
          </a:p>
          <a:p>
            <a:r>
              <a:rPr lang="cs-CZ" dirty="0" smtClean="0"/>
              <a:t>Volitelný komentář – autorka se může rozhodnout a jen rozhodnutí odůvodnit</a:t>
            </a:r>
          </a:p>
          <a:p>
            <a:pPr lvl="1"/>
            <a:r>
              <a:rPr lang="cs-CZ" dirty="0" smtClean="0"/>
              <a:t>Trochu jiné by to bylo, pokud by recenzent psal, že jazyk je příliš komplikovaný a ztěžuje čtivost článku </a:t>
            </a:r>
            <a:endParaRPr lang="cs-CZ" dirty="0"/>
          </a:p>
        </p:txBody>
      </p:sp>
    </p:spTree>
    <p:extLst>
      <p:ext uri="{BB962C8B-B14F-4D97-AF65-F5344CB8AC3E}">
        <p14:creationId xmlns:p14="http://schemas.microsoft.com/office/powerpoint/2010/main" val="30366139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Jazyk recenze – komunikace mezi odborníky, kteří se neznají</a:t>
            </a:r>
            <a:endParaRPr lang="cs-CZ" dirty="0"/>
          </a:p>
        </p:txBody>
      </p:sp>
      <p:sp>
        <p:nvSpPr>
          <p:cNvPr id="3" name="Zástupný symbol pro obsah 2"/>
          <p:cNvSpPr>
            <a:spLocks noGrp="1"/>
          </p:cNvSpPr>
          <p:nvPr>
            <p:ph idx="1"/>
          </p:nvPr>
        </p:nvSpPr>
        <p:spPr/>
        <p:txBody>
          <a:bodyPr>
            <a:normAutofit lnSpcReduction="10000"/>
          </a:bodyPr>
          <a:lstStyle/>
          <a:p>
            <a:r>
              <a:rPr lang="cs-CZ" dirty="0"/>
              <a:t>Autorka píše srozumitelně a svoje tvrzení dokládá </a:t>
            </a:r>
            <a:r>
              <a:rPr lang="cs-CZ" dirty="0">
                <a:solidFill>
                  <a:schemeClr val="accent2"/>
                </a:solidFill>
              </a:rPr>
              <a:t>slušným</a:t>
            </a:r>
            <a:r>
              <a:rPr lang="cs-CZ" dirty="0"/>
              <a:t> množstvím literatury. </a:t>
            </a:r>
            <a:r>
              <a:rPr lang="cs-CZ" dirty="0">
                <a:solidFill>
                  <a:schemeClr val="accent2"/>
                </a:solidFill>
              </a:rPr>
              <a:t>Osobně jsem měl celkem</a:t>
            </a:r>
            <a:r>
              <a:rPr lang="cs-CZ" dirty="0"/>
              <a:t> </a:t>
            </a:r>
            <a:r>
              <a:rPr lang="cs-CZ" dirty="0">
                <a:solidFill>
                  <a:schemeClr val="accent2"/>
                </a:solidFill>
              </a:rPr>
              <a:t>problém</a:t>
            </a:r>
            <a:r>
              <a:rPr lang="cs-CZ" dirty="0"/>
              <a:t> porozumět teorii problematiky na základě teoretické části textu. Text je </a:t>
            </a:r>
            <a:r>
              <a:rPr lang="cs-CZ" dirty="0">
                <a:solidFill>
                  <a:schemeClr val="accent2"/>
                </a:solidFill>
              </a:rPr>
              <a:t>poměrně</a:t>
            </a:r>
            <a:r>
              <a:rPr lang="cs-CZ" dirty="0"/>
              <a:t> </a:t>
            </a:r>
            <a:r>
              <a:rPr lang="cs-CZ" dirty="0">
                <a:solidFill>
                  <a:schemeClr val="accent2"/>
                </a:solidFill>
              </a:rPr>
              <a:t>hodně nahuštěný</a:t>
            </a:r>
            <a:r>
              <a:rPr lang="cs-CZ" dirty="0"/>
              <a:t> informacemi, což je v pořádku, ale spíše mi tam chybí nějaké „berličky“ – např. občasné shrnutí představených poznatků, rozdělení textu do více podsekcí. Také by mohlo </a:t>
            </a:r>
            <a:r>
              <a:rPr lang="cs-CZ" dirty="0">
                <a:solidFill>
                  <a:schemeClr val="accent2"/>
                </a:solidFill>
              </a:rPr>
              <a:t>zabrat</a:t>
            </a:r>
            <a:r>
              <a:rPr lang="cs-CZ" dirty="0"/>
              <a:t> rozdělení textu na kratší ucelené odstavce.</a:t>
            </a:r>
          </a:p>
        </p:txBody>
      </p:sp>
    </p:spTree>
    <p:extLst>
      <p:ext uri="{BB962C8B-B14F-4D97-AF65-F5344CB8AC3E}">
        <p14:creationId xmlns:p14="http://schemas.microsoft.com/office/powerpoint/2010/main" val="13021873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5328020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40135307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Ad-hoc škála</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Autoři použili vlastní škálu o 4 položkách. </a:t>
            </a:r>
            <a:r>
              <a:rPr lang="cs-CZ" dirty="0" smtClean="0"/>
              <a:t>Proč nevyužili některou ze standardizovaných škál? Je potřeba dodat více informací ohledně validity jejich škály…</a:t>
            </a:r>
            <a:endParaRPr lang="cs-CZ" dirty="0" smtClean="0"/>
          </a:p>
          <a:p>
            <a:r>
              <a:rPr lang="en-US" dirty="0" smtClean="0"/>
              <a:t>Are </a:t>
            </a:r>
            <a:r>
              <a:rPr lang="en-US" dirty="0"/>
              <a:t>the items that it can be tested against in the sample to determine its construct validity?  Has it been published elsewhere?  Is there any information regarding its resistance to social desirability in respondents?  The author correctly acknowledges this as a limitation but I would really appreciate any further evidence that can be brought to light regarding the validity and/or reliability of this measure.</a:t>
            </a:r>
            <a:endParaRPr lang="cs-CZ" dirty="0"/>
          </a:p>
        </p:txBody>
      </p:sp>
    </p:spTree>
    <p:extLst>
      <p:ext uri="{BB962C8B-B14F-4D97-AF65-F5344CB8AC3E}">
        <p14:creationId xmlns:p14="http://schemas.microsoft.com/office/powerpoint/2010/main" val="22119759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Proměnná měřená jednou položkou</a:t>
            </a:r>
            <a:endParaRPr lang="cs-CZ" dirty="0"/>
          </a:p>
        </p:txBody>
      </p:sp>
      <p:sp>
        <p:nvSpPr>
          <p:cNvPr id="3" name="Zástupný symbol pro obsah 2"/>
          <p:cNvSpPr>
            <a:spLocks noGrp="1"/>
          </p:cNvSpPr>
          <p:nvPr>
            <p:ph idx="1"/>
          </p:nvPr>
        </p:nvSpPr>
        <p:spPr/>
        <p:txBody>
          <a:bodyPr/>
          <a:lstStyle/>
          <a:p>
            <a:r>
              <a:rPr lang="cs-CZ" dirty="0" smtClean="0"/>
              <a:t>Autoři měří </a:t>
            </a:r>
            <a:r>
              <a:rPr lang="cs-CZ" dirty="0" err="1" smtClean="0"/>
              <a:t>well-being</a:t>
            </a:r>
            <a:r>
              <a:rPr lang="cs-CZ" dirty="0" smtClean="0"/>
              <a:t> jedinou položkou („Celkově vzato, jak jste spokojený/á se svým životem?“), což výrazně limituje veškerá zjištění studie. Zároveň si nejsem jistý, zda je možné tuto chybu napravit. Nedoporučuji proto článek k publikaci ve vašem časopise. </a:t>
            </a:r>
            <a:endParaRPr lang="cs-CZ" dirty="0"/>
          </a:p>
        </p:txBody>
      </p:sp>
    </p:spTree>
    <p:extLst>
      <p:ext uri="{BB962C8B-B14F-4D97-AF65-F5344CB8AC3E}">
        <p14:creationId xmlns:p14="http://schemas.microsoft.com/office/powerpoint/2010/main" val="20440505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Kvali</a:t>
            </a:r>
            <a:r>
              <a:rPr lang="cs-CZ" dirty="0" smtClean="0"/>
              <a:t>: malý výzkumný soubor</a:t>
            </a:r>
            <a:endParaRPr lang="cs-CZ" dirty="0"/>
          </a:p>
        </p:txBody>
      </p:sp>
      <p:sp>
        <p:nvSpPr>
          <p:cNvPr id="3" name="Zástupný symbol pro obsah 2"/>
          <p:cNvSpPr>
            <a:spLocks noGrp="1"/>
          </p:cNvSpPr>
          <p:nvPr>
            <p:ph idx="1"/>
          </p:nvPr>
        </p:nvSpPr>
        <p:spPr/>
        <p:txBody>
          <a:bodyPr/>
          <a:lstStyle/>
          <a:p>
            <a:r>
              <a:rPr lang="cs-CZ" dirty="0" smtClean="0"/>
              <a:t>Výzkumný soubor tvoří 8 respondentek. Mám pochyby o možnostech zobecnění takové studie. Tento počet by bylo potřeba výrazně navýšit, aby závěry studie měly vypovídající hodnotu. </a:t>
            </a:r>
            <a:endParaRPr lang="cs-CZ" dirty="0"/>
          </a:p>
        </p:txBody>
      </p:sp>
    </p:spTree>
    <p:extLst>
      <p:ext uri="{BB962C8B-B14F-4D97-AF65-F5344CB8AC3E}">
        <p14:creationId xmlns:p14="http://schemas.microsoft.com/office/powerpoint/2010/main" val="3033398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Příležitostný výběr</a:t>
            </a:r>
            <a:endParaRPr lang="cs-CZ" dirty="0"/>
          </a:p>
        </p:txBody>
      </p:sp>
      <p:sp>
        <p:nvSpPr>
          <p:cNvPr id="3" name="Zástupný symbol pro obsah 2"/>
          <p:cNvSpPr>
            <a:spLocks noGrp="1"/>
          </p:cNvSpPr>
          <p:nvPr>
            <p:ph idx="1"/>
          </p:nvPr>
        </p:nvSpPr>
        <p:spPr/>
        <p:txBody>
          <a:bodyPr/>
          <a:lstStyle/>
          <a:p>
            <a:r>
              <a:rPr lang="cs-CZ" dirty="0" smtClean="0"/>
              <a:t>Autoři sbírali data pomocí online dotazníku, oslovovali je prostřednictvím </a:t>
            </a:r>
            <a:r>
              <a:rPr lang="cs-CZ" dirty="0" err="1" smtClean="0"/>
              <a:t>tématických</a:t>
            </a:r>
            <a:r>
              <a:rPr lang="cs-CZ" dirty="0" smtClean="0"/>
              <a:t> diskuzních fór. </a:t>
            </a:r>
            <a:r>
              <a:rPr lang="cs-CZ" dirty="0" smtClean="0"/>
              <a:t>I když se jim tímto způsobem podařilo nasbírat úctyhodných 1547 respondentů, jedná se o příležitostný výběr s jeho typickými limity (neznámá nenáhodná populace, neznámý drop-</a:t>
            </a:r>
            <a:r>
              <a:rPr lang="cs-CZ" dirty="0" err="1" smtClean="0"/>
              <a:t>out</a:t>
            </a:r>
            <a:r>
              <a:rPr lang="cs-CZ" dirty="0" smtClean="0"/>
              <a:t>). Ve studii ovšem nejsou popsány dopady takového způsobu sběru dat. </a:t>
            </a:r>
            <a:endParaRPr lang="cs-CZ" dirty="0"/>
          </a:p>
        </p:txBody>
      </p:sp>
    </p:spTree>
    <p:extLst>
      <p:ext uri="{BB962C8B-B14F-4D97-AF65-F5344CB8AC3E}">
        <p14:creationId xmlns:p14="http://schemas.microsoft.com/office/powerpoint/2010/main" val="1180487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Informace, které příště přidejte</a:t>
            </a:r>
            <a:endParaRPr lang="cs-CZ" dirty="0"/>
          </a:p>
        </p:txBody>
      </p:sp>
      <p:sp>
        <p:nvSpPr>
          <p:cNvPr id="3" name="Zástupný symbol pro obsah 2"/>
          <p:cNvSpPr>
            <a:spLocks noGrp="1"/>
          </p:cNvSpPr>
          <p:nvPr>
            <p:ph idx="1"/>
          </p:nvPr>
        </p:nvSpPr>
        <p:spPr/>
        <p:txBody>
          <a:bodyPr/>
          <a:lstStyle/>
          <a:p>
            <a:r>
              <a:rPr lang="cs-CZ" dirty="0" smtClean="0"/>
              <a:t>Účel „článku“ </a:t>
            </a:r>
          </a:p>
          <a:p>
            <a:pPr lvl="1"/>
            <a:r>
              <a:rPr lang="cs-CZ" dirty="0" smtClean="0"/>
              <a:t>Pokud někdo píše jen cvičný článek</a:t>
            </a:r>
          </a:p>
          <a:p>
            <a:pPr lvl="1"/>
            <a:r>
              <a:rPr lang="cs-CZ" dirty="0" smtClean="0"/>
              <a:t>Pokud někdo chce opravdu článek poslat</a:t>
            </a:r>
          </a:p>
          <a:p>
            <a:pPr lvl="1"/>
            <a:r>
              <a:rPr lang="cs-CZ" dirty="0" smtClean="0"/>
              <a:t>Pokud někdo píše diplomku</a:t>
            </a:r>
            <a:endParaRPr lang="cs-CZ" dirty="0"/>
          </a:p>
        </p:txBody>
      </p:sp>
    </p:spTree>
    <p:extLst>
      <p:ext uri="{BB962C8B-B14F-4D97-AF65-F5344CB8AC3E}">
        <p14:creationId xmlns:p14="http://schemas.microsoft.com/office/powerpoint/2010/main" val="2349795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Recenze</a:t>
            </a:r>
            <a:endParaRPr lang="cs-CZ" dirty="0"/>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3928708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ástupný symbol pro obsah 11"/>
          <p:cNvSpPr>
            <a:spLocks noGrp="1"/>
          </p:cNvSpPr>
          <p:nvPr>
            <p:ph idx="1"/>
          </p:nvPr>
        </p:nvSpPr>
        <p:spPr>
          <a:xfrm>
            <a:off x="395536" y="332657"/>
            <a:ext cx="8229600" cy="4464496"/>
          </a:xfrm>
        </p:spPr>
        <p:txBody>
          <a:bodyPr>
            <a:normAutofit fontScale="40000" lnSpcReduction="20000"/>
          </a:bodyPr>
          <a:lstStyle/>
          <a:p>
            <a:pPr marL="0" indent="0">
              <a:buNone/>
            </a:pPr>
            <a:r>
              <a:rPr lang="cs-CZ" dirty="0"/>
              <a:t>Studie Víta </a:t>
            </a:r>
            <a:r>
              <a:rPr lang="cs-CZ" dirty="0" err="1"/>
              <a:t>Gabrhela</a:t>
            </a:r>
            <a:r>
              <a:rPr lang="cs-CZ" dirty="0"/>
              <a:t> přehledně představuje předmět svého studia, totiž zkoumání faktorové validity a konzistence metody </a:t>
            </a:r>
            <a:r>
              <a:rPr lang="cs-CZ" dirty="0" err="1"/>
              <a:t>Expressions</a:t>
            </a:r>
            <a:r>
              <a:rPr lang="cs-CZ" dirty="0"/>
              <a:t> </a:t>
            </a:r>
            <a:r>
              <a:rPr lang="cs-CZ" dirty="0" err="1"/>
              <a:t>of</a:t>
            </a:r>
            <a:r>
              <a:rPr lang="cs-CZ" dirty="0"/>
              <a:t> Spirituality </a:t>
            </a:r>
            <a:r>
              <a:rPr lang="cs-CZ" dirty="0" err="1"/>
              <a:t>Inventory</a:t>
            </a:r>
            <a:r>
              <a:rPr lang="cs-CZ" dirty="0"/>
              <a:t>. Srozumitelně vysvětluje, co je spiritualita a proč je potřeba dbát na správné užití metod v různých kontextech. Z textu je jasné, čeho chce studie dosáhnout. Návaznost jednotlivých odstavců i celých sekcí (od teorie k výsledkům) je přehledná a čtivá. Oceňuji také pasáž věnovanou pilotáži, z níž je z obsahové stránky patrná důslednost při ověřování metody. Celý text je tedy dobře strukturovaný a pochopitelný. Jakožto čtenář z neodborné veřejnosti bych však měla pár nejasností, které se vztahují k některým užívaným konceptům. To může být způsobeno jak anglickým překladem, tak předpokladem, že čtenáři porozumí významu termínů stejně jako autor. Přesto by mohlo být prospěšné osvětlit alespoň, co je míněno pod „pomáhajícími profesemi“, nebo jak chápat slovo „background“ (zda se jedná o vzdělání, zaměstnání jedinců, o jejich socializaci nebo jiný bližší kontakt s danou problematikou). K plynulejšímu porozumění textu by také přispělo menší množství používaných závorek a doplňujících informací. Mnohdy v textu působí rušivě a namísto toho, aby text přehledně rozváděly, tak spíše znesnadňují jeho uchopení. Uvádím jednu část, v níž jsou závorky roztroušeny po celé větě a v kombinaci s čísly, což z ní činí nepřehlednou pasáž, k níž je třeba se opakovaně vracet. („</a:t>
            </a:r>
            <a:r>
              <a:rPr lang="cs-CZ" dirty="0" err="1"/>
              <a:t>For</a:t>
            </a:r>
            <a:r>
              <a:rPr lang="cs-CZ" dirty="0"/>
              <a:t> </a:t>
            </a:r>
            <a:r>
              <a:rPr lang="cs-CZ" dirty="0" err="1"/>
              <a:t>example</a:t>
            </a:r>
            <a:r>
              <a:rPr lang="cs-CZ" dirty="0"/>
              <a:t>, </a:t>
            </a:r>
            <a:r>
              <a:rPr lang="cs-CZ" dirty="0" err="1"/>
              <a:t>Yonker</a:t>
            </a:r>
            <a:r>
              <a:rPr lang="cs-CZ" dirty="0"/>
              <a:t>, </a:t>
            </a:r>
            <a:r>
              <a:rPr lang="cs-CZ" dirty="0" err="1"/>
              <a:t>Schnabelrauch</a:t>
            </a:r>
            <a:r>
              <a:rPr lang="cs-CZ" dirty="0"/>
              <a:t> </a:t>
            </a:r>
            <a:r>
              <a:rPr lang="cs-CZ" dirty="0" err="1"/>
              <a:t>and</a:t>
            </a:r>
            <a:r>
              <a:rPr lang="cs-CZ" dirty="0"/>
              <a:t> </a:t>
            </a:r>
            <a:r>
              <a:rPr lang="cs-CZ" dirty="0" err="1"/>
              <a:t>DeHaan</a:t>
            </a:r>
            <a:r>
              <a:rPr lang="cs-CZ" dirty="0"/>
              <a:t> (2012) </a:t>
            </a:r>
            <a:r>
              <a:rPr lang="cs-CZ" dirty="0" err="1"/>
              <a:t>conducted</a:t>
            </a:r>
            <a:r>
              <a:rPr lang="cs-CZ" dirty="0"/>
              <a:t> a meta-</a:t>
            </a:r>
            <a:r>
              <a:rPr lang="cs-CZ" dirty="0" err="1"/>
              <a:t>analysis</a:t>
            </a:r>
            <a:r>
              <a:rPr lang="cs-CZ" dirty="0"/>
              <a:t> </a:t>
            </a:r>
            <a:r>
              <a:rPr lang="cs-CZ" dirty="0" err="1"/>
              <a:t>of</a:t>
            </a:r>
            <a:r>
              <a:rPr lang="cs-CZ" dirty="0"/>
              <a:t> 75 </a:t>
            </a:r>
            <a:r>
              <a:rPr lang="cs-CZ" dirty="0" err="1"/>
              <a:t>studies</a:t>
            </a:r>
            <a:r>
              <a:rPr lang="cs-CZ" dirty="0"/>
              <a:t> (</a:t>
            </a:r>
            <a:r>
              <a:rPr lang="cs-CZ" dirty="0" err="1"/>
              <a:t>done</a:t>
            </a:r>
            <a:r>
              <a:rPr lang="cs-CZ" dirty="0"/>
              <a:t> </a:t>
            </a:r>
            <a:r>
              <a:rPr lang="cs-CZ" dirty="0" err="1"/>
              <a:t>between</a:t>
            </a:r>
            <a:r>
              <a:rPr lang="cs-CZ" dirty="0"/>
              <a:t> 1990 </a:t>
            </a:r>
            <a:r>
              <a:rPr lang="cs-CZ" dirty="0" err="1"/>
              <a:t>and</a:t>
            </a:r>
            <a:r>
              <a:rPr lang="cs-CZ" dirty="0"/>
              <a:t> 2010) on a sample </a:t>
            </a:r>
            <a:r>
              <a:rPr lang="cs-CZ" dirty="0" err="1"/>
              <a:t>outreaching</a:t>
            </a:r>
            <a:r>
              <a:rPr lang="cs-CZ" dirty="0"/>
              <a:t> 66 </a:t>
            </a:r>
            <a:r>
              <a:rPr lang="cs-CZ" dirty="0" err="1"/>
              <a:t>thousands</a:t>
            </a:r>
            <a:r>
              <a:rPr lang="cs-CZ" dirty="0"/>
              <a:t> </a:t>
            </a:r>
            <a:r>
              <a:rPr lang="cs-CZ" dirty="0" err="1"/>
              <a:t>of</a:t>
            </a:r>
            <a:r>
              <a:rPr lang="cs-CZ" dirty="0"/>
              <a:t> </a:t>
            </a:r>
            <a:r>
              <a:rPr lang="cs-CZ" dirty="0" err="1"/>
              <a:t>adolescents</a:t>
            </a:r>
            <a:r>
              <a:rPr lang="cs-CZ" dirty="0"/>
              <a:t> </a:t>
            </a:r>
            <a:r>
              <a:rPr lang="cs-CZ" dirty="0" err="1"/>
              <a:t>and</a:t>
            </a:r>
            <a:r>
              <a:rPr lang="cs-CZ" dirty="0"/>
              <a:t> </a:t>
            </a:r>
            <a:r>
              <a:rPr lang="cs-CZ" dirty="0" err="1"/>
              <a:t>emerging</a:t>
            </a:r>
            <a:r>
              <a:rPr lang="cs-CZ" dirty="0"/>
              <a:t> </a:t>
            </a:r>
            <a:r>
              <a:rPr lang="cs-CZ" dirty="0" err="1"/>
              <a:t>adults</a:t>
            </a:r>
            <a:r>
              <a:rPr lang="cs-CZ" dirty="0"/>
              <a:t>.“) V tomto případě jsem se také zamýšlela nad důležitostí doplňku v závorce (roky), jestli je tak podstatný, že musí vyrušit plynulou pozornost diváka. Pokud by podstatný byl, zkusila bych jej do textu zakomponovat jinak, bez závorek. Podobně je tomu s hojně využívanými zkratkami „</a:t>
            </a:r>
            <a:r>
              <a:rPr lang="cs-CZ" dirty="0" err="1"/>
              <a:t>etc</a:t>
            </a:r>
            <a:r>
              <a:rPr lang="cs-CZ" dirty="0"/>
              <a:t>.“, které se často opakují (v závorkách i mimo ně). Opět spíše odvádí pozornost od sdělovaného, než že by dávaly podporu sdělenému. A svou všeobecností ani nerozvíjí větu dál (přestože poukazují na důležitý prvek, že se nesmí něco opomenout). Namísto toho by bylo přínosnější přidání konkrétních příkladů navíc. Stejně tak u odkazů „výše, níže“, které jsou někdy nejasné, nekonkrétní. Konkrétně na začátku by bylo určitě lákavější slyšet od autora sdělení ihned, ne čekat na něj a hledat jej dál v textu. Kromě těchto spíše formálních drobností vztahujících se k snadnější orientaci v textu a jeho porozumění z hlediska čtenáře mi v textu chyběl jasně artikulovaný přínos studie. Po přečtení textu mám však pocit, že jsem všemu zásadnímu porozuměla a autor mě svou prací provedl přehledně a pečlivě</a:t>
            </a:r>
            <a:r>
              <a:rPr lang="cs-CZ" dirty="0" smtClean="0"/>
              <a:t>.</a:t>
            </a:r>
          </a:p>
          <a:p>
            <a:pPr marL="0" indent="0">
              <a:buNone/>
            </a:pPr>
            <a:r>
              <a:rPr lang="cs-CZ" sz="6000" dirty="0" smtClean="0"/>
              <a:t>+ dílčí komentáře v průběhu textu …</a:t>
            </a:r>
            <a:endParaRPr lang="cs-CZ" sz="6000" dirty="0"/>
          </a:p>
        </p:txBody>
      </p:sp>
    </p:spTree>
    <p:extLst>
      <p:ext uri="{BB962C8B-B14F-4D97-AF65-F5344CB8AC3E}">
        <p14:creationId xmlns:p14="http://schemas.microsoft.com/office/powerpoint/2010/main" val="461238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ástupný symbol pro obsah 11"/>
          <p:cNvSpPr>
            <a:spLocks noGrp="1"/>
          </p:cNvSpPr>
          <p:nvPr>
            <p:ph idx="1"/>
          </p:nvPr>
        </p:nvSpPr>
        <p:spPr>
          <a:xfrm>
            <a:off x="395536" y="332657"/>
            <a:ext cx="8229600" cy="4464496"/>
          </a:xfrm>
        </p:spPr>
        <p:txBody>
          <a:bodyPr>
            <a:normAutofit fontScale="40000" lnSpcReduction="20000"/>
          </a:bodyPr>
          <a:lstStyle/>
          <a:p>
            <a:pPr marL="0" indent="0">
              <a:buNone/>
            </a:pPr>
            <a:r>
              <a:rPr lang="cs-CZ" dirty="0"/>
              <a:t>Studie Víta </a:t>
            </a:r>
            <a:r>
              <a:rPr lang="cs-CZ" dirty="0" err="1"/>
              <a:t>Gabrhela</a:t>
            </a:r>
            <a:r>
              <a:rPr lang="cs-CZ" dirty="0"/>
              <a:t> přehledně představuje předmět svého studia, totiž zkoumání faktorové validity a konzistence metody </a:t>
            </a:r>
            <a:r>
              <a:rPr lang="cs-CZ" dirty="0" err="1"/>
              <a:t>Expressions</a:t>
            </a:r>
            <a:r>
              <a:rPr lang="cs-CZ" dirty="0"/>
              <a:t> </a:t>
            </a:r>
            <a:r>
              <a:rPr lang="cs-CZ" dirty="0" err="1"/>
              <a:t>of</a:t>
            </a:r>
            <a:r>
              <a:rPr lang="cs-CZ" dirty="0"/>
              <a:t> Spirituality </a:t>
            </a:r>
            <a:r>
              <a:rPr lang="cs-CZ" dirty="0" err="1"/>
              <a:t>Inventory</a:t>
            </a:r>
            <a:r>
              <a:rPr lang="cs-CZ" dirty="0"/>
              <a:t>. Srozumitelně vysvětluje, co je spiritualita a proč je potřeba dbát na správné užití metod v různých kontextech. Z textu je jasné, čeho chce studie dosáhnout. Návaznost jednotlivých odstavců i celých sekcí (od teorie k výsledkům) je přehledná a čtivá. Oceňuji také pasáž věnovanou pilotáži, z níž je z obsahové stránky patrná důslednost při ověřování metody. Celý text je tedy dobře strukturovaný a pochopitelný. Jakožto čtenář z neodborné veřejnosti bych však měla pár nejasností, které se vztahují k některým užívaným konceptům. To může být způsobeno jak anglickým překladem, tak předpokladem, že čtenáři porozumí významu termínů stejně jako autor. Přesto by mohlo být prospěšné osvětlit alespoň, co je míněno pod „pomáhajícími profesemi“, nebo jak chápat slovo „background“ (zda se jedná o vzdělání, zaměstnání jedinců, o jejich socializaci nebo jiný bližší kontakt s danou problematikou). K plynulejšímu porozumění textu by také přispělo menší množství používaných závorek a doplňujících informací. Mnohdy v textu působí rušivě a namísto toho, aby text přehledně rozváděly, tak spíše znesnadňují jeho uchopení. Uvádím jednu část, v níž jsou závorky roztroušeny po celé větě a v kombinaci s čísly, což z ní činí nepřehlednou pasáž, k níž je třeba se opakovaně vracet. („</a:t>
            </a:r>
            <a:r>
              <a:rPr lang="cs-CZ" dirty="0" err="1"/>
              <a:t>For</a:t>
            </a:r>
            <a:r>
              <a:rPr lang="cs-CZ" dirty="0"/>
              <a:t> </a:t>
            </a:r>
            <a:r>
              <a:rPr lang="cs-CZ" dirty="0" err="1"/>
              <a:t>example</a:t>
            </a:r>
            <a:r>
              <a:rPr lang="cs-CZ" dirty="0"/>
              <a:t>, </a:t>
            </a:r>
            <a:r>
              <a:rPr lang="cs-CZ" dirty="0" err="1"/>
              <a:t>Yonker</a:t>
            </a:r>
            <a:r>
              <a:rPr lang="cs-CZ" dirty="0"/>
              <a:t>, </a:t>
            </a:r>
            <a:r>
              <a:rPr lang="cs-CZ" dirty="0" err="1"/>
              <a:t>Schnabelrauch</a:t>
            </a:r>
            <a:r>
              <a:rPr lang="cs-CZ" dirty="0"/>
              <a:t> </a:t>
            </a:r>
            <a:r>
              <a:rPr lang="cs-CZ" dirty="0" err="1"/>
              <a:t>and</a:t>
            </a:r>
            <a:r>
              <a:rPr lang="cs-CZ" dirty="0"/>
              <a:t> </a:t>
            </a:r>
            <a:r>
              <a:rPr lang="cs-CZ" dirty="0" err="1"/>
              <a:t>DeHaan</a:t>
            </a:r>
            <a:r>
              <a:rPr lang="cs-CZ" dirty="0"/>
              <a:t> (2012) </a:t>
            </a:r>
            <a:r>
              <a:rPr lang="cs-CZ" dirty="0" err="1"/>
              <a:t>conducted</a:t>
            </a:r>
            <a:r>
              <a:rPr lang="cs-CZ" dirty="0"/>
              <a:t> a meta-</a:t>
            </a:r>
            <a:r>
              <a:rPr lang="cs-CZ" dirty="0" err="1"/>
              <a:t>analysis</a:t>
            </a:r>
            <a:r>
              <a:rPr lang="cs-CZ" dirty="0"/>
              <a:t> </a:t>
            </a:r>
            <a:r>
              <a:rPr lang="cs-CZ" dirty="0" err="1"/>
              <a:t>of</a:t>
            </a:r>
            <a:r>
              <a:rPr lang="cs-CZ" dirty="0"/>
              <a:t> 75 </a:t>
            </a:r>
            <a:r>
              <a:rPr lang="cs-CZ" dirty="0" err="1"/>
              <a:t>studies</a:t>
            </a:r>
            <a:r>
              <a:rPr lang="cs-CZ" dirty="0"/>
              <a:t> (</a:t>
            </a:r>
            <a:r>
              <a:rPr lang="cs-CZ" dirty="0" err="1"/>
              <a:t>done</a:t>
            </a:r>
            <a:r>
              <a:rPr lang="cs-CZ" dirty="0"/>
              <a:t> </a:t>
            </a:r>
            <a:r>
              <a:rPr lang="cs-CZ" dirty="0" err="1"/>
              <a:t>between</a:t>
            </a:r>
            <a:r>
              <a:rPr lang="cs-CZ" dirty="0"/>
              <a:t> 1990 </a:t>
            </a:r>
            <a:r>
              <a:rPr lang="cs-CZ" dirty="0" err="1"/>
              <a:t>and</a:t>
            </a:r>
            <a:r>
              <a:rPr lang="cs-CZ" dirty="0"/>
              <a:t> 2010) on a sample </a:t>
            </a:r>
            <a:r>
              <a:rPr lang="cs-CZ" dirty="0" err="1"/>
              <a:t>outreaching</a:t>
            </a:r>
            <a:r>
              <a:rPr lang="cs-CZ" dirty="0"/>
              <a:t> 66 </a:t>
            </a:r>
            <a:r>
              <a:rPr lang="cs-CZ" dirty="0" err="1"/>
              <a:t>thousands</a:t>
            </a:r>
            <a:r>
              <a:rPr lang="cs-CZ" dirty="0"/>
              <a:t> </a:t>
            </a:r>
            <a:r>
              <a:rPr lang="cs-CZ" dirty="0" err="1"/>
              <a:t>of</a:t>
            </a:r>
            <a:r>
              <a:rPr lang="cs-CZ" dirty="0"/>
              <a:t> </a:t>
            </a:r>
            <a:r>
              <a:rPr lang="cs-CZ" dirty="0" err="1"/>
              <a:t>adolescents</a:t>
            </a:r>
            <a:r>
              <a:rPr lang="cs-CZ" dirty="0"/>
              <a:t> </a:t>
            </a:r>
            <a:r>
              <a:rPr lang="cs-CZ" dirty="0" err="1"/>
              <a:t>and</a:t>
            </a:r>
            <a:r>
              <a:rPr lang="cs-CZ" dirty="0"/>
              <a:t> </a:t>
            </a:r>
            <a:r>
              <a:rPr lang="cs-CZ" dirty="0" err="1"/>
              <a:t>emerging</a:t>
            </a:r>
            <a:r>
              <a:rPr lang="cs-CZ" dirty="0"/>
              <a:t> </a:t>
            </a:r>
            <a:r>
              <a:rPr lang="cs-CZ" dirty="0" err="1"/>
              <a:t>adults</a:t>
            </a:r>
            <a:r>
              <a:rPr lang="cs-CZ" dirty="0"/>
              <a:t>.“) V tomto případě jsem se také zamýšlela nad důležitostí doplňku v závorce (roky), jestli je tak podstatný, že musí vyrušit plynulou pozornost diváka. Pokud by podstatný byl, zkusila bych jej do textu zakomponovat jinak, bez závorek. Podobně je tomu s hojně využívanými zkratkami „</a:t>
            </a:r>
            <a:r>
              <a:rPr lang="cs-CZ" dirty="0" err="1"/>
              <a:t>etc</a:t>
            </a:r>
            <a:r>
              <a:rPr lang="cs-CZ" dirty="0"/>
              <a:t>.“, které se často opakují (v závorkách i mimo ně). Opět spíše odvádí pozornost od sdělovaného, než že by dávaly podporu sdělenému. A svou všeobecností ani nerozvíjí větu dál (přestože poukazují na důležitý prvek, že se nesmí něco opomenout). Namísto toho by bylo přínosnější přidání konkrétních příkladů navíc. Stejně tak u odkazů „výše, níže“, které jsou někdy nejasné, nekonkrétní. Konkrétně na začátku by bylo určitě lákavější slyšet od autora sdělení ihned, ne čekat na něj a hledat jej dál v textu. Kromě těchto spíše formálních drobností vztahujících se k snadnější orientaci v textu a jeho porozumění z hlediska čtenáře mi v textu chyběl jasně artikulovaný přínos studie. Po přečtení textu mám však pocit, že jsem všemu zásadnímu porozuměla a autor mě svou prací provedl přehledně a pečlivě</a:t>
            </a:r>
            <a:r>
              <a:rPr lang="cs-CZ" dirty="0" smtClean="0"/>
              <a:t>.</a:t>
            </a:r>
          </a:p>
          <a:p>
            <a:pPr marL="0" indent="0">
              <a:buNone/>
            </a:pPr>
            <a:r>
              <a:rPr lang="cs-CZ" sz="6000" dirty="0" smtClean="0"/>
              <a:t>+ dílčí komentáře v průběhu textu …</a:t>
            </a:r>
            <a:endParaRPr lang="cs-CZ" sz="6000" dirty="0"/>
          </a:p>
        </p:txBody>
      </p:sp>
      <p:sp>
        <p:nvSpPr>
          <p:cNvPr id="3" name="TextovéPole 2"/>
          <p:cNvSpPr txBox="1"/>
          <p:nvPr/>
        </p:nvSpPr>
        <p:spPr>
          <a:xfrm>
            <a:off x="467544" y="4797152"/>
            <a:ext cx="8136904" cy="1569660"/>
          </a:xfrm>
          <a:prstGeom prst="rect">
            <a:avLst/>
          </a:prstGeom>
          <a:noFill/>
        </p:spPr>
        <p:txBody>
          <a:bodyPr wrap="square" rtlCol="0">
            <a:spAutoFit/>
          </a:bodyPr>
          <a:lstStyle/>
          <a:p>
            <a:r>
              <a:rPr lang="cs-CZ" sz="2400" dirty="0" smtClean="0">
                <a:solidFill>
                  <a:srgbClr val="C00000"/>
                </a:solidFill>
              </a:rPr>
              <a:t>recenzi je dobré strukturovat (odstavce, odrážky, případně i číslovat) </a:t>
            </a:r>
          </a:p>
          <a:p>
            <a:endParaRPr lang="cs-CZ" sz="2400" dirty="0" smtClean="0">
              <a:solidFill>
                <a:srgbClr val="C00000"/>
              </a:solidFill>
            </a:endParaRPr>
          </a:p>
          <a:p>
            <a:r>
              <a:rPr lang="cs-CZ" sz="2400" dirty="0" smtClean="0">
                <a:solidFill>
                  <a:srgbClr val="C00000"/>
                </a:solidFill>
              </a:rPr>
              <a:t>autorovi článku to usnadní orientaci a psaní odpovědí </a:t>
            </a:r>
            <a:endParaRPr lang="cs-CZ" sz="2400" dirty="0">
              <a:solidFill>
                <a:srgbClr val="C00000"/>
              </a:solidFill>
            </a:endParaRPr>
          </a:p>
        </p:txBody>
      </p:sp>
    </p:spTree>
    <p:extLst>
      <p:ext uri="{BB962C8B-B14F-4D97-AF65-F5344CB8AC3E}">
        <p14:creationId xmlns:p14="http://schemas.microsoft.com/office/powerpoint/2010/main" val="223177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Před úvodem…</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a:solidFill>
                  <a:srgbClr val="00B050"/>
                </a:solidFill>
              </a:rPr>
              <a:t>Předtím, než se dostanu k recenzi jednotlivých částí textu, považuji za důležité zmínit dvě skutečnosti.  Jednak jsem v oblasti, které se autorka věnuje, laikem,</a:t>
            </a:r>
            <a:r>
              <a:rPr lang="cs-CZ" dirty="0"/>
              <a:t> </a:t>
            </a:r>
            <a:r>
              <a:rPr lang="cs-CZ" dirty="0">
                <a:solidFill>
                  <a:srgbClr val="C00000"/>
                </a:solidFill>
              </a:rPr>
              <a:t>což se může promítnout např. do míry (i)relevance mých podnětů.  Navzdory tomu, že jsem se snažil o smysluplnou zpětnou vazbu. </a:t>
            </a:r>
            <a:r>
              <a:rPr lang="cs-CZ" dirty="0"/>
              <a:t> </a:t>
            </a:r>
            <a:endParaRPr lang="cs-CZ" dirty="0" smtClean="0"/>
          </a:p>
          <a:p>
            <a:endParaRPr lang="cs-CZ" dirty="0"/>
          </a:p>
          <a:p>
            <a:r>
              <a:rPr lang="cs-CZ" dirty="0" smtClean="0"/>
              <a:t>Pokud potřebujete vyjasnit svoji pozici, je dobré to udělat na úplném začátku</a:t>
            </a:r>
          </a:p>
          <a:p>
            <a:r>
              <a:rPr lang="cs-CZ" dirty="0" smtClean="0"/>
              <a:t>Je fajn přidat i směr možných „zkreslení“ (jsem psycholog, ale článek je sociologický)</a:t>
            </a:r>
            <a:endParaRPr lang="cs-CZ" dirty="0"/>
          </a:p>
          <a:p>
            <a:endParaRPr lang="cs-CZ" dirty="0"/>
          </a:p>
        </p:txBody>
      </p:sp>
    </p:spTree>
    <p:extLst>
      <p:ext uri="{BB962C8B-B14F-4D97-AF65-F5344CB8AC3E}">
        <p14:creationId xmlns:p14="http://schemas.microsoft.com/office/powerpoint/2010/main" val="3031347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Nebát se přiznat, že nerozumíte všemu</a:t>
            </a:r>
          </a:p>
        </p:txBody>
      </p:sp>
      <p:sp>
        <p:nvSpPr>
          <p:cNvPr id="3" name="Zástupný symbol pro obsah 2"/>
          <p:cNvSpPr>
            <a:spLocks noGrp="1"/>
          </p:cNvSpPr>
          <p:nvPr>
            <p:ph idx="1"/>
          </p:nvPr>
        </p:nvSpPr>
        <p:spPr/>
        <p:txBody>
          <a:bodyPr>
            <a:normAutofit fontScale="92500" lnSpcReduction="10000"/>
          </a:bodyPr>
          <a:lstStyle/>
          <a:p>
            <a:r>
              <a:rPr lang="cs-CZ" dirty="0"/>
              <a:t>V experimentu pak pracují s proměnnou </a:t>
            </a:r>
            <a:r>
              <a:rPr lang="cs-CZ" i="1" dirty="0"/>
              <a:t>situační povědomí</a:t>
            </a:r>
            <a:r>
              <a:rPr lang="cs-CZ" dirty="0"/>
              <a:t> (která </a:t>
            </a:r>
            <a:r>
              <a:rPr lang="cs-CZ" dirty="0">
                <a:solidFill>
                  <a:schemeClr val="accent3"/>
                </a:solidFill>
              </a:rPr>
              <a:t>mi jakožto laikovi </a:t>
            </a:r>
            <a:r>
              <a:rPr lang="cs-CZ" dirty="0"/>
              <a:t>velmi připomíná zmiňované kontextové povědomí), …</a:t>
            </a:r>
          </a:p>
          <a:p>
            <a:endParaRPr lang="sk-SK" dirty="0"/>
          </a:p>
          <a:p>
            <a:r>
              <a:rPr lang="cs-CZ" dirty="0"/>
              <a:t>Text je sám o sobě poměrně náročný, neboť obsahuje složité analýzy, které převyšují </a:t>
            </a:r>
            <a:r>
              <a:rPr lang="cs-CZ" dirty="0">
                <a:solidFill>
                  <a:srgbClr val="0070C0"/>
                </a:solidFill>
              </a:rPr>
              <a:t>běžnou statistickou znalost absolventů magisterského studia psychologie</a:t>
            </a:r>
            <a:r>
              <a:rPr lang="cs-CZ" dirty="0"/>
              <a:t>. </a:t>
            </a:r>
            <a:r>
              <a:rPr lang="cs-CZ" dirty="0">
                <a:solidFill>
                  <a:srgbClr val="00B050"/>
                </a:solidFill>
              </a:rPr>
              <a:t>Samotné analýzy a jejich provedení, ani interpretaci výsledků tedy nejsem schopna adekvátně a odpovědně posoudit</a:t>
            </a:r>
          </a:p>
          <a:p>
            <a:endParaRPr lang="sk-SK" dirty="0" smtClean="0"/>
          </a:p>
          <a:p>
            <a:endParaRPr lang="sk-SK" dirty="0"/>
          </a:p>
          <a:p>
            <a:endParaRPr lang="cs-CZ" dirty="0"/>
          </a:p>
        </p:txBody>
      </p:sp>
    </p:spTree>
    <p:extLst>
      <p:ext uri="{BB962C8B-B14F-4D97-AF65-F5344CB8AC3E}">
        <p14:creationId xmlns:p14="http://schemas.microsoft.com/office/powerpoint/2010/main" val="2481577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Úvod – nebojte se uznat, že recenzovaný text je kvalitní</a:t>
            </a:r>
            <a:endParaRPr lang="cs-CZ" dirty="0"/>
          </a:p>
        </p:txBody>
      </p:sp>
      <p:sp>
        <p:nvSpPr>
          <p:cNvPr id="3" name="Zástupný symbol pro obsah 2"/>
          <p:cNvSpPr>
            <a:spLocks noGrp="1"/>
          </p:cNvSpPr>
          <p:nvPr>
            <p:ph idx="1"/>
          </p:nvPr>
        </p:nvSpPr>
        <p:spPr/>
        <p:txBody>
          <a:bodyPr/>
          <a:lstStyle/>
          <a:p>
            <a:r>
              <a:rPr lang="cs-CZ" dirty="0"/>
              <a:t>Explorativní výzkum přináší </a:t>
            </a:r>
            <a:r>
              <a:rPr lang="cs-CZ" dirty="0">
                <a:solidFill>
                  <a:schemeClr val="accent3"/>
                </a:solidFill>
              </a:rPr>
              <a:t>nové zajímavé výsledky</a:t>
            </a:r>
            <a:r>
              <a:rPr lang="cs-CZ" dirty="0"/>
              <a:t>, navíc v </a:t>
            </a:r>
            <a:r>
              <a:rPr lang="cs-CZ" dirty="0">
                <a:solidFill>
                  <a:schemeClr val="accent3"/>
                </a:solidFill>
              </a:rPr>
              <a:t>aktuálně</a:t>
            </a:r>
            <a:r>
              <a:rPr lang="cs-CZ" dirty="0"/>
              <a:t> se rozvíjející oblasti, která má </a:t>
            </a:r>
            <a:r>
              <a:rPr lang="cs-CZ" dirty="0">
                <a:solidFill>
                  <a:schemeClr val="accent3"/>
                </a:solidFill>
              </a:rPr>
              <a:t>praktický dopad</a:t>
            </a:r>
            <a:r>
              <a:rPr lang="cs-CZ" dirty="0"/>
              <a:t>. Studie je napsaná </a:t>
            </a:r>
            <a:r>
              <a:rPr lang="cs-CZ" dirty="0">
                <a:solidFill>
                  <a:schemeClr val="accent3"/>
                </a:solidFill>
              </a:rPr>
              <a:t>kvalitně</a:t>
            </a:r>
            <a:r>
              <a:rPr lang="cs-CZ" dirty="0"/>
              <a:t>, vychází z odborných a aktuálních zdrojů. Níže uvádím poznámky k jednotlivým částem textu.</a:t>
            </a:r>
          </a:p>
        </p:txBody>
      </p:sp>
    </p:spTree>
    <p:extLst>
      <p:ext uri="{BB962C8B-B14F-4D97-AF65-F5344CB8AC3E}">
        <p14:creationId xmlns:p14="http://schemas.microsoft.com/office/powerpoint/2010/main" val="3063866800"/>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TotalTime>
  <Words>722</Words>
  <Application>Microsoft Office PowerPoint</Application>
  <PresentationFormat>Předvádění na obrazovce (4:3)</PresentationFormat>
  <Paragraphs>120</Paragraphs>
  <Slides>29</Slides>
  <Notes>0</Notes>
  <HiddenSlides>0</HiddenSlides>
  <MMClips>0</MMClips>
  <ScaleCrop>false</ScaleCrop>
  <HeadingPairs>
    <vt:vector size="4" baseType="variant">
      <vt:variant>
        <vt:lpstr>Motiv</vt:lpstr>
      </vt:variant>
      <vt:variant>
        <vt:i4>1</vt:i4>
      </vt:variant>
      <vt:variant>
        <vt:lpstr>Nadpisy snímků</vt:lpstr>
      </vt:variant>
      <vt:variant>
        <vt:i4>29</vt:i4>
      </vt:variant>
    </vt:vector>
  </HeadingPairs>
  <TitlesOfParts>
    <vt:vector size="30" baseType="lpstr">
      <vt:lpstr>Motiv sady Office</vt:lpstr>
      <vt:lpstr>Vědecká komunikace seminář – 1. recenze</vt:lpstr>
      <vt:lpstr>APA citování apod.</vt:lpstr>
      <vt:lpstr>Informace, které příště přidejte</vt:lpstr>
      <vt:lpstr>Recenze</vt:lpstr>
      <vt:lpstr>Prezentace aplikace PowerPoint</vt:lpstr>
      <vt:lpstr>Prezentace aplikace PowerPoint</vt:lpstr>
      <vt:lpstr>Před úvodem…</vt:lpstr>
      <vt:lpstr>Nebát se přiznat, že nerozumíte všemu</vt:lpstr>
      <vt:lpstr>Úvod – nebojte se uznat, že recenzovaný text je kvalitní</vt:lpstr>
      <vt:lpstr>Prezentace aplikace PowerPoint</vt:lpstr>
      <vt:lpstr>Prezentace aplikace PowerPoint</vt:lpstr>
      <vt:lpstr>Prezentace aplikace PowerPoint</vt:lpstr>
      <vt:lpstr>Meta - úvod </vt:lpstr>
      <vt:lpstr>Požadavek na doplnění</vt:lpstr>
      <vt:lpstr>Požadavek na doplnění nebo jen zvědavost?</vt:lpstr>
      <vt:lpstr>Na zvážení</vt:lpstr>
      <vt:lpstr>Jak moc být podrobný?</vt:lpstr>
      <vt:lpstr>Metoda</vt:lpstr>
      <vt:lpstr>Metoda</vt:lpstr>
      <vt:lpstr>Konkrétní výtky</vt:lpstr>
      <vt:lpstr>Konkrétní doporučení</vt:lpstr>
      <vt:lpstr>Jazyk</vt:lpstr>
      <vt:lpstr>Jazyk recenze – komunikace mezi odborníky, kteří se neznají</vt:lpstr>
      <vt:lpstr>Prezentace aplikace PowerPoint</vt:lpstr>
      <vt:lpstr>Prezentace aplikace PowerPoint</vt:lpstr>
      <vt:lpstr>Ad-hoc škála</vt:lpstr>
      <vt:lpstr>Proměnná měřená jednou položkou</vt:lpstr>
      <vt:lpstr>Kvali: malý výzkumný soubor</vt:lpstr>
      <vt:lpstr>Příležitostný výběr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Lenka Dědková</dc:creator>
  <cp:lastModifiedBy>Lenka Dědková</cp:lastModifiedBy>
  <cp:revision>20</cp:revision>
  <dcterms:created xsi:type="dcterms:W3CDTF">2015-04-07T12:54:10Z</dcterms:created>
  <dcterms:modified xsi:type="dcterms:W3CDTF">2015-04-09T13:06:28Z</dcterms:modified>
</cp:coreProperties>
</file>