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72" r:id="rId7"/>
    <p:sldId id="263" r:id="rId8"/>
    <p:sldId id="265" r:id="rId9"/>
    <p:sldId id="276" r:id="rId10"/>
    <p:sldId id="266" r:id="rId11"/>
    <p:sldId id="270" r:id="rId12"/>
    <p:sldId id="274" r:id="rId13"/>
    <p:sldId id="264" r:id="rId14"/>
    <p:sldId id="271" r:id="rId15"/>
    <p:sldId id="267" r:id="rId16"/>
    <p:sldId id="258" r:id="rId17"/>
    <p:sldId id="259" r:id="rId18"/>
    <p:sldId id="275" r:id="rId19"/>
    <p:sldId id="273" r:id="rId20"/>
    <p:sldId id="27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6" autoAdjust="0"/>
    <p:restoredTop sz="94660"/>
  </p:normalViewPr>
  <p:slideViewPr>
    <p:cSldViewPr>
      <p:cViewPr varScale="1">
        <p:scale>
          <a:sx n="70" d="100"/>
          <a:sy n="70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31246C9-A9A1-4A41-A8AC-785E4AAFF4B4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46C9-A9A1-4A41-A8AC-785E4AAFF4B4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46C9-A9A1-4A41-A8AC-785E4AAFF4B4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1246C9-A9A1-4A41-A8AC-785E4AAFF4B4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31246C9-A9A1-4A41-A8AC-785E4AAFF4B4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46C9-A9A1-4A41-A8AC-785E4AAFF4B4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46C9-A9A1-4A41-A8AC-785E4AAFF4B4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1246C9-A9A1-4A41-A8AC-785E4AAFF4B4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46C9-A9A1-4A41-A8AC-785E4AAFF4B4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1246C9-A9A1-4A41-A8AC-785E4AAFF4B4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1246C9-A9A1-4A41-A8AC-785E4AAFF4B4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31246C9-A9A1-4A41-A8AC-785E4AAFF4B4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1844824"/>
            <a:ext cx="6172200" cy="1894362"/>
          </a:xfrm>
        </p:spPr>
        <p:txBody>
          <a:bodyPr/>
          <a:lstStyle/>
          <a:p>
            <a:r>
              <a:rPr lang="cs-CZ" dirty="0" smtClean="0"/>
              <a:t>PSY 475 Vědecká komunikace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Hana Macháčková</a:t>
            </a:r>
          </a:p>
          <a:p>
            <a:r>
              <a:rPr lang="cs-CZ" dirty="0" smtClean="0"/>
              <a:t>Lenka Dědková</a:t>
            </a:r>
          </a:p>
          <a:p>
            <a:r>
              <a:rPr lang="cs-CZ" dirty="0" smtClean="0"/>
              <a:t>Věra </a:t>
            </a:r>
            <a:r>
              <a:rPr lang="cs-CZ" dirty="0" err="1" smtClean="0"/>
              <a:t>Kontríková</a:t>
            </a:r>
            <a:endParaRPr lang="cs-CZ" dirty="0" smtClean="0"/>
          </a:p>
          <a:p>
            <a:r>
              <a:rPr lang="cs-CZ" dirty="0" smtClean="0"/>
              <a:t>Jan Šerek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3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odborné časopisy – liší se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Čtenářská obec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Akademici či </a:t>
            </a:r>
            <a:r>
              <a:rPr lang="cs-CZ" dirty="0"/>
              <a:t>lidé z </a:t>
            </a:r>
            <a:r>
              <a:rPr lang="cs-CZ" dirty="0" smtClean="0"/>
              <a:t>praxe ?</a:t>
            </a:r>
            <a:endParaRPr lang="cs-CZ" dirty="0"/>
          </a:p>
          <a:p>
            <a:pPr lvl="1"/>
            <a:r>
              <a:rPr lang="cs-CZ" dirty="0" smtClean="0"/>
              <a:t>odlišná znalost konceptů, orientace v metodologických otázkách…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Psychologové či interdisciplinární pracovníci?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Metodologové?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796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odborné časopisy – liší se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Významné jsou také formální rozdíly: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Vyžadovaný/povolený rozsah </a:t>
            </a:r>
          </a:p>
          <a:p>
            <a:pPr lvl="1"/>
            <a:r>
              <a:rPr lang="cs-CZ" dirty="0" smtClean="0"/>
              <a:t>studie o 2000 vs. 5000 slovech </a:t>
            </a:r>
            <a:endParaRPr lang="cs-CZ" dirty="0"/>
          </a:p>
          <a:p>
            <a:pPr lvl="1"/>
            <a:r>
              <a:rPr lang="cs-CZ" dirty="0" smtClean="0"/>
              <a:t>magisterská práce </a:t>
            </a:r>
            <a:r>
              <a:rPr lang="cs-CZ" dirty="0"/>
              <a:t>12 500 slov </a:t>
            </a:r>
            <a:r>
              <a:rPr lang="cs-CZ" dirty="0" smtClean="0"/>
              <a:t>(90 </a:t>
            </a:r>
            <a:r>
              <a:rPr lang="cs-CZ" dirty="0"/>
              <a:t>000 znaků)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977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odborné časopisy – liší se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71184" cy="4572000"/>
          </a:xfrm>
        </p:spPr>
        <p:txBody>
          <a:bodyPr/>
          <a:lstStyle/>
          <a:p>
            <a:r>
              <a:rPr lang="cs-CZ" dirty="0" smtClean="0"/>
              <a:t>Používaný styl </a:t>
            </a:r>
            <a:endParaRPr lang="cs-CZ" dirty="0"/>
          </a:p>
          <a:p>
            <a:r>
              <a:rPr lang="cs-CZ" dirty="0" smtClean="0"/>
              <a:t>APA</a:t>
            </a:r>
            <a:r>
              <a:rPr lang="cs-CZ" dirty="0"/>
              <a:t>, MLA, Chicago, ISO</a:t>
            </a:r>
            <a:r>
              <a:rPr lang="cs-CZ" dirty="0" smtClean="0"/>
              <a:t>… </a:t>
            </a:r>
          </a:p>
          <a:p>
            <a:r>
              <a:rPr lang="cs-CZ" dirty="0" smtClean="0"/>
              <a:t>určují</a:t>
            </a:r>
            <a:r>
              <a:rPr lang="cs-CZ" dirty="0"/>
              <a:t>, jaké informace uvádíte </a:t>
            </a:r>
            <a:endParaRPr lang="cs-CZ" dirty="0" smtClean="0"/>
          </a:p>
          <a:p>
            <a:pPr lvl="1"/>
            <a:r>
              <a:rPr lang="cs-CZ" dirty="0"/>
              <a:t>požadavky APA na strukturu a obsah práce</a:t>
            </a:r>
          </a:p>
          <a:p>
            <a:pPr lvl="1"/>
            <a:r>
              <a:rPr lang="cs-CZ" dirty="0" smtClean="0"/>
              <a:t>požadavky </a:t>
            </a:r>
            <a:r>
              <a:rPr lang="cs-CZ" dirty="0"/>
              <a:t>APA na uvádění </a:t>
            </a:r>
            <a:r>
              <a:rPr lang="cs-CZ" dirty="0" smtClean="0"/>
              <a:t>empirických údajů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57200" y="4005064"/>
            <a:ext cx="7467600" cy="24688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 kurzu Vás seznámíme především s APA stylem </a:t>
            </a:r>
            <a:endParaRPr lang="cs-CZ" dirty="0"/>
          </a:p>
          <a:p>
            <a:pPr lvl="1"/>
            <a:r>
              <a:rPr lang="cs-CZ" dirty="0" smtClean="0"/>
              <a:t>je ale nutné mít na paměti, že u různých časopisů jsou vyžadována i jiná formální pravidla a styly!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348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odborné časopisy – liší se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recenzním řízení (pokud je)</a:t>
            </a:r>
          </a:p>
          <a:p>
            <a:pPr lvl="2"/>
            <a:r>
              <a:rPr lang="cs-CZ" dirty="0" smtClean="0"/>
              <a:t>No </a:t>
            </a:r>
            <a:r>
              <a:rPr lang="cs-CZ" dirty="0" err="1" smtClean="0"/>
              <a:t>review</a:t>
            </a:r>
            <a:r>
              <a:rPr lang="cs-CZ" dirty="0" smtClean="0"/>
              <a:t>, peer-</a:t>
            </a:r>
            <a:r>
              <a:rPr lang="cs-CZ" dirty="0" err="1" smtClean="0"/>
              <a:t>review</a:t>
            </a:r>
            <a:r>
              <a:rPr lang="cs-CZ" dirty="0" smtClean="0"/>
              <a:t>, blind, double blind…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Impaktem a indexací v databázích (</a:t>
            </a:r>
            <a:r>
              <a:rPr lang="cs-CZ" dirty="0" err="1" smtClean="0"/>
              <a:t>Scopus</a:t>
            </a:r>
            <a:r>
              <a:rPr lang="cs-CZ" dirty="0" smtClean="0"/>
              <a:t>, ERIH…)</a:t>
            </a:r>
          </a:p>
          <a:p>
            <a:endParaRPr lang="cs-CZ" dirty="0" smtClean="0"/>
          </a:p>
          <a:p>
            <a:r>
              <a:rPr lang="cs-CZ" dirty="0" smtClean="0"/>
              <a:t>Tomuto se ale budeme věnovat v jiné hodině</a:t>
            </a:r>
          </a:p>
        </p:txBody>
      </p:sp>
    </p:spTree>
    <p:extLst>
      <p:ext uri="{BB962C8B-B14F-4D97-AF65-F5344CB8AC3E}">
        <p14:creationId xmlns:p14="http://schemas.microsoft.com/office/powerpoint/2010/main" val="333372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Vědecká komunikace -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Důležité je uvědomit si, že vědecká komunikace (článek či prezentace) se mění v závislosti na mnoha faktorech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Například i podle toho, v jakém časopise chcete článek publikovat</a:t>
            </a:r>
          </a:p>
        </p:txBody>
      </p:sp>
    </p:spTree>
    <p:extLst>
      <p:ext uri="{BB962C8B-B14F-4D97-AF65-F5344CB8AC3E}">
        <p14:creationId xmlns:p14="http://schemas.microsoft.com/office/powerpoint/2010/main" val="2038977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Vědecká komunikace -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Začátkem je samozřejmě dobrý výzkum či </a:t>
            </a:r>
            <a:r>
              <a:rPr lang="cs-CZ" dirty="0" smtClean="0"/>
              <a:t>teorie</a:t>
            </a:r>
          </a:p>
          <a:p>
            <a:endParaRPr lang="cs-CZ" dirty="0" smtClean="0"/>
          </a:p>
          <a:p>
            <a:r>
              <a:rPr lang="cs-CZ" dirty="0" smtClean="0"/>
              <a:t>Ovšem způsob, jakým je komunikujete dále, určuje ke komu se dostane a jaký bude mít dopad</a:t>
            </a:r>
          </a:p>
          <a:p>
            <a:endParaRPr lang="cs-CZ" dirty="0" smtClean="0"/>
          </a:p>
          <a:p>
            <a:r>
              <a:rPr lang="cs-CZ" dirty="0" smtClean="0"/>
              <a:t>Cílem kurzu je proto seznámit Vás se základy efektivní vědecké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239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 </a:t>
            </a:r>
            <a:r>
              <a:rPr lang="cs-CZ" dirty="0" smtClean="0"/>
              <a:t>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Kurz je založen především na výměně </a:t>
            </a:r>
            <a:r>
              <a:rPr lang="cs-CZ" dirty="0" smtClean="0"/>
              <a:t>zkušeností</a:t>
            </a:r>
          </a:p>
          <a:p>
            <a:endParaRPr lang="cs-CZ" dirty="0"/>
          </a:p>
          <a:p>
            <a:r>
              <a:rPr lang="cs-CZ" dirty="0"/>
              <a:t>Interaktivní – nutná je aktivní účast, plnění </a:t>
            </a:r>
            <a:r>
              <a:rPr lang="cs-CZ" dirty="0" smtClean="0"/>
              <a:t>úkolů</a:t>
            </a:r>
          </a:p>
          <a:p>
            <a:endParaRPr lang="cs-CZ" dirty="0" smtClean="0"/>
          </a:p>
          <a:p>
            <a:r>
              <a:rPr lang="cs-CZ" dirty="0" smtClean="0"/>
              <a:t>Seminární podoba kurzu – prostor pro diskusi</a:t>
            </a:r>
          </a:p>
          <a:p>
            <a:endParaRPr lang="cs-CZ" dirty="0" smtClean="0"/>
          </a:p>
          <a:p>
            <a:r>
              <a:rPr lang="cs-CZ" dirty="0" smtClean="0"/>
              <a:t>Cílem je seznámení se se základy vědecké komunikace </a:t>
            </a:r>
            <a:endParaRPr lang="cs-CZ" dirty="0"/>
          </a:p>
          <a:p>
            <a:pPr lvl="1"/>
            <a:r>
              <a:rPr lang="cs-CZ" dirty="0" smtClean="0"/>
              <a:t>především tedy komunikace mezi odborníky (a konkrétně mezi psychology).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045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ákladní podmínkou k absolvování kurzu Vaše aktivita:</a:t>
            </a:r>
          </a:p>
          <a:p>
            <a:r>
              <a:rPr lang="cs-CZ" dirty="0" smtClean="0"/>
              <a:t>Aktivita </a:t>
            </a:r>
            <a:r>
              <a:rPr lang="cs-CZ" dirty="0"/>
              <a:t>v </a:t>
            </a:r>
            <a:r>
              <a:rPr lang="cs-CZ" dirty="0" smtClean="0"/>
              <a:t>seminářích</a:t>
            </a:r>
            <a:endParaRPr lang="cs-CZ" dirty="0"/>
          </a:p>
          <a:p>
            <a:r>
              <a:rPr lang="cs-CZ" dirty="0"/>
              <a:t>Včasné </a:t>
            </a:r>
            <a:r>
              <a:rPr lang="cs-CZ" dirty="0" smtClean="0"/>
              <a:t>a kvalitní plnění úkolů</a:t>
            </a:r>
          </a:p>
          <a:p>
            <a:r>
              <a:rPr lang="cs-CZ" dirty="0" smtClean="0"/>
              <a:t>Poskytování zpětné vazby</a:t>
            </a:r>
          </a:p>
          <a:p>
            <a:r>
              <a:rPr lang="cs-CZ" dirty="0"/>
              <a:t>Konkrétní požadavky jsou </a:t>
            </a:r>
            <a:r>
              <a:rPr lang="cs-CZ" dirty="0" smtClean="0"/>
              <a:t>uvedeny </a:t>
            </a:r>
            <a:r>
              <a:rPr lang="cs-CZ" dirty="0"/>
              <a:t>v </a:t>
            </a:r>
            <a:r>
              <a:rPr lang="cs-CZ" dirty="0" smtClean="0"/>
              <a:t>sylabu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359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Konkrétní požadavky – viz sylabus: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1. abstrakt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2. první </a:t>
            </a:r>
            <a:r>
              <a:rPr lang="cs-CZ" dirty="0"/>
              <a:t>verze článku</a:t>
            </a:r>
          </a:p>
          <a:p>
            <a:pPr marL="0" indent="0">
              <a:buNone/>
            </a:pPr>
            <a:r>
              <a:rPr lang="cs-CZ" dirty="0" smtClean="0"/>
              <a:t>3. recenze </a:t>
            </a:r>
            <a:r>
              <a:rPr lang="cs-CZ" dirty="0"/>
              <a:t>první verze článku jiného studenta </a:t>
            </a:r>
          </a:p>
          <a:p>
            <a:pPr marL="365760" lvl="1" indent="0">
              <a:buNone/>
            </a:pPr>
            <a:r>
              <a:rPr lang="cs-CZ" dirty="0"/>
              <a:t>(max</a:t>
            </a:r>
            <a:r>
              <a:rPr lang="cs-CZ" dirty="0" smtClean="0"/>
              <a:t>. 2 </a:t>
            </a:r>
            <a:r>
              <a:rPr lang="cs-CZ" dirty="0"/>
              <a:t>NS)</a:t>
            </a:r>
          </a:p>
          <a:p>
            <a:pPr marL="0" indent="0">
              <a:buNone/>
            </a:pPr>
            <a:r>
              <a:rPr lang="cs-CZ" dirty="0" smtClean="0"/>
              <a:t>4. druhá </a:t>
            </a:r>
            <a:r>
              <a:rPr lang="cs-CZ" dirty="0"/>
              <a:t>verze článku</a:t>
            </a:r>
          </a:p>
          <a:p>
            <a:pPr marL="0" indent="0">
              <a:buNone/>
            </a:pPr>
            <a:r>
              <a:rPr lang="cs-CZ" dirty="0" smtClean="0"/>
              <a:t>5. recenze </a:t>
            </a:r>
            <a:r>
              <a:rPr lang="cs-CZ" dirty="0"/>
              <a:t>druhé verze článku jiného </a:t>
            </a:r>
            <a:r>
              <a:rPr lang="cs-CZ" dirty="0" smtClean="0"/>
              <a:t>studenta </a:t>
            </a:r>
            <a:endParaRPr lang="cs-CZ" dirty="0"/>
          </a:p>
          <a:p>
            <a:pPr marL="365760" lvl="1" indent="0">
              <a:buNone/>
            </a:pPr>
            <a:r>
              <a:rPr lang="cs-CZ" dirty="0"/>
              <a:t>(max. </a:t>
            </a:r>
            <a:r>
              <a:rPr lang="cs-CZ" dirty="0" smtClean="0"/>
              <a:t>2 </a:t>
            </a:r>
            <a:r>
              <a:rPr lang="cs-CZ" dirty="0"/>
              <a:t>NS)</a:t>
            </a:r>
          </a:p>
          <a:p>
            <a:pPr marL="0" indent="0">
              <a:buNone/>
            </a:pPr>
            <a:r>
              <a:rPr lang="cs-CZ" smtClean="0"/>
              <a:t>6. prezentace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36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564904"/>
            <a:ext cx="7467600" cy="1143000"/>
          </a:xfrm>
        </p:spPr>
        <p:txBody>
          <a:bodyPr>
            <a:noAutofit/>
          </a:bodyPr>
          <a:lstStyle/>
          <a:p>
            <a:r>
              <a:rPr lang="cs-CZ" sz="4000" dirty="0"/>
              <a:t>Otázky na nás?</a:t>
            </a:r>
            <a:br>
              <a:rPr lang="cs-CZ" sz="4000" dirty="0"/>
            </a:b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34020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Seznámení se se základy vědecké </a:t>
            </a:r>
            <a:r>
              <a:rPr lang="cs-CZ" dirty="0" smtClean="0"/>
              <a:t>komunikace.</a:t>
            </a:r>
          </a:p>
          <a:p>
            <a:endParaRPr lang="cs-CZ" dirty="0"/>
          </a:p>
          <a:p>
            <a:r>
              <a:rPr lang="cs-CZ" dirty="0" smtClean="0"/>
              <a:t>Konkrétně: psaní </a:t>
            </a:r>
            <a:r>
              <a:rPr lang="cs-CZ" dirty="0"/>
              <a:t>článků, abstraktů, recenzí, grantových projektů, popularizací, prezentací.</a:t>
            </a:r>
          </a:p>
          <a:p>
            <a:endParaRPr lang="cs-CZ" dirty="0" smtClean="0"/>
          </a:p>
          <a:p>
            <a:r>
              <a:rPr lang="cs-CZ" dirty="0" smtClean="0"/>
              <a:t>Učení se praxí: psaní a zpětná vazba</a:t>
            </a:r>
          </a:p>
          <a:p>
            <a:endParaRPr lang="cs-CZ" dirty="0" smtClean="0"/>
          </a:p>
          <a:p>
            <a:r>
              <a:rPr lang="cs-CZ" dirty="0" smtClean="0"/>
              <a:t>Více později…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267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Link na </a:t>
            </a:r>
            <a:r>
              <a:rPr lang="cs-CZ" dirty="0" err="1" smtClean="0"/>
              <a:t>spreadsheet</a:t>
            </a:r>
            <a:r>
              <a:rPr lang="cs-CZ" dirty="0" smtClean="0"/>
              <a:t>:</a:t>
            </a:r>
          </a:p>
          <a:p>
            <a:r>
              <a:rPr lang="cs-CZ" dirty="0"/>
              <a:t>https://docs.google.com/spreadsheets/d/1Tol_OstDw0XH7NDHi9_ivaAvBMTKcP2o-DsDAlZaQnw/edit?usp=sharing</a:t>
            </a:r>
          </a:p>
        </p:txBody>
      </p:sp>
    </p:spTree>
    <p:extLst>
      <p:ext uri="{BB962C8B-B14F-4D97-AF65-F5344CB8AC3E}">
        <p14:creationId xmlns:p14="http://schemas.microsoft.com/office/powerpoint/2010/main" val="52499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- Kdo </a:t>
            </a:r>
            <a:r>
              <a:rPr lang="cs-CZ" dirty="0"/>
              <a:t>jsme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Pracovníci IVDMR</a:t>
            </a:r>
          </a:p>
          <a:p>
            <a:endParaRPr lang="cs-CZ" dirty="0" smtClean="0"/>
          </a:p>
          <a:p>
            <a:r>
              <a:rPr lang="cs-CZ" dirty="0" smtClean="0"/>
              <a:t>Oblast </a:t>
            </a:r>
            <a:r>
              <a:rPr lang="cs-CZ" dirty="0"/>
              <a:t>výzkumu: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1) </a:t>
            </a:r>
            <a:r>
              <a:rPr lang="cs-CZ" dirty="0"/>
              <a:t>P</a:t>
            </a:r>
            <a:r>
              <a:rPr lang="cs-CZ" dirty="0" smtClean="0"/>
              <a:t>sychologie internetu</a:t>
            </a:r>
          </a:p>
          <a:p>
            <a:pPr marL="0" indent="0">
              <a:buNone/>
            </a:pPr>
            <a:r>
              <a:rPr lang="cs-CZ" dirty="0" smtClean="0"/>
              <a:t>2) Politická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111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Vědecká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Šipka doprava 3"/>
          <p:cNvSpPr/>
          <p:nvPr/>
        </p:nvSpPr>
        <p:spPr>
          <a:xfrm rot="5400000">
            <a:off x="1728921" y="392079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410226" y="1633014"/>
            <a:ext cx="3615798" cy="1663562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Na více </a:t>
            </a:r>
            <a:r>
              <a:rPr lang="cs-CZ" sz="2400" dirty="0" smtClean="0">
                <a:solidFill>
                  <a:schemeClr val="tx1"/>
                </a:solidFill>
              </a:rPr>
              <a:t>„úrovních“ </a:t>
            </a:r>
            <a:endParaRPr lang="cs-CZ" sz="2400" dirty="0">
              <a:solidFill>
                <a:schemeClr val="tx1"/>
              </a:solidFill>
            </a:endParaRPr>
          </a:p>
          <a:p>
            <a:pPr marL="365760" lvl="1" indent="0" algn="ctr">
              <a:buNone/>
            </a:pPr>
            <a:r>
              <a:rPr lang="cs-CZ" sz="2400" dirty="0">
                <a:solidFill>
                  <a:schemeClr val="tx1"/>
                </a:solidFill>
              </a:rPr>
              <a:t>odborník-odborník </a:t>
            </a:r>
          </a:p>
          <a:p>
            <a:pPr marL="365760" lvl="1" indent="0" algn="ctr">
              <a:buNone/>
            </a:pPr>
            <a:r>
              <a:rPr lang="cs-CZ" sz="2400" dirty="0">
                <a:solidFill>
                  <a:schemeClr val="tx1"/>
                </a:solidFill>
              </a:rPr>
              <a:t>odborník-laik…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269176" y="1645078"/>
            <a:ext cx="4104456" cy="168819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Na více </a:t>
            </a:r>
            <a:r>
              <a:rPr lang="cs-CZ" sz="2400" dirty="0" smtClean="0">
                <a:solidFill>
                  <a:schemeClr val="tx1"/>
                </a:solidFill>
              </a:rPr>
              <a:t>„místech“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knihy</a:t>
            </a:r>
            <a:r>
              <a:rPr lang="cs-CZ" sz="2400" dirty="0">
                <a:solidFill>
                  <a:schemeClr val="tx1"/>
                </a:solidFill>
              </a:rPr>
              <a:t>, časopisy, přednášky, kurzy, workshopy</a:t>
            </a:r>
            <a:r>
              <a:rPr lang="cs-CZ" sz="2400" dirty="0" smtClean="0">
                <a:solidFill>
                  <a:schemeClr val="tx1"/>
                </a:solidFill>
              </a:rPr>
              <a:t>…</a:t>
            </a:r>
            <a:endParaRPr lang="cs-CZ" sz="2400" dirty="0">
              <a:solidFill>
                <a:schemeClr val="tx1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626958" y="4956254"/>
            <a:ext cx="7344816" cy="1398051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Odbornost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detaily, metodologie, koncepty, generalizace</a:t>
            </a:r>
            <a:r>
              <a:rPr lang="cs-CZ" sz="2400" dirty="0">
                <a:solidFill>
                  <a:schemeClr val="tx1"/>
                </a:solidFill>
              </a:rPr>
              <a:t>, abstrakce</a:t>
            </a:r>
            <a:r>
              <a:rPr lang="cs-CZ" sz="2400" dirty="0" smtClean="0">
                <a:solidFill>
                  <a:schemeClr val="tx1"/>
                </a:solidFill>
              </a:rPr>
              <a:t>, limity…</a:t>
            </a:r>
            <a:endParaRPr lang="cs-CZ" sz="2400" dirty="0">
              <a:solidFill>
                <a:schemeClr val="tx1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Šipka doprava 8"/>
          <p:cNvSpPr/>
          <p:nvPr/>
        </p:nvSpPr>
        <p:spPr>
          <a:xfrm rot="5400000">
            <a:off x="5685010" y="39024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89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Vědecká komunikace -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Pokaždé se musíme sami sebe zeptat: s kým/ke komu právě komunikujeme?</a:t>
            </a:r>
          </a:p>
          <a:p>
            <a:endParaRPr lang="cs-CZ" dirty="0" smtClean="0"/>
          </a:p>
          <a:p>
            <a:r>
              <a:rPr lang="cs-CZ" dirty="0" smtClean="0"/>
              <a:t>KDO je </a:t>
            </a:r>
            <a:r>
              <a:rPr lang="cs-CZ" dirty="0"/>
              <a:t>naším publikem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Učitelé na ZŠ </a:t>
            </a:r>
          </a:p>
          <a:p>
            <a:pPr lvl="1"/>
            <a:r>
              <a:rPr lang="cs-CZ" dirty="0" smtClean="0"/>
              <a:t>Grantová komise </a:t>
            </a:r>
          </a:p>
          <a:p>
            <a:pPr lvl="1"/>
            <a:r>
              <a:rPr lang="cs-CZ" dirty="0" smtClean="0"/>
              <a:t>Kolegové ze zahraničí,  </a:t>
            </a:r>
          </a:p>
          <a:p>
            <a:endParaRPr lang="cs-CZ" dirty="0" smtClean="0"/>
          </a:p>
          <a:p>
            <a:r>
              <a:rPr lang="cs-CZ" dirty="0" smtClean="0"/>
              <a:t>KDE komunikujeme?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/>
              <a:t>V odborném časopise, knize, na konferenci pro psychology, na přednášce pro studenty</a:t>
            </a:r>
            <a:r>
              <a:rPr lang="cs-CZ" dirty="0" smtClean="0"/>
              <a:t>…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PROČ a O ČEM komunikujeme?</a:t>
            </a:r>
            <a:endParaRPr lang="pl-PL" dirty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55472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Vědecká komunikace -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Vše těsně spojeno</a:t>
            </a:r>
          </a:p>
          <a:p>
            <a:r>
              <a:rPr lang="cs-CZ" dirty="0" smtClean="0"/>
              <a:t>Vše ovlivňují způsob a formu komunikace a informace</a:t>
            </a:r>
            <a:r>
              <a:rPr lang="cs-CZ" dirty="0"/>
              <a:t>, které jsou v ní obsaženy</a:t>
            </a:r>
          </a:p>
          <a:p>
            <a:endParaRPr lang="cs-CZ" dirty="0" smtClean="0"/>
          </a:p>
          <a:p>
            <a:r>
              <a:rPr lang="cs-CZ" dirty="0" smtClean="0"/>
              <a:t>Příklad</a:t>
            </a:r>
            <a:r>
              <a:rPr lang="cs-CZ" dirty="0"/>
              <a:t>: </a:t>
            </a:r>
            <a:r>
              <a:rPr lang="cs-CZ" dirty="0" smtClean="0"/>
              <a:t>článek </a:t>
            </a:r>
            <a:r>
              <a:rPr lang="cs-CZ" dirty="0"/>
              <a:t>o zvládání zátěže</a:t>
            </a:r>
          </a:p>
          <a:p>
            <a:pPr marL="36576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469812" y="4074861"/>
            <a:ext cx="2229980" cy="936104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V Respektu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" y="5274406"/>
            <a:ext cx="2242592" cy="936104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V </a:t>
            </a:r>
            <a:r>
              <a:rPr lang="cs-CZ" sz="2400" dirty="0" err="1" smtClean="0">
                <a:solidFill>
                  <a:schemeClr val="tx1"/>
                </a:solidFill>
              </a:rPr>
              <a:t>Journal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of</a:t>
            </a:r>
            <a:r>
              <a:rPr lang="cs-CZ" sz="2400" dirty="0" smtClean="0">
                <a:solidFill>
                  <a:schemeClr val="tx1"/>
                </a:solidFill>
              </a:rPr>
              <a:t> Adolescence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987824" y="5274406"/>
            <a:ext cx="2242592" cy="936104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Pro sociální psychology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987824" y="4074861"/>
            <a:ext cx="2242592" cy="936104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Pro pedagogy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5524557" y="4072071"/>
            <a:ext cx="2242592" cy="936104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Empirická studie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5525986" y="5264688"/>
            <a:ext cx="2242592" cy="936104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Teoretický přehled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008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Vědecká komunikace -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kurzu se budeme zabývat především komunikací mezi odborníky</a:t>
            </a:r>
          </a:p>
          <a:p>
            <a:pPr lvl="1"/>
            <a:r>
              <a:rPr lang="cs-CZ" dirty="0" smtClean="0"/>
              <a:t>Ale také částečný přesah – popularizace</a:t>
            </a:r>
          </a:p>
          <a:p>
            <a:endParaRPr lang="cs-CZ" dirty="0" smtClean="0"/>
          </a:p>
          <a:p>
            <a:r>
              <a:rPr lang="cs-CZ" dirty="0" smtClean="0"/>
              <a:t>I v rámci odborné (vědecké) komunikace </a:t>
            </a:r>
            <a:r>
              <a:rPr lang="cs-CZ" dirty="0"/>
              <a:t>m</a:t>
            </a:r>
            <a:r>
              <a:rPr lang="cs-CZ" dirty="0" smtClean="0"/>
              <a:t>usíme tyto faktory (KDO, KDE, PROČ) vzít v úvahu	</a:t>
            </a:r>
          </a:p>
          <a:p>
            <a:endParaRPr lang="cs-CZ" dirty="0" smtClean="0"/>
          </a:p>
          <a:p>
            <a:r>
              <a:rPr lang="cs-CZ" dirty="0" smtClean="0"/>
              <a:t>Existuje mnoho pravidel (psaných i nepsaných) a </a:t>
            </a:r>
            <a:r>
              <a:rPr lang="cs-CZ" b="1" u="sng" dirty="0" smtClean="0"/>
              <a:t>doporučení</a:t>
            </a:r>
            <a:r>
              <a:rPr lang="cs-CZ" dirty="0" smtClean="0"/>
              <a:t>, které bychom měli respektovat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29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odborné časopisy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Často jen „odborné časopisy“</a:t>
            </a:r>
          </a:p>
          <a:p>
            <a:endParaRPr lang="cs-CZ" dirty="0" smtClean="0"/>
          </a:p>
          <a:p>
            <a:r>
              <a:rPr lang="cs-CZ" dirty="0" smtClean="0"/>
              <a:t>Mnoho rozdílů i napříč odbornými časopisy </a:t>
            </a:r>
            <a:endParaRPr lang="cs-CZ" dirty="0"/>
          </a:p>
          <a:p>
            <a:pPr lvl="1"/>
            <a:r>
              <a:rPr lang="cs-CZ" dirty="0" smtClean="0"/>
              <a:t>a v návaznosti také na publikace v nich</a:t>
            </a:r>
          </a:p>
          <a:p>
            <a:endParaRPr lang="cs-CZ" dirty="0" smtClean="0"/>
          </a:p>
          <a:p>
            <a:r>
              <a:rPr lang="cs-CZ" dirty="0" smtClean="0"/>
              <a:t>Způsob, jakým píšete článek, závisí do značné míry na charakteru časopisu, v němž jej chcete publikovat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984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odborné </a:t>
            </a:r>
            <a:r>
              <a:rPr lang="cs-CZ" dirty="0" smtClean="0"/>
              <a:t>časopisy – liší se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Zaměření článků, které jsou ne/publikovány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vědní </a:t>
            </a:r>
            <a:r>
              <a:rPr lang="cs-CZ" dirty="0"/>
              <a:t>oblast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kvalitativní/kvantitativní/teoretické studie</a:t>
            </a:r>
          </a:p>
          <a:p>
            <a:pPr lvl="1"/>
            <a:endParaRPr lang="cs-CZ" dirty="0" smtClean="0"/>
          </a:p>
          <a:p>
            <a:pPr lvl="1"/>
            <a:r>
              <a:rPr lang="cs-CZ" dirty="0"/>
              <a:t>z</a:t>
            </a:r>
            <a:r>
              <a:rPr lang="cs-CZ" dirty="0" smtClean="0"/>
              <a:t>ákladní výzkum, možnosti aplikace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819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485</TotalTime>
  <Words>667</Words>
  <Application>Microsoft Office PowerPoint</Application>
  <PresentationFormat>Předvádění na obrazovce (4:3)</PresentationFormat>
  <Paragraphs>153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Century Schoolbook</vt:lpstr>
      <vt:lpstr>Wingdings</vt:lpstr>
      <vt:lpstr>Wingdings 2</vt:lpstr>
      <vt:lpstr>Arkýř</vt:lpstr>
      <vt:lpstr>PSY 475 Vědecká komunikace</vt:lpstr>
      <vt:lpstr>Cíle kurzu</vt:lpstr>
      <vt:lpstr>Představení - Kdo jsme?</vt:lpstr>
      <vt:lpstr>Vědecká komunikace</vt:lpstr>
      <vt:lpstr>Vědecká komunikace - úvod</vt:lpstr>
      <vt:lpstr>Vědecká komunikace - úvod</vt:lpstr>
      <vt:lpstr>Vědecká komunikace - úvod</vt:lpstr>
      <vt:lpstr>Příklad – odborné časopisy </vt:lpstr>
      <vt:lpstr>Příklad – odborné časopisy – liší se </vt:lpstr>
      <vt:lpstr>Příklad – odborné časopisy – liší se </vt:lpstr>
      <vt:lpstr>Příklad – odborné časopisy – liší se </vt:lpstr>
      <vt:lpstr>Příklad – odborné časopisy – liší se </vt:lpstr>
      <vt:lpstr>Příklad – odborné časopisy – liší se </vt:lpstr>
      <vt:lpstr>Vědecká komunikace - úvod</vt:lpstr>
      <vt:lpstr>Vědecká komunikace - úvod</vt:lpstr>
      <vt:lpstr>Charakter kurzu</vt:lpstr>
      <vt:lpstr>Požadavky</vt:lpstr>
      <vt:lpstr>Požadavky</vt:lpstr>
      <vt:lpstr>Otázky na nás? </vt:lpstr>
      <vt:lpstr>Prezentace aplikace PowerPoint</vt:lpstr>
    </vt:vector>
  </TitlesOfParts>
  <Company>CIKT FSS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 475 Vědecká komunikace</dc:title>
  <dc:creator>Hana Macháčková</dc:creator>
  <cp:lastModifiedBy>Hana M</cp:lastModifiedBy>
  <cp:revision>107</cp:revision>
  <dcterms:created xsi:type="dcterms:W3CDTF">2013-02-24T09:24:17Z</dcterms:created>
  <dcterms:modified xsi:type="dcterms:W3CDTF">2015-03-02T03:14:35Z</dcterms:modified>
</cp:coreProperties>
</file>