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59" r:id="rId6"/>
    <p:sldId id="264" r:id="rId7"/>
    <p:sldId id="265" r:id="rId8"/>
    <p:sldId id="261" r:id="rId9"/>
    <p:sldId id="267" r:id="rId10"/>
    <p:sldId id="263" r:id="rId11"/>
    <p:sldId id="289" r:id="rId12"/>
    <p:sldId id="271" r:id="rId13"/>
    <p:sldId id="290" r:id="rId14"/>
    <p:sldId id="272" r:id="rId15"/>
    <p:sldId id="283" r:id="rId16"/>
    <p:sldId id="278" r:id="rId17"/>
    <p:sldId id="299" r:id="rId18"/>
    <p:sldId id="291" r:id="rId19"/>
    <p:sldId id="274" r:id="rId20"/>
    <p:sldId id="298" r:id="rId21"/>
    <p:sldId id="286" r:id="rId22"/>
    <p:sldId id="287" r:id="rId23"/>
    <p:sldId id="288" r:id="rId24"/>
    <p:sldId id="281" r:id="rId25"/>
    <p:sldId id="275" r:id="rId26"/>
    <p:sldId id="285" r:id="rId27"/>
    <p:sldId id="270" r:id="rId28"/>
    <p:sldId id="284" r:id="rId29"/>
    <p:sldId id="276" r:id="rId30"/>
    <p:sldId id="296" r:id="rId31"/>
    <p:sldId id="297" r:id="rId32"/>
    <p:sldId id="293" r:id="rId33"/>
    <p:sldId id="295" r:id="rId34"/>
    <p:sldId id="294" r:id="rId3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1"/>
      </p:bgRef>
    </p:bg>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831246C9-A9A1-4A41-A8AC-785E4AAFF4B4}" type="datetimeFigureOut">
              <a:rPr lang="cs-CZ" smtClean="0"/>
              <a:pPr/>
              <a:t>26.3.2015</a:t>
            </a:fld>
            <a:endParaRPr lang="cs-CZ"/>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cs-CZ"/>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D33010F4-76B6-4C2C-87CB-329D6638B220}"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31246C9-A9A1-4A41-A8AC-785E4AAFF4B4}" type="datetimeFigureOut">
              <a:rPr lang="cs-CZ" smtClean="0"/>
              <a:pPr/>
              <a:t>26.3.2015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3010F4-76B6-4C2C-87CB-329D6638B22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31246C9-A9A1-4A41-A8AC-785E4AAFF4B4}" type="datetimeFigureOut">
              <a:rPr lang="cs-CZ" smtClean="0"/>
              <a:pPr/>
              <a:t>26.3.2015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3010F4-76B6-4C2C-87CB-329D6638B22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831246C9-A9A1-4A41-A8AC-785E4AAFF4B4}" type="datetimeFigureOut">
              <a:rPr lang="cs-CZ" smtClean="0"/>
              <a:pPr/>
              <a:t>26.3.2015</a:t>
            </a:fld>
            <a:endParaRPr lang="cs-CZ"/>
          </a:p>
        </p:txBody>
      </p:sp>
      <p:sp>
        <p:nvSpPr>
          <p:cNvPr id="9" name="Zástupný symbol pro číslo snímku 8"/>
          <p:cNvSpPr>
            <a:spLocks noGrp="1"/>
          </p:cNvSpPr>
          <p:nvPr>
            <p:ph type="sldNum" sz="quarter" idx="15"/>
          </p:nvPr>
        </p:nvSpPr>
        <p:spPr/>
        <p:txBody>
          <a:bodyPr rtlCol="0"/>
          <a:lstStyle/>
          <a:p>
            <a:fld id="{D33010F4-76B6-4C2C-87CB-329D6638B220}" type="slidenum">
              <a:rPr lang="cs-CZ" smtClean="0"/>
              <a:pPr/>
              <a:t>‹#›</a:t>
            </a:fld>
            <a:endParaRPr lang="cs-CZ"/>
          </a:p>
        </p:txBody>
      </p:sp>
      <p:sp>
        <p:nvSpPr>
          <p:cNvPr id="10" name="Zástupný symbol pro zápatí 9"/>
          <p:cNvSpPr>
            <a:spLocks noGrp="1"/>
          </p:cNvSpPr>
          <p:nvPr>
            <p:ph type="ftr" sz="quarter" idx="16"/>
          </p:nvPr>
        </p:nvSpPr>
        <p:spPr/>
        <p:txBody>
          <a:bodyPr rtlCol="0"/>
          <a:lstStyle/>
          <a:p>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831246C9-A9A1-4A41-A8AC-785E4AAFF4B4}" type="datetimeFigureOut">
              <a:rPr lang="cs-CZ" smtClean="0"/>
              <a:pPr/>
              <a:t>26.3.2015</a:t>
            </a:fld>
            <a:endParaRPr lang="cs-CZ"/>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cs-CZ"/>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D33010F4-76B6-4C2C-87CB-329D6638B220}"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831246C9-A9A1-4A41-A8AC-785E4AAFF4B4}" type="datetimeFigureOut">
              <a:rPr lang="cs-CZ" smtClean="0"/>
              <a:pPr/>
              <a:t>26.3.2015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3010F4-76B6-4C2C-87CB-329D6638B220}" type="slidenum">
              <a:rPr lang="cs-CZ" smtClean="0"/>
              <a:pPr/>
              <a:t>‹#›</a:t>
            </a:fld>
            <a:endParaRPr lang="cs-CZ"/>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831246C9-A9A1-4A41-A8AC-785E4AAFF4B4}" type="datetimeFigureOut">
              <a:rPr lang="cs-CZ" smtClean="0"/>
              <a:pPr/>
              <a:t>26.3.2015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33010F4-76B6-4C2C-87CB-329D6638B220}" type="slidenum">
              <a:rPr lang="cs-CZ" smtClean="0"/>
              <a:pPr/>
              <a:t>‹#›</a:t>
            </a:fld>
            <a:endParaRPr lang="cs-CZ"/>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831246C9-A9A1-4A41-A8AC-785E4AAFF4B4}" type="datetimeFigureOut">
              <a:rPr lang="cs-CZ" smtClean="0"/>
              <a:pPr/>
              <a:t>26.3.2015</a:t>
            </a:fld>
            <a:endParaRPr lang="cs-CZ"/>
          </a:p>
        </p:txBody>
      </p:sp>
      <p:sp>
        <p:nvSpPr>
          <p:cNvPr id="7" name="Zástupný symbol pro číslo snímku 6"/>
          <p:cNvSpPr>
            <a:spLocks noGrp="1"/>
          </p:cNvSpPr>
          <p:nvPr>
            <p:ph type="sldNum" sz="quarter" idx="11"/>
          </p:nvPr>
        </p:nvSpPr>
        <p:spPr/>
        <p:txBody>
          <a:bodyPr rtlCol="0"/>
          <a:lstStyle/>
          <a:p>
            <a:fld id="{D33010F4-76B6-4C2C-87CB-329D6638B220}" type="slidenum">
              <a:rPr lang="cs-CZ" smtClean="0"/>
              <a:pPr/>
              <a:t>‹#›</a:t>
            </a:fld>
            <a:endParaRPr lang="cs-CZ"/>
          </a:p>
        </p:txBody>
      </p:sp>
      <p:sp>
        <p:nvSpPr>
          <p:cNvPr id="8" name="Zástupný symbol pro zápatí 7"/>
          <p:cNvSpPr>
            <a:spLocks noGrp="1"/>
          </p:cNvSpPr>
          <p:nvPr>
            <p:ph type="ftr" sz="quarter" idx="12"/>
          </p:nvPr>
        </p:nvSpPr>
        <p:spPr/>
        <p:txBody>
          <a:bodyPr rtlCol="0"/>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31246C9-A9A1-4A41-A8AC-785E4AAFF4B4}" type="datetimeFigureOut">
              <a:rPr lang="cs-CZ" smtClean="0"/>
              <a:pPr/>
              <a:t>26.3.2015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33010F4-76B6-4C2C-87CB-329D6638B22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831246C9-A9A1-4A41-A8AC-785E4AAFF4B4}" type="datetimeFigureOut">
              <a:rPr lang="cs-CZ" smtClean="0"/>
              <a:pPr/>
              <a:t>26.3.2015</a:t>
            </a:fld>
            <a:endParaRPr lang="cs-CZ"/>
          </a:p>
        </p:txBody>
      </p:sp>
      <p:sp>
        <p:nvSpPr>
          <p:cNvPr id="22" name="Zástupný symbol pro číslo snímku 21"/>
          <p:cNvSpPr>
            <a:spLocks noGrp="1"/>
          </p:cNvSpPr>
          <p:nvPr>
            <p:ph type="sldNum" sz="quarter" idx="15"/>
          </p:nvPr>
        </p:nvSpPr>
        <p:spPr/>
        <p:txBody>
          <a:bodyPr rtlCol="0"/>
          <a:lstStyle/>
          <a:p>
            <a:fld id="{D33010F4-76B6-4C2C-87CB-329D6638B220}" type="slidenum">
              <a:rPr lang="cs-CZ" smtClean="0"/>
              <a:pPr/>
              <a:t>‹#›</a:t>
            </a:fld>
            <a:endParaRPr lang="cs-CZ"/>
          </a:p>
        </p:txBody>
      </p:sp>
      <p:sp>
        <p:nvSpPr>
          <p:cNvPr id="23" name="Zástupný symbol pro zápatí 22"/>
          <p:cNvSpPr>
            <a:spLocks noGrp="1"/>
          </p:cNvSpPr>
          <p:nvPr>
            <p:ph type="ftr" sz="quarter" idx="16"/>
          </p:nvPr>
        </p:nvSpPr>
        <p:spPr/>
        <p:txBody>
          <a:bodyPr rtlCol="0"/>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831246C9-A9A1-4A41-A8AC-785E4AAFF4B4}" type="datetimeFigureOut">
              <a:rPr lang="cs-CZ" smtClean="0"/>
              <a:pPr/>
              <a:t>26.3.2015</a:t>
            </a:fld>
            <a:endParaRPr lang="cs-CZ"/>
          </a:p>
        </p:txBody>
      </p:sp>
      <p:sp>
        <p:nvSpPr>
          <p:cNvPr id="18" name="Zástupný symbol pro číslo snímku 17"/>
          <p:cNvSpPr>
            <a:spLocks noGrp="1"/>
          </p:cNvSpPr>
          <p:nvPr>
            <p:ph type="sldNum" sz="quarter" idx="11"/>
          </p:nvPr>
        </p:nvSpPr>
        <p:spPr/>
        <p:txBody>
          <a:bodyPr rtlCol="0"/>
          <a:lstStyle/>
          <a:p>
            <a:fld id="{D33010F4-76B6-4C2C-87CB-329D6638B220}" type="slidenum">
              <a:rPr lang="cs-CZ" smtClean="0"/>
              <a:pPr/>
              <a:t>‹#›</a:t>
            </a:fld>
            <a:endParaRPr lang="cs-CZ"/>
          </a:p>
        </p:txBody>
      </p:sp>
      <p:sp>
        <p:nvSpPr>
          <p:cNvPr id="21" name="Zástupný symbol pro zápatí 20"/>
          <p:cNvSpPr>
            <a:spLocks noGrp="1"/>
          </p:cNvSpPr>
          <p:nvPr>
            <p:ph type="ftr" sz="quarter" idx="12"/>
          </p:nvPr>
        </p:nvSpPr>
        <p:spPr/>
        <p:txBody>
          <a:bodyPr rtlCol="0"/>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31246C9-A9A1-4A41-A8AC-785E4AAFF4B4}" type="datetimeFigureOut">
              <a:rPr lang="cs-CZ" smtClean="0"/>
              <a:pPr/>
              <a:t>26.3.2015</a:t>
            </a:fld>
            <a:endParaRPr lang="cs-CZ"/>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cs-CZ"/>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3010F4-76B6-4C2C-87CB-329D6638B22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195736" y="1844824"/>
            <a:ext cx="6172200" cy="1894362"/>
          </a:xfrm>
        </p:spPr>
        <p:txBody>
          <a:bodyPr/>
          <a:lstStyle/>
          <a:p>
            <a:r>
              <a:rPr lang="cs-CZ" dirty="0" smtClean="0"/>
              <a:t>PSY 475 Vědecká komunikace</a:t>
            </a:r>
            <a:br>
              <a:rPr lang="cs-CZ" dirty="0" smtClean="0"/>
            </a:br>
            <a:r>
              <a:rPr lang="cs-CZ" dirty="0" smtClean="0"/>
              <a:t>Přednáška: popularizace</a:t>
            </a:r>
            <a:endParaRPr lang="cs-CZ" dirty="0"/>
          </a:p>
        </p:txBody>
      </p:sp>
      <p:sp>
        <p:nvSpPr>
          <p:cNvPr id="3" name="Podnadpis 2"/>
          <p:cNvSpPr>
            <a:spLocks noGrp="1"/>
          </p:cNvSpPr>
          <p:nvPr>
            <p:ph type="subTitle" idx="1"/>
          </p:nvPr>
        </p:nvSpPr>
        <p:spPr/>
        <p:txBody>
          <a:bodyPr>
            <a:normAutofit lnSpcReduction="10000"/>
          </a:bodyPr>
          <a:lstStyle/>
          <a:p>
            <a:r>
              <a:rPr lang="cs-CZ" dirty="0" smtClean="0"/>
              <a:t>Hana Macháčková</a:t>
            </a:r>
          </a:p>
          <a:p>
            <a:r>
              <a:rPr lang="cs-CZ" dirty="0" smtClean="0"/>
              <a:t>Lenka Dědková</a:t>
            </a:r>
          </a:p>
          <a:p>
            <a:r>
              <a:rPr lang="cs-CZ" dirty="0" smtClean="0"/>
              <a:t>Věra </a:t>
            </a:r>
            <a:r>
              <a:rPr lang="cs-CZ" dirty="0" err="1" smtClean="0"/>
              <a:t>Kontríková</a:t>
            </a:r>
            <a:endParaRPr lang="cs-CZ" dirty="0" smtClean="0"/>
          </a:p>
          <a:p>
            <a:r>
              <a:rPr lang="cs-CZ" dirty="0" smtClean="0"/>
              <a:t>Jan Šerek</a:t>
            </a:r>
            <a:endParaRPr lang="cs-CZ" dirty="0"/>
          </a:p>
        </p:txBody>
      </p:sp>
    </p:spTree>
    <p:extLst>
      <p:ext uri="{BB962C8B-B14F-4D97-AF65-F5344CB8AC3E}">
        <p14:creationId xmlns:p14="http://schemas.microsoft.com/office/powerpoint/2010/main" val="342339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normAutofit/>
          </a:bodyPr>
          <a:lstStyle/>
          <a:p>
            <a:r>
              <a:rPr lang="cs-CZ" dirty="0" smtClean="0"/>
              <a:t>Máme velkou zodpovědnost za to, co si publikum z textu odnese</a:t>
            </a:r>
          </a:p>
          <a:p>
            <a:r>
              <a:rPr lang="cs-CZ" dirty="0" smtClean="0"/>
              <a:t>Nezapomínejme na etiku, domýšlejme důsledky toho, co říkáme</a:t>
            </a:r>
          </a:p>
          <a:p>
            <a:endParaRPr lang="cs-CZ" dirty="0"/>
          </a:p>
          <a:p>
            <a:r>
              <a:rPr lang="cs-CZ" dirty="0" smtClean="0"/>
              <a:t>Důležité je si uvědomit, že publikum z většiny:</a:t>
            </a:r>
          </a:p>
          <a:p>
            <a:pPr lvl="1"/>
            <a:r>
              <a:rPr lang="cs-CZ" dirty="0" smtClean="0"/>
              <a:t>Nemá stejné znalosti v teorii</a:t>
            </a:r>
          </a:p>
          <a:p>
            <a:pPr lvl="1"/>
            <a:r>
              <a:rPr lang="cs-CZ" dirty="0" smtClean="0"/>
              <a:t>Nemá stejné znalosti v metodologii</a:t>
            </a:r>
          </a:p>
          <a:p>
            <a:pPr lvl="1"/>
            <a:r>
              <a:rPr lang="cs-CZ" dirty="0" smtClean="0"/>
              <a:t>Nemusí dobře odhadnout význam (účel) ani důsledky</a:t>
            </a:r>
          </a:p>
          <a:p>
            <a:pPr marL="365760" lvl="1" indent="0">
              <a:buNone/>
            </a:pPr>
            <a:endParaRPr lang="cs-CZ" dirty="0"/>
          </a:p>
          <a:p>
            <a:pPr marL="365760" lvl="1" indent="0">
              <a:buNone/>
            </a:pPr>
            <a:r>
              <a:rPr lang="cs-CZ" dirty="0" smtClean="0">
                <a:solidFill>
                  <a:srgbClr val="FF0000"/>
                </a:solidFill>
              </a:rPr>
              <a:t>Díky </a:t>
            </a:r>
            <a:r>
              <a:rPr lang="cs-CZ" dirty="0">
                <a:solidFill>
                  <a:srgbClr val="FF0000"/>
                </a:solidFill>
              </a:rPr>
              <a:t>tomu si může naši zprávu interpretovat úplně </a:t>
            </a:r>
            <a:r>
              <a:rPr lang="cs-CZ" dirty="0" smtClean="0">
                <a:solidFill>
                  <a:srgbClr val="FF0000"/>
                </a:solidFill>
              </a:rPr>
              <a:t>jinak, </a:t>
            </a:r>
            <a:r>
              <a:rPr lang="cs-CZ" dirty="0">
                <a:solidFill>
                  <a:srgbClr val="FF0000"/>
                </a:solidFill>
              </a:rPr>
              <a:t>bez ohledu na zamýšlené sdělení</a:t>
            </a:r>
          </a:p>
          <a:p>
            <a:pPr marL="365760" lvl="1" indent="0">
              <a:buNone/>
            </a:pPr>
            <a:endParaRPr lang="cs-CZ" dirty="0"/>
          </a:p>
        </p:txBody>
      </p:sp>
    </p:spTree>
    <p:extLst>
      <p:ext uri="{BB962C8B-B14F-4D97-AF65-F5344CB8AC3E}">
        <p14:creationId xmlns:p14="http://schemas.microsoft.com/office/powerpoint/2010/main" val="3801178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normAutofit/>
          </a:bodyPr>
          <a:lstStyle/>
          <a:p>
            <a:r>
              <a:rPr lang="cs-CZ" dirty="0" smtClean="0"/>
              <a:t>Nutné dostatečně zdůraznit to, co opravdu chceme říct - a proč je to důležité</a:t>
            </a:r>
          </a:p>
          <a:p>
            <a:pPr lvl="1"/>
            <a:r>
              <a:rPr lang="cs-CZ" dirty="0" smtClean="0"/>
              <a:t>Musí to být napsáno zajímavě, musí si to získat čtenáře</a:t>
            </a:r>
          </a:p>
          <a:p>
            <a:pPr lvl="1"/>
            <a:r>
              <a:rPr lang="cs-CZ" i="1" dirty="0"/>
              <a:t>„Co Češi dělají na internetu: vedou v sexu, online hraní a IP telefonii</a:t>
            </a:r>
            <a:r>
              <a:rPr lang="cs-CZ" i="1" dirty="0" smtClean="0"/>
              <a:t>!“</a:t>
            </a:r>
          </a:p>
          <a:p>
            <a:endParaRPr lang="cs-CZ" dirty="0" smtClean="0"/>
          </a:p>
          <a:p>
            <a:r>
              <a:rPr lang="cs-CZ" dirty="0" smtClean="0"/>
              <a:t>Stejně nutné je ale nedat šanci k desinterpretaci toho, co říkáme</a:t>
            </a:r>
          </a:p>
          <a:p>
            <a:pPr lvl="1"/>
            <a:r>
              <a:rPr lang="cs-CZ" dirty="0" smtClean="0"/>
              <a:t>často právě díky snaze nalákat publikum</a:t>
            </a:r>
          </a:p>
          <a:p>
            <a:pPr lvl="1"/>
            <a:r>
              <a:rPr lang="cs-CZ" dirty="0" smtClean="0"/>
              <a:t>Také ale z jiných důvodů…(viz později)</a:t>
            </a:r>
          </a:p>
        </p:txBody>
      </p:sp>
    </p:spTree>
    <p:extLst>
      <p:ext uri="{BB962C8B-B14F-4D97-AF65-F5344CB8AC3E}">
        <p14:creationId xmlns:p14="http://schemas.microsoft.com/office/powerpoint/2010/main" val="2461972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lstStyle/>
          <a:p>
            <a:r>
              <a:rPr lang="cs-CZ" dirty="0" smtClean="0"/>
              <a:t>Publikum </a:t>
            </a:r>
            <a:r>
              <a:rPr lang="cs-CZ" dirty="0"/>
              <a:t>vstřebá jen </a:t>
            </a:r>
            <a:r>
              <a:rPr lang="cs-CZ" dirty="0" smtClean="0"/>
              <a:t>malé množství informací</a:t>
            </a:r>
          </a:p>
          <a:p>
            <a:endParaRPr lang="cs-CZ" dirty="0" smtClean="0"/>
          </a:p>
          <a:p>
            <a:r>
              <a:rPr lang="cs-CZ" dirty="0" smtClean="0"/>
              <a:t>Soustřeďme </a:t>
            </a:r>
            <a:r>
              <a:rPr lang="cs-CZ" dirty="0"/>
              <a:t>se proto na to </a:t>
            </a:r>
            <a:r>
              <a:rPr lang="cs-CZ" dirty="0" smtClean="0"/>
              <a:t>důležité</a:t>
            </a:r>
          </a:p>
          <a:p>
            <a:endParaRPr lang="cs-CZ" dirty="0" smtClean="0"/>
          </a:p>
          <a:p>
            <a:r>
              <a:rPr lang="cs-CZ" dirty="0" smtClean="0"/>
              <a:t>Mnoho věcí je potřeba zjednodušit (ale ne trivializovat!)</a:t>
            </a:r>
          </a:p>
          <a:p>
            <a:pPr lvl="1"/>
            <a:r>
              <a:rPr lang="cs-CZ" dirty="0" smtClean="0"/>
              <a:t>velkou výzvou je vyhnout se přílišnému – a/nebo zavádějícímu – zjednodušení</a:t>
            </a:r>
          </a:p>
          <a:p>
            <a:endParaRPr lang="cs-CZ" dirty="0"/>
          </a:p>
          <a:p>
            <a:endParaRPr lang="cs-CZ" dirty="0" smtClean="0"/>
          </a:p>
        </p:txBody>
      </p:sp>
    </p:spTree>
    <p:extLst>
      <p:ext uri="{BB962C8B-B14F-4D97-AF65-F5344CB8AC3E}">
        <p14:creationId xmlns:p14="http://schemas.microsoft.com/office/powerpoint/2010/main" val="3291001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lstStyle/>
          <a:p>
            <a:r>
              <a:rPr lang="cs-CZ" dirty="0" smtClean="0"/>
              <a:t>Popularizace obecně píšeme co nejjednodušším jazykem </a:t>
            </a:r>
          </a:p>
          <a:p>
            <a:pPr marL="0" indent="0">
              <a:buNone/>
            </a:pPr>
            <a:endParaRPr lang="cs-CZ" dirty="0" smtClean="0"/>
          </a:p>
          <a:p>
            <a:endParaRPr lang="cs-CZ" dirty="0" smtClean="0"/>
          </a:p>
          <a:p>
            <a:r>
              <a:rPr lang="cs-CZ" dirty="0" smtClean="0"/>
              <a:t>Nepoužíváme zbytečně moc cizích slov ani odborných konceptů</a:t>
            </a:r>
          </a:p>
          <a:p>
            <a:pPr lvl="1"/>
            <a:r>
              <a:rPr lang="cs-CZ" dirty="0" smtClean="0"/>
              <a:t>Koncepty do nich samozřejmě patří, musí ale být jednoduše vysvětleny</a:t>
            </a:r>
          </a:p>
          <a:p>
            <a:pPr lvl="1"/>
            <a:r>
              <a:rPr lang="cs-CZ" dirty="0" smtClean="0"/>
              <a:t>…ne formou operacionalizací!</a:t>
            </a:r>
            <a:endParaRPr lang="en-US" dirty="0"/>
          </a:p>
        </p:txBody>
      </p:sp>
    </p:spTree>
    <p:extLst>
      <p:ext uri="{BB962C8B-B14F-4D97-AF65-F5344CB8AC3E}">
        <p14:creationId xmlns:p14="http://schemas.microsoft.com/office/powerpoint/2010/main" val="3949857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en-US" dirty="0"/>
              <a:t>Belief in a just world (CZ: </a:t>
            </a:r>
            <a:r>
              <a:rPr lang="en-US" dirty="0" err="1"/>
              <a:t>víra</a:t>
            </a:r>
            <a:r>
              <a:rPr lang="en-US" dirty="0"/>
              <a:t> </a:t>
            </a:r>
            <a:r>
              <a:rPr lang="en-US" dirty="0" err="1"/>
              <a:t>ve</a:t>
            </a:r>
            <a:r>
              <a:rPr lang="en-US" dirty="0"/>
              <a:t> </a:t>
            </a:r>
            <a:r>
              <a:rPr lang="en-US" dirty="0" err="1"/>
              <a:t>spravedlivý</a:t>
            </a:r>
            <a:r>
              <a:rPr lang="en-US" dirty="0"/>
              <a:t> </a:t>
            </a:r>
            <a:r>
              <a:rPr lang="en-US" dirty="0" err="1"/>
              <a:t>svět</a:t>
            </a:r>
            <a:r>
              <a:rPr lang="en-US" dirty="0" smtClean="0"/>
              <a:t>)</a:t>
            </a:r>
            <a:endParaRPr lang="en-US" dirty="0"/>
          </a:p>
        </p:txBody>
      </p:sp>
      <p:sp>
        <p:nvSpPr>
          <p:cNvPr id="4" name="Zástupný symbol pro obsah 3"/>
          <p:cNvSpPr>
            <a:spLocks noGrp="1"/>
          </p:cNvSpPr>
          <p:nvPr>
            <p:ph sz="quarter" idx="1"/>
          </p:nvPr>
        </p:nvSpPr>
        <p:spPr/>
        <p:txBody>
          <a:bodyPr>
            <a:normAutofit fontScale="77500" lnSpcReduction="20000"/>
          </a:bodyPr>
          <a:lstStyle/>
          <a:p>
            <a:pPr marL="0" indent="0">
              <a:buNone/>
            </a:pPr>
            <a:r>
              <a:rPr lang="en-US" dirty="0" err="1" smtClean="0"/>
              <a:t>Pojem</a:t>
            </a:r>
            <a:r>
              <a:rPr lang="en-US" dirty="0" smtClean="0"/>
              <a:t> </a:t>
            </a:r>
            <a:r>
              <a:rPr lang="en-US" dirty="0" err="1"/>
              <a:t>patří</a:t>
            </a:r>
            <a:r>
              <a:rPr lang="en-US" dirty="0"/>
              <a:t> do </a:t>
            </a:r>
            <a:r>
              <a:rPr lang="en-US" dirty="0" err="1"/>
              <a:t>oblasti</a:t>
            </a:r>
            <a:r>
              <a:rPr lang="en-US" dirty="0"/>
              <a:t> </a:t>
            </a:r>
            <a:r>
              <a:rPr lang="en-US" dirty="0" err="1"/>
              <a:t>interpersonálního</a:t>
            </a:r>
            <a:r>
              <a:rPr lang="en-US" dirty="0"/>
              <a:t> </a:t>
            </a:r>
            <a:r>
              <a:rPr lang="en-US" dirty="0" err="1" smtClean="0"/>
              <a:t>poznávání</a:t>
            </a:r>
            <a:r>
              <a:rPr lang="en-US" dirty="0" smtClean="0"/>
              <a:t>,</a:t>
            </a:r>
            <a:r>
              <a:rPr lang="cs-CZ" dirty="0" smtClean="0"/>
              <a:t> </a:t>
            </a:r>
            <a:r>
              <a:rPr lang="en-US" dirty="0" err="1" smtClean="0"/>
              <a:t>případně</a:t>
            </a:r>
            <a:r>
              <a:rPr lang="en-US" dirty="0" smtClean="0"/>
              <a:t> </a:t>
            </a:r>
            <a:r>
              <a:rPr lang="en-US" dirty="0" err="1"/>
              <a:t>vztahu</a:t>
            </a:r>
            <a:r>
              <a:rPr lang="en-US" dirty="0"/>
              <a:t> k </a:t>
            </a:r>
            <a:r>
              <a:rPr lang="en-US" dirty="0" err="1"/>
              <a:t>sobě</a:t>
            </a:r>
            <a:r>
              <a:rPr lang="en-US" dirty="0"/>
              <a:t> </a:t>
            </a:r>
            <a:r>
              <a:rPr lang="en-US" dirty="0" err="1"/>
              <a:t>samému</a:t>
            </a:r>
            <a:r>
              <a:rPr lang="en-US" dirty="0"/>
              <a:t>. </a:t>
            </a:r>
            <a:r>
              <a:rPr lang="en-US" dirty="0" err="1"/>
              <a:t>Autorem</a:t>
            </a:r>
            <a:r>
              <a:rPr lang="en-US" dirty="0"/>
              <a:t> </a:t>
            </a:r>
            <a:r>
              <a:rPr lang="en-US" dirty="0" err="1"/>
              <a:t>pojmu</a:t>
            </a:r>
            <a:r>
              <a:rPr lang="en-US" dirty="0"/>
              <a:t> </a:t>
            </a:r>
            <a:r>
              <a:rPr lang="en-US" dirty="0" smtClean="0"/>
              <a:t>je</a:t>
            </a:r>
            <a:r>
              <a:rPr lang="cs-CZ" dirty="0" smtClean="0"/>
              <a:t> </a:t>
            </a:r>
            <a:r>
              <a:rPr lang="en-US" dirty="0" smtClean="0"/>
              <a:t>Melvin </a:t>
            </a:r>
            <a:r>
              <a:rPr lang="en-US" dirty="0"/>
              <a:t>Lerner. </a:t>
            </a:r>
            <a:r>
              <a:rPr lang="en-US" dirty="0" err="1"/>
              <a:t>Jedná</a:t>
            </a:r>
            <a:r>
              <a:rPr lang="en-US" dirty="0"/>
              <a:t> se o </a:t>
            </a:r>
            <a:r>
              <a:rPr lang="en-US" dirty="0" err="1"/>
              <a:t>typ</a:t>
            </a:r>
            <a:r>
              <a:rPr lang="en-US" dirty="0"/>
              <a:t> </a:t>
            </a:r>
            <a:r>
              <a:rPr lang="en-US" dirty="0" err="1"/>
              <a:t>sebeochranné</a:t>
            </a:r>
            <a:r>
              <a:rPr lang="en-US" dirty="0"/>
              <a:t> </a:t>
            </a:r>
            <a:r>
              <a:rPr lang="en-US" dirty="0" err="1" smtClean="0"/>
              <a:t>atribuce</a:t>
            </a:r>
            <a:r>
              <a:rPr lang="cs-CZ" dirty="0" smtClean="0"/>
              <a:t> </a:t>
            </a:r>
            <a:r>
              <a:rPr lang="en-US" dirty="0" smtClean="0"/>
              <a:t>(defensive </a:t>
            </a:r>
            <a:r>
              <a:rPr lang="en-US" dirty="0"/>
              <a:t>attribution). </a:t>
            </a:r>
            <a:r>
              <a:rPr lang="en-US" dirty="0" err="1"/>
              <a:t>Pojem</a:t>
            </a:r>
            <a:r>
              <a:rPr lang="en-US" dirty="0"/>
              <a:t> </a:t>
            </a:r>
            <a:r>
              <a:rPr lang="en-US" dirty="0" err="1"/>
              <a:t>označuje</a:t>
            </a:r>
            <a:r>
              <a:rPr lang="en-US" dirty="0"/>
              <a:t> </a:t>
            </a:r>
            <a:r>
              <a:rPr lang="en-US" dirty="0" err="1" smtClean="0"/>
              <a:t>všeobecně</a:t>
            </a:r>
            <a:r>
              <a:rPr lang="cs-CZ" dirty="0" smtClean="0"/>
              <a:t> </a:t>
            </a:r>
            <a:r>
              <a:rPr lang="en-US" dirty="0" err="1" smtClean="0"/>
              <a:t>sdílený</a:t>
            </a:r>
            <a:r>
              <a:rPr lang="en-US" dirty="0" smtClean="0"/>
              <a:t> </a:t>
            </a:r>
            <a:r>
              <a:rPr lang="en-US" dirty="0" err="1"/>
              <a:t>typ</a:t>
            </a:r>
            <a:r>
              <a:rPr lang="en-US" dirty="0"/>
              <a:t> </a:t>
            </a:r>
            <a:r>
              <a:rPr lang="en-US" dirty="0" err="1"/>
              <a:t>obranné</a:t>
            </a:r>
            <a:r>
              <a:rPr lang="en-US" dirty="0"/>
              <a:t> </a:t>
            </a:r>
            <a:r>
              <a:rPr lang="en-US" dirty="0" err="1"/>
              <a:t>atribuce</a:t>
            </a:r>
            <a:r>
              <a:rPr lang="en-US" dirty="0"/>
              <a:t>, </a:t>
            </a:r>
            <a:r>
              <a:rPr lang="en-US" dirty="0" err="1"/>
              <a:t>na</a:t>
            </a:r>
            <a:r>
              <a:rPr lang="en-US" dirty="0"/>
              <a:t> </a:t>
            </a:r>
            <a:r>
              <a:rPr lang="en-US" dirty="0" err="1"/>
              <a:t>jehož</a:t>
            </a:r>
            <a:r>
              <a:rPr lang="en-US" dirty="0"/>
              <a:t> </a:t>
            </a:r>
            <a:r>
              <a:rPr lang="en-US" dirty="0" err="1"/>
              <a:t>základě</a:t>
            </a:r>
            <a:r>
              <a:rPr lang="en-US" dirty="0"/>
              <a:t> </a:t>
            </a:r>
            <a:r>
              <a:rPr lang="en-US" dirty="0" err="1" smtClean="0"/>
              <a:t>jedinec</a:t>
            </a:r>
            <a:r>
              <a:rPr lang="cs-CZ" dirty="0" smtClean="0"/>
              <a:t>n </a:t>
            </a:r>
            <a:r>
              <a:rPr lang="en-US" dirty="0" err="1" smtClean="0"/>
              <a:t>vnímá</a:t>
            </a:r>
            <a:r>
              <a:rPr lang="en-US" dirty="0" smtClean="0"/>
              <a:t> </a:t>
            </a:r>
            <a:r>
              <a:rPr lang="en-US" dirty="0" err="1"/>
              <a:t>okolní</a:t>
            </a:r>
            <a:r>
              <a:rPr lang="en-US" dirty="0"/>
              <a:t> </a:t>
            </a:r>
            <a:r>
              <a:rPr lang="en-US" dirty="0" err="1"/>
              <a:t>svět</a:t>
            </a:r>
            <a:r>
              <a:rPr lang="en-US" dirty="0"/>
              <a:t> </a:t>
            </a:r>
            <a:r>
              <a:rPr lang="en-US" dirty="0" err="1"/>
              <a:t>jako</a:t>
            </a:r>
            <a:r>
              <a:rPr lang="en-US" dirty="0"/>
              <a:t> </a:t>
            </a:r>
            <a:r>
              <a:rPr lang="en-US" dirty="0" err="1"/>
              <a:t>implicitně</a:t>
            </a:r>
            <a:r>
              <a:rPr lang="en-US" dirty="0"/>
              <a:t> </a:t>
            </a:r>
            <a:r>
              <a:rPr lang="en-US" dirty="0" err="1"/>
              <a:t>spravedlivý</a:t>
            </a:r>
            <a:r>
              <a:rPr lang="en-US" dirty="0"/>
              <a:t>, </a:t>
            </a:r>
            <a:r>
              <a:rPr lang="en-US" dirty="0" err="1"/>
              <a:t>tj</a:t>
            </a:r>
            <a:r>
              <a:rPr lang="en-US" dirty="0"/>
              <a:t>. </a:t>
            </a:r>
            <a:r>
              <a:rPr lang="en-US" dirty="0" err="1" smtClean="0"/>
              <a:t>jako</a:t>
            </a:r>
            <a:r>
              <a:rPr lang="cs-CZ" dirty="0" smtClean="0"/>
              <a:t> </a:t>
            </a:r>
            <a:r>
              <a:rPr lang="en-US" dirty="0" err="1" smtClean="0"/>
              <a:t>místo</a:t>
            </a:r>
            <a:r>
              <a:rPr lang="en-US" dirty="0"/>
              <a:t>, </a:t>
            </a:r>
            <a:r>
              <a:rPr lang="en-US" dirty="0" err="1"/>
              <a:t>kde</a:t>
            </a:r>
            <a:r>
              <a:rPr lang="en-US" dirty="0"/>
              <a:t> </a:t>
            </a:r>
            <a:r>
              <a:rPr lang="en-US" dirty="0" err="1"/>
              <a:t>každý</a:t>
            </a:r>
            <a:r>
              <a:rPr lang="en-US" dirty="0"/>
              <a:t> </a:t>
            </a:r>
            <a:r>
              <a:rPr lang="en-US" dirty="0" err="1"/>
              <a:t>dostává</a:t>
            </a:r>
            <a:r>
              <a:rPr lang="en-US" dirty="0"/>
              <a:t>, co </a:t>
            </a:r>
            <a:r>
              <a:rPr lang="en-US" dirty="0" err="1"/>
              <a:t>si</a:t>
            </a:r>
            <a:r>
              <a:rPr lang="en-US" dirty="0"/>
              <a:t> </a:t>
            </a:r>
            <a:r>
              <a:rPr lang="en-US" dirty="0" err="1"/>
              <a:t>zasluhuje</a:t>
            </a:r>
            <a:r>
              <a:rPr lang="en-US" dirty="0"/>
              <a:t> a </a:t>
            </a:r>
            <a:r>
              <a:rPr lang="en-US" dirty="0" err="1"/>
              <a:t>zasluhuje</a:t>
            </a:r>
            <a:r>
              <a:rPr lang="en-US" dirty="0"/>
              <a:t> </a:t>
            </a:r>
            <a:r>
              <a:rPr lang="en-US" dirty="0" err="1" smtClean="0"/>
              <a:t>si</a:t>
            </a:r>
            <a:r>
              <a:rPr lang="en-US" dirty="0" smtClean="0"/>
              <a:t>,</a:t>
            </a:r>
            <a:r>
              <a:rPr lang="cs-CZ" dirty="0" smtClean="0"/>
              <a:t> </a:t>
            </a:r>
            <a:r>
              <a:rPr lang="en-US" dirty="0" smtClean="0"/>
              <a:t>co </a:t>
            </a:r>
            <a:r>
              <a:rPr lang="en-US" dirty="0" err="1"/>
              <a:t>dostává</a:t>
            </a:r>
            <a:r>
              <a:rPr lang="en-US" dirty="0" smtClean="0"/>
              <a:t>.</a:t>
            </a:r>
            <a:endParaRPr lang="cs-CZ" dirty="0" smtClean="0"/>
          </a:p>
          <a:p>
            <a:pPr marL="0" indent="0">
              <a:buNone/>
            </a:pPr>
            <a:endParaRPr lang="cs-CZ" dirty="0" smtClean="0"/>
          </a:p>
          <a:p>
            <a:pPr marL="0" indent="0">
              <a:buNone/>
            </a:pPr>
            <a:endParaRPr lang="cs-CZ" dirty="0" smtClean="0"/>
          </a:p>
          <a:p>
            <a:pPr marL="0" indent="0">
              <a:buNone/>
            </a:pPr>
            <a:r>
              <a:rPr lang="cs-CZ" dirty="0" smtClean="0"/>
              <a:t>(Učební materiál do sociální psychologie)</a:t>
            </a:r>
          </a:p>
          <a:p>
            <a:pPr marL="0" indent="0">
              <a:buNone/>
            </a:pPr>
            <a:endParaRPr lang="cs-CZ" dirty="0"/>
          </a:p>
          <a:p>
            <a:pPr marL="0" indent="0">
              <a:buNone/>
            </a:pPr>
            <a:endParaRPr lang="en-US" dirty="0"/>
          </a:p>
        </p:txBody>
      </p:sp>
      <p:sp>
        <p:nvSpPr>
          <p:cNvPr id="5" name="Zástupný symbol pro obsah 4"/>
          <p:cNvSpPr>
            <a:spLocks noGrp="1"/>
          </p:cNvSpPr>
          <p:nvPr>
            <p:ph sz="quarter" idx="2"/>
          </p:nvPr>
        </p:nvSpPr>
        <p:spPr/>
        <p:txBody>
          <a:bodyPr>
            <a:normAutofit fontScale="77500" lnSpcReduction="20000"/>
          </a:bodyPr>
          <a:lstStyle/>
          <a:p>
            <a:pPr marL="0" indent="0">
              <a:buNone/>
            </a:pPr>
            <a:r>
              <a:rPr lang="en-US" dirty="0" err="1"/>
              <a:t>Svou</a:t>
            </a:r>
            <a:r>
              <a:rPr lang="en-US" dirty="0"/>
              <a:t> </a:t>
            </a:r>
            <a:r>
              <a:rPr lang="en-US" dirty="0" err="1"/>
              <a:t>vědeckou</a:t>
            </a:r>
            <a:r>
              <a:rPr lang="en-US" dirty="0"/>
              <a:t> </a:t>
            </a:r>
            <a:r>
              <a:rPr lang="en-US" dirty="0" err="1"/>
              <a:t>nálepku</a:t>
            </a:r>
            <a:r>
              <a:rPr lang="en-US" dirty="0"/>
              <a:t> </a:t>
            </a:r>
            <a:r>
              <a:rPr lang="en-US" dirty="0" err="1"/>
              <a:t>dostal</a:t>
            </a:r>
            <a:r>
              <a:rPr lang="en-US" dirty="0"/>
              <a:t> </a:t>
            </a:r>
            <a:r>
              <a:rPr lang="en-US" dirty="0" err="1"/>
              <a:t>tento</a:t>
            </a:r>
            <a:r>
              <a:rPr lang="en-US" dirty="0"/>
              <a:t> </a:t>
            </a:r>
            <a:r>
              <a:rPr lang="en-US" dirty="0" err="1"/>
              <a:t>fenomén</a:t>
            </a:r>
            <a:r>
              <a:rPr lang="en-US" dirty="0"/>
              <a:t> v 60. </a:t>
            </a:r>
            <a:r>
              <a:rPr lang="en-US" dirty="0" err="1"/>
              <a:t>letech</a:t>
            </a:r>
            <a:r>
              <a:rPr lang="en-US" dirty="0"/>
              <a:t> od </a:t>
            </a:r>
            <a:r>
              <a:rPr lang="en-US" dirty="0" err="1"/>
              <a:t>amerického</a:t>
            </a:r>
            <a:r>
              <a:rPr lang="en-US" dirty="0"/>
              <a:t> </a:t>
            </a:r>
            <a:r>
              <a:rPr lang="en-US" dirty="0" err="1"/>
              <a:t>psychologa</a:t>
            </a:r>
            <a:r>
              <a:rPr lang="en-US" dirty="0"/>
              <a:t> </a:t>
            </a:r>
            <a:r>
              <a:rPr lang="en-US" dirty="0" err="1"/>
              <a:t>Melvina</a:t>
            </a:r>
            <a:r>
              <a:rPr lang="en-US" dirty="0"/>
              <a:t> </a:t>
            </a:r>
            <a:r>
              <a:rPr lang="en-US" dirty="0" err="1"/>
              <a:t>Lernera</a:t>
            </a:r>
            <a:r>
              <a:rPr lang="en-US" dirty="0"/>
              <a:t>. Ten </a:t>
            </a:r>
            <a:r>
              <a:rPr lang="en-US" dirty="0" err="1"/>
              <a:t>jako</a:t>
            </a:r>
            <a:r>
              <a:rPr lang="en-US" dirty="0"/>
              <a:t> </a:t>
            </a:r>
            <a:r>
              <a:rPr lang="en-US" dirty="0" err="1"/>
              <a:t>první</a:t>
            </a:r>
            <a:r>
              <a:rPr lang="en-US" dirty="0"/>
              <a:t> </a:t>
            </a:r>
            <a:r>
              <a:rPr lang="en-US" dirty="0" err="1"/>
              <a:t>použil</a:t>
            </a:r>
            <a:r>
              <a:rPr lang="en-US" dirty="0"/>
              <a:t> </a:t>
            </a:r>
            <a:r>
              <a:rPr lang="en-US" dirty="0" err="1"/>
              <a:t>označení</a:t>
            </a:r>
            <a:r>
              <a:rPr lang="en-US" dirty="0"/>
              <a:t> „</a:t>
            </a:r>
            <a:r>
              <a:rPr lang="en-US" dirty="0" err="1"/>
              <a:t>víra</a:t>
            </a:r>
            <a:r>
              <a:rPr lang="en-US" dirty="0"/>
              <a:t> </a:t>
            </a:r>
            <a:r>
              <a:rPr lang="en-US" dirty="0" err="1"/>
              <a:t>ve</a:t>
            </a:r>
            <a:r>
              <a:rPr lang="en-US" dirty="0"/>
              <a:t> </a:t>
            </a:r>
            <a:r>
              <a:rPr lang="en-US" dirty="0" err="1"/>
              <a:t>spravedlivý</a:t>
            </a:r>
            <a:r>
              <a:rPr lang="en-US" dirty="0"/>
              <a:t> </a:t>
            </a:r>
            <a:r>
              <a:rPr lang="en-US" dirty="0" err="1"/>
              <a:t>svět</a:t>
            </a:r>
            <a:r>
              <a:rPr lang="en-US" dirty="0"/>
              <a:t>“ (belief in a just world). </a:t>
            </a:r>
            <a:r>
              <a:rPr lang="en-US" dirty="0" err="1"/>
              <a:t>Rozuměl</a:t>
            </a:r>
            <a:r>
              <a:rPr lang="en-US" dirty="0"/>
              <a:t> pod </a:t>
            </a:r>
            <a:r>
              <a:rPr lang="en-US" dirty="0" err="1"/>
              <a:t>ním</a:t>
            </a:r>
            <a:r>
              <a:rPr lang="en-US" dirty="0"/>
              <a:t> </a:t>
            </a:r>
            <a:r>
              <a:rPr lang="en-US" dirty="0" err="1"/>
              <a:t>obecné</a:t>
            </a:r>
            <a:r>
              <a:rPr lang="en-US" dirty="0"/>
              <a:t> </a:t>
            </a:r>
            <a:r>
              <a:rPr lang="en-US" dirty="0" err="1"/>
              <a:t>přesvědčení</a:t>
            </a:r>
            <a:r>
              <a:rPr lang="en-US" dirty="0"/>
              <a:t>, </a:t>
            </a:r>
            <a:r>
              <a:rPr lang="en-US" dirty="0" err="1"/>
              <a:t>že</a:t>
            </a:r>
            <a:r>
              <a:rPr lang="en-US" dirty="0"/>
              <a:t> </a:t>
            </a:r>
            <a:r>
              <a:rPr lang="en-US" dirty="0" err="1"/>
              <a:t>svět</a:t>
            </a:r>
            <a:r>
              <a:rPr lang="en-US" dirty="0"/>
              <a:t> </a:t>
            </a:r>
            <a:r>
              <a:rPr lang="en-US" dirty="0" err="1"/>
              <a:t>funguje</a:t>
            </a:r>
            <a:r>
              <a:rPr lang="en-US" dirty="0"/>
              <a:t> </a:t>
            </a:r>
            <a:r>
              <a:rPr lang="en-US" dirty="0" err="1"/>
              <a:t>spravedlivě</a:t>
            </a:r>
            <a:r>
              <a:rPr lang="en-US" dirty="0"/>
              <a:t> a </a:t>
            </a:r>
            <a:r>
              <a:rPr lang="en-US" dirty="0" err="1"/>
              <a:t>že</a:t>
            </a:r>
            <a:r>
              <a:rPr lang="en-US" dirty="0"/>
              <a:t> </a:t>
            </a:r>
            <a:r>
              <a:rPr lang="en-US" dirty="0" err="1"/>
              <a:t>každý</a:t>
            </a:r>
            <a:r>
              <a:rPr lang="en-US" dirty="0"/>
              <a:t> </a:t>
            </a:r>
            <a:r>
              <a:rPr lang="en-US" dirty="0" err="1"/>
              <a:t>dostane</a:t>
            </a:r>
            <a:r>
              <a:rPr lang="en-US" dirty="0"/>
              <a:t>, co </a:t>
            </a:r>
            <a:r>
              <a:rPr lang="en-US" dirty="0" err="1"/>
              <a:t>si</a:t>
            </a:r>
            <a:r>
              <a:rPr lang="en-US" dirty="0"/>
              <a:t> </a:t>
            </a:r>
            <a:r>
              <a:rPr lang="en-US" dirty="0" err="1"/>
              <a:t>zaslouží</a:t>
            </a:r>
            <a:r>
              <a:rPr lang="en-US" dirty="0"/>
              <a:t>. </a:t>
            </a:r>
            <a:r>
              <a:rPr lang="en-US" dirty="0" err="1"/>
              <a:t>Člověk</a:t>
            </a:r>
            <a:r>
              <a:rPr lang="en-US" dirty="0"/>
              <a:t> s </a:t>
            </a:r>
            <a:r>
              <a:rPr lang="en-US" dirty="0" err="1"/>
              <a:t>vysokou</a:t>
            </a:r>
            <a:r>
              <a:rPr lang="en-US" dirty="0"/>
              <a:t> </a:t>
            </a:r>
            <a:r>
              <a:rPr lang="en-US" dirty="0" err="1"/>
              <a:t>vírou</a:t>
            </a:r>
            <a:r>
              <a:rPr lang="en-US" dirty="0"/>
              <a:t> </a:t>
            </a:r>
            <a:r>
              <a:rPr lang="en-US" dirty="0" err="1"/>
              <a:t>ve</a:t>
            </a:r>
            <a:r>
              <a:rPr lang="en-US" dirty="0"/>
              <a:t> </a:t>
            </a:r>
            <a:r>
              <a:rPr lang="en-US" dirty="0" err="1"/>
              <a:t>spravedlivý</a:t>
            </a:r>
            <a:r>
              <a:rPr lang="en-US" dirty="0"/>
              <a:t> </a:t>
            </a:r>
            <a:r>
              <a:rPr lang="en-US" dirty="0" err="1"/>
              <a:t>svět</a:t>
            </a:r>
            <a:r>
              <a:rPr lang="en-US" dirty="0"/>
              <a:t> je </a:t>
            </a:r>
            <a:r>
              <a:rPr lang="en-US" dirty="0" err="1"/>
              <a:t>tedy</a:t>
            </a:r>
            <a:r>
              <a:rPr lang="en-US" dirty="0"/>
              <a:t> ten, </a:t>
            </a:r>
            <a:r>
              <a:rPr lang="en-US" dirty="0" err="1"/>
              <a:t>kdo</a:t>
            </a:r>
            <a:r>
              <a:rPr lang="en-US" dirty="0"/>
              <a:t> </a:t>
            </a:r>
            <a:r>
              <a:rPr lang="en-US" dirty="0" err="1"/>
              <a:t>věří</a:t>
            </a:r>
            <a:r>
              <a:rPr lang="en-US" dirty="0"/>
              <a:t>, </a:t>
            </a:r>
            <a:r>
              <a:rPr lang="en-US" dirty="0" err="1"/>
              <a:t>že</a:t>
            </a:r>
            <a:r>
              <a:rPr lang="en-US" dirty="0"/>
              <a:t> </a:t>
            </a:r>
            <a:r>
              <a:rPr lang="en-US" dirty="0" err="1"/>
              <a:t>spokojení</a:t>
            </a:r>
            <a:r>
              <a:rPr lang="en-US" dirty="0"/>
              <a:t> </a:t>
            </a:r>
            <a:r>
              <a:rPr lang="en-US" dirty="0" err="1"/>
              <a:t>lidé</a:t>
            </a:r>
            <a:r>
              <a:rPr lang="en-US" dirty="0"/>
              <a:t> </a:t>
            </a:r>
            <a:r>
              <a:rPr lang="en-US" dirty="0" err="1"/>
              <a:t>si</a:t>
            </a:r>
            <a:r>
              <a:rPr lang="en-US" dirty="0"/>
              <a:t> </a:t>
            </a:r>
            <a:r>
              <a:rPr lang="en-US" dirty="0" err="1"/>
              <a:t>něčím</a:t>
            </a:r>
            <a:r>
              <a:rPr lang="en-US" dirty="0"/>
              <a:t> </a:t>
            </a:r>
            <a:r>
              <a:rPr lang="en-US" dirty="0" err="1"/>
              <a:t>svou</a:t>
            </a:r>
            <a:r>
              <a:rPr lang="en-US" dirty="0"/>
              <a:t> </a:t>
            </a:r>
            <a:r>
              <a:rPr lang="en-US" dirty="0" err="1"/>
              <a:t>spokojenost</a:t>
            </a:r>
            <a:r>
              <a:rPr lang="en-US" dirty="0"/>
              <a:t> </a:t>
            </a:r>
            <a:r>
              <a:rPr lang="en-US" dirty="0" err="1"/>
              <a:t>zasloužili</a:t>
            </a:r>
            <a:r>
              <a:rPr lang="en-US" dirty="0"/>
              <a:t>, </a:t>
            </a:r>
            <a:r>
              <a:rPr lang="en-US" dirty="0" err="1"/>
              <a:t>zatímco</a:t>
            </a:r>
            <a:r>
              <a:rPr lang="en-US" dirty="0"/>
              <a:t> </a:t>
            </a:r>
            <a:r>
              <a:rPr lang="en-US" dirty="0" err="1"/>
              <a:t>zbídačení</a:t>
            </a:r>
            <a:r>
              <a:rPr lang="en-US" dirty="0"/>
              <a:t> </a:t>
            </a:r>
            <a:r>
              <a:rPr lang="en-US" dirty="0" err="1"/>
              <a:t>lidé</a:t>
            </a:r>
            <a:r>
              <a:rPr lang="en-US" dirty="0"/>
              <a:t> </a:t>
            </a:r>
            <a:r>
              <a:rPr lang="en-US" dirty="0" err="1"/>
              <a:t>si</a:t>
            </a:r>
            <a:r>
              <a:rPr lang="en-US" dirty="0"/>
              <a:t> </a:t>
            </a:r>
            <a:r>
              <a:rPr lang="en-US" dirty="0" err="1"/>
              <a:t>zasloužili</a:t>
            </a:r>
            <a:r>
              <a:rPr lang="en-US" dirty="0"/>
              <a:t> </a:t>
            </a:r>
            <a:r>
              <a:rPr lang="en-US" dirty="0" err="1"/>
              <a:t>svou</a:t>
            </a:r>
            <a:r>
              <a:rPr lang="en-US" dirty="0"/>
              <a:t> </a:t>
            </a:r>
            <a:r>
              <a:rPr lang="en-US" dirty="0" err="1"/>
              <a:t>zbídačenost</a:t>
            </a:r>
            <a:r>
              <a:rPr lang="en-US" dirty="0" smtClean="0"/>
              <a:t>.</a:t>
            </a:r>
            <a:endParaRPr lang="cs-CZ" dirty="0" smtClean="0"/>
          </a:p>
          <a:p>
            <a:pPr marL="0" indent="0">
              <a:buNone/>
            </a:pPr>
            <a:endParaRPr lang="cs-CZ" dirty="0" smtClean="0"/>
          </a:p>
          <a:p>
            <a:pPr marL="0" indent="0">
              <a:buNone/>
            </a:pPr>
            <a:r>
              <a:rPr lang="cs-CZ" dirty="0" smtClean="0"/>
              <a:t>(Jan Šerek, Nový prostor)</a:t>
            </a:r>
            <a:endParaRPr lang="en-US" dirty="0"/>
          </a:p>
        </p:txBody>
      </p:sp>
    </p:spTree>
    <p:extLst>
      <p:ext uri="{BB962C8B-B14F-4D97-AF65-F5344CB8AC3E}">
        <p14:creationId xmlns:p14="http://schemas.microsoft.com/office/powerpoint/2010/main" val="3444493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lstStyle/>
          <a:p>
            <a:pPr marL="0" indent="0">
              <a:buNone/>
            </a:pPr>
            <a:endParaRPr lang="cs-CZ" dirty="0" smtClean="0"/>
          </a:p>
          <a:p>
            <a:r>
              <a:rPr lang="cs-CZ" dirty="0" smtClean="0"/>
              <a:t>Popularizace by měly být konkrétní a co nejvíce orientované přímo na dané téma</a:t>
            </a:r>
          </a:p>
          <a:p>
            <a:pPr lvl="1"/>
            <a:endParaRPr lang="cs-CZ" dirty="0" smtClean="0"/>
          </a:p>
          <a:p>
            <a:r>
              <a:rPr lang="cs-CZ" dirty="0" smtClean="0"/>
              <a:t>Neměly by </a:t>
            </a:r>
          </a:p>
          <a:p>
            <a:pPr lvl="1"/>
            <a:r>
              <a:rPr lang="cs-CZ" dirty="0" smtClean="0"/>
              <a:t>odkazovat na znalosti, které publikum nejspíše nemá</a:t>
            </a:r>
          </a:p>
          <a:p>
            <a:pPr lvl="1"/>
            <a:r>
              <a:rPr lang="cs-CZ" dirty="0" smtClean="0"/>
              <a:t>obsahovat </a:t>
            </a:r>
            <a:r>
              <a:rPr lang="cs-CZ" dirty="0"/>
              <a:t>informace přímo nesouvisející s tématem (ty patří do učebnic)</a:t>
            </a:r>
          </a:p>
          <a:p>
            <a:pPr lvl="1"/>
            <a:endParaRPr lang="cs-CZ" dirty="0" smtClean="0"/>
          </a:p>
        </p:txBody>
      </p:sp>
    </p:spTree>
    <p:extLst>
      <p:ext uri="{BB962C8B-B14F-4D97-AF65-F5344CB8AC3E}">
        <p14:creationId xmlns:p14="http://schemas.microsoft.com/office/powerpoint/2010/main" val="1664224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en-US" dirty="0"/>
              <a:t>Belief in a just world (CZ: </a:t>
            </a:r>
            <a:r>
              <a:rPr lang="en-US" dirty="0" err="1"/>
              <a:t>víra</a:t>
            </a:r>
            <a:r>
              <a:rPr lang="en-US" dirty="0"/>
              <a:t> </a:t>
            </a:r>
            <a:r>
              <a:rPr lang="en-US" dirty="0" err="1"/>
              <a:t>ve</a:t>
            </a:r>
            <a:r>
              <a:rPr lang="en-US" dirty="0"/>
              <a:t> </a:t>
            </a:r>
            <a:r>
              <a:rPr lang="en-US" dirty="0" err="1"/>
              <a:t>spravedlivý</a:t>
            </a:r>
            <a:r>
              <a:rPr lang="en-US" dirty="0"/>
              <a:t> </a:t>
            </a:r>
            <a:r>
              <a:rPr lang="en-US" dirty="0" err="1"/>
              <a:t>svět</a:t>
            </a:r>
            <a:r>
              <a:rPr lang="en-US" dirty="0" smtClean="0"/>
              <a:t>)</a:t>
            </a:r>
            <a:endParaRPr lang="en-US" dirty="0"/>
          </a:p>
        </p:txBody>
      </p:sp>
      <p:sp>
        <p:nvSpPr>
          <p:cNvPr id="4" name="Zástupný symbol pro obsah 3"/>
          <p:cNvSpPr>
            <a:spLocks noGrp="1"/>
          </p:cNvSpPr>
          <p:nvPr>
            <p:ph sz="quarter" idx="1"/>
          </p:nvPr>
        </p:nvSpPr>
        <p:spPr/>
        <p:txBody>
          <a:bodyPr>
            <a:normAutofit fontScale="85000" lnSpcReduction="20000"/>
          </a:bodyPr>
          <a:lstStyle/>
          <a:p>
            <a:pPr marL="0" indent="0">
              <a:buNone/>
            </a:pPr>
            <a:r>
              <a:rPr lang="en-US" dirty="0" err="1" smtClean="0"/>
              <a:t>Pojem</a:t>
            </a:r>
            <a:r>
              <a:rPr lang="en-US" dirty="0" smtClean="0"/>
              <a:t> </a:t>
            </a:r>
            <a:r>
              <a:rPr lang="en-US" dirty="0" err="1"/>
              <a:t>patří</a:t>
            </a:r>
            <a:r>
              <a:rPr lang="en-US" dirty="0"/>
              <a:t> do </a:t>
            </a:r>
            <a:r>
              <a:rPr lang="en-US" dirty="0" err="1"/>
              <a:t>oblasti</a:t>
            </a:r>
            <a:r>
              <a:rPr lang="en-US" dirty="0"/>
              <a:t> </a:t>
            </a:r>
            <a:r>
              <a:rPr lang="en-US" dirty="0" err="1"/>
              <a:t>interpersonálního</a:t>
            </a:r>
            <a:r>
              <a:rPr lang="en-US" dirty="0"/>
              <a:t> </a:t>
            </a:r>
            <a:r>
              <a:rPr lang="en-US" dirty="0" err="1" smtClean="0"/>
              <a:t>poznávání</a:t>
            </a:r>
            <a:r>
              <a:rPr lang="en-US" dirty="0" smtClean="0"/>
              <a:t>,</a:t>
            </a:r>
            <a:r>
              <a:rPr lang="cs-CZ" dirty="0" smtClean="0"/>
              <a:t> </a:t>
            </a:r>
            <a:r>
              <a:rPr lang="en-US" dirty="0" err="1" smtClean="0"/>
              <a:t>případně</a:t>
            </a:r>
            <a:r>
              <a:rPr lang="en-US" dirty="0" smtClean="0"/>
              <a:t> </a:t>
            </a:r>
            <a:r>
              <a:rPr lang="en-US" dirty="0" err="1"/>
              <a:t>vztahu</a:t>
            </a:r>
            <a:r>
              <a:rPr lang="en-US" dirty="0"/>
              <a:t> k </a:t>
            </a:r>
            <a:r>
              <a:rPr lang="en-US" dirty="0" err="1"/>
              <a:t>sobě</a:t>
            </a:r>
            <a:r>
              <a:rPr lang="en-US" dirty="0"/>
              <a:t> </a:t>
            </a:r>
            <a:r>
              <a:rPr lang="en-US" dirty="0" err="1"/>
              <a:t>samému</a:t>
            </a:r>
            <a:r>
              <a:rPr lang="en-US" dirty="0"/>
              <a:t>. </a:t>
            </a:r>
            <a:r>
              <a:rPr lang="en-US" dirty="0" err="1"/>
              <a:t>Autorem</a:t>
            </a:r>
            <a:r>
              <a:rPr lang="en-US" dirty="0"/>
              <a:t> </a:t>
            </a:r>
            <a:r>
              <a:rPr lang="en-US" dirty="0" err="1"/>
              <a:t>pojmu</a:t>
            </a:r>
            <a:r>
              <a:rPr lang="en-US" dirty="0"/>
              <a:t> </a:t>
            </a:r>
            <a:r>
              <a:rPr lang="en-US" dirty="0" smtClean="0"/>
              <a:t>je</a:t>
            </a:r>
            <a:r>
              <a:rPr lang="cs-CZ" dirty="0" smtClean="0"/>
              <a:t> </a:t>
            </a:r>
            <a:r>
              <a:rPr lang="en-US" dirty="0" smtClean="0"/>
              <a:t>Melvin </a:t>
            </a:r>
            <a:r>
              <a:rPr lang="en-US" dirty="0"/>
              <a:t>Lerner. </a:t>
            </a:r>
            <a:r>
              <a:rPr lang="en-US" dirty="0" err="1"/>
              <a:t>Jedná</a:t>
            </a:r>
            <a:r>
              <a:rPr lang="en-US" dirty="0"/>
              <a:t> se o </a:t>
            </a:r>
            <a:r>
              <a:rPr lang="en-US" dirty="0" err="1"/>
              <a:t>typ</a:t>
            </a:r>
            <a:r>
              <a:rPr lang="en-US" dirty="0"/>
              <a:t> </a:t>
            </a:r>
            <a:r>
              <a:rPr lang="en-US" dirty="0" err="1"/>
              <a:t>sebeochranné</a:t>
            </a:r>
            <a:r>
              <a:rPr lang="en-US" dirty="0"/>
              <a:t> </a:t>
            </a:r>
            <a:r>
              <a:rPr lang="en-US" dirty="0" err="1" smtClean="0"/>
              <a:t>atribuce</a:t>
            </a:r>
            <a:r>
              <a:rPr lang="cs-CZ" dirty="0" smtClean="0"/>
              <a:t> </a:t>
            </a:r>
            <a:r>
              <a:rPr lang="en-US" dirty="0" smtClean="0"/>
              <a:t>(defensive </a:t>
            </a:r>
            <a:r>
              <a:rPr lang="en-US" dirty="0"/>
              <a:t>attribution). </a:t>
            </a:r>
            <a:r>
              <a:rPr lang="en-US" dirty="0" err="1"/>
              <a:t>Pojem</a:t>
            </a:r>
            <a:r>
              <a:rPr lang="en-US" dirty="0"/>
              <a:t> </a:t>
            </a:r>
            <a:r>
              <a:rPr lang="en-US" dirty="0" err="1"/>
              <a:t>označuje</a:t>
            </a:r>
            <a:r>
              <a:rPr lang="en-US" dirty="0"/>
              <a:t> </a:t>
            </a:r>
            <a:r>
              <a:rPr lang="en-US" dirty="0" err="1" smtClean="0"/>
              <a:t>všeobecně</a:t>
            </a:r>
            <a:r>
              <a:rPr lang="cs-CZ" dirty="0" smtClean="0"/>
              <a:t> </a:t>
            </a:r>
            <a:r>
              <a:rPr lang="en-US" dirty="0" err="1" smtClean="0"/>
              <a:t>sdílený</a:t>
            </a:r>
            <a:r>
              <a:rPr lang="en-US" dirty="0" smtClean="0"/>
              <a:t> </a:t>
            </a:r>
            <a:r>
              <a:rPr lang="en-US" dirty="0" err="1"/>
              <a:t>typ</a:t>
            </a:r>
            <a:r>
              <a:rPr lang="en-US" dirty="0"/>
              <a:t> </a:t>
            </a:r>
            <a:r>
              <a:rPr lang="en-US" dirty="0" err="1"/>
              <a:t>obranné</a:t>
            </a:r>
            <a:r>
              <a:rPr lang="en-US" dirty="0"/>
              <a:t> </a:t>
            </a:r>
            <a:r>
              <a:rPr lang="en-US" dirty="0" err="1"/>
              <a:t>atribuce</a:t>
            </a:r>
            <a:r>
              <a:rPr lang="en-US" dirty="0"/>
              <a:t>, </a:t>
            </a:r>
            <a:r>
              <a:rPr lang="en-US" dirty="0" err="1"/>
              <a:t>na</a:t>
            </a:r>
            <a:r>
              <a:rPr lang="en-US" dirty="0"/>
              <a:t> </a:t>
            </a:r>
            <a:r>
              <a:rPr lang="en-US" dirty="0" err="1"/>
              <a:t>jehož</a:t>
            </a:r>
            <a:r>
              <a:rPr lang="en-US" dirty="0"/>
              <a:t> </a:t>
            </a:r>
            <a:r>
              <a:rPr lang="en-US" dirty="0" err="1"/>
              <a:t>základě</a:t>
            </a:r>
            <a:r>
              <a:rPr lang="en-US" dirty="0"/>
              <a:t> </a:t>
            </a:r>
            <a:r>
              <a:rPr lang="en-US" dirty="0" err="1" smtClean="0"/>
              <a:t>jedinec</a:t>
            </a:r>
            <a:r>
              <a:rPr lang="cs-CZ" dirty="0" smtClean="0"/>
              <a:t>n </a:t>
            </a:r>
            <a:r>
              <a:rPr lang="en-US" dirty="0" err="1" smtClean="0"/>
              <a:t>vnímá</a:t>
            </a:r>
            <a:r>
              <a:rPr lang="en-US" dirty="0" smtClean="0"/>
              <a:t> </a:t>
            </a:r>
            <a:r>
              <a:rPr lang="en-US" dirty="0" err="1"/>
              <a:t>okolní</a:t>
            </a:r>
            <a:r>
              <a:rPr lang="en-US" dirty="0"/>
              <a:t> </a:t>
            </a:r>
            <a:r>
              <a:rPr lang="en-US" dirty="0" err="1"/>
              <a:t>svět</a:t>
            </a:r>
            <a:r>
              <a:rPr lang="en-US" dirty="0"/>
              <a:t> </a:t>
            </a:r>
            <a:r>
              <a:rPr lang="en-US" dirty="0" err="1"/>
              <a:t>jako</a:t>
            </a:r>
            <a:r>
              <a:rPr lang="en-US" dirty="0"/>
              <a:t> </a:t>
            </a:r>
            <a:r>
              <a:rPr lang="en-US" dirty="0" err="1"/>
              <a:t>implicitně</a:t>
            </a:r>
            <a:r>
              <a:rPr lang="en-US" dirty="0"/>
              <a:t> </a:t>
            </a:r>
            <a:r>
              <a:rPr lang="en-US" dirty="0" err="1"/>
              <a:t>spravedlivý</a:t>
            </a:r>
            <a:r>
              <a:rPr lang="en-US" dirty="0"/>
              <a:t>, </a:t>
            </a:r>
            <a:r>
              <a:rPr lang="en-US" dirty="0" err="1"/>
              <a:t>tj</a:t>
            </a:r>
            <a:r>
              <a:rPr lang="en-US" dirty="0"/>
              <a:t>. </a:t>
            </a:r>
            <a:r>
              <a:rPr lang="en-US" dirty="0" err="1" smtClean="0"/>
              <a:t>jako</a:t>
            </a:r>
            <a:r>
              <a:rPr lang="cs-CZ" dirty="0" smtClean="0"/>
              <a:t> </a:t>
            </a:r>
            <a:r>
              <a:rPr lang="en-US" dirty="0" err="1" smtClean="0"/>
              <a:t>místo</a:t>
            </a:r>
            <a:r>
              <a:rPr lang="en-US" dirty="0"/>
              <a:t>, </a:t>
            </a:r>
            <a:r>
              <a:rPr lang="en-US" dirty="0" err="1"/>
              <a:t>kde</a:t>
            </a:r>
            <a:r>
              <a:rPr lang="en-US" dirty="0"/>
              <a:t> </a:t>
            </a:r>
            <a:r>
              <a:rPr lang="en-US" dirty="0" err="1"/>
              <a:t>každý</a:t>
            </a:r>
            <a:r>
              <a:rPr lang="en-US" dirty="0"/>
              <a:t> </a:t>
            </a:r>
            <a:r>
              <a:rPr lang="en-US" dirty="0" err="1"/>
              <a:t>dostává</a:t>
            </a:r>
            <a:r>
              <a:rPr lang="en-US" dirty="0"/>
              <a:t>, co </a:t>
            </a:r>
            <a:r>
              <a:rPr lang="en-US" dirty="0" err="1"/>
              <a:t>si</a:t>
            </a:r>
            <a:r>
              <a:rPr lang="en-US" dirty="0"/>
              <a:t> </a:t>
            </a:r>
            <a:r>
              <a:rPr lang="en-US" dirty="0" err="1"/>
              <a:t>zasluhuje</a:t>
            </a:r>
            <a:r>
              <a:rPr lang="en-US" dirty="0"/>
              <a:t> a </a:t>
            </a:r>
            <a:r>
              <a:rPr lang="en-US" dirty="0" err="1"/>
              <a:t>zasluhuje</a:t>
            </a:r>
            <a:r>
              <a:rPr lang="en-US" dirty="0"/>
              <a:t> </a:t>
            </a:r>
            <a:r>
              <a:rPr lang="en-US" dirty="0" err="1" smtClean="0"/>
              <a:t>si</a:t>
            </a:r>
            <a:r>
              <a:rPr lang="en-US" dirty="0" smtClean="0"/>
              <a:t>,</a:t>
            </a:r>
            <a:r>
              <a:rPr lang="cs-CZ" dirty="0" smtClean="0"/>
              <a:t> </a:t>
            </a:r>
            <a:r>
              <a:rPr lang="en-US" dirty="0" smtClean="0"/>
              <a:t>co </a:t>
            </a:r>
            <a:r>
              <a:rPr lang="en-US" dirty="0" err="1"/>
              <a:t>dostává</a:t>
            </a:r>
            <a:r>
              <a:rPr lang="en-US" dirty="0" smtClean="0"/>
              <a:t>.</a:t>
            </a:r>
            <a:endParaRPr lang="cs-CZ" dirty="0" smtClean="0"/>
          </a:p>
          <a:p>
            <a:pPr marL="0" indent="0">
              <a:buNone/>
            </a:pPr>
            <a:r>
              <a:rPr lang="cs-CZ" dirty="0" smtClean="0"/>
              <a:t>(Učební materiál do sociální psychologie)</a:t>
            </a:r>
          </a:p>
          <a:p>
            <a:pPr marL="0" indent="0">
              <a:buNone/>
            </a:pPr>
            <a:endParaRPr lang="cs-CZ" dirty="0"/>
          </a:p>
          <a:p>
            <a:pPr marL="0" indent="0">
              <a:buNone/>
            </a:pPr>
            <a:endParaRPr lang="en-US" dirty="0"/>
          </a:p>
        </p:txBody>
      </p:sp>
      <p:sp>
        <p:nvSpPr>
          <p:cNvPr id="5" name="Zástupný symbol pro obsah 4"/>
          <p:cNvSpPr>
            <a:spLocks noGrp="1"/>
          </p:cNvSpPr>
          <p:nvPr>
            <p:ph sz="quarter" idx="2"/>
          </p:nvPr>
        </p:nvSpPr>
        <p:spPr/>
        <p:txBody>
          <a:bodyPr>
            <a:normAutofit fontScale="85000" lnSpcReduction="20000"/>
          </a:bodyPr>
          <a:lstStyle/>
          <a:p>
            <a:pPr marL="0" indent="0">
              <a:buNone/>
            </a:pPr>
            <a:r>
              <a:rPr lang="en-US" dirty="0" err="1"/>
              <a:t>Svou</a:t>
            </a:r>
            <a:r>
              <a:rPr lang="en-US" dirty="0"/>
              <a:t> </a:t>
            </a:r>
            <a:r>
              <a:rPr lang="en-US" dirty="0" err="1"/>
              <a:t>vědeckou</a:t>
            </a:r>
            <a:r>
              <a:rPr lang="en-US" dirty="0"/>
              <a:t> </a:t>
            </a:r>
            <a:r>
              <a:rPr lang="en-US" dirty="0" err="1"/>
              <a:t>nálepku</a:t>
            </a:r>
            <a:r>
              <a:rPr lang="en-US" dirty="0"/>
              <a:t> </a:t>
            </a:r>
            <a:r>
              <a:rPr lang="en-US" dirty="0" err="1"/>
              <a:t>dostal</a:t>
            </a:r>
            <a:r>
              <a:rPr lang="en-US" dirty="0"/>
              <a:t> </a:t>
            </a:r>
            <a:r>
              <a:rPr lang="en-US" dirty="0" err="1"/>
              <a:t>tento</a:t>
            </a:r>
            <a:r>
              <a:rPr lang="en-US" dirty="0"/>
              <a:t> </a:t>
            </a:r>
            <a:r>
              <a:rPr lang="en-US" dirty="0" err="1"/>
              <a:t>fenomén</a:t>
            </a:r>
            <a:r>
              <a:rPr lang="en-US" dirty="0"/>
              <a:t> v 60. </a:t>
            </a:r>
            <a:r>
              <a:rPr lang="en-US" dirty="0" err="1"/>
              <a:t>letech</a:t>
            </a:r>
            <a:r>
              <a:rPr lang="en-US" dirty="0"/>
              <a:t> od </a:t>
            </a:r>
            <a:r>
              <a:rPr lang="en-US" dirty="0" err="1"/>
              <a:t>amerického</a:t>
            </a:r>
            <a:r>
              <a:rPr lang="en-US" dirty="0"/>
              <a:t> </a:t>
            </a:r>
            <a:r>
              <a:rPr lang="en-US" dirty="0" err="1"/>
              <a:t>psychologa</a:t>
            </a:r>
            <a:r>
              <a:rPr lang="en-US" dirty="0"/>
              <a:t> </a:t>
            </a:r>
            <a:r>
              <a:rPr lang="en-US" dirty="0" err="1"/>
              <a:t>Melvina</a:t>
            </a:r>
            <a:r>
              <a:rPr lang="en-US" dirty="0"/>
              <a:t> </a:t>
            </a:r>
            <a:r>
              <a:rPr lang="en-US" dirty="0" err="1"/>
              <a:t>Lernera</a:t>
            </a:r>
            <a:r>
              <a:rPr lang="en-US" dirty="0"/>
              <a:t>. Ten </a:t>
            </a:r>
            <a:r>
              <a:rPr lang="en-US" dirty="0" err="1"/>
              <a:t>jako</a:t>
            </a:r>
            <a:r>
              <a:rPr lang="en-US" dirty="0"/>
              <a:t> </a:t>
            </a:r>
            <a:r>
              <a:rPr lang="en-US" dirty="0" err="1"/>
              <a:t>první</a:t>
            </a:r>
            <a:r>
              <a:rPr lang="en-US" dirty="0"/>
              <a:t> </a:t>
            </a:r>
            <a:r>
              <a:rPr lang="en-US" dirty="0" err="1"/>
              <a:t>použil</a:t>
            </a:r>
            <a:r>
              <a:rPr lang="en-US" dirty="0"/>
              <a:t> </a:t>
            </a:r>
            <a:r>
              <a:rPr lang="en-US" dirty="0" err="1"/>
              <a:t>označení</a:t>
            </a:r>
            <a:r>
              <a:rPr lang="en-US" dirty="0"/>
              <a:t> „</a:t>
            </a:r>
            <a:r>
              <a:rPr lang="en-US" dirty="0" err="1"/>
              <a:t>víra</a:t>
            </a:r>
            <a:r>
              <a:rPr lang="en-US" dirty="0"/>
              <a:t> </a:t>
            </a:r>
            <a:r>
              <a:rPr lang="en-US" dirty="0" err="1"/>
              <a:t>ve</a:t>
            </a:r>
            <a:r>
              <a:rPr lang="en-US" dirty="0"/>
              <a:t> </a:t>
            </a:r>
            <a:r>
              <a:rPr lang="en-US" dirty="0" err="1"/>
              <a:t>spravedlivý</a:t>
            </a:r>
            <a:r>
              <a:rPr lang="en-US" dirty="0"/>
              <a:t> </a:t>
            </a:r>
            <a:r>
              <a:rPr lang="en-US" dirty="0" err="1"/>
              <a:t>svět</a:t>
            </a:r>
            <a:r>
              <a:rPr lang="en-US" dirty="0"/>
              <a:t>“ (belief in a just world). </a:t>
            </a:r>
            <a:r>
              <a:rPr lang="en-US" dirty="0" err="1"/>
              <a:t>Rozuměl</a:t>
            </a:r>
            <a:r>
              <a:rPr lang="en-US" dirty="0"/>
              <a:t> pod </a:t>
            </a:r>
            <a:r>
              <a:rPr lang="en-US" dirty="0" err="1"/>
              <a:t>ním</a:t>
            </a:r>
            <a:r>
              <a:rPr lang="en-US" dirty="0"/>
              <a:t> </a:t>
            </a:r>
            <a:r>
              <a:rPr lang="en-US" dirty="0" err="1"/>
              <a:t>obecné</a:t>
            </a:r>
            <a:r>
              <a:rPr lang="en-US" dirty="0"/>
              <a:t> </a:t>
            </a:r>
            <a:r>
              <a:rPr lang="en-US" dirty="0" err="1"/>
              <a:t>přesvědčení</a:t>
            </a:r>
            <a:r>
              <a:rPr lang="en-US" dirty="0"/>
              <a:t>, </a:t>
            </a:r>
            <a:r>
              <a:rPr lang="en-US" dirty="0" err="1"/>
              <a:t>že</a:t>
            </a:r>
            <a:r>
              <a:rPr lang="en-US" dirty="0"/>
              <a:t> </a:t>
            </a:r>
            <a:r>
              <a:rPr lang="en-US" dirty="0" err="1"/>
              <a:t>svět</a:t>
            </a:r>
            <a:r>
              <a:rPr lang="en-US" dirty="0"/>
              <a:t> </a:t>
            </a:r>
            <a:r>
              <a:rPr lang="en-US" dirty="0" err="1"/>
              <a:t>funguje</a:t>
            </a:r>
            <a:r>
              <a:rPr lang="en-US" dirty="0"/>
              <a:t> </a:t>
            </a:r>
            <a:r>
              <a:rPr lang="en-US" dirty="0" err="1"/>
              <a:t>spravedlivě</a:t>
            </a:r>
            <a:r>
              <a:rPr lang="en-US" dirty="0"/>
              <a:t> a </a:t>
            </a:r>
            <a:r>
              <a:rPr lang="en-US" dirty="0" err="1"/>
              <a:t>že</a:t>
            </a:r>
            <a:r>
              <a:rPr lang="en-US" dirty="0"/>
              <a:t> </a:t>
            </a:r>
            <a:r>
              <a:rPr lang="en-US" dirty="0" err="1"/>
              <a:t>každý</a:t>
            </a:r>
            <a:r>
              <a:rPr lang="en-US" dirty="0"/>
              <a:t> </a:t>
            </a:r>
            <a:r>
              <a:rPr lang="en-US" dirty="0" err="1"/>
              <a:t>dostane</a:t>
            </a:r>
            <a:r>
              <a:rPr lang="en-US" dirty="0"/>
              <a:t>, co </a:t>
            </a:r>
            <a:r>
              <a:rPr lang="en-US" dirty="0" err="1"/>
              <a:t>si</a:t>
            </a:r>
            <a:r>
              <a:rPr lang="en-US" dirty="0"/>
              <a:t> </a:t>
            </a:r>
            <a:r>
              <a:rPr lang="en-US" dirty="0" err="1"/>
              <a:t>zaslouží</a:t>
            </a:r>
            <a:r>
              <a:rPr lang="en-US" dirty="0"/>
              <a:t>. </a:t>
            </a:r>
            <a:r>
              <a:rPr lang="en-US" dirty="0" err="1"/>
              <a:t>Člověk</a:t>
            </a:r>
            <a:r>
              <a:rPr lang="en-US" dirty="0"/>
              <a:t> s </a:t>
            </a:r>
            <a:r>
              <a:rPr lang="en-US" dirty="0" err="1"/>
              <a:t>vysokou</a:t>
            </a:r>
            <a:r>
              <a:rPr lang="en-US" dirty="0"/>
              <a:t> </a:t>
            </a:r>
            <a:r>
              <a:rPr lang="en-US" dirty="0" err="1"/>
              <a:t>vírou</a:t>
            </a:r>
            <a:r>
              <a:rPr lang="en-US" dirty="0"/>
              <a:t> </a:t>
            </a:r>
            <a:r>
              <a:rPr lang="en-US" dirty="0" err="1"/>
              <a:t>ve</a:t>
            </a:r>
            <a:r>
              <a:rPr lang="en-US" dirty="0"/>
              <a:t> </a:t>
            </a:r>
            <a:r>
              <a:rPr lang="en-US" dirty="0" err="1"/>
              <a:t>spravedlivý</a:t>
            </a:r>
            <a:r>
              <a:rPr lang="en-US" dirty="0"/>
              <a:t> </a:t>
            </a:r>
            <a:r>
              <a:rPr lang="en-US" dirty="0" err="1"/>
              <a:t>svět</a:t>
            </a:r>
            <a:r>
              <a:rPr lang="en-US" dirty="0"/>
              <a:t> je </a:t>
            </a:r>
            <a:r>
              <a:rPr lang="en-US" dirty="0" err="1"/>
              <a:t>tedy</a:t>
            </a:r>
            <a:r>
              <a:rPr lang="en-US" dirty="0"/>
              <a:t> ten, </a:t>
            </a:r>
            <a:r>
              <a:rPr lang="en-US" dirty="0" err="1"/>
              <a:t>kdo</a:t>
            </a:r>
            <a:r>
              <a:rPr lang="en-US" dirty="0"/>
              <a:t> </a:t>
            </a:r>
            <a:r>
              <a:rPr lang="en-US" dirty="0" err="1"/>
              <a:t>věří</a:t>
            </a:r>
            <a:r>
              <a:rPr lang="en-US" dirty="0"/>
              <a:t>, </a:t>
            </a:r>
            <a:r>
              <a:rPr lang="en-US" dirty="0" err="1"/>
              <a:t>že</a:t>
            </a:r>
            <a:r>
              <a:rPr lang="en-US" dirty="0"/>
              <a:t> </a:t>
            </a:r>
            <a:r>
              <a:rPr lang="en-US" dirty="0" err="1"/>
              <a:t>spokojení</a:t>
            </a:r>
            <a:r>
              <a:rPr lang="en-US" dirty="0"/>
              <a:t> </a:t>
            </a:r>
            <a:r>
              <a:rPr lang="en-US" dirty="0" err="1"/>
              <a:t>lidé</a:t>
            </a:r>
            <a:r>
              <a:rPr lang="en-US" dirty="0"/>
              <a:t> </a:t>
            </a:r>
            <a:r>
              <a:rPr lang="en-US" dirty="0" err="1"/>
              <a:t>si</a:t>
            </a:r>
            <a:r>
              <a:rPr lang="en-US" dirty="0"/>
              <a:t> </a:t>
            </a:r>
            <a:r>
              <a:rPr lang="en-US" dirty="0" err="1"/>
              <a:t>něčím</a:t>
            </a:r>
            <a:r>
              <a:rPr lang="en-US" dirty="0"/>
              <a:t> </a:t>
            </a:r>
            <a:r>
              <a:rPr lang="en-US" dirty="0" err="1"/>
              <a:t>svou</a:t>
            </a:r>
            <a:r>
              <a:rPr lang="en-US" dirty="0"/>
              <a:t> </a:t>
            </a:r>
            <a:r>
              <a:rPr lang="en-US" dirty="0" err="1"/>
              <a:t>spokojenost</a:t>
            </a:r>
            <a:r>
              <a:rPr lang="en-US" dirty="0"/>
              <a:t> </a:t>
            </a:r>
            <a:r>
              <a:rPr lang="en-US" dirty="0" err="1"/>
              <a:t>zasloužili</a:t>
            </a:r>
            <a:r>
              <a:rPr lang="en-US" dirty="0"/>
              <a:t>, </a:t>
            </a:r>
            <a:r>
              <a:rPr lang="en-US" dirty="0" err="1"/>
              <a:t>zatímco</a:t>
            </a:r>
            <a:r>
              <a:rPr lang="en-US" dirty="0"/>
              <a:t> </a:t>
            </a:r>
            <a:r>
              <a:rPr lang="en-US" dirty="0" err="1"/>
              <a:t>zbídačení</a:t>
            </a:r>
            <a:r>
              <a:rPr lang="en-US" dirty="0"/>
              <a:t> </a:t>
            </a:r>
            <a:r>
              <a:rPr lang="en-US" dirty="0" err="1"/>
              <a:t>lidé</a:t>
            </a:r>
            <a:r>
              <a:rPr lang="en-US" dirty="0"/>
              <a:t> </a:t>
            </a:r>
            <a:r>
              <a:rPr lang="en-US" dirty="0" err="1"/>
              <a:t>si</a:t>
            </a:r>
            <a:r>
              <a:rPr lang="en-US" dirty="0"/>
              <a:t> </a:t>
            </a:r>
            <a:r>
              <a:rPr lang="en-US" dirty="0" err="1"/>
              <a:t>zasloužili</a:t>
            </a:r>
            <a:r>
              <a:rPr lang="en-US" dirty="0"/>
              <a:t> </a:t>
            </a:r>
            <a:r>
              <a:rPr lang="en-US" dirty="0" err="1"/>
              <a:t>svou</a:t>
            </a:r>
            <a:r>
              <a:rPr lang="en-US" dirty="0"/>
              <a:t> </a:t>
            </a:r>
            <a:r>
              <a:rPr lang="en-US" dirty="0" err="1"/>
              <a:t>zbídačenost</a:t>
            </a:r>
            <a:r>
              <a:rPr lang="en-US" dirty="0" smtClean="0"/>
              <a:t>.</a:t>
            </a:r>
            <a:endParaRPr lang="cs-CZ" dirty="0" smtClean="0"/>
          </a:p>
          <a:p>
            <a:r>
              <a:rPr lang="cs-CZ" dirty="0" smtClean="0"/>
              <a:t>(Jan Šerek, Nový prostor)</a:t>
            </a:r>
            <a:endParaRPr lang="en-US" dirty="0"/>
          </a:p>
        </p:txBody>
      </p:sp>
      <p:sp>
        <p:nvSpPr>
          <p:cNvPr id="6" name="Ovál 5"/>
          <p:cNvSpPr/>
          <p:nvPr/>
        </p:nvSpPr>
        <p:spPr>
          <a:xfrm>
            <a:off x="226368" y="2636912"/>
            <a:ext cx="3888432" cy="9940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3087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cs-CZ" dirty="0"/>
          </a:p>
        </p:txBody>
      </p:sp>
      <p:sp>
        <p:nvSpPr>
          <p:cNvPr id="3" name="Zástupný symbol pro obsah 2"/>
          <p:cNvSpPr>
            <a:spLocks noGrp="1"/>
          </p:cNvSpPr>
          <p:nvPr>
            <p:ph sz="quarter" idx="1"/>
          </p:nvPr>
        </p:nvSpPr>
        <p:spPr/>
        <p:txBody>
          <a:bodyPr/>
          <a:lstStyle/>
          <a:p>
            <a:r>
              <a:rPr lang="cs-CZ" dirty="0" smtClean="0"/>
              <a:t>Uvést, co koncept (problém, oblast, zjištění….) znamená</a:t>
            </a:r>
          </a:p>
          <a:p>
            <a:pPr lvl="1"/>
            <a:r>
              <a:rPr lang="cs-CZ" dirty="0" smtClean="0"/>
              <a:t>A co neznamená</a:t>
            </a:r>
          </a:p>
          <a:p>
            <a:endParaRPr lang="cs-CZ" dirty="0"/>
          </a:p>
          <a:p>
            <a:endParaRPr lang="cs-CZ" dirty="0"/>
          </a:p>
          <a:p>
            <a:endParaRPr lang="cs-CZ" dirty="0"/>
          </a:p>
        </p:txBody>
      </p:sp>
      <p:pic>
        <p:nvPicPr>
          <p:cNvPr id="5" name="Obrázek 4"/>
          <p:cNvPicPr>
            <a:picLocks noChangeAspect="1"/>
          </p:cNvPicPr>
          <p:nvPr/>
        </p:nvPicPr>
        <p:blipFill>
          <a:blip r:embed="rId2"/>
          <a:stretch>
            <a:fillRect/>
          </a:stretch>
        </p:blipFill>
        <p:spPr>
          <a:xfrm>
            <a:off x="251520" y="3356992"/>
            <a:ext cx="8466314" cy="1656184"/>
          </a:xfrm>
          <a:prstGeom prst="rect">
            <a:avLst/>
          </a:prstGeom>
        </p:spPr>
      </p:pic>
    </p:spTree>
    <p:extLst>
      <p:ext uri="{BB962C8B-B14F-4D97-AF65-F5344CB8AC3E}">
        <p14:creationId xmlns:p14="http://schemas.microsoft.com/office/powerpoint/2010/main" val="1342856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normAutofit/>
          </a:bodyPr>
          <a:lstStyle/>
          <a:p>
            <a:r>
              <a:rPr lang="cs-CZ" dirty="0" smtClean="0"/>
              <a:t>Je nutno oddělit empiricky podložené vědění od vlastních interpretací</a:t>
            </a:r>
          </a:p>
          <a:p>
            <a:pPr lvl="1"/>
            <a:r>
              <a:rPr lang="cs-CZ" dirty="0" smtClean="0"/>
              <a:t>„Podle mého názoru je…“</a:t>
            </a:r>
          </a:p>
          <a:p>
            <a:pPr lvl="1"/>
            <a:r>
              <a:rPr lang="cs-CZ" dirty="0" smtClean="0"/>
              <a:t>„Já vidím tuto skutečnost jako…“</a:t>
            </a:r>
          </a:p>
          <a:p>
            <a:endParaRPr lang="cs-CZ" dirty="0"/>
          </a:p>
          <a:p>
            <a:r>
              <a:rPr lang="cs-CZ" dirty="0" smtClean="0"/>
              <a:t>Pozor: „Můj názor“ = názor Vás jako odborníka</a:t>
            </a:r>
          </a:p>
          <a:p>
            <a:endParaRPr lang="cs-CZ" dirty="0"/>
          </a:p>
        </p:txBody>
      </p:sp>
    </p:spTree>
    <p:extLst>
      <p:ext uri="{BB962C8B-B14F-4D97-AF65-F5344CB8AC3E}">
        <p14:creationId xmlns:p14="http://schemas.microsoft.com/office/powerpoint/2010/main" val="4214423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lstStyle/>
          <a:p>
            <a:r>
              <a:rPr lang="cs-CZ" dirty="0" smtClean="0"/>
              <a:t>Do popularizací nepatří reference</a:t>
            </a:r>
          </a:p>
          <a:p>
            <a:endParaRPr lang="cs-CZ" dirty="0" smtClean="0"/>
          </a:p>
          <a:p>
            <a:r>
              <a:rPr lang="cs-CZ" dirty="0" smtClean="0"/>
              <a:t>Pouze výjimečně</a:t>
            </a:r>
          </a:p>
          <a:p>
            <a:pPr lvl="1"/>
            <a:r>
              <a:rPr lang="cs-CZ" dirty="0" smtClean="0"/>
              <a:t>například pokud chceme doporučit knihu</a:t>
            </a:r>
          </a:p>
          <a:p>
            <a:pPr lvl="1"/>
            <a:r>
              <a:rPr lang="cs-CZ" dirty="0" smtClean="0"/>
              <a:t>„Mnoho informací o </a:t>
            </a:r>
            <a:r>
              <a:rPr lang="cs-CZ" dirty="0" err="1" smtClean="0"/>
              <a:t>kyberšikaně</a:t>
            </a:r>
            <a:r>
              <a:rPr lang="cs-CZ" dirty="0" smtClean="0"/>
              <a:t> můžete najít například v knize od Aleny Černé a kolegů.“ </a:t>
            </a:r>
            <a:endParaRPr lang="cs-CZ" dirty="0"/>
          </a:p>
          <a:p>
            <a:endParaRPr lang="cs-CZ" dirty="0" smtClean="0"/>
          </a:p>
          <a:p>
            <a:r>
              <a:rPr lang="cs-CZ" dirty="0" smtClean="0"/>
              <a:t>Často na ně ani není místo</a:t>
            </a:r>
          </a:p>
          <a:p>
            <a:r>
              <a:rPr lang="cs-CZ" dirty="0" smtClean="0"/>
              <a:t>Například blogu ale můžete doporučit články, z nichž vycházíte</a:t>
            </a:r>
            <a:endParaRPr lang="en-US" dirty="0"/>
          </a:p>
        </p:txBody>
      </p:sp>
    </p:spTree>
    <p:extLst>
      <p:ext uri="{BB962C8B-B14F-4D97-AF65-F5344CB8AC3E}">
        <p14:creationId xmlns:p14="http://schemas.microsoft.com/office/powerpoint/2010/main" val="3444493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lstStyle/>
          <a:p>
            <a:r>
              <a:rPr lang="cs-CZ" dirty="0" smtClean="0"/>
              <a:t>„Vědecký text přeložený do normálního jazyka“</a:t>
            </a:r>
          </a:p>
          <a:p>
            <a:endParaRPr lang="cs-CZ" dirty="0" smtClean="0"/>
          </a:p>
          <a:p>
            <a:r>
              <a:rPr lang="cs-CZ" dirty="0" smtClean="0"/>
              <a:t>Komunikace o odborných poznatcích s lidmi, kteří (z většiny) nejsou odborníci v našem oboru</a:t>
            </a:r>
          </a:p>
          <a:p>
            <a:endParaRPr lang="en-US" dirty="0"/>
          </a:p>
        </p:txBody>
      </p:sp>
    </p:spTree>
    <p:extLst>
      <p:ext uri="{BB962C8B-B14F-4D97-AF65-F5344CB8AC3E}">
        <p14:creationId xmlns:p14="http://schemas.microsoft.com/office/powerpoint/2010/main" val="2961906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lstStyle/>
          <a:p>
            <a:r>
              <a:rPr lang="cs-CZ" dirty="0" smtClean="0"/>
              <a:t>Je ale dobré odkázat na výzkum</a:t>
            </a:r>
          </a:p>
          <a:p>
            <a:endParaRPr lang="cs-CZ" dirty="0"/>
          </a:p>
          <a:p>
            <a:r>
              <a:rPr lang="cs-CZ" dirty="0" smtClean="0"/>
              <a:t>Jen v základní rovině</a:t>
            </a:r>
          </a:p>
          <a:p>
            <a:endParaRPr lang="cs-CZ" dirty="0"/>
          </a:p>
          <a:p>
            <a:endParaRPr lang="en-US" dirty="0"/>
          </a:p>
        </p:txBody>
      </p:sp>
      <p:pic>
        <p:nvPicPr>
          <p:cNvPr id="4" name="Obrázek 3"/>
          <p:cNvPicPr>
            <a:picLocks noChangeAspect="1"/>
          </p:cNvPicPr>
          <p:nvPr/>
        </p:nvPicPr>
        <p:blipFill>
          <a:blip r:embed="rId2"/>
          <a:stretch>
            <a:fillRect/>
          </a:stretch>
        </p:blipFill>
        <p:spPr>
          <a:xfrm>
            <a:off x="251520" y="3501008"/>
            <a:ext cx="8368219" cy="2073757"/>
          </a:xfrm>
          <a:prstGeom prst="rect">
            <a:avLst/>
          </a:prstGeom>
        </p:spPr>
      </p:pic>
    </p:spTree>
    <p:extLst>
      <p:ext uri="{BB962C8B-B14F-4D97-AF65-F5344CB8AC3E}">
        <p14:creationId xmlns:p14="http://schemas.microsoft.com/office/powerpoint/2010/main" val="390035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normAutofit/>
          </a:bodyPr>
          <a:lstStyle/>
          <a:p>
            <a:r>
              <a:rPr lang="cs-CZ" dirty="0" smtClean="0"/>
              <a:t>V popularizacích se moc nevěnujeme metodologii</a:t>
            </a:r>
          </a:p>
          <a:p>
            <a:r>
              <a:rPr lang="cs-CZ" dirty="0" smtClean="0"/>
              <a:t>Stačí minimum informací </a:t>
            </a:r>
          </a:p>
          <a:p>
            <a:pPr lvl="1"/>
            <a:r>
              <a:rPr lang="cs-CZ" dirty="0" smtClean="0">
                <a:solidFill>
                  <a:srgbClr val="FF0000"/>
                </a:solidFill>
              </a:rPr>
              <a:t>„V naší studii jsme realizovali 24 </a:t>
            </a:r>
            <a:r>
              <a:rPr lang="cs-CZ" dirty="0" err="1" smtClean="0">
                <a:solidFill>
                  <a:srgbClr val="FF0000"/>
                </a:solidFill>
              </a:rPr>
              <a:t>polostrukturovaných</a:t>
            </a:r>
            <a:r>
              <a:rPr lang="cs-CZ" dirty="0" smtClean="0">
                <a:solidFill>
                  <a:srgbClr val="FF0000"/>
                </a:solidFill>
              </a:rPr>
              <a:t> rozhovorů se studenty středních škol na téma </a:t>
            </a:r>
            <a:r>
              <a:rPr lang="cs-CZ" dirty="0" err="1" smtClean="0">
                <a:solidFill>
                  <a:srgbClr val="FF0000"/>
                </a:solidFill>
              </a:rPr>
              <a:t>kyberšikana</a:t>
            </a:r>
            <a:r>
              <a:rPr lang="cs-CZ" dirty="0" smtClean="0">
                <a:solidFill>
                  <a:srgbClr val="FF0000"/>
                </a:solidFill>
              </a:rPr>
              <a:t>“ </a:t>
            </a:r>
          </a:p>
          <a:p>
            <a:pPr lvl="1"/>
            <a:r>
              <a:rPr lang="cs-CZ" dirty="0" smtClean="0">
                <a:solidFill>
                  <a:srgbClr val="00B050"/>
                </a:solidFill>
              </a:rPr>
              <a:t>„Žáků jsme se ptali na zkušenosti s </a:t>
            </a:r>
            <a:r>
              <a:rPr lang="cs-CZ" dirty="0" err="1" smtClean="0">
                <a:solidFill>
                  <a:srgbClr val="00B050"/>
                </a:solidFill>
              </a:rPr>
              <a:t>kyberšikanou</a:t>
            </a:r>
            <a:r>
              <a:rPr lang="cs-CZ" dirty="0" smtClean="0">
                <a:solidFill>
                  <a:srgbClr val="00B050"/>
                </a:solidFill>
              </a:rPr>
              <a:t>“</a:t>
            </a:r>
          </a:p>
          <a:p>
            <a:endParaRPr lang="cs-CZ" dirty="0" smtClean="0"/>
          </a:p>
          <a:p>
            <a:r>
              <a:rPr lang="cs-CZ" dirty="0" smtClean="0"/>
              <a:t>Publikum metodologii většinou nezná</a:t>
            </a:r>
            <a:r>
              <a:rPr lang="cs-CZ" dirty="0"/>
              <a:t> </a:t>
            </a:r>
            <a:endParaRPr lang="cs-CZ" dirty="0" smtClean="0"/>
          </a:p>
          <a:p>
            <a:r>
              <a:rPr lang="cs-CZ" dirty="0"/>
              <a:t>N</a:t>
            </a:r>
            <a:r>
              <a:rPr lang="cs-CZ" dirty="0" smtClean="0"/>
              <a:t>edokáže zhodnotit, nakolik mohl design výzkumu ovlivnit výsledky </a:t>
            </a:r>
          </a:p>
          <a:p>
            <a:endParaRPr lang="cs-CZ" dirty="0" smtClean="0"/>
          </a:p>
          <a:p>
            <a:pPr lvl="1"/>
            <a:endParaRPr lang="cs-CZ" dirty="0" smtClean="0"/>
          </a:p>
          <a:p>
            <a:endParaRPr lang="cs-CZ" dirty="0" smtClean="0"/>
          </a:p>
        </p:txBody>
      </p:sp>
    </p:spTree>
    <p:extLst>
      <p:ext uri="{BB962C8B-B14F-4D97-AF65-F5344CB8AC3E}">
        <p14:creationId xmlns:p14="http://schemas.microsoft.com/office/powerpoint/2010/main" val="1264485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lstStyle/>
          <a:p>
            <a:r>
              <a:rPr lang="cs-CZ" dirty="0"/>
              <a:t>Nepatří sem </a:t>
            </a:r>
            <a:r>
              <a:rPr lang="cs-CZ" dirty="0" smtClean="0"/>
              <a:t>proto například</a:t>
            </a:r>
            <a:r>
              <a:rPr lang="cs-CZ" dirty="0"/>
              <a:t>:</a:t>
            </a:r>
          </a:p>
          <a:p>
            <a:pPr lvl="1"/>
            <a:r>
              <a:rPr lang="cs-CZ" dirty="0"/>
              <a:t>Použité škály </a:t>
            </a:r>
          </a:p>
          <a:p>
            <a:pPr lvl="2"/>
            <a:r>
              <a:rPr lang="cs-CZ" dirty="0"/>
              <a:t>„</a:t>
            </a:r>
            <a:r>
              <a:rPr lang="cs-CZ" dirty="0" err="1"/>
              <a:t>Depresivitu</a:t>
            </a:r>
            <a:r>
              <a:rPr lang="cs-CZ" dirty="0"/>
              <a:t> jsme měřili pomocí </a:t>
            </a:r>
            <a:r>
              <a:rPr lang="cs-CZ" dirty="0">
                <a:solidFill>
                  <a:srgbClr val="FF0000"/>
                </a:solidFill>
              </a:rPr>
              <a:t>BDI</a:t>
            </a:r>
            <a:r>
              <a:rPr lang="cs-CZ" dirty="0"/>
              <a:t>“</a:t>
            </a:r>
          </a:p>
          <a:p>
            <a:pPr lvl="1"/>
            <a:r>
              <a:rPr lang="cs-CZ" dirty="0"/>
              <a:t>Metoda analýzy </a:t>
            </a:r>
          </a:p>
          <a:p>
            <a:pPr lvl="2"/>
            <a:r>
              <a:rPr lang="cs-CZ" dirty="0"/>
              <a:t>„Na základě </a:t>
            </a:r>
            <a:r>
              <a:rPr lang="cs-CZ" dirty="0">
                <a:solidFill>
                  <a:srgbClr val="FF0000"/>
                </a:solidFill>
              </a:rPr>
              <a:t>faktorové analýzy </a:t>
            </a:r>
            <a:r>
              <a:rPr lang="cs-CZ" dirty="0"/>
              <a:t>jsme identifikovali tři dimenze“</a:t>
            </a:r>
          </a:p>
          <a:p>
            <a:pPr lvl="1"/>
            <a:r>
              <a:rPr lang="cs-CZ" dirty="0"/>
              <a:t>Způsob výběru vzorku</a:t>
            </a:r>
          </a:p>
          <a:p>
            <a:pPr lvl="2"/>
            <a:r>
              <a:rPr lang="cs-CZ" dirty="0"/>
              <a:t>Pomocí </a:t>
            </a:r>
            <a:r>
              <a:rPr lang="cs-CZ" dirty="0">
                <a:solidFill>
                  <a:srgbClr val="FF0000"/>
                </a:solidFill>
              </a:rPr>
              <a:t>metody sněhové koule </a:t>
            </a:r>
            <a:r>
              <a:rPr lang="cs-CZ" dirty="0"/>
              <a:t>jsme získali 55 respondentů“</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021" y="450912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5029200"/>
            <a:ext cx="2438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álný popisek 5"/>
          <p:cNvSpPr/>
          <p:nvPr/>
        </p:nvSpPr>
        <p:spPr>
          <a:xfrm>
            <a:off x="3995936" y="4574269"/>
            <a:ext cx="3409528" cy="1612776"/>
          </a:xfrm>
          <a:prstGeom prst="wedgeEllipseCallout">
            <a:avLst>
              <a:gd name="adj1" fmla="val -59819"/>
              <a:gd name="adj2" fmla="val 146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7496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Popularizace</a:t>
            </a:r>
            <a:endParaRPr lang="en-US" dirty="0"/>
          </a:p>
        </p:txBody>
      </p:sp>
      <p:sp>
        <p:nvSpPr>
          <p:cNvPr id="3" name="Zástupný symbol pro obsah 2"/>
          <p:cNvSpPr>
            <a:spLocks noGrp="1"/>
          </p:cNvSpPr>
          <p:nvPr>
            <p:ph sz="quarter" idx="1"/>
          </p:nvPr>
        </p:nvSpPr>
        <p:spPr/>
        <p:txBody>
          <a:bodyPr>
            <a:normAutofit/>
          </a:bodyPr>
          <a:lstStyle/>
          <a:p>
            <a:r>
              <a:rPr lang="cs-CZ" dirty="0" smtClean="0"/>
              <a:t>Ale! Pokud víme o něčem, co by mohlo způsobit zkreslení, čtenáře o tom informujme</a:t>
            </a:r>
          </a:p>
          <a:p>
            <a:pPr lvl="1"/>
            <a:r>
              <a:rPr lang="cs-CZ" dirty="0" smtClean="0"/>
              <a:t>jen opravdu základní věci s významnými důsledky pro interpretaci </a:t>
            </a:r>
          </a:p>
          <a:p>
            <a:r>
              <a:rPr lang="cs-CZ" dirty="0" smtClean="0"/>
              <a:t>Opět normálním jazykem</a:t>
            </a:r>
          </a:p>
          <a:p>
            <a:pPr lvl="1"/>
            <a:r>
              <a:rPr lang="cs-CZ" dirty="0" smtClean="0">
                <a:solidFill>
                  <a:srgbClr val="FF0000"/>
                </a:solidFill>
              </a:rPr>
              <a:t>„Ve vzorku byli z 82% zastoupeni studenti  gymnázií, díky čemuž jsme mohli naměřit odlišné hodnoty skórů testů vybraných kognitivních schopností nežli jaká je jejich průměrná hodnota ve sledované populaci“</a:t>
            </a:r>
          </a:p>
          <a:p>
            <a:pPr lvl="1"/>
            <a:r>
              <a:rPr lang="cs-CZ" dirty="0" smtClean="0">
                <a:solidFill>
                  <a:srgbClr val="00B050"/>
                </a:solidFill>
              </a:rPr>
              <a:t>„V našem výzkumu však byli převážně žáci gymnázií, proto je možné, že ve skutečnosti jsou děti v ČR průměrně o něco horší ve čtení a psaní.“</a:t>
            </a:r>
            <a:endParaRPr lang="en-US" dirty="0">
              <a:solidFill>
                <a:srgbClr val="00B050"/>
              </a:solidFill>
            </a:endParaRPr>
          </a:p>
        </p:txBody>
      </p:sp>
    </p:spTree>
    <p:extLst>
      <p:ext uri="{BB962C8B-B14F-4D97-AF65-F5344CB8AC3E}">
        <p14:creationId xmlns:p14="http://schemas.microsoft.com/office/powerpoint/2010/main" val="1418236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lstStyle/>
          <a:p>
            <a:r>
              <a:rPr lang="cs-CZ" dirty="0" smtClean="0"/>
              <a:t>Příklady, přirovnání, konkretizace</a:t>
            </a:r>
          </a:p>
          <a:p>
            <a:pPr lvl="1"/>
            <a:r>
              <a:rPr lang="cs-CZ" dirty="0" smtClean="0"/>
              <a:t>Mohou být velmi užitečné</a:t>
            </a:r>
          </a:p>
          <a:p>
            <a:endParaRPr lang="cs-CZ" dirty="0" smtClean="0"/>
          </a:p>
          <a:p>
            <a:r>
              <a:rPr lang="cs-CZ" dirty="0" smtClean="0"/>
              <a:t>Musí ale být velmi dobře vybrány</a:t>
            </a:r>
          </a:p>
          <a:p>
            <a:pPr lvl="1"/>
            <a:r>
              <a:rPr lang="cs-CZ" dirty="0" smtClean="0"/>
              <a:t>publikum z nich vyvozuje význam toho, co říkáme </a:t>
            </a:r>
          </a:p>
          <a:p>
            <a:pPr lvl="1"/>
            <a:r>
              <a:rPr lang="cs-CZ" dirty="0"/>
              <a:t>t</a:t>
            </a:r>
            <a:r>
              <a:rPr lang="cs-CZ" dirty="0" smtClean="0"/>
              <a:t>aké si je spíše zapamatuje než obecné definice</a:t>
            </a:r>
          </a:p>
          <a:p>
            <a:pPr lvl="1"/>
            <a:endParaRPr lang="cs-CZ" dirty="0"/>
          </a:p>
          <a:p>
            <a:endParaRPr lang="cs-CZ" dirty="0">
              <a:sym typeface="Wingdings" panose="05000000000000000000" pitchFamily="2" charset="2"/>
            </a:endParaRPr>
          </a:p>
          <a:p>
            <a:pPr lvl="1"/>
            <a:endParaRPr lang="cs-CZ" dirty="0"/>
          </a:p>
          <a:p>
            <a:endParaRPr lang="en-US" dirty="0"/>
          </a:p>
        </p:txBody>
      </p:sp>
    </p:spTree>
    <p:extLst>
      <p:ext uri="{BB962C8B-B14F-4D97-AF65-F5344CB8AC3E}">
        <p14:creationId xmlns:p14="http://schemas.microsoft.com/office/powerpoint/2010/main" val="1170203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lstStyle/>
          <a:p>
            <a:r>
              <a:rPr lang="cs-CZ" dirty="0" smtClean="0"/>
              <a:t>Vhodné grafy </a:t>
            </a:r>
          </a:p>
          <a:p>
            <a:pPr lvl="1"/>
            <a:r>
              <a:rPr lang="cs-CZ" dirty="0" smtClean="0"/>
              <a:t>dokonce i jindy zavrhované „koláče“</a:t>
            </a:r>
          </a:p>
          <a:p>
            <a:endParaRPr lang="cs-CZ" dirty="0" smtClean="0"/>
          </a:p>
          <a:p>
            <a:r>
              <a:rPr lang="cs-CZ" dirty="0" smtClean="0"/>
              <a:t>Opět ale s velkou opatrností, aby nedošlo k desinterpretaci</a:t>
            </a:r>
          </a:p>
        </p:txBody>
      </p:sp>
    </p:spTree>
    <p:extLst>
      <p:ext uri="{BB962C8B-B14F-4D97-AF65-F5344CB8AC3E}">
        <p14:creationId xmlns:p14="http://schemas.microsoft.com/office/powerpoint/2010/main" val="3444493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lstStyle/>
          <a:p>
            <a:r>
              <a:rPr lang="cs-CZ" dirty="0" smtClean="0"/>
              <a:t>Pozor - spousta </a:t>
            </a:r>
            <a:r>
              <a:rPr lang="cs-CZ" dirty="0"/>
              <a:t>čtenářů nepropojí jednotlivé informace v </a:t>
            </a:r>
            <a:r>
              <a:rPr lang="cs-CZ" dirty="0" smtClean="0"/>
              <a:t>článku</a:t>
            </a:r>
          </a:p>
          <a:p>
            <a:endParaRPr lang="cs-CZ" dirty="0"/>
          </a:p>
          <a:p>
            <a:r>
              <a:rPr lang="cs-CZ" dirty="0" smtClean="0"/>
              <a:t>Je </a:t>
            </a:r>
            <a:r>
              <a:rPr lang="cs-CZ" dirty="0"/>
              <a:t>nutné </a:t>
            </a:r>
            <a:r>
              <a:rPr lang="cs-CZ" dirty="0" smtClean="0"/>
              <a:t>zopakovat/konkretizovat</a:t>
            </a:r>
            <a:r>
              <a:rPr lang="cs-CZ" dirty="0"/>
              <a:t>, co zrovna máte na mysli</a:t>
            </a:r>
            <a:endParaRPr lang="en-US" dirty="0"/>
          </a:p>
          <a:p>
            <a:endParaRPr lang="en-US" dirty="0"/>
          </a:p>
        </p:txBody>
      </p:sp>
    </p:spTree>
    <p:extLst>
      <p:ext uri="{BB962C8B-B14F-4D97-AF65-F5344CB8AC3E}">
        <p14:creationId xmlns:p14="http://schemas.microsoft.com/office/powerpoint/2010/main" val="39534101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Popularizace</a:t>
            </a:r>
            <a:endParaRPr lang="en-US" dirty="0"/>
          </a:p>
        </p:txBody>
      </p:sp>
      <p:pic>
        <p:nvPicPr>
          <p:cNvPr id="3" name="Obrázek 2"/>
          <p:cNvPicPr>
            <a:picLocks noChangeAspect="1"/>
          </p:cNvPicPr>
          <p:nvPr/>
        </p:nvPicPr>
        <p:blipFill>
          <a:blip r:embed="rId2"/>
          <a:stretch>
            <a:fillRect/>
          </a:stretch>
        </p:blipFill>
        <p:spPr>
          <a:xfrm>
            <a:off x="452002" y="1556792"/>
            <a:ext cx="5560158" cy="2921057"/>
          </a:xfrm>
          <a:prstGeom prst="rect">
            <a:avLst/>
          </a:prstGeom>
        </p:spPr>
      </p:pic>
      <p:pic>
        <p:nvPicPr>
          <p:cNvPr id="4" name="Obrázek 3"/>
          <p:cNvPicPr>
            <a:picLocks noChangeAspect="1"/>
          </p:cNvPicPr>
          <p:nvPr/>
        </p:nvPicPr>
        <p:blipFill>
          <a:blip r:embed="rId3"/>
          <a:stretch>
            <a:fillRect/>
          </a:stretch>
        </p:blipFill>
        <p:spPr>
          <a:xfrm>
            <a:off x="417686" y="4869160"/>
            <a:ext cx="7700765" cy="1678171"/>
          </a:xfrm>
          <a:prstGeom prst="rect">
            <a:avLst/>
          </a:prstGeom>
        </p:spPr>
      </p:pic>
      <p:sp>
        <p:nvSpPr>
          <p:cNvPr id="5" name="Ovál 4"/>
          <p:cNvSpPr/>
          <p:nvPr/>
        </p:nvSpPr>
        <p:spPr>
          <a:xfrm>
            <a:off x="1403648" y="5096048"/>
            <a:ext cx="2520280" cy="6121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10653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2924944"/>
            <a:ext cx="4320480" cy="352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5" y="116631"/>
            <a:ext cx="4574257" cy="6502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hnutá šipka 3"/>
          <p:cNvSpPr/>
          <p:nvPr/>
        </p:nvSpPr>
        <p:spPr>
          <a:xfrm>
            <a:off x="2411760" y="1124744"/>
            <a:ext cx="8138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ál 4"/>
          <p:cNvSpPr/>
          <p:nvPr/>
        </p:nvSpPr>
        <p:spPr>
          <a:xfrm>
            <a:off x="3851920" y="5985712"/>
            <a:ext cx="66980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ál 8"/>
          <p:cNvSpPr/>
          <p:nvPr/>
        </p:nvSpPr>
        <p:spPr>
          <a:xfrm>
            <a:off x="8332442" y="6126157"/>
            <a:ext cx="66980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ál 9"/>
          <p:cNvSpPr/>
          <p:nvPr/>
        </p:nvSpPr>
        <p:spPr>
          <a:xfrm>
            <a:off x="75981" y="2610523"/>
            <a:ext cx="4207988"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ál 7"/>
          <p:cNvSpPr/>
          <p:nvPr/>
        </p:nvSpPr>
        <p:spPr>
          <a:xfrm>
            <a:off x="7997542" y="404664"/>
            <a:ext cx="66980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325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5"/>
            <a:ext cx="6264696" cy="5324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493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lstStyle/>
          <a:p>
            <a:r>
              <a:rPr lang="cs-CZ" dirty="0" smtClean="0"/>
              <a:t>Musíme zvolit vhodnou jazykovou i obsahovou formu</a:t>
            </a:r>
          </a:p>
          <a:p>
            <a:endParaRPr lang="cs-CZ" dirty="0" smtClean="0"/>
          </a:p>
          <a:p>
            <a:r>
              <a:rPr lang="cs-CZ" dirty="0" smtClean="0"/>
              <a:t>Opět: velmi záleží na tom, kde (ke komu) chceme komunikovat</a:t>
            </a:r>
          </a:p>
        </p:txBody>
      </p:sp>
    </p:spTree>
    <p:extLst>
      <p:ext uri="{BB962C8B-B14F-4D97-AF65-F5344CB8AC3E}">
        <p14:creationId xmlns:p14="http://schemas.microsoft.com/office/powerpoint/2010/main" val="1428152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2051720" y="2318835"/>
            <a:ext cx="4536504" cy="4536504"/>
          </a:xfrm>
          <a:prstGeom prst="rect">
            <a:avLst/>
          </a:prstGeom>
        </p:spPr>
      </p:pic>
      <p:sp>
        <p:nvSpPr>
          <p:cNvPr id="2" name="Nadpis 1"/>
          <p:cNvSpPr>
            <a:spLocks noGrp="1"/>
          </p:cNvSpPr>
          <p:nvPr>
            <p:ph type="title"/>
          </p:nvPr>
        </p:nvSpPr>
        <p:spPr/>
        <p:txBody>
          <a:bodyPr/>
          <a:lstStyle/>
          <a:p>
            <a:r>
              <a:rPr lang="cs-CZ" dirty="0" smtClean="0"/>
              <a:t>Komunikace s novináři</a:t>
            </a:r>
            <a:endParaRPr lang="cs-CZ" dirty="0"/>
          </a:p>
        </p:txBody>
      </p:sp>
      <p:sp>
        <p:nvSpPr>
          <p:cNvPr id="3" name="Zástupný symbol pro obsah 2"/>
          <p:cNvSpPr>
            <a:spLocks noGrp="1"/>
          </p:cNvSpPr>
          <p:nvPr>
            <p:ph sz="quarter" idx="1"/>
          </p:nvPr>
        </p:nvSpPr>
        <p:spPr/>
        <p:txBody>
          <a:bodyPr/>
          <a:lstStyle/>
          <a:p>
            <a:pPr marL="0" indent="0">
              <a:buNone/>
            </a:pPr>
            <a:r>
              <a:rPr lang="cs-CZ" sz="3200" b="1" u="sng" dirty="0" smtClean="0"/>
              <a:t>Hlavně opatrně</a:t>
            </a:r>
          </a:p>
          <a:p>
            <a:pPr marL="0" indent="0">
              <a:buNone/>
            </a:pPr>
            <a:r>
              <a:rPr lang="cs-CZ" dirty="0" smtClean="0"/>
              <a:t>…a smiřte se s tím, že se něco pokazí</a:t>
            </a:r>
            <a:endParaRPr lang="cs-CZ" sz="1800" dirty="0"/>
          </a:p>
        </p:txBody>
      </p:sp>
    </p:spTree>
    <p:extLst>
      <p:ext uri="{BB962C8B-B14F-4D97-AF65-F5344CB8AC3E}">
        <p14:creationId xmlns:p14="http://schemas.microsoft.com/office/powerpoint/2010/main" val="2168440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Komunikace s novináři</a:t>
            </a:r>
          </a:p>
        </p:txBody>
      </p:sp>
      <p:sp>
        <p:nvSpPr>
          <p:cNvPr id="3" name="Zástupný symbol pro obsah 2"/>
          <p:cNvSpPr>
            <a:spLocks noGrp="1"/>
          </p:cNvSpPr>
          <p:nvPr>
            <p:ph sz="quarter" idx="1"/>
          </p:nvPr>
        </p:nvSpPr>
        <p:spPr/>
        <p:txBody>
          <a:bodyPr/>
          <a:lstStyle/>
          <a:p>
            <a:r>
              <a:rPr lang="cs-CZ" dirty="0"/>
              <a:t>Nenechte se vtlačit do spekulací, za nimiž si </a:t>
            </a:r>
            <a:r>
              <a:rPr lang="cs-CZ" dirty="0" smtClean="0"/>
              <a:t>nestojíte</a:t>
            </a:r>
            <a:endParaRPr lang="cs-CZ" dirty="0"/>
          </a:p>
          <a:p>
            <a:endParaRPr lang="cs-CZ" dirty="0" smtClean="0"/>
          </a:p>
          <a:p>
            <a:r>
              <a:rPr lang="cs-CZ" dirty="0" smtClean="0"/>
              <a:t>Tendence </a:t>
            </a:r>
            <a:r>
              <a:rPr lang="cs-CZ" dirty="0"/>
              <a:t>chtít jasná (černobílá) vyjádření, „shrnuto v jedné větě</a:t>
            </a:r>
            <a:r>
              <a:rPr lang="cs-CZ" dirty="0" smtClean="0"/>
              <a:t>“</a:t>
            </a:r>
          </a:p>
          <a:p>
            <a:pPr lvl="1"/>
            <a:r>
              <a:rPr lang="cs-CZ" dirty="0" smtClean="0"/>
              <a:t>Krátká úderná vyjádření</a:t>
            </a:r>
          </a:p>
          <a:p>
            <a:pPr lvl="1"/>
            <a:r>
              <a:rPr lang="cs-CZ" dirty="0" smtClean="0"/>
              <a:t>Která většinou říci nemůžeme</a:t>
            </a:r>
            <a:endParaRPr lang="cs-CZ" dirty="0"/>
          </a:p>
          <a:p>
            <a:endParaRPr lang="cs-CZ" dirty="0" smtClean="0"/>
          </a:p>
          <a:p>
            <a:r>
              <a:rPr lang="cs-CZ" dirty="0" smtClean="0"/>
              <a:t>Chtít </a:t>
            </a:r>
            <a:r>
              <a:rPr lang="cs-CZ" dirty="0"/>
              <a:t>získat „názor odborníka“ i mimo naši oblast vědění </a:t>
            </a:r>
            <a:endParaRPr lang="cs-CZ" dirty="0" smtClean="0"/>
          </a:p>
          <a:p>
            <a:pPr lvl="1"/>
            <a:r>
              <a:rPr lang="cs-CZ" dirty="0" err="1" smtClean="0"/>
              <a:t>aka</a:t>
            </a:r>
            <a:r>
              <a:rPr lang="cs-CZ" dirty="0" smtClean="0"/>
              <a:t> </a:t>
            </a:r>
            <a:r>
              <a:rPr lang="cs-CZ" dirty="0"/>
              <a:t>řekla </a:t>
            </a:r>
            <a:r>
              <a:rPr lang="cs-CZ" dirty="0" smtClean="0"/>
              <a:t>psycholožka</a:t>
            </a:r>
            <a:endParaRPr lang="cs-CZ" dirty="0"/>
          </a:p>
          <a:p>
            <a:endParaRPr lang="cs-CZ" dirty="0"/>
          </a:p>
        </p:txBody>
      </p:sp>
    </p:spTree>
    <p:extLst>
      <p:ext uri="{BB962C8B-B14F-4D97-AF65-F5344CB8AC3E}">
        <p14:creationId xmlns:p14="http://schemas.microsoft.com/office/powerpoint/2010/main" val="27733441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Komunikace s novináři</a:t>
            </a:r>
          </a:p>
        </p:txBody>
      </p:sp>
      <p:sp>
        <p:nvSpPr>
          <p:cNvPr id="3" name="Zástupný symbol pro obsah 2"/>
          <p:cNvSpPr>
            <a:spLocks noGrp="1"/>
          </p:cNvSpPr>
          <p:nvPr>
            <p:ph sz="quarter" idx="1"/>
          </p:nvPr>
        </p:nvSpPr>
        <p:spPr/>
        <p:txBody>
          <a:bodyPr/>
          <a:lstStyle/>
          <a:p>
            <a:r>
              <a:rPr lang="cs-CZ" dirty="0" smtClean="0"/>
              <a:t>Publikovaný text je většinou kratší</a:t>
            </a:r>
          </a:p>
          <a:p>
            <a:endParaRPr lang="cs-CZ" dirty="0"/>
          </a:p>
          <a:p>
            <a:r>
              <a:rPr lang="cs-CZ" dirty="0" smtClean="0"/>
              <a:t>Dát si pozor na to, co může být vytrženo z kontextu</a:t>
            </a:r>
          </a:p>
          <a:p>
            <a:endParaRPr lang="cs-CZ" dirty="0"/>
          </a:p>
          <a:p>
            <a:r>
              <a:rPr lang="cs-CZ" dirty="0" smtClean="0"/>
              <a:t>Zkuste si vyžádat autorizaci</a:t>
            </a:r>
            <a:endParaRPr lang="cs-CZ" dirty="0"/>
          </a:p>
        </p:txBody>
      </p:sp>
    </p:spTree>
    <p:extLst>
      <p:ext uri="{BB962C8B-B14F-4D97-AF65-F5344CB8AC3E}">
        <p14:creationId xmlns:p14="http://schemas.microsoft.com/office/powerpoint/2010/main" val="1741115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sz="quarter" idx="1"/>
          </p:nvPr>
        </p:nvSpPr>
        <p:spPr/>
        <p:txBody>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487778" cy="5520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516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
          </p:nvPr>
        </p:nvSpPr>
        <p:spPr>
          <a:xfrm>
            <a:off x="457200" y="260648"/>
            <a:ext cx="7467600" cy="6213304"/>
          </a:xfrm>
        </p:spPr>
        <p:txBody>
          <a:bodyPr>
            <a:normAutofit fontScale="62500" lnSpcReduction="20000"/>
          </a:bodyPr>
          <a:lstStyle/>
          <a:p>
            <a:pPr marL="0" indent="0">
              <a:buNone/>
            </a:pPr>
            <a:endParaRPr lang="cs-CZ" b="1" dirty="0"/>
          </a:p>
          <a:p>
            <a:r>
              <a:rPr lang="cs-CZ" b="1" dirty="0"/>
              <a:t>1) Z čeho pramení tak malý zájem lidí o politiku a malá důvěra k politickým stranám? </a:t>
            </a:r>
            <a:endParaRPr lang="en-US" dirty="0"/>
          </a:p>
          <a:p>
            <a:r>
              <a:rPr lang="cs-CZ" dirty="0"/>
              <a:t>Nejprve je třeba říct, že tento relativně malý zájem i důvěra nejsou typické jen pro mladší populaci, ale jde o převládající postoj v celé české společnosti. Což je právě jedním z důvodů, proč převládají i u mladších lidí, kteří je pozorují a velmi často také přejímají od lidí, kteří jsou pro ně významní, například rodičů či pracovníků školy. Dalším z důvodů pak je také to, že hodně informací z politické oblasti je zprostředkováno médii, která se často zaměřují spíše na negativní události a tím posilují negativní obraz celé politické sféry. </a:t>
            </a:r>
            <a:endParaRPr lang="en-US" dirty="0"/>
          </a:p>
          <a:p>
            <a:endParaRPr lang="cs-CZ" b="1" dirty="0" smtClean="0"/>
          </a:p>
          <a:p>
            <a:r>
              <a:rPr lang="cs-CZ" b="1" dirty="0" smtClean="0"/>
              <a:t>Co </a:t>
            </a:r>
            <a:r>
              <a:rPr lang="cs-CZ" b="1" dirty="0"/>
              <a:t>Vás osobně překvapilo v tomto šetření? A jak bude pokračovat? </a:t>
            </a:r>
            <a:endParaRPr lang="en-US" dirty="0"/>
          </a:p>
          <a:p>
            <a:r>
              <a:rPr lang="cs-CZ" dirty="0"/>
              <a:t>V návaznosti na první otázku bychom chtěli </a:t>
            </a:r>
            <a:r>
              <a:rPr lang="cs-CZ" dirty="0" err="1" smtClean="0"/>
              <a:t>ří</a:t>
            </a:r>
            <a:r>
              <a:rPr lang="cs-CZ" dirty="0" err="1">
                <a:solidFill>
                  <a:srgbClr val="FF0000"/>
                </a:solidFill>
              </a:rPr>
              <a:t>v</a:t>
            </a:r>
            <a:r>
              <a:rPr lang="cs-CZ" dirty="0">
                <a:solidFill>
                  <a:srgbClr val="FF0000"/>
                </a:solidFill>
              </a:rPr>
              <a:t> porovnání s převládajícím nezájmem o politiku jsme u mladých lidí zjistili větší aktivitu a důvěru v instituce na lokální úrovni. </a:t>
            </a:r>
            <a:r>
              <a:rPr lang="cs-CZ" dirty="0" err="1" smtClean="0"/>
              <a:t>ci</a:t>
            </a:r>
            <a:r>
              <a:rPr lang="cs-CZ" dirty="0"/>
              <a:t>, že </a:t>
            </a:r>
            <a:r>
              <a:rPr lang="cs-CZ" dirty="0" smtClean="0"/>
              <a:t>Mnoho </a:t>
            </a:r>
            <a:r>
              <a:rPr lang="cs-CZ" dirty="0"/>
              <a:t>žáků se zapojuje do činností lokálních spolků (například kulturních či sportovních) i do dění na škole. Tyto aktivity jsou pro mladé lidi samozřejmě nejvíce dostupné; podobně se například ukázalo, že žáci jsou více občansky aktivitní na internetu, což je typické právě pro dnešní mladou „digitální“ generaci. Podobné činnosti ve většině případů nemají nějaký širší dosah, pro mladé lidi ale představují možnost jak být aktivní a také cestu k tomu, jak si postupně osvojovat dovednosti a rozvíjet schopnosti potřebné k tomu, aby se mohli dále efektivně zapojovat do veřejného dění. </a:t>
            </a:r>
            <a:endParaRPr lang="en-US" dirty="0"/>
          </a:p>
          <a:p>
            <a:r>
              <a:rPr lang="cs-CZ" dirty="0"/>
              <a:t>Na ty nejzajímavější výsledky si ale ještě budeme muset počkat. </a:t>
            </a:r>
            <a:r>
              <a:rPr lang="cs-CZ" dirty="0">
                <a:solidFill>
                  <a:srgbClr val="FF0000"/>
                </a:solidFill>
              </a:rPr>
              <a:t>Tytéž studenty se chystáme oslovit ještě za rok a půl abychom zjistili, jestli a jak se u nich občanské postoje a chování </a:t>
            </a:r>
            <a:r>
              <a:rPr lang="cs-CZ" dirty="0" smtClean="0">
                <a:solidFill>
                  <a:srgbClr val="FF0000"/>
                </a:solidFill>
              </a:rPr>
              <a:t>mění</a:t>
            </a:r>
            <a:r>
              <a:rPr lang="cs-CZ" dirty="0"/>
              <a:t> </a:t>
            </a:r>
            <a:r>
              <a:rPr lang="cs-CZ" dirty="0" smtClean="0"/>
              <a:t>či </a:t>
            </a:r>
            <a:r>
              <a:rPr lang="cs-CZ" dirty="0"/>
              <a:t>zůstávají stabilní, a co je důvodem případné změny. Letos také ještě plánujeme uskutečnit skupinové rozhovory s žáky, které nám pomohou hlouběji porozumět našim zjištěním z dotazníkového šetření. Jednoduše řečeno, plánujeme se ještě dále doptávat samotných žáků na jejich pohled na tuto problematiku a na to, co sami vnímají jako důležité.</a:t>
            </a:r>
            <a:endParaRPr lang="en-US" dirty="0"/>
          </a:p>
          <a:p>
            <a:endParaRPr lang="en-US" dirty="0"/>
          </a:p>
        </p:txBody>
      </p:sp>
    </p:spTree>
    <p:extLst>
      <p:ext uri="{BB962C8B-B14F-4D97-AF65-F5344CB8AC3E}">
        <p14:creationId xmlns:p14="http://schemas.microsoft.com/office/powerpoint/2010/main" val="4123107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Popularizace</a:t>
            </a:r>
            <a:endParaRPr lang="en-US" dirty="0"/>
          </a:p>
        </p:txBody>
      </p:sp>
      <p:sp>
        <p:nvSpPr>
          <p:cNvPr id="3" name="Zástupný symbol pro obsah 2"/>
          <p:cNvSpPr>
            <a:spLocks noGrp="1"/>
          </p:cNvSpPr>
          <p:nvPr>
            <p:ph sz="quarter" idx="1"/>
          </p:nvPr>
        </p:nvSpPr>
        <p:spPr/>
        <p:txBody>
          <a:bodyPr/>
          <a:lstStyle/>
          <a:p>
            <a:r>
              <a:rPr lang="cs-CZ" dirty="0" smtClean="0"/>
              <a:t>Například v časopise</a:t>
            </a:r>
          </a:p>
          <a:p>
            <a:pPr lvl="1"/>
            <a:r>
              <a:rPr lang="cs-CZ" dirty="0" smtClean="0"/>
              <a:t>Ale i </a:t>
            </a:r>
            <a:r>
              <a:rPr lang="cs-CZ" dirty="0"/>
              <a:t>ne-odborné časopisy se velmi liší</a:t>
            </a:r>
            <a:endParaRPr lang="en-US" dirty="0"/>
          </a:p>
          <a:p>
            <a:pPr marL="0" indent="0">
              <a:buNone/>
            </a:pPr>
            <a:endParaRPr lang="en-US" dirty="0"/>
          </a:p>
        </p:txBody>
      </p:sp>
    </p:spTree>
    <p:extLst>
      <p:ext uri="{BB962C8B-B14F-4D97-AF65-F5344CB8AC3E}">
        <p14:creationId xmlns:p14="http://schemas.microsoft.com/office/powerpoint/2010/main" val="2194365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2664296" cy="379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037" y="1844824"/>
            <a:ext cx="2840522" cy="384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8187" y="2926250"/>
            <a:ext cx="2664296" cy="360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178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2880320" cy="374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132856"/>
            <a:ext cx="3073138" cy="4180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9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76872"/>
            <a:ext cx="2965144" cy="395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743521"/>
            <a:ext cx="2952328" cy="3782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079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lstStyle/>
          <a:p>
            <a:r>
              <a:rPr lang="cs-CZ" dirty="0" smtClean="0"/>
              <a:t>Na internetu…</a:t>
            </a:r>
            <a:endParaRPr lang="en-US" dirty="0"/>
          </a:p>
        </p:txBody>
      </p:sp>
      <p:pic>
        <p:nvPicPr>
          <p:cNvPr id="4" name="Obrázek 3"/>
          <p:cNvPicPr>
            <a:picLocks noChangeAspect="1"/>
          </p:cNvPicPr>
          <p:nvPr/>
        </p:nvPicPr>
        <p:blipFill>
          <a:blip r:embed="rId2"/>
          <a:stretch>
            <a:fillRect/>
          </a:stretch>
        </p:blipFill>
        <p:spPr>
          <a:xfrm>
            <a:off x="1691680" y="2192215"/>
            <a:ext cx="6457950" cy="4667250"/>
          </a:xfrm>
          <a:prstGeom prst="rect">
            <a:avLst/>
          </a:prstGeom>
        </p:spPr>
      </p:pic>
    </p:spTree>
    <p:extLst>
      <p:ext uri="{BB962C8B-B14F-4D97-AF65-F5344CB8AC3E}">
        <p14:creationId xmlns:p14="http://schemas.microsoft.com/office/powerpoint/2010/main" val="3801178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Popularizace</a:t>
            </a:r>
            <a:endParaRPr lang="en-US" dirty="0"/>
          </a:p>
        </p:txBody>
      </p:sp>
      <p:sp>
        <p:nvSpPr>
          <p:cNvPr id="3" name="Zástupný symbol pro obsah 2"/>
          <p:cNvSpPr>
            <a:spLocks noGrp="1"/>
          </p:cNvSpPr>
          <p:nvPr>
            <p:ph sz="quarter" idx="1"/>
          </p:nvPr>
        </p:nvSpPr>
        <p:spPr/>
        <p:txBody>
          <a:bodyPr/>
          <a:lstStyle/>
          <a:p>
            <a:r>
              <a:rPr lang="cs-CZ" dirty="0" smtClean="0"/>
              <a:t>V televizi, rádiu, na přednáškách pro veřejnost </a:t>
            </a:r>
            <a:r>
              <a:rPr lang="cs-CZ" dirty="0" err="1" smtClean="0"/>
              <a:t>atd</a:t>
            </a:r>
            <a:r>
              <a:rPr lang="cs-CZ" dirty="0" smtClean="0"/>
              <a:t>…</a:t>
            </a:r>
          </a:p>
          <a:p>
            <a:endParaRPr lang="en-US" dirty="0"/>
          </a:p>
        </p:txBody>
      </p:sp>
    </p:spTree>
    <p:extLst>
      <p:ext uri="{BB962C8B-B14F-4D97-AF65-F5344CB8AC3E}">
        <p14:creationId xmlns:p14="http://schemas.microsoft.com/office/powerpoint/2010/main" val="6107552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kýř">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1448</TotalTime>
  <Words>1153</Words>
  <Application>Microsoft Office PowerPoint</Application>
  <PresentationFormat>Předvádění na obrazovce (4:3)</PresentationFormat>
  <Paragraphs>166</Paragraphs>
  <Slides>34</Slides>
  <Notes>0</Notes>
  <HiddenSlides>0</HiddenSlides>
  <MMClips>0</MMClips>
  <ScaleCrop>false</ScaleCrop>
  <HeadingPairs>
    <vt:vector size="4" baseType="variant">
      <vt:variant>
        <vt:lpstr>Motiv</vt:lpstr>
      </vt:variant>
      <vt:variant>
        <vt:i4>1</vt:i4>
      </vt:variant>
      <vt:variant>
        <vt:lpstr>Nadpisy snímků</vt:lpstr>
      </vt:variant>
      <vt:variant>
        <vt:i4>34</vt:i4>
      </vt:variant>
    </vt:vector>
  </HeadingPairs>
  <TitlesOfParts>
    <vt:vector size="35" baseType="lpstr">
      <vt:lpstr>Arkýř</vt:lpstr>
      <vt:lpstr>PSY 475 Vědecká komunikace Přednáška: popularizace</vt:lpstr>
      <vt:lpstr>Popularizace</vt:lpstr>
      <vt:lpstr>Popularizace</vt:lpstr>
      <vt:lpstr>Popularizace</vt:lpstr>
      <vt:lpstr>Popularizace</vt:lpstr>
      <vt:lpstr>Popularizace</vt:lpstr>
      <vt:lpstr>Popularizace</vt:lpstr>
      <vt:lpstr>Popularizace</vt:lpstr>
      <vt:lpstr>Popularizace</vt:lpstr>
      <vt:lpstr>Popularizace</vt:lpstr>
      <vt:lpstr>Popularizace</vt:lpstr>
      <vt:lpstr>Popularizace</vt:lpstr>
      <vt:lpstr>Popularizace</vt:lpstr>
      <vt:lpstr> Belief in a just world (CZ: víra ve spravedlivý svět)</vt:lpstr>
      <vt:lpstr>Popularizace</vt:lpstr>
      <vt:lpstr> Belief in a just world (CZ: víra ve spravedlivý svět)</vt:lpstr>
      <vt:lpstr>Popularizace</vt:lpstr>
      <vt:lpstr>Popularizace</vt:lpstr>
      <vt:lpstr>Popularizace</vt:lpstr>
      <vt:lpstr>Popularizace</vt:lpstr>
      <vt:lpstr>Popularizace</vt:lpstr>
      <vt:lpstr>Popularizace</vt:lpstr>
      <vt:lpstr>Popularizace</vt:lpstr>
      <vt:lpstr>Popularizace</vt:lpstr>
      <vt:lpstr>Popularizace</vt:lpstr>
      <vt:lpstr>Popularizace</vt:lpstr>
      <vt:lpstr>Popularizace</vt:lpstr>
      <vt:lpstr>Prezentace aplikace PowerPoint</vt:lpstr>
      <vt:lpstr>Popularizace</vt:lpstr>
      <vt:lpstr>Komunikace s novináři</vt:lpstr>
      <vt:lpstr>Komunikace s novináři</vt:lpstr>
      <vt:lpstr>Komunikace s novináři</vt:lpstr>
      <vt:lpstr>Prezentace aplikace PowerPoint</vt:lpstr>
      <vt:lpstr>Prezentace aplikace PowerPoint</vt:lpstr>
    </vt:vector>
  </TitlesOfParts>
  <Company>CIKT FSS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 475 Vědecká komunikace</dc:title>
  <dc:creator>Hana Macháčková</dc:creator>
  <cp:lastModifiedBy>Hana Macháčková</cp:lastModifiedBy>
  <cp:revision>186</cp:revision>
  <dcterms:created xsi:type="dcterms:W3CDTF">2013-02-24T09:24:17Z</dcterms:created>
  <dcterms:modified xsi:type="dcterms:W3CDTF">2015-03-26T14:06:03Z</dcterms:modified>
</cp:coreProperties>
</file>