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121"/>
  </p:notesMasterIdLst>
  <p:sldIdLst>
    <p:sldId id="256" r:id="rId9"/>
    <p:sldId id="282" r:id="rId10"/>
    <p:sldId id="275" r:id="rId11"/>
    <p:sldId id="257" r:id="rId12"/>
    <p:sldId id="276" r:id="rId13"/>
    <p:sldId id="274" r:id="rId14"/>
    <p:sldId id="277" r:id="rId15"/>
    <p:sldId id="258" r:id="rId16"/>
    <p:sldId id="397" r:id="rId17"/>
    <p:sldId id="259" r:id="rId18"/>
    <p:sldId id="278" r:id="rId19"/>
    <p:sldId id="279" r:id="rId20"/>
    <p:sldId id="280" r:id="rId21"/>
    <p:sldId id="283" r:id="rId22"/>
    <p:sldId id="268" r:id="rId23"/>
    <p:sldId id="290" r:id="rId24"/>
    <p:sldId id="291" r:id="rId25"/>
    <p:sldId id="281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94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66" r:id="rId45"/>
    <p:sldId id="367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88" r:id="rId54"/>
    <p:sldId id="392" r:id="rId55"/>
    <p:sldId id="393" r:id="rId56"/>
    <p:sldId id="376" r:id="rId57"/>
    <p:sldId id="377" r:id="rId58"/>
    <p:sldId id="292" r:id="rId59"/>
    <p:sldId id="266" r:id="rId60"/>
    <p:sldId id="313" r:id="rId61"/>
    <p:sldId id="260" r:id="rId62"/>
    <p:sldId id="297" r:id="rId63"/>
    <p:sldId id="312" r:id="rId64"/>
    <p:sldId id="298" r:id="rId65"/>
    <p:sldId id="299" r:id="rId66"/>
    <p:sldId id="300" r:id="rId67"/>
    <p:sldId id="294" r:id="rId68"/>
    <p:sldId id="261" r:id="rId69"/>
    <p:sldId id="328" r:id="rId70"/>
    <p:sldId id="329" r:id="rId71"/>
    <p:sldId id="301" r:id="rId72"/>
    <p:sldId id="302" r:id="rId73"/>
    <p:sldId id="303" r:id="rId74"/>
    <p:sldId id="304" r:id="rId75"/>
    <p:sldId id="305" r:id="rId76"/>
    <p:sldId id="306" r:id="rId77"/>
    <p:sldId id="311" r:id="rId78"/>
    <p:sldId id="308" r:id="rId79"/>
    <p:sldId id="309" r:id="rId80"/>
    <p:sldId id="262" r:id="rId81"/>
    <p:sldId id="314" r:id="rId82"/>
    <p:sldId id="315" r:id="rId83"/>
    <p:sldId id="263" r:id="rId84"/>
    <p:sldId id="264" r:id="rId85"/>
    <p:sldId id="317" r:id="rId86"/>
    <p:sldId id="318" r:id="rId87"/>
    <p:sldId id="319" r:id="rId88"/>
    <p:sldId id="320" r:id="rId89"/>
    <p:sldId id="321" r:id="rId90"/>
    <p:sldId id="265" r:id="rId91"/>
    <p:sldId id="322" r:id="rId92"/>
    <p:sldId id="323" r:id="rId93"/>
    <p:sldId id="324" r:id="rId94"/>
    <p:sldId id="325" r:id="rId95"/>
    <p:sldId id="326" r:id="rId96"/>
    <p:sldId id="327" r:id="rId97"/>
    <p:sldId id="398" r:id="rId98"/>
    <p:sldId id="267" r:id="rId99"/>
    <p:sldId id="270" r:id="rId100"/>
    <p:sldId id="271" r:id="rId101"/>
    <p:sldId id="272" r:id="rId102"/>
    <p:sldId id="330" r:id="rId103"/>
    <p:sldId id="331" r:id="rId104"/>
    <p:sldId id="332" r:id="rId105"/>
    <p:sldId id="333" r:id="rId106"/>
    <p:sldId id="387" r:id="rId107"/>
    <p:sldId id="334" r:id="rId108"/>
    <p:sldId id="337" r:id="rId109"/>
    <p:sldId id="345" r:id="rId110"/>
    <p:sldId id="396" r:id="rId111"/>
    <p:sldId id="339" r:id="rId112"/>
    <p:sldId id="389" r:id="rId113"/>
    <p:sldId id="346" r:id="rId114"/>
    <p:sldId id="340" r:id="rId115"/>
    <p:sldId id="342" r:id="rId116"/>
    <p:sldId id="390" r:id="rId117"/>
    <p:sldId id="391" r:id="rId118"/>
    <p:sldId id="395" r:id="rId119"/>
    <p:sldId id="335" r:id="rId1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slide" Target="slides/slide108.xml"/><Relationship Id="rId124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RA2012\Se&#353;it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RA2012\Se&#353;it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spPr>
            <a:pattFill prst="pct50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spPr>
            <a:pattFill prst="ltDnDiag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spPr>
            <a:pattFill prst="pct10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03265024"/>
        <c:axId val="103266560"/>
      </c:barChart>
      <c:catAx>
        <c:axId val="103265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266560"/>
        <c:crosses val="autoZero"/>
        <c:auto val="1"/>
        <c:lblAlgn val="ctr"/>
        <c:lblOffset val="100"/>
        <c:noMultiLvlLbl val="0"/>
      </c:catAx>
      <c:valAx>
        <c:axId val="1032665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6502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Political trust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List1!$A$3:$A$7</c:f>
              <c:strCache>
                <c:ptCount val="5"/>
                <c:pt idx="0">
                  <c:v>Feb</c:v>
                </c:pt>
                <c:pt idx="1">
                  <c:v>May</c:v>
                </c:pt>
                <c:pt idx="2">
                  <c:v>Jun</c:v>
                </c:pt>
                <c:pt idx="3">
                  <c:v>Oct</c:v>
                </c:pt>
                <c:pt idx="4">
                  <c:v>Dec</c:v>
                </c:pt>
              </c:strCache>
            </c:strRef>
          </c:cat>
          <c:val>
            <c:numRef>
              <c:f>List1!$B$3:$B$7</c:f>
              <c:numCache>
                <c:formatCode>####.00</c:formatCode>
                <c:ptCount val="5"/>
                <c:pt idx="0">
                  <c:v>1.7607758620689651</c:v>
                </c:pt>
                <c:pt idx="1">
                  <c:v>1.7665229885057481</c:v>
                </c:pt>
                <c:pt idx="2">
                  <c:v>1.9942528735632299</c:v>
                </c:pt>
                <c:pt idx="3">
                  <c:v>1.9705459770114961</c:v>
                </c:pt>
                <c:pt idx="4">
                  <c:v>1.943965517241379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38368"/>
        <c:axId val="110956544"/>
      </c:lineChart>
      <c:catAx>
        <c:axId val="110938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0956544"/>
        <c:crosses val="autoZero"/>
        <c:auto val="1"/>
        <c:lblAlgn val="ctr"/>
        <c:lblOffset val="100"/>
        <c:noMultiLvlLbl val="0"/>
      </c:catAx>
      <c:valAx>
        <c:axId val="110956544"/>
        <c:scaling>
          <c:orientation val="minMax"/>
          <c:max val="4"/>
          <c:min val="1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0938368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Political trust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List1!$A$3:$A$7</c:f>
              <c:strCache>
                <c:ptCount val="5"/>
                <c:pt idx="0">
                  <c:v>Feb</c:v>
                </c:pt>
                <c:pt idx="1">
                  <c:v>May</c:v>
                </c:pt>
                <c:pt idx="2">
                  <c:v>Jun</c:v>
                </c:pt>
                <c:pt idx="3">
                  <c:v>Oct</c:v>
                </c:pt>
                <c:pt idx="4">
                  <c:v>Dec</c:v>
                </c:pt>
              </c:strCache>
            </c:strRef>
          </c:cat>
          <c:val>
            <c:numRef>
              <c:f>List1!$B$3:$B$7</c:f>
              <c:numCache>
                <c:formatCode>####.00</c:formatCode>
                <c:ptCount val="5"/>
                <c:pt idx="0">
                  <c:v>1.7607758620689651</c:v>
                </c:pt>
                <c:pt idx="1">
                  <c:v>1.7665229885057481</c:v>
                </c:pt>
                <c:pt idx="2">
                  <c:v>1.9942528735632306</c:v>
                </c:pt>
                <c:pt idx="3">
                  <c:v>1.9705459770114961</c:v>
                </c:pt>
                <c:pt idx="4">
                  <c:v>1.943965517241379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99040"/>
        <c:axId val="111000576"/>
      </c:lineChart>
      <c:catAx>
        <c:axId val="110999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1000576"/>
        <c:crosses val="autoZero"/>
        <c:auto val="1"/>
        <c:lblAlgn val="ctr"/>
        <c:lblOffset val="100"/>
        <c:noMultiLvlLbl val="0"/>
      </c:catAx>
      <c:valAx>
        <c:axId val="111000576"/>
        <c:scaling>
          <c:orientation val="minMax"/>
          <c:max val="4"/>
          <c:min val="1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0999040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7672960"/>
        <c:axId val="117674752"/>
      </c:barChart>
      <c:catAx>
        <c:axId val="117672960"/>
        <c:scaling>
          <c:orientation val="minMax"/>
        </c:scaling>
        <c:delete val="1"/>
        <c:axPos val="b"/>
        <c:majorTickMark val="out"/>
        <c:minorTickMark val="none"/>
        <c:tickLblPos val="nextTo"/>
        <c:crossAx val="117674752"/>
        <c:crosses val="autoZero"/>
        <c:auto val="1"/>
        <c:lblAlgn val="ctr"/>
        <c:lblOffset val="100"/>
        <c:noMultiLvlLbl val="0"/>
      </c:catAx>
      <c:valAx>
        <c:axId val="117674752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672960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37600"/>
        <c:axId val="118139136"/>
      </c:lineChart>
      <c:catAx>
        <c:axId val="118137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18139136"/>
        <c:crosses val="autoZero"/>
        <c:auto val="1"/>
        <c:lblAlgn val="ctr"/>
        <c:lblOffset val="100"/>
        <c:noMultiLvlLbl val="0"/>
      </c:catAx>
      <c:valAx>
        <c:axId val="11813913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18137600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chemeClr val="tx1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8037504"/>
        <c:axId val="118080256"/>
      </c:barChart>
      <c:catAx>
        <c:axId val="118037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8080256"/>
        <c:crosses val="autoZero"/>
        <c:auto val="1"/>
        <c:lblAlgn val="ctr"/>
        <c:lblOffset val="100"/>
        <c:noMultiLvlLbl val="0"/>
      </c:catAx>
      <c:valAx>
        <c:axId val="118080256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8037504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215424"/>
        <c:axId val="118216960"/>
      </c:lineChart>
      <c:catAx>
        <c:axId val="118215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18216960"/>
        <c:crosses val="autoZero"/>
        <c:auto val="1"/>
        <c:lblAlgn val="ctr"/>
        <c:lblOffset val="100"/>
        <c:noMultiLvlLbl val="0"/>
      </c:catAx>
      <c:valAx>
        <c:axId val="11821696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18215424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chemeClr val="tx1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7849088"/>
        <c:axId val="117854976"/>
      </c:barChart>
      <c:catAx>
        <c:axId val="117849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17854976"/>
        <c:crosses val="autoZero"/>
        <c:auto val="1"/>
        <c:lblAlgn val="ctr"/>
        <c:lblOffset val="100"/>
        <c:noMultiLvlLbl val="0"/>
      </c:catAx>
      <c:valAx>
        <c:axId val="117854976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849088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16416"/>
        <c:axId val="117917952"/>
      </c:lineChart>
      <c:catAx>
        <c:axId val="117916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17917952"/>
        <c:crosses val="autoZero"/>
        <c:auto val="1"/>
        <c:lblAlgn val="ctr"/>
        <c:lblOffset val="100"/>
        <c:noMultiLvlLbl val="0"/>
      </c:catAx>
      <c:valAx>
        <c:axId val="11791795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17916416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chemeClr val="tx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0465408"/>
        <c:axId val="110466944"/>
      </c:barChart>
      <c:catAx>
        <c:axId val="110465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0466944"/>
        <c:crosses val="autoZero"/>
        <c:auto val="1"/>
        <c:lblAlgn val="ctr"/>
        <c:lblOffset val="100"/>
        <c:noMultiLvlLbl val="0"/>
      </c:catAx>
      <c:valAx>
        <c:axId val="1104669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465408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0236416"/>
        <c:axId val="110237952"/>
      </c:barChart>
      <c:catAx>
        <c:axId val="110236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237952"/>
        <c:crosses val="autoZero"/>
        <c:auto val="1"/>
        <c:lblAlgn val="ctr"/>
        <c:lblOffset val="100"/>
        <c:noMultiLvlLbl val="0"/>
      </c:catAx>
      <c:valAx>
        <c:axId val="1102379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23641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0289280"/>
        <c:axId val="110290816"/>
      </c:barChart>
      <c:catAx>
        <c:axId val="11028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0290816"/>
        <c:crosses val="autoZero"/>
        <c:auto val="1"/>
        <c:lblAlgn val="ctr"/>
        <c:lblOffset val="100"/>
        <c:noMultiLvlLbl val="0"/>
      </c:catAx>
      <c:valAx>
        <c:axId val="1102908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28928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pyramid"/>
        <c:axId val="110501888"/>
        <c:axId val="110503424"/>
        <c:axId val="110249728"/>
      </c:bar3DChart>
      <c:catAx>
        <c:axId val="11050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0503424"/>
        <c:crosses val="autoZero"/>
        <c:auto val="1"/>
        <c:lblAlgn val="ctr"/>
        <c:lblOffset val="100"/>
        <c:noMultiLvlLbl val="0"/>
      </c:catAx>
      <c:valAx>
        <c:axId val="1105034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501888"/>
        <c:crosses val="autoZero"/>
        <c:crossBetween val="between"/>
        <c:majorUnit val="20"/>
      </c:valAx>
      <c:serAx>
        <c:axId val="110249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0503424"/>
        <c:crosses val="autoZero"/>
      </c:ser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pyramid"/>
        <c:axId val="110536576"/>
        <c:axId val="110538112"/>
        <c:axId val="176491584"/>
      </c:bar3DChart>
      <c:catAx>
        <c:axId val="11053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538112"/>
        <c:crosses val="autoZero"/>
        <c:auto val="1"/>
        <c:lblAlgn val="ctr"/>
        <c:lblOffset val="100"/>
        <c:noMultiLvlLbl val="0"/>
      </c:catAx>
      <c:valAx>
        <c:axId val="11053811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536576"/>
        <c:crosses val="autoZero"/>
        <c:crossBetween val="between"/>
        <c:majorUnit val="20"/>
      </c:valAx>
      <c:serAx>
        <c:axId val="176491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0538112"/>
        <c:crosses val="autoZero"/>
      </c:ser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Trust in democracy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List1!$A$12:$A$16</c:f>
              <c:strCache>
                <c:ptCount val="5"/>
                <c:pt idx="0">
                  <c:v>Feb</c:v>
                </c:pt>
                <c:pt idx="1">
                  <c:v>May</c:v>
                </c:pt>
                <c:pt idx="2">
                  <c:v>Jun</c:v>
                </c:pt>
                <c:pt idx="3">
                  <c:v>Oct</c:v>
                </c:pt>
                <c:pt idx="4">
                  <c:v>Dec</c:v>
                </c:pt>
              </c:strCache>
            </c:strRef>
          </c:cat>
          <c:val>
            <c:numRef>
              <c:f>List1!$B$12:$B$16</c:f>
              <c:numCache>
                <c:formatCode>####.00</c:formatCode>
                <c:ptCount val="5"/>
                <c:pt idx="0">
                  <c:v>3.2795698924731185</c:v>
                </c:pt>
                <c:pt idx="1">
                  <c:v>3.2688172043010804</c:v>
                </c:pt>
                <c:pt idx="2">
                  <c:v>3.1935483870967745</c:v>
                </c:pt>
                <c:pt idx="3">
                  <c:v>3.1612903225806446</c:v>
                </c:pt>
                <c:pt idx="4">
                  <c:v>3.161290322580645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43008"/>
        <c:axId val="110844544"/>
      </c:lineChart>
      <c:catAx>
        <c:axId val="11084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0844544"/>
        <c:crosses val="autoZero"/>
        <c:auto val="1"/>
        <c:lblAlgn val="ctr"/>
        <c:lblOffset val="100"/>
        <c:noMultiLvlLbl val="0"/>
      </c:catAx>
      <c:valAx>
        <c:axId val="110844544"/>
        <c:scaling>
          <c:orientation val="minMax"/>
          <c:max val="4"/>
          <c:min val="1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0843008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Trust in democracy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List1!$A$12:$A$16</c:f>
              <c:strCache>
                <c:ptCount val="5"/>
                <c:pt idx="0">
                  <c:v>Feb</c:v>
                </c:pt>
                <c:pt idx="1">
                  <c:v>May</c:v>
                </c:pt>
                <c:pt idx="2">
                  <c:v>Jun</c:v>
                </c:pt>
                <c:pt idx="3">
                  <c:v>Oct</c:v>
                </c:pt>
                <c:pt idx="4">
                  <c:v>Dec</c:v>
                </c:pt>
              </c:strCache>
            </c:strRef>
          </c:cat>
          <c:val>
            <c:numRef>
              <c:f>List1!$B$12:$B$16</c:f>
              <c:numCache>
                <c:formatCode>####.00</c:formatCode>
                <c:ptCount val="5"/>
                <c:pt idx="0">
                  <c:v>3.2795698924731185</c:v>
                </c:pt>
                <c:pt idx="1">
                  <c:v>3.2688172043010808</c:v>
                </c:pt>
                <c:pt idx="2">
                  <c:v>3.1935483870967745</c:v>
                </c:pt>
                <c:pt idx="3">
                  <c:v>3.1612903225806446</c:v>
                </c:pt>
                <c:pt idx="4">
                  <c:v>3.161290322580645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74624"/>
        <c:axId val="110876160"/>
      </c:lineChart>
      <c:catAx>
        <c:axId val="11087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0876160"/>
        <c:crosses val="autoZero"/>
        <c:auto val="1"/>
        <c:lblAlgn val="ctr"/>
        <c:lblOffset val="100"/>
        <c:noMultiLvlLbl val="0"/>
      </c:catAx>
      <c:valAx>
        <c:axId val="110876160"/>
        <c:scaling>
          <c:orientation val="minMax"/>
          <c:max val="4"/>
          <c:min val="1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087462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Political trust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List1!$A$3:$A$7</c:f>
              <c:strCache>
                <c:ptCount val="5"/>
                <c:pt idx="0">
                  <c:v>Feb</c:v>
                </c:pt>
                <c:pt idx="1">
                  <c:v>May</c:v>
                </c:pt>
                <c:pt idx="2">
                  <c:v>Jun</c:v>
                </c:pt>
                <c:pt idx="3">
                  <c:v>Oct</c:v>
                </c:pt>
                <c:pt idx="4">
                  <c:v>Dec</c:v>
                </c:pt>
              </c:strCache>
            </c:strRef>
          </c:cat>
          <c:val>
            <c:numRef>
              <c:f>List1!$B$3:$B$7</c:f>
              <c:numCache>
                <c:formatCode>####.00</c:formatCode>
                <c:ptCount val="5"/>
                <c:pt idx="0">
                  <c:v>1.7607758620689651</c:v>
                </c:pt>
                <c:pt idx="1">
                  <c:v>1.7665229885057481</c:v>
                </c:pt>
                <c:pt idx="2">
                  <c:v>1.9942528735632292</c:v>
                </c:pt>
                <c:pt idx="3">
                  <c:v>1.9705459770114961</c:v>
                </c:pt>
                <c:pt idx="4">
                  <c:v>1.943965517241379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06752"/>
        <c:axId val="110912640"/>
      </c:lineChart>
      <c:catAx>
        <c:axId val="110906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0912640"/>
        <c:crosses val="autoZero"/>
        <c:auto val="1"/>
        <c:lblAlgn val="ctr"/>
        <c:lblOffset val="100"/>
        <c:noMultiLvlLbl val="0"/>
      </c:catAx>
      <c:valAx>
        <c:axId val="110912640"/>
        <c:scaling>
          <c:orientation val="minMax"/>
          <c:max val="4"/>
          <c:min val="1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0906752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2E30-3181-4FF5-B538-6DFE9467FB5B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22BF-086C-48E3-807A-FF250A24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élník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římá spojnice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Přímá spojnice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Přímá spojnice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Přímá spojnice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á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á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á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á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FC15-BE6F-4433-B3B5-60CB03957A93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6C3B-553F-44EB-B90D-70326ED6E4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08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DBD5BB-6046-469F-BA28-545DBF5A0D27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12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EC554C-4AD8-4567-9DAD-3D09EAC568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římá spojnice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Přímá spojnice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Přímá spojnice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á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á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á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á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Přímá spojnice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CC855-26E4-4C5E-8173-3DDA2CBB4E2E}" type="datetimeFigureOut">
              <a:rPr lang="cs-CZ">
                <a:solidFill>
                  <a:srgbClr val="FFF39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FFF39D"/>
              </a:solidFill>
            </a:endParaRP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39D"/>
              </a:solidFill>
            </a:endParaRP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EC95-1439-4EE5-A297-8BA43DB500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87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91C5-F43C-4367-B656-D6ECEB0F3A72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F62-E691-4734-9DF9-30B0230068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4957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4F77-B143-4441-AC66-BD5B3C930055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6A47-F9CF-4116-BAA8-C9A4C49644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971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D2443-57EA-4FA2-B7D8-0BA8BF149BE4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1A7B00-6026-437B-BF84-3D912AE67D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258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A0FC-E9EC-4459-8797-CE5A4CA5C2C9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10C1-D4CB-4F32-A447-2F5ADDC89E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3456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Přímá spojnice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á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48FF05-F40E-4673-BA42-B18D9C3C5871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D26149-4CDD-4741-9CBC-92000069F2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0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vá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Přímá spojnice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2D009E-7957-4D86-85C6-021E378D31DC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F4AF19-CF85-4568-9EBA-964711812A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22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DFE8-9FEE-47ED-A985-D592CFD9631D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4372-F51B-41E1-8257-AA38CB40AB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853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C0A-0448-4C2D-8930-C4B6D4C6B645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9089-3746-486B-9F9D-C45F03B534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55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1246C9-A9A1-4A41-A8AC-785E4AAFF4B4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4/9/2015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EE00D-D0D0-42A4-B0BA-064A6D57F68B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9.4.2015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9181BC-EC51-4D28-8C0D-F1D3578BFA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65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1844824"/>
            <a:ext cx="6172200" cy="1894362"/>
          </a:xfrm>
        </p:spPr>
        <p:txBody>
          <a:bodyPr/>
          <a:lstStyle/>
          <a:p>
            <a:r>
              <a:rPr lang="cs-CZ" dirty="0" smtClean="0"/>
              <a:t>PSY 475 Vědecká komunikace</a:t>
            </a:r>
            <a:br>
              <a:rPr lang="cs-CZ" dirty="0" smtClean="0"/>
            </a:br>
            <a:r>
              <a:rPr lang="cs-CZ" dirty="0" smtClean="0"/>
              <a:t>Přednáška: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nutné si uvědomit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Prezentace </a:t>
            </a:r>
            <a:r>
              <a:rPr lang="cs-CZ" u="sng" dirty="0" smtClean="0"/>
              <a:t>je krátká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Nemůžeme prezentovat každý (i důležitý) detail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Musíme mnohem více zdůraznit to OPRAVDU důležité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Výsledky, zjištění!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588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CC00"/>
                </a:solidFill>
              </a:rPr>
              <a:t>Nemusíte mluvit před mnoha lidmi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Ale každému vše vysvětlujete zvlášť</a:t>
            </a:r>
          </a:p>
          <a:p>
            <a:r>
              <a:rPr lang="cs-CZ" dirty="0" smtClean="0">
                <a:solidFill>
                  <a:srgbClr val="00CC00"/>
                </a:solidFill>
              </a:rPr>
              <a:t>Publikum může mít otázky, které Vás nenapadly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Publikum může mít otázky, které Vás nenapadly</a:t>
            </a:r>
          </a:p>
          <a:p>
            <a:r>
              <a:rPr lang="cs-CZ" dirty="0" smtClean="0">
                <a:solidFill>
                  <a:srgbClr val="00CC00"/>
                </a:solidFill>
              </a:rPr>
              <a:t>Vše </a:t>
            </a:r>
            <a:r>
              <a:rPr lang="cs-CZ" dirty="0" smtClean="0">
                <a:solidFill>
                  <a:srgbClr val="00CC00"/>
                </a:solidFill>
              </a:rPr>
              <a:t>je přehledně na jednom místě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Ale něco </a:t>
            </a:r>
            <a:r>
              <a:rPr lang="cs-CZ" dirty="0" smtClean="0">
                <a:solidFill>
                  <a:srgbClr val="FF0000"/>
                </a:solidFill>
              </a:rPr>
              <a:t>důležitého </a:t>
            </a:r>
            <a:r>
              <a:rPr lang="cs-CZ" dirty="0" smtClean="0">
                <a:solidFill>
                  <a:srgbClr val="FF0000"/>
                </a:solidFill>
              </a:rPr>
              <a:t>může být </a:t>
            </a:r>
            <a:r>
              <a:rPr lang="cs-CZ" dirty="0" smtClean="0">
                <a:solidFill>
                  <a:srgbClr val="FF0000"/>
                </a:solidFill>
              </a:rPr>
              <a:t>opomenuto nebo přehlédnuto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00CC00"/>
                </a:solidFill>
              </a:rPr>
              <a:t>Máte čas bavit se s ostatními prezentujícími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Sami ale ne vždy najdete čas prohlédnout si postery ostatních</a:t>
            </a:r>
          </a:p>
          <a:p>
            <a:r>
              <a:rPr lang="cs-CZ" dirty="0" smtClean="0">
                <a:solidFill>
                  <a:srgbClr val="00CC00"/>
                </a:solidFill>
              </a:rPr>
              <a:t>A šanci navázat více kontaktů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Vašeho posteru si ale nikdo nemusí všimnout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poster se vejde ještě méně informací než do prezentace</a:t>
            </a:r>
          </a:p>
          <a:p>
            <a:r>
              <a:rPr lang="cs-CZ" dirty="0" smtClean="0"/>
              <a:t>nemůžete si dovolit zahltit jej textem</a:t>
            </a:r>
          </a:p>
          <a:p>
            <a:endParaRPr lang="cs-CZ" dirty="0" smtClean="0"/>
          </a:p>
          <a:p>
            <a:r>
              <a:rPr lang="cs-CZ" dirty="0" smtClean="0"/>
              <a:t>Zobrazte co nejvíce věcí graficky </a:t>
            </a:r>
          </a:p>
          <a:p>
            <a:pPr lvl="1"/>
            <a:r>
              <a:rPr lang="cs-CZ" dirty="0" smtClean="0"/>
              <a:t>Tj. grafy, schémata, </a:t>
            </a:r>
            <a:r>
              <a:rPr lang="cs-CZ" u="sng" dirty="0" smtClean="0"/>
              <a:t>jednoduché</a:t>
            </a:r>
            <a:r>
              <a:rPr lang="cs-CZ" dirty="0" smtClean="0"/>
              <a:t> tabulky (ale preferujte grafy)</a:t>
            </a:r>
          </a:p>
          <a:p>
            <a:pPr lvl="1"/>
            <a:r>
              <a:rPr lang="cs-CZ" dirty="0" smtClean="0"/>
              <a:t>Dokreslující obrázky – ano, ale v menší míře </a:t>
            </a:r>
          </a:p>
          <a:p>
            <a:r>
              <a:rPr lang="cs-CZ" dirty="0" smtClean="0"/>
              <a:t>Vizuální informace jsou velmi komplexní, intuitivní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 přitom zabírají méně místa!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Design je velmi důležitý</a:t>
            </a:r>
          </a:p>
          <a:p>
            <a:pPr lvl="1"/>
            <a:r>
              <a:rPr lang="cs-CZ" dirty="0" smtClean="0"/>
              <a:t>Musí upoutat na dálku</a:t>
            </a:r>
          </a:p>
          <a:p>
            <a:pPr lvl="1"/>
            <a:r>
              <a:rPr lang="cs-CZ" dirty="0" smtClean="0"/>
              <a:t>Nesmí odradit na první pohled</a:t>
            </a:r>
          </a:p>
          <a:p>
            <a:pPr lvl="1"/>
            <a:endParaRPr lang="cs-CZ" dirty="0"/>
          </a:p>
          <a:p>
            <a:r>
              <a:rPr lang="cs-CZ" dirty="0"/>
              <a:t>Přitom musí mít všechny informace, které chceme předat</a:t>
            </a:r>
            <a:endParaRPr lang="en-US" dirty="0"/>
          </a:p>
          <a:p>
            <a:endParaRPr lang="cs-CZ" dirty="0"/>
          </a:p>
          <a:p>
            <a:r>
              <a:rPr lang="cs-CZ" dirty="0" smtClean="0"/>
              <a:t>Než začnete vytvářet, zjistěte si požadovanou velikost posteru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895"/>
            <a:ext cx="8477672" cy="635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9732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má poster vypadat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Poster jasně strukturujte – nesmí z něj být bludiště</a:t>
            </a:r>
          </a:p>
          <a:p>
            <a:r>
              <a:rPr lang="cs-CZ" dirty="0" smtClean="0"/>
              <a:t>Na první pohled musí být jasné rozčlenění do sekcí a návaznost</a:t>
            </a:r>
          </a:p>
          <a:p>
            <a:r>
              <a:rPr lang="cs-CZ" dirty="0" smtClean="0"/>
              <a:t>Nechte i volné místo (okraje, i mezi sekcemi)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má poster vypadat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2411760" y="1628800"/>
            <a:ext cx="4320480" cy="4680520"/>
            <a:chOff x="2411760" y="1628800"/>
            <a:chExt cx="4320480" cy="4680520"/>
          </a:xfrm>
        </p:grpSpPr>
        <p:sp>
          <p:nvSpPr>
            <p:cNvPr id="24" name="Obdélník 23"/>
            <p:cNvSpPr/>
            <p:nvPr/>
          </p:nvSpPr>
          <p:spPr>
            <a:xfrm>
              <a:off x="2520634" y="2246982"/>
              <a:ext cx="2051366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4665923" y="2246982"/>
              <a:ext cx="1972393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2411760" y="1628800"/>
              <a:ext cx="4320480" cy="46805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2543284" y="1717112"/>
              <a:ext cx="4057431" cy="4415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 smtClean="0"/>
                <a:t>Title</a:t>
              </a:r>
              <a:endParaRPr lang="cs-CZ" dirty="0" smtClean="0"/>
            </a:p>
            <a:p>
              <a:pPr algn="ctr"/>
              <a:r>
                <a:rPr lang="cs-CZ" sz="700" dirty="0" err="1" smtClean="0"/>
                <a:t>Authors</a:t>
              </a:r>
              <a:r>
                <a:rPr lang="cs-CZ" sz="700" dirty="0" smtClean="0"/>
                <a:t>, </a:t>
              </a:r>
              <a:r>
                <a:rPr lang="cs-CZ" sz="700" dirty="0" err="1" smtClean="0"/>
                <a:t>Institution</a:t>
              </a:r>
              <a:endParaRPr lang="cs-CZ" sz="700" dirty="0"/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2543284" y="2335294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 smtClean="0"/>
                <a:t>Introduction</a:t>
              </a:r>
              <a:endParaRPr lang="cs-CZ" dirty="0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2543283" y="3356992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 smtClean="0"/>
                <a:t>Methods</a:t>
              </a:r>
              <a:endParaRPr lang="cs-CZ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543281" y="4293096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 smtClean="0"/>
                <a:t>Results</a:t>
              </a:r>
              <a:endParaRPr lang="cs-CZ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4759847" y="4808021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 smtClean="0"/>
                <a:t>Discussion</a:t>
              </a:r>
              <a:endParaRPr lang="cs-CZ" dirty="0"/>
            </a:p>
          </p:txBody>
        </p:sp>
        <p:graphicFrame>
          <p:nvGraphicFramePr>
            <p:cNvPr id="13" name="Graf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8544453"/>
                </p:ext>
              </p:extLst>
            </p:nvPr>
          </p:nvGraphicFramePr>
          <p:xfrm>
            <a:off x="2787454" y="5161268"/>
            <a:ext cx="1340405" cy="10330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9" name="Graf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6211266"/>
                </p:ext>
              </p:extLst>
            </p:nvPr>
          </p:nvGraphicFramePr>
          <p:xfrm>
            <a:off x="4947693" y="2688540"/>
            <a:ext cx="1465175" cy="1104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793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Musí stát sám o sobě </a:t>
            </a:r>
          </a:p>
          <a:p>
            <a:pPr lvl="1"/>
            <a:r>
              <a:rPr lang="cs-CZ" dirty="0" smtClean="0"/>
              <a:t>Nemělo by být potřeba </a:t>
            </a:r>
            <a:r>
              <a:rPr lang="cs-CZ" dirty="0" err="1" smtClean="0"/>
              <a:t>dovysvětlovat</a:t>
            </a:r>
            <a:endParaRPr lang="cs-CZ" dirty="0" smtClean="0"/>
          </a:p>
          <a:p>
            <a:r>
              <a:rPr lang="cs-CZ" dirty="0" smtClean="0"/>
              <a:t>Proto nutně jednodušší</a:t>
            </a:r>
          </a:p>
          <a:p>
            <a:endParaRPr lang="cs-CZ" dirty="0" smtClean="0"/>
          </a:p>
          <a:p>
            <a:r>
              <a:rPr lang="cs-CZ" dirty="0" smtClean="0"/>
              <a:t>Jen málo teorie</a:t>
            </a:r>
          </a:p>
          <a:p>
            <a:pPr lvl="1"/>
            <a:r>
              <a:rPr lang="cs-CZ" dirty="0" smtClean="0"/>
              <a:t>Soustřeďte se na především na zdůraznění otázky</a:t>
            </a:r>
          </a:p>
          <a:p>
            <a:r>
              <a:rPr lang="cs-CZ" dirty="0" smtClean="0"/>
              <a:t>Velmi krátký popis metod</a:t>
            </a:r>
          </a:p>
          <a:p>
            <a:endParaRPr lang="cs-CZ" dirty="0" smtClean="0"/>
          </a:p>
          <a:p>
            <a:r>
              <a:rPr lang="cs-CZ" dirty="0" smtClean="0"/>
              <a:t>Hlavní část: výsledky</a:t>
            </a:r>
          </a:p>
          <a:p>
            <a:pPr lvl="1"/>
            <a:r>
              <a:rPr lang="cs-CZ" dirty="0" smtClean="0"/>
              <a:t>Především ty zajímavé</a:t>
            </a:r>
          </a:p>
          <a:p>
            <a:pPr lvl="1"/>
            <a:r>
              <a:rPr lang="cs-CZ" dirty="0" smtClean="0"/>
              <a:t>A nejlépe co nejvíce graficky</a:t>
            </a:r>
          </a:p>
          <a:p>
            <a:endParaRPr lang="cs-CZ" dirty="0" smtClean="0"/>
          </a:p>
          <a:p>
            <a:r>
              <a:rPr lang="cs-CZ" dirty="0" smtClean="0"/>
              <a:t>Závěry a trocha diskuse</a:t>
            </a:r>
          </a:p>
          <a:p>
            <a:pPr lvl="1"/>
            <a:r>
              <a:rPr lang="cs-CZ" dirty="0" smtClean="0"/>
              <a:t>Dvě až tři myšlenky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5364088" y="4029624"/>
            <a:ext cx="1972390" cy="2160240"/>
            <a:chOff x="2411760" y="1628800"/>
            <a:chExt cx="4320480" cy="4680520"/>
          </a:xfrm>
        </p:grpSpPr>
        <p:sp>
          <p:nvSpPr>
            <p:cNvPr id="5" name="Obdélník 4"/>
            <p:cNvSpPr/>
            <p:nvPr/>
          </p:nvSpPr>
          <p:spPr>
            <a:xfrm>
              <a:off x="2520634" y="2246982"/>
              <a:ext cx="2051366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4665923" y="2246982"/>
              <a:ext cx="1972393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2411760" y="1628800"/>
              <a:ext cx="4320480" cy="46805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2543284" y="1717112"/>
              <a:ext cx="4057431" cy="4415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Title</a:t>
              </a:r>
              <a:endParaRPr lang="cs-CZ" sz="700" dirty="0" smtClean="0"/>
            </a:p>
            <a:p>
              <a:pPr algn="ctr"/>
              <a:r>
                <a:rPr lang="cs-CZ" sz="500" dirty="0" err="1" smtClean="0"/>
                <a:t>Authors</a:t>
              </a:r>
              <a:r>
                <a:rPr lang="cs-CZ" sz="500" dirty="0" smtClean="0"/>
                <a:t>, </a:t>
              </a:r>
              <a:r>
                <a:rPr lang="cs-CZ" sz="500" dirty="0" err="1" smtClean="0"/>
                <a:t>Institution</a:t>
              </a:r>
              <a:endParaRPr lang="cs-CZ" sz="50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543284" y="2335294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Introduction</a:t>
              </a:r>
              <a:endParaRPr lang="cs-CZ" sz="1000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2543283" y="3356992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Methods</a:t>
              </a:r>
              <a:endParaRPr lang="cs-CZ" sz="800" dirty="0"/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2543281" y="4293096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Results</a:t>
              </a:r>
              <a:endParaRPr lang="cs-CZ" sz="800" dirty="0"/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4759847" y="4808021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Discussion</a:t>
              </a:r>
              <a:endParaRPr lang="cs-CZ" sz="800" dirty="0"/>
            </a:p>
          </p:txBody>
        </p:sp>
        <p:graphicFrame>
          <p:nvGraphicFramePr>
            <p:cNvPr id="13" name="Graf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57466953"/>
                </p:ext>
              </p:extLst>
            </p:nvPr>
          </p:nvGraphicFramePr>
          <p:xfrm>
            <a:off x="2787454" y="5161268"/>
            <a:ext cx="1340405" cy="10330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Graf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3531362"/>
                </p:ext>
              </p:extLst>
            </p:nvPr>
          </p:nvGraphicFramePr>
          <p:xfrm>
            <a:off x="4947693" y="2688540"/>
            <a:ext cx="1465175" cy="1104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Méně velkých obrázků lepší než více malých</a:t>
            </a:r>
          </a:p>
          <a:p>
            <a:r>
              <a:rPr lang="cs-CZ" dirty="0" smtClean="0"/>
              <a:t>Měl by být čitelný cca ze 2-3 metrů</a:t>
            </a:r>
          </a:p>
          <a:p>
            <a:r>
              <a:rPr lang="cs-CZ" dirty="0" smtClean="0"/>
              <a:t>Opatrně na kvalitu obrázků  </a:t>
            </a:r>
          </a:p>
          <a:p>
            <a:pPr lvl="1"/>
            <a:r>
              <a:rPr lang="cs-CZ" dirty="0" smtClean="0"/>
              <a:t>Na obrazovce vs. po tisku</a:t>
            </a:r>
          </a:p>
          <a:p>
            <a:pPr lvl="1"/>
            <a:r>
              <a:rPr lang="cs-CZ" dirty="0" smtClean="0"/>
              <a:t>Čím levnější tisk, tím víc zkreslení (i v barvách pozadí)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>
              <a:buNone/>
            </a:pPr>
            <a:r>
              <a:rPr lang="cs-CZ" sz="10000" dirty="0" smtClean="0"/>
              <a:t>Název: </a:t>
            </a:r>
            <a:r>
              <a:rPr lang="en-US" sz="10000" dirty="0" smtClean="0"/>
              <a:t>100 </a:t>
            </a:r>
          </a:p>
          <a:p>
            <a:pPr>
              <a:buNone/>
            </a:pPr>
            <a:endParaRPr lang="cs-CZ" sz="3600" dirty="0" smtClean="0"/>
          </a:p>
          <a:p>
            <a:pPr>
              <a:buNone/>
            </a:pPr>
            <a:r>
              <a:rPr lang="cs-CZ" sz="3600" dirty="0" smtClean="0"/>
              <a:t>Podnázvy: </a:t>
            </a:r>
            <a:r>
              <a:rPr lang="en-US" sz="3600" dirty="0" smtClean="0"/>
              <a:t>36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Text: </a:t>
            </a:r>
            <a:r>
              <a:rPr lang="en-US" dirty="0" smtClean="0"/>
              <a:t>24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Zarovnat doleva</a:t>
            </a:r>
          </a:p>
          <a:p>
            <a:r>
              <a:rPr lang="cs-CZ" dirty="0" smtClean="0"/>
              <a:t>Zvýrazňovat </a:t>
            </a:r>
            <a:r>
              <a:rPr lang="cs-CZ" u="sng" dirty="0" smtClean="0"/>
              <a:t>podtržením</a:t>
            </a:r>
            <a:r>
              <a:rPr lang="cs-CZ" dirty="0" smtClean="0"/>
              <a:t> nebo </a:t>
            </a:r>
            <a:r>
              <a:rPr lang="cs-CZ" b="1" dirty="0" smtClean="0"/>
              <a:t>ztučněním</a:t>
            </a:r>
            <a:r>
              <a:rPr lang="cs-CZ" dirty="0" smtClean="0"/>
              <a:t>, ne VELKÝMI PÍSMENY</a:t>
            </a:r>
          </a:p>
          <a:p>
            <a:r>
              <a:rPr lang="cs-CZ" dirty="0" smtClean="0"/>
              <a:t>Neexperimentovat s fontem písma</a:t>
            </a:r>
          </a:p>
          <a:p>
            <a:pPr lvl="1"/>
            <a:r>
              <a:rPr lang="cs-CZ" dirty="0" smtClean="0"/>
              <a:t>Může způsobit problémy i při tisku</a:t>
            </a:r>
          </a:p>
          <a:p>
            <a:pPr lvl="1"/>
            <a:r>
              <a:rPr lang="cs-CZ" dirty="0" smtClean="0"/>
              <a:t>Klasika: </a:t>
            </a:r>
            <a:r>
              <a:rPr lang="en-US" dirty="0"/>
              <a:t>Times New </a:t>
            </a:r>
            <a:r>
              <a:rPr lang="en-US" dirty="0" smtClean="0"/>
              <a:t>Roman</a:t>
            </a:r>
            <a:r>
              <a:rPr lang="cs-CZ" dirty="0" smtClean="0"/>
              <a:t>, </a:t>
            </a:r>
            <a:r>
              <a:rPr lang="en-US" dirty="0" smtClean="0"/>
              <a:t>Verdana</a:t>
            </a:r>
            <a:r>
              <a:rPr lang="en-US" dirty="0"/>
              <a:t>, </a:t>
            </a:r>
            <a:r>
              <a:rPr lang="en-US" dirty="0" smtClean="0"/>
              <a:t>Tahoma</a:t>
            </a:r>
            <a:r>
              <a:rPr lang="cs-CZ" dirty="0" smtClean="0"/>
              <a:t>, </a:t>
            </a:r>
            <a:r>
              <a:rPr lang="cs-CZ" dirty="0" err="1" smtClean="0"/>
              <a:t>Arial</a:t>
            </a:r>
            <a:r>
              <a:rPr lang="cs-CZ" dirty="0" smtClean="0"/>
              <a:t>..</a:t>
            </a:r>
            <a:r>
              <a:rPr lang="en-US" dirty="0" smtClean="0"/>
              <a:t>. </a:t>
            </a:r>
            <a:endParaRPr lang="en-US" dirty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4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70" y="4725145"/>
            <a:ext cx="239109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nutné si uvědomit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b="1" dirty="0" smtClean="0"/>
              <a:t>Nemůžeme prezentovat každý (i důležitý) detail</a:t>
            </a:r>
          </a:p>
          <a:p>
            <a:r>
              <a:rPr lang="cs-CZ" dirty="0" smtClean="0"/>
              <a:t>Vzpomeňte si na přednášku o článku </a:t>
            </a:r>
            <a:r>
              <a:rPr lang="cs-CZ" dirty="0" err="1" smtClean="0"/>
              <a:t>vs</a:t>
            </a:r>
            <a:r>
              <a:rPr lang="cs-CZ" dirty="0" smtClean="0"/>
              <a:t> bakalářské práci</a:t>
            </a:r>
          </a:p>
          <a:p>
            <a:r>
              <a:rPr lang="cs-CZ" dirty="0" smtClean="0"/>
              <a:t>Platí tatáž „pravidla“, ale </a:t>
            </a:r>
            <a:r>
              <a:rPr lang="cs-CZ" b="1" dirty="0" smtClean="0"/>
              <a:t>mnohem</a:t>
            </a:r>
            <a:r>
              <a:rPr lang="cs-CZ" dirty="0" smtClean="0"/>
              <a:t> přísnější</a:t>
            </a:r>
          </a:p>
          <a:p>
            <a:r>
              <a:rPr lang="cs-CZ" dirty="0" smtClean="0"/>
              <a:t>Spousta důležitých poznatků (ve všech částech práce) do prezentace nepatří</a:t>
            </a:r>
          </a:p>
          <a:p>
            <a:r>
              <a:rPr lang="cs-CZ" dirty="0" smtClean="0"/>
              <a:t>Musíme nutně „obětovat“ obrovské kusy textu</a:t>
            </a:r>
          </a:p>
          <a:p>
            <a:pPr lvl="1"/>
            <a:r>
              <a:rPr lang="cs-CZ" dirty="0" smtClean="0"/>
              <a:t>To se týká také výsledků!</a:t>
            </a:r>
          </a:p>
          <a:p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Pozadí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Používejte světlé pozadí a tmavý text</a:t>
            </a:r>
          </a:p>
          <a:p>
            <a:r>
              <a:rPr lang="cs-CZ" dirty="0" smtClean="0"/>
              <a:t>Barvy by k sobě měly ladit</a:t>
            </a:r>
          </a:p>
          <a:p>
            <a:pPr lvl="1"/>
            <a:r>
              <a:rPr lang="cs-CZ" dirty="0" smtClean="0"/>
              <a:t>Využijte max. 2-3 odstíny, naprosto stačí</a:t>
            </a:r>
          </a:p>
          <a:p>
            <a:pPr lvl="1"/>
            <a:r>
              <a:rPr lang="cs-CZ" dirty="0" smtClean="0"/>
              <a:t>Zvýraznění barvami konzistentní </a:t>
            </a:r>
          </a:p>
          <a:p>
            <a:r>
              <a:rPr lang="cs-CZ" dirty="0" smtClean="0"/>
              <a:t>Pozor na příliš jasné barvy, ze kterých bolí oči, raději tlumené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5724128" y="4070383"/>
            <a:ext cx="1972390" cy="2160240"/>
            <a:chOff x="2411760" y="1628800"/>
            <a:chExt cx="4320480" cy="4680520"/>
          </a:xfrm>
        </p:grpSpPr>
        <p:sp>
          <p:nvSpPr>
            <p:cNvPr id="5" name="Obdélník 4"/>
            <p:cNvSpPr/>
            <p:nvPr/>
          </p:nvSpPr>
          <p:spPr>
            <a:xfrm>
              <a:off x="2520634" y="2246982"/>
              <a:ext cx="2051366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4665923" y="2246982"/>
              <a:ext cx="1972393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2411760" y="1628800"/>
              <a:ext cx="4320480" cy="46805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2543284" y="1717112"/>
              <a:ext cx="4057431" cy="4415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Title</a:t>
              </a:r>
              <a:endParaRPr lang="cs-CZ" sz="700" dirty="0" smtClean="0"/>
            </a:p>
            <a:p>
              <a:pPr algn="ctr"/>
              <a:r>
                <a:rPr lang="cs-CZ" sz="500" dirty="0" err="1" smtClean="0"/>
                <a:t>Authors</a:t>
              </a:r>
              <a:r>
                <a:rPr lang="cs-CZ" sz="500" dirty="0" smtClean="0"/>
                <a:t>, </a:t>
              </a:r>
              <a:r>
                <a:rPr lang="cs-CZ" sz="500" dirty="0" err="1" smtClean="0"/>
                <a:t>Institution</a:t>
              </a:r>
              <a:endParaRPr lang="cs-CZ" sz="50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543284" y="2335294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Introduction</a:t>
              </a:r>
              <a:endParaRPr lang="cs-CZ" sz="1000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2543283" y="3356992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Methods</a:t>
              </a:r>
              <a:endParaRPr lang="cs-CZ" sz="800" dirty="0"/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2543281" y="4293096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Results</a:t>
              </a:r>
              <a:endParaRPr lang="cs-CZ" sz="800" dirty="0"/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4759847" y="4808021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Discussion</a:t>
              </a:r>
              <a:endParaRPr lang="cs-CZ" sz="800" dirty="0"/>
            </a:p>
          </p:txBody>
        </p:sp>
        <p:graphicFrame>
          <p:nvGraphicFramePr>
            <p:cNvPr id="13" name="Graf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8451566"/>
                </p:ext>
              </p:extLst>
            </p:nvPr>
          </p:nvGraphicFramePr>
          <p:xfrm>
            <a:off x="2787454" y="5161268"/>
            <a:ext cx="1340405" cy="10330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Graf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8146011"/>
                </p:ext>
              </p:extLst>
            </p:nvPr>
          </p:nvGraphicFramePr>
          <p:xfrm>
            <a:off x="4947693" y="2688540"/>
            <a:ext cx="1465175" cy="1104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148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:\102865\Desktop\P9041224-LR-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243"/>
            <a:ext cx="5112568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419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 prezentaci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Tubus a </a:t>
            </a:r>
            <a:r>
              <a:rPr lang="cs-CZ" dirty="0" err="1" smtClean="0"/>
              <a:t>lepítka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Buďte jako „dobrý prodavač“</a:t>
            </a:r>
          </a:p>
          <a:p>
            <a:pPr lvl="1"/>
            <a:r>
              <a:rPr lang="cs-CZ" dirty="0" smtClean="0"/>
              <a:t>Dejte lidem čas a prostor</a:t>
            </a:r>
          </a:p>
          <a:p>
            <a:pPr lvl="1"/>
            <a:r>
              <a:rPr lang="cs-CZ" dirty="0" smtClean="0"/>
              <a:t>Ale ve vhodné chvíli nabídněte pomoc </a:t>
            </a:r>
          </a:p>
          <a:p>
            <a:endParaRPr lang="cs-CZ" dirty="0" smtClean="0"/>
          </a:p>
          <a:p>
            <a:r>
              <a:rPr lang="cs-CZ" dirty="0" smtClean="0"/>
              <a:t>Nezapomeňte na </a:t>
            </a:r>
            <a:r>
              <a:rPr lang="cs-CZ" dirty="0" err="1" smtClean="0"/>
              <a:t>hand</a:t>
            </a:r>
            <a:r>
              <a:rPr lang="cs-CZ" dirty="0" smtClean="0"/>
              <a:t>-</a:t>
            </a:r>
            <a:r>
              <a:rPr lang="cs-CZ" dirty="0" err="1" smtClean="0"/>
              <a:t>outy</a:t>
            </a:r>
            <a:endParaRPr lang="cs-CZ" dirty="0" smtClean="0"/>
          </a:p>
          <a:p>
            <a:r>
              <a:rPr lang="cs-CZ" dirty="0" smtClean="0"/>
              <a:t>A také elektronickou verzi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nutné si uvědomit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b="1" dirty="0" smtClean="0"/>
              <a:t>Musíme mnohem více zdůraznit to OPRAVDU důležité</a:t>
            </a:r>
          </a:p>
          <a:p>
            <a:r>
              <a:rPr lang="cs-CZ" dirty="0" smtClean="0"/>
              <a:t>Prezentace musí sdělit především </a:t>
            </a:r>
            <a:r>
              <a:rPr lang="cs-CZ" u="sng" dirty="0" smtClean="0"/>
              <a:t>zásadní</a:t>
            </a:r>
            <a:r>
              <a:rPr lang="cs-CZ" dirty="0" smtClean="0"/>
              <a:t> myšlenky práce (Tři? Čtyři?)</a:t>
            </a:r>
          </a:p>
          <a:p>
            <a:r>
              <a:rPr lang="cs-CZ" dirty="0" smtClean="0"/>
              <a:t>Přitom ale v „</a:t>
            </a:r>
            <a:r>
              <a:rPr lang="cs-CZ" dirty="0" err="1" smtClean="0"/>
              <a:t>real</a:t>
            </a:r>
            <a:r>
              <a:rPr lang="cs-CZ" dirty="0" smtClean="0"/>
              <a:t>-</a:t>
            </a:r>
            <a:r>
              <a:rPr lang="cs-CZ" dirty="0" err="1" smtClean="0"/>
              <a:t>time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Musíme respektovat omezení publika a uvědomit si, co je schopno si zapamatovat a propojit</a:t>
            </a:r>
          </a:p>
          <a:p>
            <a:r>
              <a:rPr lang="cs-CZ" dirty="0" smtClean="0"/>
              <a:t>Musíme udržet pozornost – proto by také měla by být „zábavná“, nebo „poutavá“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dirty="0" smtClean="0"/>
              <a:t>Prezentace – řeč, přednáška – tj. plynulé </a:t>
            </a:r>
            <a:r>
              <a:rPr lang="cs-CZ" u="sng" dirty="0" smtClean="0"/>
              <a:t>přednesení</a:t>
            </a:r>
            <a:r>
              <a:rPr lang="cs-CZ" dirty="0" smtClean="0"/>
              <a:t> obsahu</a:t>
            </a:r>
          </a:p>
          <a:p>
            <a:pPr marL="822960" lvl="1" indent="-457200"/>
            <a:r>
              <a:rPr lang="cs-CZ" dirty="0" smtClean="0"/>
              <a:t>Publikum se samo nemůže k něčemu vrátit</a:t>
            </a:r>
          </a:p>
          <a:p>
            <a:pPr marL="822960" lvl="1" indent="-457200"/>
            <a:r>
              <a:rPr lang="cs-CZ" dirty="0" smtClean="0"/>
              <a:t>Zapamatuje si jen menší množství informací</a:t>
            </a:r>
          </a:p>
          <a:p>
            <a:pPr marL="822960" lvl="1" indent="-457200"/>
            <a:r>
              <a:rPr lang="cs-CZ" dirty="0" smtClean="0"/>
              <a:t>Záleží na tom, jak co zdůrazníme v řeči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457200" indent="-457200"/>
            <a:r>
              <a:rPr lang="cs-CZ" dirty="0"/>
              <a:t>Za pomoci textově-vizuálního pozadí (</a:t>
            </a:r>
            <a:r>
              <a:rPr lang="cs-CZ" dirty="0" err="1"/>
              <a:t>powerpoint</a:t>
            </a:r>
            <a:r>
              <a:rPr lang="cs-CZ" dirty="0"/>
              <a:t>) </a:t>
            </a:r>
            <a:r>
              <a:rPr lang="cs-CZ" u="sng" dirty="0"/>
              <a:t> </a:t>
            </a:r>
            <a:endParaRPr lang="cs-CZ" dirty="0"/>
          </a:p>
          <a:p>
            <a:pPr marL="822960" lvl="1" indent="-457200"/>
            <a:r>
              <a:rPr lang="cs-CZ" dirty="0"/>
              <a:t>Dvě centra pozornosti (minimálně</a:t>
            </a:r>
            <a:r>
              <a:rPr lang="cs-CZ" dirty="0">
                <a:sym typeface="Wingdings" pitchFamily="2" charset="2"/>
              </a:rPr>
              <a:t>) – plusy i minusy</a:t>
            </a:r>
            <a:endParaRPr lang="cs-CZ" u="sng" dirty="0"/>
          </a:p>
          <a:p>
            <a:pPr marL="822960" lvl="1" indent="-457200"/>
            <a:r>
              <a:rPr lang="cs-CZ" dirty="0">
                <a:solidFill>
                  <a:srgbClr val="00B050"/>
                </a:solidFill>
              </a:rPr>
              <a:t>Vodítka pro nás i publikum</a:t>
            </a:r>
          </a:p>
          <a:p>
            <a:pPr marL="822960" lvl="1" indent="-457200"/>
            <a:r>
              <a:rPr lang="cs-CZ" dirty="0">
                <a:solidFill>
                  <a:srgbClr val="00B050"/>
                </a:solidFill>
              </a:rPr>
              <a:t>Textová osnova, vizuální zkratky (graf) </a:t>
            </a:r>
          </a:p>
          <a:p>
            <a:pPr marL="822960" lvl="1" indent="-457200"/>
            <a:r>
              <a:rPr lang="cs-CZ" dirty="0">
                <a:solidFill>
                  <a:srgbClr val="FF0000"/>
                </a:solidFill>
              </a:rPr>
              <a:t>Přeskakování pozornosti, musí být vyvážené</a:t>
            </a:r>
          </a:p>
          <a:p>
            <a:pPr marL="822960" lvl="1" indent="-457200"/>
            <a:r>
              <a:rPr lang="cs-CZ" dirty="0">
                <a:solidFill>
                  <a:srgbClr val="FF0000"/>
                </a:solidFill>
              </a:rPr>
              <a:t>Často ne přednes </a:t>
            </a:r>
            <a:r>
              <a:rPr lang="cs-CZ" dirty="0" smtClean="0">
                <a:solidFill>
                  <a:srgbClr val="FF0000"/>
                </a:solidFill>
              </a:rPr>
              <a:t>(plynulá řeč</a:t>
            </a:r>
            <a:r>
              <a:rPr lang="cs-CZ" dirty="0">
                <a:solidFill>
                  <a:srgbClr val="FF0000"/>
                </a:solidFill>
              </a:rPr>
              <a:t>), ale čtení </a:t>
            </a:r>
            <a:r>
              <a:rPr lang="cs-CZ" dirty="0" err="1" smtClean="0">
                <a:solidFill>
                  <a:srgbClr val="FF0000"/>
                </a:solidFill>
              </a:rPr>
              <a:t>slidu</a:t>
            </a:r>
            <a:r>
              <a:rPr lang="cs-CZ" dirty="0" smtClean="0">
                <a:solidFill>
                  <a:srgbClr val="FF0000"/>
                </a:solidFill>
              </a:rPr>
              <a:t> – to je špatně</a:t>
            </a:r>
            <a:endParaRPr lang="cs-CZ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5818"/>
            <a:ext cx="3888432" cy="312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6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Různé typy psaní prezentací</a:t>
            </a:r>
          </a:p>
          <a:p>
            <a:endParaRPr lang="cs-CZ" dirty="0" smtClean="0"/>
          </a:p>
          <a:p>
            <a:r>
              <a:rPr lang="cs-CZ" dirty="0" smtClean="0"/>
              <a:t>Někdo preferuje v prezentaci velké množství informací (textu, citací..)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můžou si je dohledat (online)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na nic nezapomenete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moc textu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FF0000"/>
                </a:solidFill>
              </a:rPr>
              <a:t>ublikum i prezentující se ztratí</a:t>
            </a:r>
          </a:p>
          <a:p>
            <a:endParaRPr lang="cs-CZ" dirty="0" smtClean="0"/>
          </a:p>
          <a:p>
            <a:r>
              <a:rPr lang="cs-CZ" dirty="0" smtClean="0"/>
              <a:t>Někdo spíše málo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>
                <a:solidFill>
                  <a:srgbClr val="00B050"/>
                </a:solidFill>
              </a:rPr>
              <a:t>máte prostor pro sebe – a plnou pozornost </a:t>
            </a:r>
            <a:r>
              <a:rPr lang="cs-CZ" dirty="0" smtClean="0">
                <a:solidFill>
                  <a:srgbClr val="00B050"/>
                </a:solidFill>
              </a:rPr>
              <a:t>publika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 smtClean="0">
                <a:solidFill>
                  <a:srgbClr val="FF0000"/>
                </a:solidFill>
              </a:rPr>
              <a:t>pokud se ztratíte, zapomenete myšlenku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 smtClean="0">
                <a:solidFill>
                  <a:srgbClr val="FF0000"/>
                </a:solidFill>
              </a:rPr>
              <a:t>pokud si publikum chce Vaši prezentaci někde najít (nejsou tam žádné informace)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>
              <a:solidFill>
                <a:srgbClr val="FF0000"/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 smtClean="0"/>
              <a:t>Závisí také na obsahu prezentace – jak moc je dané téma pro publikum neznámé, složité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24482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Určitě doporučujeme spíše méně informací</a:t>
            </a:r>
          </a:p>
          <a:p>
            <a:r>
              <a:rPr lang="cs-CZ" dirty="0" smtClean="0"/>
              <a:t>Dejte si prostor</a:t>
            </a:r>
          </a:p>
          <a:p>
            <a:r>
              <a:rPr lang="cs-CZ" dirty="0" smtClean="0"/>
              <a:t>Můžete se lépe přizpůsobit konkrétní situaci (a publiku)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Nepřehánějte to se </a:t>
            </a:r>
            <a:r>
              <a:rPr lang="cs-CZ" b="1" dirty="0" err="1" smtClean="0">
                <a:solidFill>
                  <a:srgbClr val="C00000"/>
                </a:solidFill>
              </a:rPr>
              <a:t>slidy</a:t>
            </a:r>
            <a:r>
              <a:rPr lang="cs-CZ" b="1" dirty="0" smtClean="0">
                <a:solidFill>
                  <a:srgbClr val="C00000"/>
                </a:solidFill>
              </a:rPr>
              <a:t> – 1 </a:t>
            </a:r>
            <a:r>
              <a:rPr lang="cs-CZ" b="1" dirty="0" err="1" smtClean="0">
                <a:solidFill>
                  <a:srgbClr val="C00000"/>
                </a:solidFill>
              </a:rPr>
              <a:t>slide</a:t>
            </a:r>
            <a:r>
              <a:rPr lang="cs-CZ" b="1" dirty="0" smtClean="0">
                <a:solidFill>
                  <a:srgbClr val="C00000"/>
                </a:solidFill>
              </a:rPr>
              <a:t> je cca na 2 minuty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Určitě doporučujeme spíše méně informací</a:t>
            </a:r>
          </a:p>
          <a:p>
            <a:r>
              <a:rPr lang="cs-CZ" dirty="0" smtClean="0"/>
              <a:t>Dejte si prostor</a:t>
            </a:r>
          </a:p>
          <a:p>
            <a:r>
              <a:rPr lang="cs-CZ" dirty="0" smtClean="0"/>
              <a:t>Můžete se lépe přizpůsobit konkrétní situaci (a publiku) </a:t>
            </a:r>
          </a:p>
          <a:p>
            <a:r>
              <a:rPr lang="cs-CZ" dirty="0"/>
              <a:t>Nepřehánějte to se </a:t>
            </a:r>
            <a:r>
              <a:rPr lang="cs-CZ" dirty="0" err="1"/>
              <a:t>slidy</a:t>
            </a:r>
            <a:r>
              <a:rPr lang="cs-CZ" dirty="0"/>
              <a:t> – 1 </a:t>
            </a:r>
            <a:r>
              <a:rPr lang="cs-CZ" dirty="0" err="1"/>
              <a:t>slide</a:t>
            </a:r>
            <a:r>
              <a:rPr lang="cs-CZ" dirty="0"/>
              <a:t> je cca na 2 minuty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Ale zvažte, kde potřebujete záchytné body</a:t>
            </a:r>
          </a:p>
          <a:p>
            <a:endParaRPr lang="cs-CZ" dirty="0" smtClean="0"/>
          </a:p>
          <a:p>
            <a:r>
              <a:rPr lang="cs-CZ" dirty="0" smtClean="0"/>
              <a:t>A kde je potřebují lidé v publiku</a:t>
            </a:r>
          </a:p>
          <a:p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 err="1" smtClean="0"/>
              <a:t>slidu</a:t>
            </a:r>
            <a:r>
              <a:rPr lang="cs-CZ" dirty="0" smtClean="0"/>
              <a:t> nemusí (a ani nemají!) být celé věty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- pomůcky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Power</a:t>
            </a:r>
            <a:r>
              <a:rPr lang="cs-CZ" dirty="0" smtClean="0"/>
              <a:t>-point (v </a:t>
            </a:r>
            <a:r>
              <a:rPr lang="cs-CZ" dirty="0" err="1" smtClean="0"/>
              <a:t>pdf</a:t>
            </a:r>
            <a:r>
              <a:rPr lang="cs-CZ" dirty="0" smtClean="0"/>
              <a:t>)</a:t>
            </a:r>
          </a:p>
          <a:p>
            <a:r>
              <a:rPr lang="cs-CZ" dirty="0" smtClean="0"/>
              <a:t>Vizualizace – pokud jdou</a:t>
            </a:r>
          </a:p>
          <a:p>
            <a:pPr lvl="1"/>
            <a:r>
              <a:rPr lang="cs-CZ" dirty="0" smtClean="0"/>
              <a:t>V textu - bubliny, podtržení</a:t>
            </a:r>
          </a:p>
          <a:p>
            <a:pPr lvl="1"/>
            <a:r>
              <a:rPr lang="cs-CZ" dirty="0" smtClean="0"/>
              <a:t>Grafy, modely</a:t>
            </a:r>
          </a:p>
          <a:p>
            <a:pPr lvl="1"/>
            <a:r>
              <a:rPr lang="cs-CZ" dirty="0"/>
              <a:t>Animace </a:t>
            </a:r>
          </a:p>
          <a:p>
            <a:pPr lvl="1"/>
            <a:r>
              <a:rPr lang="cs-CZ" dirty="0" smtClean="0"/>
              <a:t>Obrázky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26" y="3356992"/>
            <a:ext cx="4260566" cy="329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440238"/>
            <a:ext cx="33131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Šablona</a:t>
            </a:r>
            <a:endParaRPr lang="cs-CZ" dirty="0"/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888" y="188913"/>
            <a:ext cx="61436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8413" y="3068638"/>
            <a:ext cx="6134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76375"/>
            <a:ext cx="249713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790950"/>
            <a:ext cx="1590675" cy="306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0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Meta-přednáška</a:t>
            </a:r>
          </a:p>
        </p:txBody>
      </p:sp>
    </p:spTree>
    <p:extLst>
      <p:ext uri="{BB962C8B-B14F-4D97-AF65-F5344CB8AC3E}">
        <p14:creationId xmlns:p14="http://schemas.microsoft.com/office/powerpoint/2010/main" val="11906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1025" y="333375"/>
            <a:ext cx="38274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dirty="0" smtClean="0">
                <a:solidFill>
                  <a:schemeClr val="bg1"/>
                </a:solidFill>
              </a:rPr>
              <a:t>Šab</a:t>
            </a:r>
            <a:r>
              <a:rPr lang="cs-CZ" sz="4800" dirty="0" smtClean="0">
                <a:solidFill>
                  <a:schemeClr val="tx1"/>
                </a:solidFill>
              </a:rPr>
              <a:t>lona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57200" y="1916113"/>
            <a:ext cx="3657600" cy="15843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>
                <a:solidFill>
                  <a:schemeClr val="bg2"/>
                </a:solidFill>
              </a:rPr>
              <a:t>Světlý text na tmavém pozadí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>
              <a:solidFill>
                <a:schemeClr val="bg2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Tmavý text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na tmavém pozadí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4371975" y="1916113"/>
            <a:ext cx="3657600" cy="16573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sz="2200" dirty="0" smtClean="0"/>
              <a:t>Tmavý text na světlém pozadí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sz="22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Světlý text na světlém pozadí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09600" y="4076700"/>
            <a:ext cx="7131050" cy="2447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  <a:defRPr/>
            </a:pPr>
            <a:r>
              <a:rPr lang="cs-CZ" dirty="0" smtClean="0">
                <a:solidFill>
                  <a:prstClr val="black"/>
                </a:solidFill>
              </a:rPr>
              <a:t>Viditelnost je závislá na kvalitě projektoru a osvětlení v místnosti</a:t>
            </a:r>
          </a:p>
          <a:p>
            <a:pPr>
              <a:buClr>
                <a:srgbClr val="FE8637"/>
              </a:buClr>
              <a:defRPr/>
            </a:pPr>
            <a:r>
              <a:rPr lang="cs-CZ" dirty="0" smtClean="0">
                <a:solidFill>
                  <a:prstClr val="black"/>
                </a:solidFill>
              </a:rPr>
              <a:t>Na monitoru vaše prezentace zcela jistě vypadá jinak!</a:t>
            </a:r>
          </a:p>
          <a:p>
            <a:pPr>
              <a:buClr>
                <a:srgbClr val="FE8637"/>
              </a:buClr>
              <a:defRPr/>
            </a:pPr>
            <a:r>
              <a:rPr lang="cs-CZ" dirty="0" smtClean="0">
                <a:solidFill>
                  <a:prstClr val="black"/>
                </a:solidFill>
              </a:rPr>
              <a:t>Raději světlé pozadí a tmavý text</a:t>
            </a:r>
          </a:p>
          <a:p>
            <a:pPr lvl="1">
              <a:buClr>
                <a:srgbClr val="FE8637"/>
              </a:buClr>
              <a:defRPr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ři zatemnění lepší naopak</a:t>
            </a:r>
          </a:p>
          <a:p>
            <a:pPr>
              <a:buClr>
                <a:srgbClr val="FE8637"/>
              </a:buClr>
              <a:defRPr/>
            </a:pPr>
            <a:endParaRPr lang="cs-CZ" dirty="0" smtClean="0">
              <a:solidFill>
                <a:prstClr val="black"/>
              </a:solidFill>
            </a:endParaRPr>
          </a:p>
          <a:p>
            <a:pPr>
              <a:buClr>
                <a:srgbClr val="FE8637"/>
              </a:buClr>
              <a:defRPr/>
            </a:pPr>
            <a:r>
              <a:rPr lang="cs-CZ" dirty="0" smtClean="0">
                <a:solidFill>
                  <a:prstClr val="black"/>
                </a:solidFill>
              </a:rPr>
              <a:t>V praxi to až tak často neřešíme </a:t>
            </a:r>
            <a:r>
              <a:rPr lang="cs-CZ" dirty="0" smtClean="0">
                <a:solidFill>
                  <a:prstClr val="black"/>
                </a:solidFill>
                <a:sym typeface="Wingdings" pitchFamily="2" charset="2"/>
              </a:rPr>
              <a:t> oficiální šablony institucí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4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1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3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4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14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Prezi.com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619251"/>
            <a:ext cx="7467600" cy="487375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" y="1538920"/>
            <a:ext cx="4758283" cy="30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4140820" cy="195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52" y="332656"/>
            <a:ext cx="3988234" cy="247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5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584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</p:txBody>
      </p:sp>
    </p:spTree>
    <p:extLst>
      <p:ext uri="{BB962C8B-B14F-4D97-AF65-F5344CB8AC3E}">
        <p14:creationId xmlns:p14="http://schemas.microsoft.com/office/powerpoint/2010/main" val="42506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686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</p:txBody>
      </p:sp>
    </p:spTree>
    <p:extLst>
      <p:ext uri="{BB962C8B-B14F-4D97-AF65-F5344CB8AC3E}">
        <p14:creationId xmlns:p14="http://schemas.microsoft.com/office/powerpoint/2010/main" val="32872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a poster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Mají odlišný formát</a:t>
            </a:r>
          </a:p>
          <a:p>
            <a:pPr>
              <a:buNone/>
            </a:pPr>
            <a:r>
              <a:rPr lang="cs-CZ" dirty="0" smtClean="0"/>
              <a:t>Liší se:</a:t>
            </a:r>
          </a:p>
          <a:p>
            <a:pPr>
              <a:buNone/>
            </a:pPr>
            <a:r>
              <a:rPr lang="cs-CZ" dirty="0" smtClean="0"/>
              <a:t>	Příležitost (situace, publikum)</a:t>
            </a:r>
          </a:p>
          <a:p>
            <a:pPr>
              <a:buNone/>
            </a:pPr>
            <a:r>
              <a:rPr lang="cs-CZ" dirty="0" smtClean="0"/>
              <a:t>	Obsah a účel prezentace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789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</p:txBody>
      </p:sp>
    </p:spTree>
    <p:extLst>
      <p:ext uri="{BB962C8B-B14F-4D97-AF65-F5344CB8AC3E}">
        <p14:creationId xmlns:p14="http://schemas.microsoft.com/office/powerpoint/2010/main" val="25463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891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  <a:p>
            <a:pPr lvl="1"/>
            <a:r>
              <a:rPr lang="cs-CZ" smtClean="0"/>
              <a:t>A odvádějí pozornost</a:t>
            </a:r>
          </a:p>
        </p:txBody>
      </p:sp>
    </p:spTree>
    <p:extLst>
      <p:ext uri="{BB962C8B-B14F-4D97-AF65-F5344CB8AC3E}">
        <p14:creationId xmlns:p14="http://schemas.microsoft.com/office/powerpoint/2010/main" val="38070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993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  <a:p>
            <a:pPr lvl="1"/>
            <a:r>
              <a:rPr lang="cs-CZ" smtClean="0"/>
              <a:t>A odvádějí pozornost</a:t>
            </a:r>
          </a:p>
          <a:p>
            <a:pPr lvl="1"/>
            <a:r>
              <a:rPr lang="cs-CZ" smtClean="0"/>
              <a:t>Vidíte?</a:t>
            </a:r>
          </a:p>
        </p:txBody>
      </p:sp>
    </p:spTree>
    <p:extLst>
      <p:ext uri="{BB962C8B-B14F-4D97-AF65-F5344CB8AC3E}">
        <p14:creationId xmlns:p14="http://schemas.microsoft.com/office/powerpoint/2010/main" val="16137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4096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  <a:p>
            <a:pPr lvl="1"/>
            <a:r>
              <a:rPr lang="cs-CZ" smtClean="0"/>
              <a:t>A odvádějí pozornost</a:t>
            </a:r>
          </a:p>
          <a:p>
            <a:pPr lvl="1"/>
            <a:r>
              <a:rPr lang="cs-CZ" smtClean="0"/>
              <a:t>Vidíte?</a:t>
            </a:r>
          </a:p>
        </p:txBody>
      </p:sp>
    </p:spTree>
    <p:extLst>
      <p:ext uri="{BB962C8B-B14F-4D97-AF65-F5344CB8AC3E}">
        <p14:creationId xmlns:p14="http://schemas.microsoft.com/office/powerpoint/2010/main" val="11011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4198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  <a:p>
            <a:pPr lvl="1"/>
            <a:r>
              <a:rPr lang="cs-CZ" smtClean="0"/>
              <a:t>A odvádějí pozornost</a:t>
            </a:r>
          </a:p>
          <a:p>
            <a:pPr lvl="1"/>
            <a:r>
              <a:rPr lang="cs-CZ" smtClean="0"/>
              <a:t>Vidíte?</a:t>
            </a:r>
          </a:p>
        </p:txBody>
      </p:sp>
    </p:spTree>
    <p:extLst>
      <p:ext uri="{BB962C8B-B14F-4D97-AF65-F5344CB8AC3E}">
        <p14:creationId xmlns:p14="http://schemas.microsoft.com/office/powerpoint/2010/main" val="19958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4301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  <a:p>
            <a:pPr lvl="1"/>
            <a:r>
              <a:rPr lang="cs-CZ" smtClean="0"/>
              <a:t>A odvádějí pozornost</a:t>
            </a:r>
          </a:p>
          <a:p>
            <a:pPr lvl="1"/>
            <a:r>
              <a:rPr lang="cs-CZ" smtClean="0"/>
              <a:t>Vidíte?</a:t>
            </a:r>
          </a:p>
        </p:txBody>
      </p:sp>
    </p:spTree>
    <p:extLst>
      <p:ext uri="{BB962C8B-B14F-4D97-AF65-F5344CB8AC3E}">
        <p14:creationId xmlns:p14="http://schemas.microsoft.com/office/powerpoint/2010/main" val="26855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5163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Animace přechodů snímků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Pokud ano, pak jedině jednoduché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Jinak jsou rušivé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A odvádějí pozornost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Vidíte?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Jednoduché přechody jsou lepší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Totéž platí pro animace obrázků a textu – méně je více</a:t>
            </a:r>
            <a:endParaRPr lang="cs-CZ" b="1" u="sng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76475"/>
            <a:ext cx="39004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64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2C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50"/>
                            </p:stCondLst>
                            <p:childTnLst>
                              <p:par>
                                <p:cTn id="22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10"/>
                            </p:stCondLst>
                            <p:childTnLst>
                              <p:par>
                                <p:cTn id="2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11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11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43200000">
                                      <p:cBhvr>
                                        <p:cTn id="4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11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61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556E-6 C 0.00104 -0.03934 -0.00156 -0.01944 0.00278 -0.03842 C 0.00799 -0.06203 -0.00052 -0.02707 0.00573 -0.04745 C 0.00695 -0.05115 0.00851 -0.05879 0.00851 -0.05879 C 0.00799 -0.07383 0.00799 -0.08865 0.00747 -0.1037 C 0.00695 -0.11712 -0.00087 -0.13008 -0.00677 -0.13957 C -0.02014 -0.1611 -0.04062 -0.17939 -0.06163 -0.18332 C -0.08385 -0.19212 -0.07448 -0.19004 -0.08958 -0.19212 C -0.10798 -0.19073 -0.11146 -0.19305 -0.11927 -0.17175 C -0.12048 -0.14652 -0.12205 -0.1287 -0.1184 -0.10115 C -0.11788 -0.09652 -0.11423 -0.09374 -0.1125 -0.08957 C -0.11094 -0.08587 -0.11007 -0.08194 -0.10885 -0.07823 C -0.09635 -0.04698 -0.07882 -0.01874 -0.06927 0.01413 C -0.07031 0.02918 -0.06944 0.04445 -0.07239 0.05904 C -0.07309 0.06367 -0.07708 0.06644 -0.07986 0.06922 C -0.09479 0.08334 -0.12292 0.09793 -0.14062 0.1014 C -0.14531 0.10232 -0.15 0.10209 -0.15486 0.10255 C -0.18021 0.10765 -0.19965 0.10742 -0.22621 0.10649 C -0.25469 0.09283 -0.27465 0.06459 -0.29045 0.0308 C -0.30052 0.0095 -0.3118 -0.01272 -0.31736 -0.03703 C -0.31962 -0.07013 -0.32083 -0.07661 -0.3184 -0.11527 C -0.31805 -0.1199 -0.30989 -0.13957 -0.30972 -0.14096 C -0.3066 -0.15809 -0.29548 -0.1736 -0.28941 -0.18957 C -0.28819 -0.1986 -0.28298 -0.2074 -0.28281 -0.21666 C -0.28264 -0.22615 -0.28281 -0.23541 -0.28281 -0.2449 C -0.31875 -0.28425 -0.35226 -0.32754 -0.39045 -0.36272 C -0.39548 -0.36712 -0.40226 -0.3618 -0.40798 -0.36018 C -0.42014 -0.35694 -0.43854 -0.33819 -0.44531 -0.3243 C -0.44566 -0.32291 -0.44566 -0.32152 -0.44618 -0.32036 C -0.44722 -0.31828 -0.4493 -0.31735 -0.45 -0.31527 C -0.45121 -0.31157 -0.45121 -0.30763 -0.45191 -0.3037 C -0.45417 -0.29166 -0.45625 -0.27939 -0.45972 -0.26782 C -0.46042 -0.25161 -0.46198 -0.23749 -0.46354 -0.22175 C -0.46319 -0.1905 -0.46354 -0.15948 -0.4625 -0.12823 C -0.4618 -0.10832 -0.44826 -0.08194 -0.44236 -0.06666 C -0.43351 -0.04351 -0.42292 -0.02198 -0.41441 0.0014 C -0.41111 0.01089 -0.4092 0.02061 -0.40486 0.02964 C -0.40121 0.04955 -0.39965 0.0514 -0.40295 0.07709 C -0.4033 0.07918 -0.40538 0.07987 -0.40694 0.0808 C -0.41632 0.08774 -0.4276 0.09584 -0.43854 0.0963 C -0.4658 0.09746 -0.49305 0.09793 -0.52031 0.09885 C -0.53298 0.10047 -0.54462 0.1058 -0.5559 0.11297 C -0.56163 0.12061 -0.56875 0.1264 -0.57309 0.13589 C -0.58142 0.15394 -0.58819 0.17431 -0.59149 0.19492 C -0.5908 0.20996 -0.59097 0.22501 -0.58941 0.23982 C -0.58819 0.25047 -0.57864 0.2588 -0.57413 0.26668 C -0.56337 0.28519 -0.55469 0.30348 -0.53663 0.30904 C -0.51163 0.30811 -0.48663 0.30834 -0.46163 0.30649 C -0.44236 0.3051 -0.42344 0.29793 -0.40399 0.2963 C -0.39705 0.29677 -0.38976 0.29492 -0.38298 0.29746 C -0.38194 0.29769 -0.38038 0.3088 -0.37986 0.31043 C -0.37465 0.32779 -0.37153 0.34839 -0.36371 0.36413 C -0.34774 0.39492 -0.35642 0.3808 -0.33941 0.39492 C -0.31684 0.4139 -0.31996 0.41205 -0.29618 0.42177 C -0.2816 0.42015 -0.23038 0.42269 -0.2059 0.40649 C -0.19809 0.4014 -0.18281 0.39098 -0.17708 0.37825 C -0.17448 0.37269 -0.17031 0.36043 -0.17031 0.36043 C -0.17135 0.34376 -0.17048 0.32686 -0.17309 0.31043 C -0.17396 0.30556 -0.17778 0.30279 -0.17986 0.29885 C -0.19167 0.2764 -0.20139 0.25672 -0.21441 0.23589 C -0.23194 0.20765 -0.25139 0.18242 -0.2684 0.15394 C -0.27569 0.14191 -0.30989 0.11899 -0.31441 0.11552 C -0.34149 0.09492 -0.36944 0.0808 -0.39809 0.06413 C -0.43611 0.04214 -0.4743 0.02061 -0.5125 -0.00115 C -0.54566 -0.0199 -0.58333 -0.04745 -0.61545 -0.07291 C -0.62031 -0.07684 -0.62934 -0.08587 -0.63281 -0.09351 C -0.63542 -0.0993 -0.63941 -0.11157 -0.63941 -0.11157 C -0.6434 -0.15532 -0.64253 -0.19444 -0.62986 -0.23332 C -0.62882 -0.24305 -0.62743 -0.24536 -0.62222 -0.25254 C -0.61788 -0.26805 -0.60278 -0.26897 -0.59236 -0.27036 C -0.56441 -0.27962 -0.57656 -0.27754 -0.5559 -0.27939 C -0.47031 -0.29559 -0.56788 -0.278 -0.32795 -0.28332 C -0.31215 -0.28379 -0.29514 -0.2905 -0.27899 -0.29212 C -0.25364 -0.29907 -0.22882 -0.30254 -0.20295 -0.30624 C -0.19132 -0.30601 -0.14427 -0.3243 -0.13559 -0.29212 C -0.13437 -0.28124 -0.13125 -0.27592 -0.12812 -0.26527 C -0.12552 -0.2574 -0.12135 -0.24096 -0.12135 -0.24096 C -0.12031 -0.20995 -0.11875 -0.17823 -0.11562 -0.14745 C -0.11771 -0.05555 -0.1151 -0.04397 -0.125 0.01922 C -0.12656 0.04029 -0.13194 0.05996 -0.13489 0.0808 C -0.13767 0.13311 -0.14219 0.18658 -0.13489 0.23843 C -0.13142 0.29121 -0.11614 0.347 -0.09167 0.38843 C -0.08802 0.39445 -0.08663 0.40232 -0.08281 0.40788 C -0.08073 0.41089 -0.0776 0.41181 -0.075 0.41413 C -0.06371 0.42478 -0.05417 0.43681 -0.04167 0.44492 C -0.03802 0.45117 -0.03368 0.45302 -0.02812 0.4551 C -0.01128 0.44584 -0.02014 0.45163 -0.00104 0.43728 C 0.01545 0.42478 0.03611 0.41992 0.05278 0.40788 C 0.06736 0.39746 0.08108 0.38473 0.09514 0.37316 C 0.10573 0.36436 0.11302 0.35001 0.12205 0.33843 C 0.12604 0.33334 0.12726 0.3257 0.12969 0.31922 C 0.1375 0.29816 0.14288 0.27755 0.14809 0.2551 C 0.14896 0.23056 0.15122 0.20672 0.15278 0.18218 C 0.15486 0.13982 0.15382 0.10649 0.1625 0.06806 C 0.16649 -0.02823 0.17257 -0.12522 0.17691 -0.22175 C 0.17726 -0.24444 0.18472 -0.31712 0.17309 -0.33842 C 0.1717 -0.35277 0.17327 -0.37569 0.16719 -0.38842 C 0.16597 -0.39397 0.16337 -0.39305 0.15955 -0.3949 C 0.15122 -0.39328 0.14184 -0.3942 0.13455 -0.38842 C 0.1309 -0.38564 0.12604 -0.37777 0.12309 -0.3743 C 0.11493 -0.36457 0.10781 -0.35647 0.10087 -0.3449 C 0.08403 -0.31666 0.10538 -0.35254 0.08941 -0.32939 C 0.08229 -0.3192 0.07865 -0.3074 0.07309 -0.29606 C 0.0691 -0.28819 0.06337 -0.2817 0.06059 -0.27291 C 0.0592 -0.26874 0.05816 -0.26434 0.0566 -0.26018 C 0.05226 -0.2486 0.04879 -0.23657 0.0441 -0.22545 C 0.04132 -0.21874 0.03733 -0.21249 0.03559 -0.20508 C 0.03281 -0.19282 0.02813 -0.18217 0.025 -0.17036 C 0.01528 -0.13402 0.02413 -0.15138 0.01632 -0.13703 C 0.00972 -0.10323 -0.00139 -0.06319 -0.01649 -0.03448 C -0.02118 -0.01388 -0.01719 -0.0287 -0.025 -0.00624 C -0.02708 -0.00045 -0.03107 0.01158 -0.03107 0.01158 C -0.03281 0.02617 -0.03646 0.03982 -0.03958 0.05394 C -0.03906 0.07084 -0.04253 0.08936 -0.02917 0.09492 C -0.0217 0.09445 -0.01406 0.09515 -0.00677 0.09376 C -0.00156 0.09283 -0.00156 0.08218 -0.00104 0.07825 C 0.00122 0.05996 0.00174 0.04144 0.00469 0.02316 C 0.00365 0.00603 0.00729 0.00904 -0.00295 0.00904 L -4.44444E-6 5.55556E-6 Z " pathEditMode="relative" ptsTypes="fffffffffffffffffffffffffffffffffffffffffffffffffffffffffffffffffffffffffffffffffffffffffffffffffffffffffffffffffffffAf">
                                      <p:cBhvr>
                                        <p:cTn id="5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61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Kdy se animace hodí: výklad a modely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Postupný výklad, např.:</a:t>
            </a:r>
          </a:p>
          <a:p>
            <a:pPr lvl="1"/>
            <a:r>
              <a:rPr lang="cs-CZ" smtClean="0"/>
              <a:t>Struktura článku:</a:t>
            </a:r>
          </a:p>
          <a:p>
            <a:pPr lvl="2"/>
            <a:r>
              <a:rPr lang="cs-CZ" smtClean="0"/>
              <a:t>Úvod - představení toho, co chceme zkoumat</a:t>
            </a:r>
          </a:p>
          <a:p>
            <a:pPr lvl="2"/>
            <a:r>
              <a:rPr lang="cs-CZ" smtClean="0"/>
              <a:t>Metoda - detailní popis průběhu studie</a:t>
            </a:r>
          </a:p>
          <a:p>
            <a:pPr lvl="2"/>
            <a:r>
              <a:rPr lang="cs-CZ" smtClean="0"/>
              <a:t>Výsledky - shrnutí výsledků – všech potřebných údajů</a:t>
            </a:r>
          </a:p>
          <a:p>
            <a:pPr lvl="2"/>
            <a:r>
              <a:rPr lang="cs-CZ" smtClean="0"/>
              <a:t>Diskuze - z</a:t>
            </a:r>
            <a:r>
              <a:rPr lang="cs-CZ" smtClean="0">
                <a:sym typeface="Wingdings" pitchFamily="2" charset="2"/>
              </a:rPr>
              <a:t>hodnocení výsledků, hlavně ve vztahu k Vašim otázkám a teorii</a:t>
            </a:r>
          </a:p>
          <a:p>
            <a:pPr lvl="2"/>
            <a:endParaRPr lang="cs-CZ" smtClean="0"/>
          </a:p>
          <a:p>
            <a:r>
              <a:rPr lang="cs-CZ" smtClean="0"/>
              <a:t>Výhoda: posluchači nečtou dopředu a pokud se ztratí ve vašem výkladu, rychle se najdou</a:t>
            </a:r>
          </a:p>
          <a:p>
            <a:r>
              <a:rPr lang="cs-CZ" sz="1800" smtClean="0"/>
              <a:t>Nevýhoda: měli byste velmi dobře znát strukturu své prezentace (příp. mít tištěnou podobu)</a:t>
            </a:r>
          </a:p>
        </p:txBody>
      </p:sp>
    </p:spTree>
    <p:extLst>
      <p:ext uri="{BB962C8B-B14F-4D97-AF65-F5344CB8AC3E}">
        <p14:creationId xmlns:p14="http://schemas.microsoft.com/office/powerpoint/2010/main" val="36981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0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0563" y="3225800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na FB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cxnSp>
        <p:nvCxnSpPr>
          <p:cNvPr id="11" name="Přímá spojnice se šipkou 10"/>
          <p:cNvCxnSpPr>
            <a:stCxn id="4" idx="3"/>
            <a:endCxn id="5" idx="1"/>
          </p:cNvCxnSpPr>
          <p:nvPr/>
        </p:nvCxnSpPr>
        <p:spPr>
          <a:xfrm>
            <a:off x="2987675" y="2600325"/>
            <a:ext cx="1512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3"/>
            <a:endCxn id="5" idx="1"/>
          </p:cNvCxnSpPr>
          <p:nvPr/>
        </p:nvCxnSpPr>
        <p:spPr>
          <a:xfrm flipV="1">
            <a:off x="2994025" y="3694113"/>
            <a:ext cx="1506538" cy="1239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7" idx="3"/>
            <a:endCxn id="5" idx="1"/>
          </p:cNvCxnSpPr>
          <p:nvPr/>
        </p:nvCxnSpPr>
        <p:spPr>
          <a:xfrm flipV="1">
            <a:off x="2987675" y="3694113"/>
            <a:ext cx="1512888" cy="58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Zakřivená spojnice 16"/>
          <p:cNvCxnSpPr>
            <a:stCxn id="4" idx="1"/>
            <a:endCxn id="6" idx="1"/>
          </p:cNvCxnSpPr>
          <p:nvPr/>
        </p:nvCxnSpPr>
        <p:spPr>
          <a:xfrm rot="10800000" flipH="1" flipV="1">
            <a:off x="1547813" y="2600325"/>
            <a:ext cx="6350" cy="2333625"/>
          </a:xfrm>
          <a:prstGeom prst="curvedConnector3">
            <a:avLst>
              <a:gd name="adj1" fmla="val -17033438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Zakřivená spojnice 19"/>
          <p:cNvCxnSpPr>
            <a:stCxn id="6" idx="1"/>
            <a:endCxn id="7" idx="1"/>
          </p:cNvCxnSpPr>
          <p:nvPr/>
        </p:nvCxnSpPr>
        <p:spPr>
          <a:xfrm rot="10800000">
            <a:off x="1547813" y="3752850"/>
            <a:ext cx="6350" cy="1181100"/>
          </a:xfrm>
          <a:prstGeom prst="curvedConnector3">
            <a:avLst>
              <a:gd name="adj1" fmla="val 7993527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Zakřivená spojnice 33"/>
          <p:cNvCxnSpPr>
            <a:stCxn id="4" idx="1"/>
            <a:endCxn id="7" idx="1"/>
          </p:cNvCxnSpPr>
          <p:nvPr/>
        </p:nvCxnSpPr>
        <p:spPr>
          <a:xfrm rot="10800000" flipV="1">
            <a:off x="1547813" y="2600325"/>
            <a:ext cx="12700" cy="1152525"/>
          </a:xfrm>
          <a:prstGeom prst="curvedConnector3">
            <a:avLst>
              <a:gd name="adj1" fmla="val 4084614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6948488" y="3221038"/>
            <a:ext cx="1439862" cy="9366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FB </a:t>
            </a:r>
            <a:r>
              <a:rPr lang="cs-CZ" dirty="0" err="1">
                <a:solidFill>
                  <a:prstClr val="black"/>
                </a:solidFill>
              </a:rPr>
              <a:t>self-disclosure</a:t>
            </a: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44" name="Přímá spojnice se šipkou 43"/>
          <p:cNvCxnSpPr>
            <a:stCxn id="5" idx="3"/>
            <a:endCxn id="39" idx="1"/>
          </p:cNvCxnSpPr>
          <p:nvPr/>
        </p:nvCxnSpPr>
        <p:spPr>
          <a:xfrm flipV="1">
            <a:off x="5940425" y="3689350"/>
            <a:ext cx="1008063" cy="4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3239852" y="2658335"/>
            <a:ext cx="5040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H1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239852" y="3429000"/>
            <a:ext cx="5040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H2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3239852" y="4283119"/>
            <a:ext cx="5040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H3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6156176" y="3441649"/>
            <a:ext cx="5040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H4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  <p:cxnSp>
        <p:nvCxnSpPr>
          <p:cNvPr id="108" name="Pravoúhlá spojnice 107"/>
          <p:cNvCxnSpPr>
            <a:stCxn id="6" idx="2"/>
            <a:endCxn id="39" idx="2"/>
          </p:cNvCxnSpPr>
          <p:nvPr/>
        </p:nvCxnSpPr>
        <p:spPr>
          <a:xfrm rot="5400000" flipH="1" flipV="1">
            <a:off x="4348957" y="2082006"/>
            <a:ext cx="1243012" cy="5394325"/>
          </a:xfrm>
          <a:prstGeom prst="bentConnector3">
            <a:avLst>
              <a:gd name="adj1" fmla="val -18380"/>
            </a:avLst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9" name="Obdélník 108"/>
          <p:cNvSpPr/>
          <p:nvPr/>
        </p:nvSpPr>
        <p:spPr>
          <a:xfrm>
            <a:off x="4708783" y="5380840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H5</a:t>
            </a:r>
          </a:p>
        </p:txBody>
      </p:sp>
    </p:spTree>
    <p:extLst>
      <p:ext uri="{BB962C8B-B14F-4D97-AF65-F5344CB8AC3E}">
        <p14:creationId xmlns:p14="http://schemas.microsoft.com/office/powerpoint/2010/main" val="20610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a poster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Různé příležitosti</a:t>
            </a:r>
          </a:p>
          <a:p>
            <a:r>
              <a:rPr lang="cs-CZ" dirty="0" smtClean="0"/>
              <a:t>Obhajoba diplomové práce</a:t>
            </a:r>
          </a:p>
          <a:p>
            <a:r>
              <a:rPr lang="cs-CZ" dirty="0" smtClean="0"/>
              <a:t>Konference</a:t>
            </a:r>
          </a:p>
          <a:p>
            <a:r>
              <a:rPr lang="cs-CZ" dirty="0" smtClean="0"/>
              <a:t>Seminář/hodina/workshop</a:t>
            </a:r>
          </a:p>
          <a:p>
            <a:r>
              <a:rPr lang="cs-CZ" dirty="0" err="1" smtClean="0"/>
              <a:t>Group</a:t>
            </a:r>
            <a:r>
              <a:rPr lang="cs-CZ" dirty="0" smtClean="0"/>
              <a:t> meeting</a:t>
            </a:r>
          </a:p>
          <a:p>
            <a:r>
              <a:rPr lang="cs-CZ" dirty="0" smtClean="0"/>
              <a:t>…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20293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</p:spTree>
    <p:extLst>
      <p:ext uri="{BB962C8B-B14F-4D97-AF65-F5344CB8AC3E}">
        <p14:creationId xmlns:p14="http://schemas.microsoft.com/office/powerpoint/2010/main" val="14565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0563" y="3225800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na FB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cxnSp>
        <p:nvCxnSpPr>
          <p:cNvPr id="11" name="Přímá spojnice se šipkou 10"/>
          <p:cNvCxnSpPr>
            <a:stCxn id="4" idx="3"/>
            <a:endCxn id="5" idx="1"/>
          </p:cNvCxnSpPr>
          <p:nvPr/>
        </p:nvCxnSpPr>
        <p:spPr>
          <a:xfrm>
            <a:off x="2987675" y="2565400"/>
            <a:ext cx="1512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</p:spTree>
    <p:extLst>
      <p:ext uri="{BB962C8B-B14F-4D97-AF65-F5344CB8AC3E}">
        <p14:creationId xmlns:p14="http://schemas.microsoft.com/office/powerpoint/2010/main" val="27143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0563" y="3225800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na FB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cxnSp>
        <p:nvCxnSpPr>
          <p:cNvPr id="11" name="Přímá spojnice se šipkou 10"/>
          <p:cNvCxnSpPr>
            <a:stCxn id="4" idx="3"/>
            <a:endCxn id="5" idx="1"/>
          </p:cNvCxnSpPr>
          <p:nvPr/>
        </p:nvCxnSpPr>
        <p:spPr>
          <a:xfrm>
            <a:off x="2987675" y="2565400"/>
            <a:ext cx="1512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7" idx="3"/>
            <a:endCxn id="5" idx="1"/>
          </p:cNvCxnSpPr>
          <p:nvPr/>
        </p:nvCxnSpPr>
        <p:spPr>
          <a:xfrm flipV="1">
            <a:off x="2987675" y="3694113"/>
            <a:ext cx="1512888" cy="58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</p:spTree>
    <p:extLst>
      <p:ext uri="{BB962C8B-B14F-4D97-AF65-F5344CB8AC3E}">
        <p14:creationId xmlns:p14="http://schemas.microsoft.com/office/powerpoint/2010/main" val="33169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0563" y="3225800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na FB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cxnSp>
        <p:nvCxnSpPr>
          <p:cNvPr id="11" name="Přímá spojnice se šipkou 10"/>
          <p:cNvCxnSpPr>
            <a:stCxn id="4" idx="3"/>
            <a:endCxn id="5" idx="1"/>
          </p:cNvCxnSpPr>
          <p:nvPr/>
        </p:nvCxnSpPr>
        <p:spPr>
          <a:xfrm>
            <a:off x="2987675" y="2565400"/>
            <a:ext cx="1512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7" idx="3"/>
            <a:endCxn id="5" idx="1"/>
          </p:cNvCxnSpPr>
          <p:nvPr/>
        </p:nvCxnSpPr>
        <p:spPr>
          <a:xfrm flipV="1">
            <a:off x="3006725" y="3694113"/>
            <a:ext cx="1474788" cy="58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  <p:cxnSp>
        <p:nvCxnSpPr>
          <p:cNvPr id="3" name="Přímá spojnice se šipkou 14"/>
          <p:cNvCxnSpPr>
            <a:stCxn id="6" idx="3"/>
            <a:endCxn id="5" idx="1"/>
          </p:cNvCxnSpPr>
          <p:nvPr/>
        </p:nvCxnSpPr>
        <p:spPr>
          <a:xfrm flipV="1">
            <a:off x="3013075" y="3694113"/>
            <a:ext cx="1468438" cy="1239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0563" y="3225800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na FB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cxnSp>
        <p:nvCxnSpPr>
          <p:cNvPr id="11" name="Přímá spojnice se šipkou 10"/>
          <p:cNvCxnSpPr>
            <a:stCxn id="4" idx="3"/>
            <a:endCxn id="5" idx="1"/>
          </p:cNvCxnSpPr>
          <p:nvPr/>
        </p:nvCxnSpPr>
        <p:spPr>
          <a:xfrm>
            <a:off x="2987675" y="2600325"/>
            <a:ext cx="1512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3"/>
            <a:endCxn id="5" idx="1"/>
          </p:cNvCxnSpPr>
          <p:nvPr/>
        </p:nvCxnSpPr>
        <p:spPr>
          <a:xfrm flipV="1">
            <a:off x="2994025" y="3694113"/>
            <a:ext cx="1506538" cy="1239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7" idx="3"/>
            <a:endCxn id="5" idx="1"/>
          </p:cNvCxnSpPr>
          <p:nvPr/>
        </p:nvCxnSpPr>
        <p:spPr>
          <a:xfrm flipV="1">
            <a:off x="2987675" y="3694113"/>
            <a:ext cx="1512888" cy="58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6948488" y="3221038"/>
            <a:ext cx="1439862" cy="9366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FB </a:t>
            </a:r>
            <a:r>
              <a:rPr lang="cs-CZ" dirty="0" err="1">
                <a:solidFill>
                  <a:prstClr val="black"/>
                </a:solidFill>
              </a:rPr>
              <a:t>self-disclosure</a:t>
            </a: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44" name="Přímá spojnice se šipkou 43"/>
          <p:cNvCxnSpPr>
            <a:stCxn id="5" idx="3"/>
            <a:endCxn id="39" idx="1"/>
          </p:cNvCxnSpPr>
          <p:nvPr/>
        </p:nvCxnSpPr>
        <p:spPr>
          <a:xfrm flipV="1">
            <a:off x="5940425" y="3689350"/>
            <a:ext cx="1008063" cy="4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</p:spTree>
    <p:extLst>
      <p:ext uri="{BB962C8B-B14F-4D97-AF65-F5344CB8AC3E}">
        <p14:creationId xmlns:p14="http://schemas.microsoft.com/office/powerpoint/2010/main" val="16205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grpSp>
        <p:nvGrpSpPr>
          <p:cNvPr id="74783" name="Group 31"/>
          <p:cNvGrpSpPr>
            <a:grpSpLocks/>
          </p:cNvGrpSpPr>
          <p:nvPr/>
        </p:nvGrpSpPr>
        <p:grpSpPr bwMode="auto">
          <a:xfrm>
            <a:off x="1547813" y="2133600"/>
            <a:ext cx="6840537" cy="3859213"/>
            <a:chOff x="975" y="1344"/>
            <a:chExt cx="4309" cy="2431"/>
          </a:xfrm>
        </p:grpSpPr>
        <p:sp>
          <p:nvSpPr>
            <p:cNvPr id="4" name="Obdélník 3"/>
            <p:cNvSpPr/>
            <p:nvPr/>
          </p:nvSpPr>
          <p:spPr>
            <a:xfrm>
              <a:off x="975" y="1344"/>
              <a:ext cx="907" cy="589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Počet přátel RL</a:t>
              </a:r>
            </a:p>
          </p:txBody>
        </p:sp>
        <p:sp>
          <p:nvSpPr>
            <p:cNvPr id="5" name="Obdélník 4"/>
            <p:cNvSpPr/>
            <p:nvPr/>
          </p:nvSpPr>
          <p:spPr>
            <a:xfrm>
              <a:off x="2835" y="2032"/>
              <a:ext cx="907" cy="590"/>
            </a:xfrm>
            <a:prstGeom prst="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Počet přátel na FB</a:t>
              </a:r>
            </a:p>
          </p:txBody>
        </p:sp>
        <p:sp>
          <p:nvSpPr>
            <p:cNvPr id="6" name="Obdélník 5"/>
            <p:cNvSpPr/>
            <p:nvPr/>
          </p:nvSpPr>
          <p:spPr>
            <a:xfrm>
              <a:off x="979" y="2813"/>
              <a:ext cx="907" cy="589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Extroverze</a:t>
              </a:r>
            </a:p>
          </p:txBody>
        </p:sp>
        <p:cxnSp>
          <p:nvCxnSpPr>
            <p:cNvPr id="11" name="Přímá spojnice se šipkou 10"/>
            <p:cNvCxnSpPr>
              <a:stCxn id="4" idx="3"/>
              <a:endCxn id="5" idx="1"/>
            </p:cNvCxnSpPr>
            <p:nvPr/>
          </p:nvCxnSpPr>
          <p:spPr>
            <a:xfrm>
              <a:off x="1882" y="1638"/>
              <a:ext cx="953" cy="6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>
              <a:stCxn id="6" idx="3"/>
              <a:endCxn id="5" idx="1"/>
            </p:cNvCxnSpPr>
            <p:nvPr/>
          </p:nvCxnSpPr>
          <p:spPr>
            <a:xfrm flipV="1">
              <a:off x="1886" y="2327"/>
              <a:ext cx="949" cy="7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>
              <a:stCxn id="7" idx="3"/>
              <a:endCxn id="5" idx="1"/>
            </p:cNvCxnSpPr>
            <p:nvPr/>
          </p:nvCxnSpPr>
          <p:spPr>
            <a:xfrm flipV="1">
              <a:off x="1882" y="2327"/>
              <a:ext cx="953" cy="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Zakřivená spojnice 16"/>
            <p:cNvCxnSpPr>
              <a:stCxn id="4" idx="1"/>
              <a:endCxn id="6" idx="1"/>
            </p:cNvCxnSpPr>
            <p:nvPr/>
          </p:nvCxnSpPr>
          <p:spPr>
            <a:xfrm rot="10800000" flipH="1" flipV="1">
              <a:off x="975" y="1638"/>
              <a:ext cx="4" cy="1470"/>
            </a:xfrm>
            <a:prstGeom prst="curvedConnector3">
              <a:avLst>
                <a:gd name="adj1" fmla="val -17033438"/>
              </a:avLst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Zakřivená spojnice 19"/>
            <p:cNvCxnSpPr>
              <a:stCxn id="6" idx="1"/>
              <a:endCxn id="7" idx="1"/>
            </p:cNvCxnSpPr>
            <p:nvPr/>
          </p:nvCxnSpPr>
          <p:spPr>
            <a:xfrm rot="10800000">
              <a:off x="975" y="2364"/>
              <a:ext cx="4" cy="744"/>
            </a:xfrm>
            <a:prstGeom prst="curvedConnector3">
              <a:avLst>
                <a:gd name="adj1" fmla="val 7993527"/>
              </a:avLst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Zakřivená spojnice 33"/>
            <p:cNvCxnSpPr>
              <a:stCxn id="4" idx="1"/>
              <a:endCxn id="7" idx="1"/>
            </p:cNvCxnSpPr>
            <p:nvPr/>
          </p:nvCxnSpPr>
          <p:spPr>
            <a:xfrm rot="10800000" flipV="1">
              <a:off x="975" y="1638"/>
              <a:ext cx="8" cy="726"/>
            </a:xfrm>
            <a:prstGeom prst="curvedConnector3">
              <a:avLst>
                <a:gd name="adj1" fmla="val 4084614"/>
              </a:avLst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9" name="Obdélník 38"/>
            <p:cNvSpPr/>
            <p:nvPr/>
          </p:nvSpPr>
          <p:spPr>
            <a:xfrm>
              <a:off x="4377" y="2029"/>
              <a:ext cx="907" cy="5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FB </a:t>
              </a:r>
              <a:r>
                <a:rPr lang="cs-CZ" dirty="0" err="1">
                  <a:solidFill>
                    <a:prstClr val="black"/>
                  </a:solidFill>
                </a:rPr>
                <a:t>self-disclosure</a:t>
              </a:r>
              <a:endParaRPr lang="cs-CZ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Přímá spojnice se šipkou 43"/>
            <p:cNvCxnSpPr>
              <a:stCxn id="5" idx="3"/>
              <a:endCxn id="39" idx="1"/>
            </p:cNvCxnSpPr>
            <p:nvPr/>
          </p:nvCxnSpPr>
          <p:spPr>
            <a:xfrm flipV="1">
              <a:off x="3742" y="2324"/>
              <a:ext cx="635" cy="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bdélník 45"/>
            <p:cNvSpPr/>
            <p:nvPr/>
          </p:nvSpPr>
          <p:spPr>
            <a:xfrm>
              <a:off x="2041" y="1675"/>
              <a:ext cx="317" cy="3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H1</a:t>
              </a:r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2041" y="2160"/>
              <a:ext cx="317" cy="3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H2</a:t>
              </a:r>
            </a:p>
          </p:txBody>
        </p:sp>
        <p:sp>
          <p:nvSpPr>
            <p:cNvPr id="50" name="Obdélník 49"/>
            <p:cNvSpPr/>
            <p:nvPr/>
          </p:nvSpPr>
          <p:spPr>
            <a:xfrm>
              <a:off x="2041" y="2698"/>
              <a:ext cx="317" cy="3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H3</a:t>
              </a:r>
            </a:p>
          </p:txBody>
        </p:sp>
        <p:sp>
          <p:nvSpPr>
            <p:cNvPr id="51" name="Obdélník 50"/>
            <p:cNvSpPr/>
            <p:nvPr/>
          </p:nvSpPr>
          <p:spPr>
            <a:xfrm>
              <a:off x="3878" y="2168"/>
              <a:ext cx="317" cy="3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H4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975" y="2069"/>
              <a:ext cx="907" cy="590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Jak dlouho má FB</a:t>
              </a:r>
            </a:p>
          </p:txBody>
        </p:sp>
        <p:cxnSp>
          <p:nvCxnSpPr>
            <p:cNvPr id="108" name="Pravoúhlá spojnice 107"/>
            <p:cNvCxnSpPr>
              <a:stCxn id="6" idx="2"/>
              <a:endCxn id="39" idx="2"/>
            </p:cNvCxnSpPr>
            <p:nvPr/>
          </p:nvCxnSpPr>
          <p:spPr>
            <a:xfrm rot="5400000" flipH="1" flipV="1">
              <a:off x="2740" y="1311"/>
              <a:ext cx="783" cy="3398"/>
            </a:xfrm>
            <a:prstGeom prst="bentConnector3">
              <a:avLst>
                <a:gd name="adj1" fmla="val -18380"/>
              </a:avLst>
            </a:prstGeom>
            <a:ln w="38100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9" name="Obdélník 108"/>
            <p:cNvSpPr/>
            <p:nvPr/>
          </p:nvSpPr>
          <p:spPr>
            <a:xfrm>
              <a:off x="2966" y="3390"/>
              <a:ext cx="318" cy="31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H5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3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467600" cy="652934"/>
          </a:xfrm>
        </p:spPr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375215"/>
              </p:ext>
            </p:extLst>
          </p:nvPr>
        </p:nvGraphicFramePr>
        <p:xfrm>
          <a:off x="4572000" y="3789040"/>
          <a:ext cx="3222501" cy="275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760990"/>
              </p:ext>
            </p:extLst>
          </p:nvPr>
        </p:nvGraphicFramePr>
        <p:xfrm>
          <a:off x="1043608" y="3717032"/>
          <a:ext cx="31683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168604"/>
              </p:ext>
            </p:extLst>
          </p:nvPr>
        </p:nvGraphicFramePr>
        <p:xfrm>
          <a:off x="4572000" y="764704"/>
          <a:ext cx="3079626" cy="279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463195"/>
              </p:ext>
            </p:extLst>
          </p:nvPr>
        </p:nvGraphicFramePr>
        <p:xfrm>
          <a:off x="1043608" y="692696"/>
          <a:ext cx="3024336" cy="286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32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Sloupečky je lepší odlišovat sytostí barev než různými barvami stejné sytosti</a:t>
            </a:r>
          </a:p>
          <a:p>
            <a:r>
              <a:rPr lang="cs-CZ" dirty="0" smtClean="0"/>
              <a:t>Barvoslepost – časté špatné rozlišování zelené a červené</a:t>
            </a:r>
          </a:p>
          <a:p>
            <a:r>
              <a:rPr lang="cs-CZ" dirty="0" smtClean="0"/>
              <a:t>Nepoužívejte 3D grafy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45155"/>
              </p:ext>
            </p:extLst>
          </p:nvPr>
        </p:nvGraphicFramePr>
        <p:xfrm>
          <a:off x="4644008" y="3212976"/>
          <a:ext cx="4104456" cy="343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8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Sloupečky je lepší odlišovat sytostí barev než různými barvami stejné sytosti</a:t>
            </a:r>
          </a:p>
          <a:p>
            <a:r>
              <a:rPr lang="cs-CZ" dirty="0" smtClean="0"/>
              <a:t>Barvoslepost – časté špatné rozlišování zelené a červené</a:t>
            </a:r>
          </a:p>
          <a:p>
            <a:r>
              <a:rPr lang="cs-CZ" dirty="0" smtClean="0"/>
              <a:t>Nepoužívejte 3D grafy</a:t>
            </a:r>
          </a:p>
          <a:p>
            <a:pPr lvl="1"/>
            <a:r>
              <a:rPr lang="cs-CZ" dirty="0" smtClean="0"/>
              <a:t>Jsou extrémně špatně </a:t>
            </a:r>
          </a:p>
          <a:p>
            <a:pPr marL="366713" lvl="1" indent="0">
              <a:buNone/>
            </a:pPr>
            <a:r>
              <a:rPr lang="cs-CZ" dirty="0" smtClean="0"/>
              <a:t>čitelné</a:t>
            </a:r>
          </a:p>
          <a:p>
            <a:pPr lvl="1"/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325907"/>
              </p:ext>
            </p:extLst>
          </p:nvPr>
        </p:nvGraphicFramePr>
        <p:xfrm>
          <a:off x="4716016" y="2924944"/>
          <a:ext cx="4023519" cy="377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8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 smtClean="0"/>
              <a:t>Množství textu na stránku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Přiměřené</a:t>
            </a:r>
          </a:p>
          <a:p>
            <a:r>
              <a:rPr lang="cs-CZ" smtClean="0"/>
              <a:t>Strukturovat</a:t>
            </a:r>
          </a:p>
          <a:p>
            <a:pPr lvl="1"/>
            <a:r>
              <a:rPr lang="cs-CZ" smtClean="0"/>
              <a:t>odrážky, odsazení, možné zvýraznění </a:t>
            </a:r>
            <a:r>
              <a:rPr lang="cs-CZ" b="1" smtClean="0">
                <a:solidFill>
                  <a:schemeClr val="hlink"/>
                </a:solidFill>
              </a:rPr>
              <a:t>důležitého</a:t>
            </a:r>
            <a:r>
              <a:rPr lang="cs-CZ" smtClean="0"/>
              <a:t>, ale nepřehánět</a:t>
            </a:r>
            <a:endParaRPr lang="cs-CZ" b="1" smtClean="0">
              <a:solidFill>
                <a:schemeClr val="hlink"/>
              </a:solidFill>
            </a:endParaRPr>
          </a:p>
          <a:p>
            <a:r>
              <a:rPr lang="cs-CZ" smtClean="0"/>
              <a:t>Dlouhý plynulý text v celých větách jen výjimečně! </a:t>
            </a:r>
          </a:p>
          <a:p>
            <a:pPr lvl="1"/>
            <a:r>
              <a:rPr lang="cs-CZ" smtClean="0"/>
              <a:t>možná je např. </a:t>
            </a:r>
            <a:r>
              <a:rPr lang="cs-CZ" u="sng" smtClean="0"/>
              <a:t>odůvodněná</a:t>
            </a:r>
            <a:r>
              <a:rPr lang="cs-CZ" smtClean="0"/>
              <a:t> citace, ukázka textu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820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a poster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Různý obsah (cíl):</a:t>
            </a:r>
          </a:p>
          <a:p>
            <a:r>
              <a:rPr lang="cs-CZ" dirty="0" smtClean="0"/>
              <a:t>Prezentovat výsledky výzkumu (</a:t>
            </a:r>
            <a:r>
              <a:rPr lang="cs-CZ" dirty="0" err="1" smtClean="0"/>
              <a:t>preliminary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Prezentovat vznikající článek</a:t>
            </a:r>
          </a:p>
          <a:p>
            <a:r>
              <a:rPr lang="cs-CZ" dirty="0" smtClean="0"/>
              <a:t>Seznámení publika s určitou problematikou</a:t>
            </a:r>
          </a:p>
          <a:p>
            <a:r>
              <a:rPr lang="cs-CZ" dirty="0"/>
              <a:t>Prezentovat nový projekt</a:t>
            </a:r>
          </a:p>
          <a:p>
            <a:r>
              <a:rPr lang="cs-CZ" dirty="0" smtClean="0"/>
              <a:t>…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202935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 dirty="0" smtClean="0"/>
              <a:t>Používání obrázků, fotografií (či audio-video záznamů)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Pokud je odůvodněné, patří do prezentace bez pochyb</a:t>
            </a:r>
          </a:p>
          <a:p>
            <a:pPr lvl="1"/>
            <a:r>
              <a:rPr lang="cs-CZ" dirty="0" smtClean="0"/>
              <a:t>Experimenty – je možné ukázat průběh nebo typickou situaci</a:t>
            </a:r>
          </a:p>
          <a:p>
            <a:endParaRPr lang="cs-CZ" dirty="0" smtClean="0"/>
          </a:p>
          <a:p>
            <a:r>
              <a:rPr lang="cs-CZ" dirty="0" smtClean="0"/>
              <a:t>Obrázky na „rozptýlení“ a udržení pozornosti</a:t>
            </a:r>
          </a:p>
          <a:p>
            <a:pPr lvl="1"/>
            <a:r>
              <a:rPr lang="cs-CZ" dirty="0" smtClean="0"/>
              <a:t>nejsou na škodu…</a:t>
            </a:r>
          </a:p>
          <a:p>
            <a:pPr lvl="1"/>
            <a:r>
              <a:rPr lang="cs-CZ" dirty="0" smtClean="0"/>
              <a:t>…avšak jako u ostatního s mírou a především vkusem</a:t>
            </a:r>
          </a:p>
          <a:p>
            <a:pPr lvl="1"/>
            <a:r>
              <a:rPr lang="cs-CZ" dirty="0" smtClean="0"/>
              <a:t>3 obrázky na prezentaci pro konferenci bohatě </a:t>
            </a:r>
            <a:r>
              <a:rPr lang="cs-CZ" dirty="0" smtClean="0"/>
              <a:t>stačí</a:t>
            </a:r>
          </a:p>
          <a:p>
            <a:pPr lvl="1"/>
            <a:r>
              <a:rPr lang="cs-CZ" dirty="0" smtClean="0"/>
              <a:t>Pozor na autorské právo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922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Pointer</a:t>
            </a:r>
            <a:r>
              <a:rPr lang="cs-CZ" dirty="0"/>
              <a:t> – s mírou  </a:t>
            </a:r>
            <a:r>
              <a:rPr lang="cs-CZ" dirty="0" smtClean="0"/>
              <a:t>(</a:t>
            </a:r>
            <a:r>
              <a:rPr lang="cs-CZ" dirty="0"/>
              <a:t>špatně </a:t>
            </a:r>
            <a:r>
              <a:rPr lang="cs-CZ" dirty="0" smtClean="0"/>
              <a:t>se sleduje</a:t>
            </a:r>
            <a:r>
              <a:rPr lang="cs-CZ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20680" cy="47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Střídmě – ale záleží…</a:t>
            </a:r>
          </a:p>
          <a:p>
            <a:pPr lvl="1"/>
            <a:r>
              <a:rPr lang="cs-CZ" dirty="0" smtClean="0"/>
              <a:t>Uvádění čísel…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Někdy </a:t>
            </a:r>
            <a:r>
              <a:rPr lang="cs-CZ" dirty="0" smtClean="0"/>
              <a:t>ani nejsou třeba (hl. u „známých problémů</a:t>
            </a:r>
            <a:r>
              <a:rPr lang="cs-CZ" dirty="0" smtClean="0"/>
              <a:t>“)</a:t>
            </a:r>
          </a:p>
          <a:p>
            <a:pPr lvl="1"/>
            <a:r>
              <a:rPr lang="cs-CZ" dirty="0" smtClean="0"/>
              <a:t>Ale pokud mluvíme o konkrétní teorii, pak ano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715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Struktura prezentace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</a:t>
            </a:r>
            <a:r>
              <a:rPr lang="cs-CZ" dirty="0" err="1" smtClean="0"/>
              <a:t>slide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Téma/název </a:t>
            </a:r>
            <a:r>
              <a:rPr lang="cs-CZ" dirty="0" smtClean="0"/>
              <a:t>– má navést i nalákat publikum</a:t>
            </a:r>
            <a:endParaRPr lang="cs-CZ" dirty="0"/>
          </a:p>
          <a:p>
            <a:r>
              <a:rPr lang="cs-CZ" dirty="0" smtClean="0"/>
              <a:t>Autor: jméno, titul (nemusí být, často se nedává), instituce (ta by být měla)</a:t>
            </a:r>
          </a:p>
          <a:p>
            <a:r>
              <a:rPr lang="cs-CZ" dirty="0" smtClean="0"/>
              <a:t>Kde a kdy bylo prezentováno</a:t>
            </a:r>
          </a:p>
          <a:p>
            <a:r>
              <a:rPr lang="cs-CZ" dirty="0" smtClean="0"/>
              <a:t>Emailový kontakt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640960" cy="352839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How easy is to become alienated?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Stability and change of</a:t>
            </a:r>
            <a:br>
              <a:rPr lang="en-US" sz="3600" dirty="0" smtClean="0"/>
            </a:br>
            <a:r>
              <a:rPr lang="en-US" sz="3600" dirty="0" smtClean="0"/>
              <a:t>first-time voters’ civic attitudes</a:t>
            </a:r>
            <a:br>
              <a:rPr lang="en-US" sz="3600" dirty="0" smtClean="0"/>
            </a:br>
            <a:r>
              <a:rPr lang="en-US" sz="3600" dirty="0" smtClean="0"/>
              <a:t>over the election year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6408712" cy="12241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b="1" smtClean="0">
                <a:latin typeface="+mj-lt"/>
              </a:rPr>
              <a:t>Jan Šerek, Zuzana Petrovičová, and Petr Macek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+mj-lt"/>
              </a:rPr>
              <a:t>Masaryk University, Brno, Czech Republic</a:t>
            </a:r>
            <a:endParaRPr lang="en-US"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4293096"/>
            <a:ext cx="1873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prstClr val="white"/>
                </a:solidFill>
                <a:latin typeface="Trebuchet MS"/>
              </a:rPr>
              <a:t>14th SRA Biennial Meeting, Vancouver, March 8 – 10, 2012</a:t>
            </a:r>
            <a:endParaRPr lang="en-US">
              <a:solidFill>
                <a:prstClr val="white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byste dali do </a:t>
            </a:r>
            <a:r>
              <a:rPr lang="cs-CZ" dirty="0" err="1" smtClean="0"/>
              <a:t>introduction</a:t>
            </a:r>
            <a:endParaRPr lang="cs-CZ" dirty="0" smtClean="0"/>
          </a:p>
          <a:p>
            <a:r>
              <a:rPr lang="cs-CZ" dirty="0" smtClean="0"/>
              <a:t>„Málo“ slajdů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Je dobré začít jasně a zajímavě! Úvod do tématu, krátký příběh, myšlenka</a:t>
            </a:r>
          </a:p>
          <a:p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rek\AppData\Local\Microsoft\Windows\Temporary Internet Files\Content.IE5\7NLOFVGF\MP9002627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808312" cy="4265790"/>
          </a:xfrm>
          <a:prstGeom prst="rect">
            <a:avLst/>
          </a:prstGeom>
          <a:noFill/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059832" y="1700808"/>
            <a:ext cx="5832648" cy="18722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According to the popular image,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young people are optimistic and naive about politics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rek\AppData\Local\Microsoft\Windows\Temporary Internet Files\Content.IE5\7NLOFVGF\MP9002627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808312" cy="426579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4171952" cy="262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131840" y="1988840"/>
            <a:ext cx="5832648" cy="792088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latin typeface="+mj-lt"/>
              </a:rPr>
              <a:t>… then they face the reality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ek\AppData\Local\Microsoft\Windows\Temporary Internet Files\Content.IE5\9EZ10PYF\MP9003168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92696"/>
            <a:ext cx="2808312" cy="423363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4171952" cy="262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5832648" cy="13681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… and become skeptical and alienated.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a poster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Dnes se zaměříme na akademické prezentace 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tj. odborný obsah k odbornému publiku</a:t>
            </a:r>
          </a:p>
          <a:p>
            <a:endParaRPr lang="cs-CZ" dirty="0" smtClean="0"/>
          </a:p>
          <a:p>
            <a:r>
              <a:rPr lang="cs-CZ" dirty="0" smtClean="0"/>
              <a:t>Především pak prezentace (chystaného) článku</a:t>
            </a:r>
          </a:p>
          <a:p>
            <a:endParaRPr lang="cs-CZ" dirty="0" smtClean="0"/>
          </a:p>
          <a:p>
            <a:r>
              <a:rPr lang="cs-CZ" dirty="0" smtClean="0"/>
              <a:t>Většina věcí ale platí i pro další formáty (obhajoby)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Dejte </a:t>
            </a:r>
            <a:r>
              <a:rPr lang="cs-CZ" dirty="0" smtClean="0"/>
              <a:t>si ale pozor, jestli jsou opravdu vhodné</a:t>
            </a:r>
          </a:p>
          <a:p>
            <a:pPr lvl="1"/>
            <a:r>
              <a:rPr lang="cs-CZ" dirty="0"/>
              <a:t>Př. In memoriam </a:t>
            </a:r>
            <a:r>
              <a:rPr lang="cs-CZ" dirty="0" err="1"/>
              <a:t>of</a:t>
            </a:r>
            <a:r>
              <a:rPr lang="cs-CZ" dirty="0"/>
              <a:t>…</a:t>
            </a:r>
            <a:endParaRPr lang="en-US" dirty="0"/>
          </a:p>
          <a:p>
            <a:pPr lvl="1"/>
            <a:endParaRPr lang="cs-CZ" dirty="0" smtClean="0"/>
          </a:p>
          <a:p>
            <a:r>
              <a:rPr lang="cs-CZ" dirty="0" smtClean="0"/>
              <a:t>Stávají se také součástí prezentace</a:t>
            </a:r>
          </a:p>
          <a:p>
            <a:endParaRPr lang="cs-CZ" dirty="0" smtClean="0"/>
          </a:p>
          <a:p>
            <a:r>
              <a:rPr lang="cs-CZ" dirty="0"/>
              <a:t>Snažme se zaujmout, ale ne s využitím přílišného</a:t>
            </a:r>
          </a:p>
          <a:p>
            <a:pPr lvl="1"/>
            <a:r>
              <a:rPr lang="cs-CZ" dirty="0"/>
              <a:t>strašení publika</a:t>
            </a:r>
          </a:p>
          <a:p>
            <a:pPr lvl="1"/>
            <a:r>
              <a:rPr lang="cs-CZ" dirty="0"/>
              <a:t>tlačení na city</a:t>
            </a:r>
          </a:p>
          <a:p>
            <a:pPr lvl="1"/>
            <a:r>
              <a:rPr lang="cs-CZ" dirty="0"/>
              <a:t>zlehčování tématu</a:t>
            </a:r>
          </a:p>
          <a:p>
            <a:pPr lvl="1"/>
            <a:r>
              <a:rPr lang="cs-CZ" dirty="0"/>
              <a:t>útoků na druhé</a:t>
            </a:r>
          </a:p>
          <a:p>
            <a:pPr lvl="1"/>
            <a:r>
              <a:rPr lang="cs-CZ" dirty="0"/>
              <a:t>atd.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Teorie/Úvod do </a:t>
            </a:r>
            <a:r>
              <a:rPr lang="cs-CZ" dirty="0" smtClean="0"/>
              <a:t>tématu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Jaké </a:t>
            </a:r>
            <a:r>
              <a:rPr lang="cs-CZ" dirty="0" smtClean="0"/>
              <a:t>základní koncepty používáme?</a:t>
            </a:r>
          </a:p>
          <a:p>
            <a:r>
              <a:rPr lang="cs-CZ" dirty="0" smtClean="0"/>
              <a:t>Základní uvedení – často opravdu velmi „základní“</a:t>
            </a:r>
          </a:p>
          <a:p>
            <a:pPr lvl="1"/>
            <a:r>
              <a:rPr lang="cs-CZ" dirty="0" smtClean="0"/>
              <a:t>Nutné pro kontext výzkumu – pro přijmutí perspektivy publikem v dané situaci </a:t>
            </a:r>
          </a:p>
          <a:p>
            <a:pPr lvl="1"/>
            <a:r>
              <a:rPr lang="cs-CZ" dirty="0" smtClean="0"/>
              <a:t>Ale mluvíme k odbornému publiku – neurážejme je trivialitami</a:t>
            </a:r>
          </a:p>
          <a:p>
            <a:r>
              <a:rPr lang="cs-CZ" dirty="0" smtClean="0"/>
              <a:t>Záleží na kontextu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178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Záleží na kontextu 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</a:p>
          <a:p>
            <a:r>
              <a:rPr lang="cs-CZ" dirty="0" smtClean="0"/>
              <a:t>Téma – online závislost</a:t>
            </a:r>
          </a:p>
          <a:p>
            <a:r>
              <a:rPr lang="cs-CZ" dirty="0" smtClean="0"/>
              <a:t>Úvod: „Užívání internetu dětmi“</a:t>
            </a:r>
          </a:p>
          <a:p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971600" y="3861048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SRCD</a:t>
            </a:r>
            <a:endParaRPr lang="en-US" b="1" dirty="0"/>
          </a:p>
        </p:txBody>
      </p:sp>
      <p:sp>
        <p:nvSpPr>
          <p:cNvPr id="5" name="Obdélník 4"/>
          <p:cNvSpPr/>
          <p:nvPr/>
        </p:nvSpPr>
        <p:spPr>
          <a:xfrm>
            <a:off x="971600" y="5085184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YOUTH 2.0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Záleží na kontextu 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</a:p>
          <a:p>
            <a:r>
              <a:rPr lang="cs-CZ" dirty="0" smtClean="0"/>
              <a:t>Téma – online závislost</a:t>
            </a:r>
          </a:p>
          <a:p>
            <a:r>
              <a:rPr lang="cs-CZ" dirty="0" smtClean="0"/>
              <a:t>Úvod: „Užívání internetu dětmi“</a:t>
            </a:r>
          </a:p>
          <a:p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971600" y="3861048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SRCD</a:t>
            </a:r>
            <a:endParaRPr lang="en-US" b="1" dirty="0"/>
          </a:p>
        </p:txBody>
      </p:sp>
      <p:sp>
        <p:nvSpPr>
          <p:cNvPr id="5" name="Obdélník 4"/>
          <p:cNvSpPr/>
          <p:nvPr/>
        </p:nvSpPr>
        <p:spPr>
          <a:xfrm>
            <a:off x="971600" y="5085184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YOUTH 2.0</a:t>
            </a:r>
            <a:endParaRPr lang="en-US" b="1" dirty="0"/>
          </a:p>
        </p:txBody>
      </p:sp>
      <p:sp>
        <p:nvSpPr>
          <p:cNvPr id="6" name="Obdélník 5"/>
          <p:cNvSpPr/>
          <p:nvPr/>
        </p:nvSpPr>
        <p:spPr>
          <a:xfrm>
            <a:off x="5076056" y="3861048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Jeden slide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148064" y="5085184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Jedna věta</a:t>
            </a:r>
            <a:endParaRPr lang="en-US" b="1" dirty="0"/>
          </a:p>
        </p:txBody>
      </p:sp>
      <p:sp>
        <p:nvSpPr>
          <p:cNvPr id="8" name="Šipka doprava 7"/>
          <p:cNvSpPr/>
          <p:nvPr/>
        </p:nvSpPr>
        <p:spPr>
          <a:xfrm>
            <a:off x="3923928" y="4005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prava 8"/>
          <p:cNvSpPr/>
          <p:nvPr/>
        </p:nvSpPr>
        <p:spPr>
          <a:xfrm>
            <a:off x="3923928" y="52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political beliefs are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formed in late adolescence </a:t>
            </a:r>
            <a:r>
              <a:rPr lang="en-US" sz="2000" dirty="0" smtClean="0">
                <a:latin typeface="+mj-lt"/>
              </a:rPr>
              <a:t>and persist during the life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Krosnick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1991;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Vollebergh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Iedema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Raaijmakers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2001)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political beliefs are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formed in late adolescence </a:t>
            </a:r>
            <a:r>
              <a:rPr lang="en-US" sz="2000" dirty="0" smtClean="0">
                <a:latin typeface="+mj-lt"/>
              </a:rPr>
              <a:t>and persist during the life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Krosnick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1991;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Vollebergh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Iedema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Raaijmakers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2001)</a:t>
            </a:r>
          </a:p>
          <a:p>
            <a:r>
              <a:rPr lang="en-US" sz="2000" dirty="0" smtClean="0">
                <a:latin typeface="+mj-lt"/>
              </a:rPr>
              <a:t>research suggests that political beliefs and behavior patterns are relatively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stable</a:t>
            </a:r>
            <a:r>
              <a:rPr lang="en-US" sz="2000" dirty="0" smtClean="0">
                <a:latin typeface="+mj-lt"/>
              </a:rPr>
              <a:t> in late adolescence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Hooghe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Wilkenfeld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2008)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political beliefs are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f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</a:rPr>
              <a:t>ormed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in late adolescence </a:t>
            </a:r>
            <a:r>
              <a:rPr lang="en-US" sz="2000" dirty="0" smtClean="0">
                <a:latin typeface="+mj-lt"/>
              </a:rPr>
              <a:t>and persist during the life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Krosnick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1991;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Vollebergh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Iedema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Raaijmakers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2001)</a:t>
            </a:r>
          </a:p>
          <a:p>
            <a:r>
              <a:rPr lang="en-US" sz="2000" dirty="0" smtClean="0">
                <a:latin typeface="+mj-lt"/>
              </a:rPr>
              <a:t>research suggests that political beliefs and behavior patterns are relatively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stable</a:t>
            </a:r>
            <a:r>
              <a:rPr lang="en-US" sz="2000" dirty="0" smtClean="0">
                <a:latin typeface="+mj-lt"/>
              </a:rPr>
              <a:t> in late adolescence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Hooghe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Wilkenfeld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2008)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however</a:t>
            </a:r>
            <a:r>
              <a:rPr lang="en-US" sz="2000" dirty="0" smtClean="0">
                <a:latin typeface="+mj-lt"/>
              </a:rPr>
              <a:t>, they can be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affected</a:t>
            </a:r>
            <a:r>
              <a:rPr lang="en-US" sz="2000" dirty="0" smtClean="0">
                <a:latin typeface="+mj-lt"/>
              </a:rPr>
              <a:t> by significant social influences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(Jennings, 2002; Prior, 2010)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political beliefs are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f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</a:rPr>
              <a:t>ormed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in late adolescence </a:t>
            </a:r>
            <a:r>
              <a:rPr lang="en-US" sz="2000" dirty="0" smtClean="0">
                <a:latin typeface="+mj-lt"/>
              </a:rPr>
              <a:t>and persist during the life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Krosnick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1991;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Vollebergh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Iedema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Raaijmakers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2001)</a:t>
            </a:r>
          </a:p>
          <a:p>
            <a:r>
              <a:rPr lang="en-US" sz="2000" dirty="0" smtClean="0">
                <a:latin typeface="+mj-lt"/>
              </a:rPr>
              <a:t>research suggests that political beliefs and behavior patterns are relatively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stable</a:t>
            </a:r>
            <a:r>
              <a:rPr lang="en-US" sz="2000" dirty="0" smtClean="0">
                <a:latin typeface="+mj-lt"/>
              </a:rPr>
              <a:t> in late adolescence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Hooghe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Wilkenfeld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2008)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however</a:t>
            </a:r>
            <a:r>
              <a:rPr lang="en-US" sz="2000" dirty="0" smtClean="0">
                <a:latin typeface="+mj-lt"/>
              </a:rPr>
              <a:t>, they can be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affected</a:t>
            </a:r>
            <a:r>
              <a:rPr lang="en-US" sz="2000" dirty="0" smtClean="0">
                <a:latin typeface="+mj-lt"/>
              </a:rPr>
              <a:t> by significant social influences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(Jennings, 2002; Prior, 2010)</a:t>
            </a:r>
          </a:p>
          <a:p>
            <a:r>
              <a:rPr lang="en-US" sz="2000" dirty="0" smtClean="0">
                <a:latin typeface="+mj-lt"/>
              </a:rPr>
              <a:t>some beliefs related to the evaluation of everyday politics 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political trust</a:t>
            </a:r>
            <a:r>
              <a:rPr lang="en-US" sz="2000" dirty="0" smtClean="0">
                <a:latin typeface="+mj-lt"/>
              </a:rPr>
              <a:t>), but some related to the evaluation of the whole </a:t>
            </a:r>
            <a:r>
              <a:rPr lang="en-US" sz="2000" dirty="0" err="1" smtClean="0">
                <a:latin typeface="+mj-lt"/>
              </a:rPr>
              <a:t>politial</a:t>
            </a:r>
            <a:r>
              <a:rPr lang="en-US" sz="2000" dirty="0" smtClean="0">
                <a:latin typeface="+mj-lt"/>
              </a:rPr>
              <a:t> system 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trust in democracy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(Norris, 2011)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political beliefs are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formed in late adolescence </a:t>
            </a:r>
            <a:r>
              <a:rPr lang="en-US" sz="2000" dirty="0" smtClean="0">
                <a:latin typeface="+mj-lt"/>
              </a:rPr>
              <a:t>and persist during the life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Krosnick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1991;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Vollebergh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Iedema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Raaijmakers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2001)</a:t>
            </a:r>
          </a:p>
          <a:p>
            <a:r>
              <a:rPr lang="en-US" sz="2000" dirty="0" smtClean="0">
                <a:latin typeface="+mj-lt"/>
              </a:rPr>
              <a:t>research suggests that political beliefs and behavior patterns are relatively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stable</a:t>
            </a:r>
            <a:r>
              <a:rPr lang="en-US" sz="2000" dirty="0" smtClean="0">
                <a:latin typeface="+mj-lt"/>
              </a:rPr>
              <a:t> in late adolescence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Hooghe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Wilkenfeld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2008)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however</a:t>
            </a:r>
            <a:r>
              <a:rPr lang="en-US" sz="2000" dirty="0" smtClean="0">
                <a:latin typeface="+mj-lt"/>
              </a:rPr>
              <a:t>, they can be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affected</a:t>
            </a:r>
            <a:r>
              <a:rPr lang="en-US" sz="2000" dirty="0" smtClean="0">
                <a:latin typeface="+mj-lt"/>
              </a:rPr>
              <a:t> by significant social influences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(Jennings, 2002; Prior, 2010)</a:t>
            </a:r>
          </a:p>
          <a:p>
            <a:r>
              <a:rPr lang="en-US" sz="2000" dirty="0" smtClean="0">
                <a:latin typeface="+mj-lt"/>
              </a:rPr>
              <a:t>some beliefs related to the evaluation of everyday politics 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political trust</a:t>
            </a:r>
            <a:r>
              <a:rPr lang="en-US" sz="2000" dirty="0" smtClean="0">
                <a:latin typeface="+mj-lt"/>
              </a:rPr>
              <a:t>), but some related to the evaluation of the whole </a:t>
            </a:r>
            <a:r>
              <a:rPr lang="en-US" sz="2000" dirty="0" err="1" smtClean="0">
                <a:latin typeface="+mj-lt"/>
              </a:rPr>
              <a:t>politial</a:t>
            </a:r>
            <a:r>
              <a:rPr lang="en-US" sz="2000" dirty="0" smtClean="0">
                <a:latin typeface="+mj-lt"/>
              </a:rPr>
              <a:t> system 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trust in democracy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(Norris, 2011)</a:t>
            </a:r>
          </a:p>
          <a:p>
            <a:r>
              <a:rPr lang="cs-CZ" sz="2000" dirty="0" err="1" smtClean="0">
                <a:latin typeface="+mj-lt"/>
              </a:rPr>
              <a:t>what</a:t>
            </a:r>
            <a:r>
              <a:rPr lang="cs-CZ" sz="2000" dirty="0" smtClean="0">
                <a:latin typeface="+mj-lt"/>
              </a:rPr>
              <a:t> are </a:t>
            </a:r>
            <a:r>
              <a:rPr lang="cs-CZ" sz="2000" dirty="0" err="1" smtClean="0">
                <a:latin typeface="+mj-lt"/>
              </a:rPr>
              <a:t>the</a:t>
            </a:r>
            <a:r>
              <a:rPr lang="cs-CZ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consequences of first-time voters‘ experience</a:t>
            </a:r>
            <a:r>
              <a:rPr lang="cs-CZ" sz="2000" dirty="0" smtClean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?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smtClean="0">
                <a:latin typeface="+mj-lt"/>
              </a:rPr>
              <a:t>political beliefs are 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being formed in late adolescence </a:t>
            </a:r>
            <a:r>
              <a:rPr lang="en-US" sz="2000" smtClean="0">
                <a:latin typeface="+mj-lt"/>
              </a:rPr>
              <a:t>and persist during the life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Alwin &amp; Krosnick, 1991; Vollebergh, Iedema, Raaijmakers, 2001)</a:t>
            </a:r>
          </a:p>
          <a:p>
            <a:r>
              <a:rPr lang="en-US" sz="2000" smtClean="0">
                <a:latin typeface="+mj-lt"/>
              </a:rPr>
              <a:t>research suggests that political beliefs and behavior patterns are relatively 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stable</a:t>
            </a:r>
            <a:r>
              <a:rPr lang="en-US" sz="2000" smtClean="0">
                <a:latin typeface="+mj-lt"/>
              </a:rPr>
              <a:t> in late adolescence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(Hooghe &amp; Wilkenfeld, 2008)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+mj-lt"/>
              </a:rPr>
              <a:t>however</a:t>
            </a:r>
            <a:r>
              <a:rPr lang="en-US" sz="2000" smtClean="0">
                <a:latin typeface="+mj-lt"/>
              </a:rPr>
              <a:t>, they can be 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affected</a:t>
            </a:r>
            <a:r>
              <a:rPr lang="en-US" sz="2000" smtClean="0">
                <a:latin typeface="+mj-lt"/>
              </a:rPr>
              <a:t> by significant social influences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(Jennings, 2002; Prior, 2010)</a:t>
            </a:r>
          </a:p>
          <a:p>
            <a:r>
              <a:rPr lang="en-US" sz="2000" smtClean="0">
                <a:latin typeface="+mj-lt"/>
              </a:rPr>
              <a:t>some beliefs related to the evaluation of everyday politics (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political trust</a:t>
            </a:r>
            <a:r>
              <a:rPr lang="en-US" sz="2000" smtClean="0">
                <a:latin typeface="+mj-lt"/>
              </a:rPr>
              <a:t>), but some related to the evaluation of the whole politial system (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trust in democracy</a:t>
            </a:r>
            <a:r>
              <a:rPr lang="en-US" sz="2000" smtClean="0">
                <a:latin typeface="+mj-lt"/>
              </a:rPr>
              <a:t>)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(Norris, 2011)</a:t>
            </a:r>
          </a:p>
          <a:p>
            <a:r>
              <a:rPr lang="en-US" sz="2000" smtClean="0">
                <a:latin typeface="+mj-lt"/>
              </a:rPr>
              <a:t>what are the consequences of first-time voters‘ experiences?</a:t>
            </a:r>
          </a:p>
          <a:p>
            <a:r>
              <a:rPr lang="en-US" sz="2000" smtClean="0">
                <a:latin typeface="+mj-lt"/>
              </a:rPr>
              <a:t>can these experiences affect adolescents‘ political trust, or even their trust in democracy?</a:t>
            </a:r>
          </a:p>
          <a:p>
            <a:endParaRPr lang="en-US" sz="2000" smtClean="0">
              <a:latin typeface="+mj-lt"/>
            </a:endParaRPr>
          </a:p>
          <a:p>
            <a:endParaRPr lang="en-US" sz="20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Obsah: vzniklá/vznikající odborná práce</a:t>
            </a:r>
          </a:p>
          <a:p>
            <a:r>
              <a:rPr lang="cs-CZ" dirty="0" smtClean="0"/>
              <a:t>Text je/bude dostupný v propracovanější formě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 err="1" smtClean="0"/>
              <a:t>Rationale</a:t>
            </a:r>
            <a:r>
              <a:rPr lang="cs-CZ" dirty="0" smtClean="0"/>
              <a:t>: co děláme a proč </a:t>
            </a:r>
          </a:p>
          <a:p>
            <a:pPr lvl="1"/>
            <a:r>
              <a:rPr lang="cs-CZ" dirty="0" smtClean="0"/>
              <a:t>Co se už ví, a co naopak chybí (a MY představíme)?</a:t>
            </a:r>
          </a:p>
          <a:p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questions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003232" cy="432511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+mj-lt"/>
              </a:rPr>
              <a:t>Do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mean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political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trust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and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trust in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democracy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of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first</a:t>
            </a:r>
            <a:r>
              <a:rPr lang="cs-CZ" b="1" dirty="0" smtClean="0">
                <a:latin typeface="+mj-lt"/>
              </a:rPr>
              <a:t>-</a:t>
            </a:r>
            <a:r>
              <a:rPr lang="cs-CZ" b="1" dirty="0" err="1" smtClean="0">
                <a:latin typeface="+mj-lt"/>
              </a:rPr>
              <a:t>time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voters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change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over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the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election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year</a:t>
            </a:r>
            <a:r>
              <a:rPr lang="cs-CZ" b="1" dirty="0" smtClean="0">
                <a:latin typeface="+mj-lt"/>
              </a:rPr>
              <a:t>?</a:t>
            </a:r>
            <a:endParaRPr lang="en-US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questions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91264" cy="432511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+mj-lt"/>
              </a:rPr>
              <a:t>Do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mean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political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trust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and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trust in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democracy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of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first</a:t>
            </a:r>
            <a:r>
              <a:rPr lang="cs-CZ" b="1" dirty="0" smtClean="0">
                <a:latin typeface="+mj-lt"/>
              </a:rPr>
              <a:t>-</a:t>
            </a:r>
            <a:r>
              <a:rPr lang="cs-CZ" b="1" dirty="0" err="1" smtClean="0">
                <a:latin typeface="+mj-lt"/>
              </a:rPr>
              <a:t>time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voters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change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over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the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election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year</a:t>
            </a:r>
            <a:r>
              <a:rPr lang="cs-CZ" b="1" dirty="0" smtClean="0">
                <a:latin typeface="+mj-lt"/>
              </a:rPr>
              <a:t>?</a:t>
            </a:r>
            <a:endParaRPr lang="en-US" b="1" dirty="0" smtClean="0">
              <a:latin typeface="+mj-lt"/>
            </a:endParaRPr>
          </a:p>
          <a:p>
            <a:pPr>
              <a:buNone/>
            </a:pPr>
            <a:endParaRPr lang="cs-CZ" dirty="0" smtClean="0"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11760" y="3501008"/>
            <a:ext cx="626469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we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expect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that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mean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political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trust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will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be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more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susceptible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to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change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,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particularly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around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the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cs-CZ" b="1" dirty="0">
              <a:solidFill>
                <a:prstClr val="black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Metoda – stačí jeden </a:t>
            </a:r>
            <a:r>
              <a:rPr lang="cs-CZ" dirty="0" err="1" smtClean="0"/>
              <a:t>slide</a:t>
            </a:r>
            <a:endParaRPr lang="cs-CZ" dirty="0" smtClean="0"/>
          </a:p>
          <a:p>
            <a:r>
              <a:rPr lang="cs-CZ" dirty="0" smtClean="0"/>
              <a:t>Vzorek, způsob a čas sběru, hlavní proměnné</a:t>
            </a:r>
          </a:p>
          <a:p>
            <a:r>
              <a:rPr lang="cs-CZ" dirty="0" smtClean="0"/>
              <a:t>Nakolik podrobně – záleží na </a:t>
            </a:r>
            <a:r>
              <a:rPr lang="cs-CZ" dirty="0" smtClean="0"/>
              <a:t>situaci</a:t>
            </a:r>
          </a:p>
          <a:p>
            <a:r>
              <a:rPr lang="cs-CZ" dirty="0" smtClean="0"/>
              <a:t>Tabulka </a:t>
            </a:r>
            <a:r>
              <a:rPr lang="cs-CZ" dirty="0" smtClean="0"/>
              <a:t>a grafy – musí být jednoduché!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Sample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1611624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a </a:t>
            </a:r>
            <a:r>
              <a:rPr lang="cs-CZ" dirty="0" err="1" smtClean="0">
                <a:latin typeface="+mj-lt"/>
              </a:rPr>
              <a:t>five</a:t>
            </a:r>
            <a:r>
              <a:rPr lang="cs-CZ" dirty="0" smtClean="0">
                <a:latin typeface="+mj-lt"/>
              </a:rPr>
              <a:t>-</a:t>
            </a:r>
            <a:r>
              <a:rPr lang="cs-CZ" dirty="0" err="1" smtClean="0">
                <a:latin typeface="+mj-lt"/>
              </a:rPr>
              <a:t>wave</a:t>
            </a:r>
            <a:r>
              <a:rPr lang="cs-CZ" dirty="0" smtClean="0">
                <a:latin typeface="+mj-lt"/>
              </a:rPr>
              <a:t> panel study (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Feb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–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Dec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, 2010</a:t>
            </a:r>
            <a:r>
              <a:rPr lang="cs-CZ" dirty="0" smtClean="0">
                <a:latin typeface="+mj-lt"/>
              </a:rPr>
              <a:t>)</a:t>
            </a:r>
          </a:p>
          <a:p>
            <a:r>
              <a:rPr lang="cs-CZ" dirty="0" err="1" smtClean="0">
                <a:latin typeface="+mj-lt"/>
              </a:rPr>
              <a:t>general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election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between</a:t>
            </a:r>
            <a:r>
              <a:rPr lang="cs-CZ" dirty="0" smtClean="0">
                <a:latin typeface="+mj-lt"/>
              </a:rPr>
              <a:t> 2</a:t>
            </a:r>
            <a:r>
              <a:rPr lang="cs-CZ" baseline="30000" dirty="0" smtClean="0">
                <a:latin typeface="+mj-lt"/>
              </a:rPr>
              <a:t>nd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and</a:t>
            </a:r>
            <a:r>
              <a:rPr lang="cs-CZ" dirty="0" smtClean="0">
                <a:latin typeface="+mj-lt"/>
              </a:rPr>
              <a:t> 3</a:t>
            </a:r>
            <a:r>
              <a:rPr lang="cs-CZ" baseline="30000" dirty="0" smtClean="0">
                <a:latin typeface="+mj-lt"/>
              </a:rPr>
              <a:t>rd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wave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19-</a:t>
            </a:r>
            <a:r>
              <a:rPr lang="cs-CZ" dirty="0" err="1" smtClean="0">
                <a:latin typeface="+mj-lt"/>
              </a:rPr>
              <a:t>year</a:t>
            </a:r>
            <a:r>
              <a:rPr lang="cs-CZ" dirty="0" smtClean="0">
                <a:latin typeface="+mj-lt"/>
              </a:rPr>
              <a:t>-</a:t>
            </a:r>
            <a:r>
              <a:rPr lang="cs-CZ" dirty="0" err="1" smtClean="0">
                <a:latin typeface="+mj-lt"/>
              </a:rPr>
              <a:t>old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Czechs</a:t>
            </a:r>
            <a:r>
              <a:rPr lang="cs-CZ" dirty="0" smtClean="0">
                <a:latin typeface="+mj-lt"/>
              </a:rPr>
              <a:t> (</a:t>
            </a:r>
            <a:r>
              <a:rPr lang="cs-CZ" dirty="0" err="1" smtClean="0">
                <a:latin typeface="+mj-lt"/>
              </a:rPr>
              <a:t>first</a:t>
            </a:r>
            <a:r>
              <a:rPr lang="cs-CZ" dirty="0" smtClean="0">
                <a:latin typeface="+mj-lt"/>
              </a:rPr>
              <a:t>-</a:t>
            </a:r>
            <a:r>
              <a:rPr lang="cs-CZ" dirty="0" err="1" smtClean="0">
                <a:latin typeface="+mj-lt"/>
              </a:rPr>
              <a:t>time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voters</a:t>
            </a:r>
            <a:r>
              <a:rPr lang="cs-CZ" dirty="0" smtClean="0">
                <a:latin typeface="+mj-lt"/>
              </a:rPr>
              <a:t>)</a:t>
            </a:r>
          </a:p>
          <a:p>
            <a:endParaRPr lang="cs-CZ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cs-CZ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3568" y="4005064"/>
          <a:ext cx="7992888" cy="244827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816091">
                <a:tc>
                  <a:txBody>
                    <a:bodyPr/>
                    <a:lstStyle/>
                    <a:p>
                      <a:r>
                        <a:rPr lang="cs-CZ" sz="3200" dirty="0" err="1" smtClean="0">
                          <a:latin typeface="+mj-lt"/>
                        </a:rPr>
                        <a:t>Wave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cs-CZ" sz="3200" dirty="0" smtClean="0">
                          <a:latin typeface="+mj-lt"/>
                        </a:rPr>
                        <a:t>N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478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290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276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230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210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cs-CZ" sz="2800" dirty="0" err="1" smtClean="0">
                          <a:latin typeface="+mj-lt"/>
                        </a:rPr>
                        <a:t>girls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69 %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72 %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71 %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73 %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70 %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66936"/>
            <a:ext cx="3106688" cy="701824"/>
          </a:xfrm>
        </p:spPr>
        <p:txBody>
          <a:bodyPr>
            <a:normAutofit/>
          </a:bodyPr>
          <a:lstStyle/>
          <a:p>
            <a:r>
              <a:rPr lang="cs-CZ" dirty="0" err="1" smtClean="0"/>
              <a:t>Measures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+mj-lt"/>
              </a:rPr>
              <a:t>Political trust </a:t>
            </a:r>
            <a:r>
              <a:rPr lang="en-US" sz="2000" dirty="0" smtClean="0">
                <a:latin typeface="+mj-lt"/>
              </a:rPr>
              <a:t>(alphas &gt; .70)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(Flanagan,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Syvertsen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&amp; Stout, 2007)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Our politicians listen to the citizens who have elected them.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Our politicians devote much time to do something good for our society.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Our politicians care only about money.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Generally speaking, our politicians serve to the citizens.</a:t>
            </a:r>
          </a:p>
          <a:p>
            <a:pPr marL="624078" indent="-51435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624078" indent="-514350">
              <a:buNone/>
            </a:pPr>
            <a:r>
              <a:rPr lang="en-US" sz="2000" dirty="0" smtClean="0">
                <a:latin typeface="+mj-lt"/>
              </a:rPr>
              <a:t>+ a four-point response scales (1-4)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„Trik“ – informace za koncem </a:t>
            </a:r>
            <a:r>
              <a:rPr lang="cs-CZ" dirty="0" err="1" smtClean="0"/>
              <a:t>slidu</a:t>
            </a:r>
            <a:endParaRPr lang="cs-CZ" dirty="0" smtClean="0"/>
          </a:p>
          <a:p>
            <a:r>
              <a:rPr lang="cs-CZ" dirty="0" smtClean="0"/>
              <a:t>Týká se metod i výsledků (a někdy i teorie)</a:t>
            </a:r>
          </a:p>
          <a:p>
            <a:r>
              <a:rPr lang="cs-CZ" dirty="0" smtClean="0"/>
              <a:t>Pokud si myslíte, že by se někdo na něco přeci jen mohl zeptat</a:t>
            </a:r>
          </a:p>
          <a:p>
            <a:pPr lvl="1"/>
            <a:r>
              <a:rPr lang="cs-CZ" dirty="0" smtClean="0"/>
              <a:t>Např. tabulka deskriptivy proměnných, tabulka korelací</a:t>
            </a:r>
          </a:p>
          <a:p>
            <a:pPr lvl="1"/>
            <a:r>
              <a:rPr lang="cs-CZ" dirty="0" smtClean="0"/>
              <a:t>V </a:t>
            </a:r>
            <a:r>
              <a:rPr lang="cs-CZ" dirty="0" err="1" smtClean="0"/>
              <a:t>kvalitativě</a:t>
            </a:r>
            <a:r>
              <a:rPr lang="cs-CZ" dirty="0" smtClean="0"/>
              <a:t> např. tabulka respondentů s důležitými údaji (věk, pohlaví…)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„Tělo“ prezentace</a:t>
            </a:r>
          </a:p>
          <a:p>
            <a:r>
              <a:rPr lang="cs-CZ" dirty="0" smtClean="0"/>
              <a:t>Musí dostat nejvíce prostoru</a:t>
            </a:r>
          </a:p>
          <a:p>
            <a:r>
              <a:rPr lang="cs-CZ" dirty="0" smtClean="0"/>
              <a:t>To je to, na co publikum opravdu čeká</a:t>
            </a:r>
          </a:p>
          <a:p>
            <a:r>
              <a:rPr lang="cs-CZ" dirty="0" smtClean="0"/>
              <a:t>Nesnažte se ale prezentovat vše!</a:t>
            </a:r>
          </a:p>
          <a:p>
            <a:r>
              <a:rPr lang="cs-CZ" dirty="0" smtClean="0"/>
              <a:t>Vyberte jen zásadní zjištění, na něž chcete upozornit</a:t>
            </a:r>
          </a:p>
          <a:p>
            <a:r>
              <a:rPr lang="cs-CZ" dirty="0" smtClean="0"/>
              <a:t>Je dobré je na konci zrekapitulovat</a:t>
            </a:r>
          </a:p>
          <a:p>
            <a:r>
              <a:rPr lang="cs-CZ" dirty="0" smtClean="0"/>
              <a:t>Raději grafy než tabulky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 rot="16200000">
            <a:off x="1979712" y="4108430"/>
            <a:ext cx="4320480" cy="369332"/>
          </a:xfrm>
          <a:prstGeom prst="rect">
            <a:avLst/>
          </a:prstGeom>
          <a:solidFill>
            <a:srgbClr val="FDC477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en-US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3200" b="1" smtClean="0"/>
              <a:t>Trust in democracy over the whole year</a:t>
            </a:r>
            <a:endParaRPr lang="en-US" sz="3200" b="1"/>
          </a:p>
        </p:txBody>
      </p:sp>
      <p:graphicFrame>
        <p:nvGraphicFramePr>
          <p:cNvPr id="9" name="Graf 8"/>
          <p:cNvGraphicFramePr/>
          <p:nvPr/>
        </p:nvGraphicFramePr>
        <p:xfrm>
          <a:off x="395536" y="1628800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7524328" y="119675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  <a:latin typeface="Trebuchet MS"/>
              </a:rPr>
              <a:t>N = 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 rot="16200000">
            <a:off x="1979712" y="4108430"/>
            <a:ext cx="4320480" cy="369332"/>
          </a:xfrm>
          <a:prstGeom prst="rect">
            <a:avLst/>
          </a:prstGeom>
          <a:solidFill>
            <a:srgbClr val="FDC477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en-US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3200" b="1" smtClean="0"/>
              <a:t>Trust in democracy over the whole year</a:t>
            </a:r>
            <a:endParaRPr lang="en-US" sz="3200" b="1"/>
          </a:p>
        </p:txBody>
      </p:sp>
      <p:graphicFrame>
        <p:nvGraphicFramePr>
          <p:cNvPr id="9" name="Graf 8"/>
          <p:cNvGraphicFramePr/>
          <p:nvPr/>
        </p:nvGraphicFramePr>
        <p:xfrm>
          <a:off x="395536" y="1628800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860032" y="3789040"/>
            <a:ext cx="4032448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Repeated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measures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ANOVA</a:t>
            </a:r>
          </a:p>
          <a:p>
            <a:pPr algn="ctr"/>
            <a:r>
              <a:rPr lang="cs-CZ" dirty="0" smtClean="0">
                <a:solidFill>
                  <a:prstClr val="black"/>
                </a:solidFill>
                <a:latin typeface="Trebuchet MS"/>
              </a:rPr>
              <a:t>(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Greenhouse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-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Geisser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correction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)</a:t>
            </a:r>
          </a:p>
          <a:p>
            <a:endParaRPr lang="cs-CZ" b="1" dirty="0" smtClean="0">
              <a:solidFill>
                <a:prstClr val="black"/>
              </a:solidFill>
              <a:latin typeface="Trebuchet MS"/>
            </a:endParaRPr>
          </a:p>
          <a:p>
            <a:r>
              <a:rPr lang="cs-CZ" dirty="0" smtClean="0">
                <a:solidFill>
                  <a:prstClr val="black"/>
                </a:solidFill>
                <a:latin typeface="Trebuchet MS"/>
              </a:rPr>
              <a:t>F (3.53, 324.70) = 1.52</a:t>
            </a:r>
          </a:p>
          <a:p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p = .20</a:t>
            </a:r>
          </a:p>
          <a:p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partial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η</a:t>
            </a:r>
            <a:r>
              <a:rPr lang="cs-CZ" b="1" baseline="30000" dirty="0" smtClean="0">
                <a:solidFill>
                  <a:prstClr val="black"/>
                </a:solidFill>
                <a:latin typeface="Trebuchet MS"/>
              </a:rPr>
              <a:t>2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= .02</a:t>
            </a:r>
          </a:p>
          <a:p>
            <a:endParaRPr lang="cs-CZ" b="1" dirty="0" smtClean="0">
              <a:solidFill>
                <a:prstClr val="black"/>
              </a:solidFill>
              <a:latin typeface="Trebuchet MS"/>
            </a:endParaRPr>
          </a:p>
          <a:p>
            <a:pPr algn="ctr"/>
            <a:r>
              <a:rPr lang="cs-CZ" b="1" dirty="0" smtClean="0">
                <a:solidFill>
                  <a:prstClr val="black"/>
                </a:solidFill>
                <a:latin typeface="Trebuchet MS"/>
                <a:sym typeface="Wingdings" pitchFamily="2" charset="2"/>
              </a:rPr>
              <a:t> 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no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significant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changes</a:t>
            </a:r>
            <a:endParaRPr lang="cs-CZ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524328" y="119675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  <a:latin typeface="Trebuchet MS"/>
              </a:rPr>
              <a:t>N = 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Situace: konference, seminář</a:t>
            </a:r>
          </a:p>
          <a:p>
            <a:r>
              <a:rPr lang="cs-CZ" dirty="0" smtClean="0"/>
              <a:t>Přítomni především odborníci, převážně (ale ne výlučně) v dané disciplíně/oblasti </a:t>
            </a:r>
          </a:p>
          <a:p>
            <a:r>
              <a:rPr lang="cs-CZ" dirty="0" smtClean="0"/>
              <a:t>Cíl</a:t>
            </a:r>
            <a:r>
              <a:rPr lang="cs-CZ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Seznámit publikum se základními zjištěními práce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Získat pozornost (a zájem o) naši práci! 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77072"/>
            <a:ext cx="3348371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3483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78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 rot="16200000">
            <a:off x="1979712" y="4108430"/>
            <a:ext cx="4320480" cy="369332"/>
          </a:xfrm>
          <a:prstGeom prst="rect">
            <a:avLst/>
          </a:prstGeom>
          <a:solidFill>
            <a:srgbClr val="FDC477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en-US" b="1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395536" y="1628800"/>
          <a:ext cx="8136904" cy="488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Political trust over the whole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year</a:t>
            </a:r>
            <a:endParaRPr lang="en-US" sz="3200" b="1" dirty="0"/>
          </a:p>
        </p:txBody>
      </p:sp>
      <p:sp>
        <p:nvSpPr>
          <p:cNvPr id="6" name="Obdélník 5"/>
          <p:cNvSpPr/>
          <p:nvPr/>
        </p:nvSpPr>
        <p:spPr>
          <a:xfrm>
            <a:off x="7524328" y="119675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  <a:latin typeface="Trebuchet MS"/>
              </a:rPr>
              <a:t>N = 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 rot="16200000">
            <a:off x="1979712" y="4108430"/>
            <a:ext cx="4320480" cy="369332"/>
          </a:xfrm>
          <a:prstGeom prst="rect">
            <a:avLst/>
          </a:prstGeom>
          <a:solidFill>
            <a:srgbClr val="FDC477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en-US" b="1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395536" y="1628800"/>
          <a:ext cx="8136904" cy="488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Political trust over the whole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year</a:t>
            </a:r>
            <a:endParaRPr lang="en-US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2060848"/>
            <a:ext cx="4032448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Repeated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measures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ANOVA</a:t>
            </a:r>
          </a:p>
          <a:p>
            <a:pPr algn="ctr"/>
            <a:r>
              <a:rPr lang="cs-CZ" dirty="0" smtClean="0">
                <a:solidFill>
                  <a:prstClr val="black"/>
                </a:solidFill>
                <a:latin typeface="Trebuchet MS"/>
              </a:rPr>
              <a:t>(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Greenhouse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-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Geisser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correction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)</a:t>
            </a:r>
          </a:p>
          <a:p>
            <a:endParaRPr lang="cs-CZ" b="1" dirty="0" smtClean="0">
              <a:solidFill>
                <a:prstClr val="black"/>
              </a:solidFill>
              <a:latin typeface="Trebuchet MS"/>
            </a:endParaRPr>
          </a:p>
          <a:p>
            <a:r>
              <a:rPr lang="cs-CZ" dirty="0" smtClean="0">
                <a:solidFill>
                  <a:prstClr val="black"/>
                </a:solidFill>
                <a:latin typeface="Trebuchet MS"/>
              </a:rPr>
              <a:t>F (3.40, 391.49) = 13.60</a:t>
            </a:r>
          </a:p>
          <a:p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p &lt; .01</a:t>
            </a:r>
          </a:p>
          <a:p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partial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η</a:t>
            </a:r>
            <a:r>
              <a:rPr lang="cs-CZ" b="1" baseline="30000" dirty="0" smtClean="0">
                <a:solidFill>
                  <a:prstClr val="black"/>
                </a:solidFill>
                <a:latin typeface="Trebuchet MS"/>
              </a:rPr>
              <a:t>2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= .11</a:t>
            </a:r>
          </a:p>
          <a:p>
            <a:endParaRPr lang="cs-CZ" b="1" dirty="0" smtClean="0">
              <a:solidFill>
                <a:prstClr val="black"/>
              </a:solidFill>
              <a:latin typeface="Trebuchet MS"/>
            </a:endParaRPr>
          </a:p>
          <a:p>
            <a:pPr algn="ctr"/>
            <a:r>
              <a:rPr lang="cs-CZ" b="1" dirty="0" smtClean="0">
                <a:solidFill>
                  <a:prstClr val="black"/>
                </a:solidFill>
                <a:latin typeface="Trebuchet MS"/>
                <a:sym typeface="Wingdings" pitchFamily="2" charset="2"/>
              </a:rPr>
              <a:t>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significant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considerable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changes</a:t>
            </a:r>
            <a:endParaRPr lang="cs-CZ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24328" y="119675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  <a:latin typeface="Trebuchet MS"/>
              </a:rPr>
              <a:t>N = 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 rot="16200000">
            <a:off x="1979712" y="4108430"/>
            <a:ext cx="4320480" cy="369332"/>
          </a:xfrm>
          <a:prstGeom prst="rect">
            <a:avLst/>
          </a:prstGeom>
          <a:solidFill>
            <a:srgbClr val="FDC477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en-US" b="1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395536" y="1628800"/>
          <a:ext cx="8136904" cy="488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Political trust over the whole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year</a:t>
            </a:r>
            <a:endParaRPr lang="en-US" sz="3200" b="1" dirty="0"/>
          </a:p>
        </p:txBody>
      </p:sp>
      <p:sp>
        <p:nvSpPr>
          <p:cNvPr id="4" name="Elipsa 3"/>
          <p:cNvSpPr/>
          <p:nvPr/>
        </p:nvSpPr>
        <p:spPr>
          <a:xfrm>
            <a:off x="2987824" y="4077072"/>
            <a:ext cx="2520280" cy="172819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24328" y="119675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  <a:latin typeface="Trebuchet MS"/>
              </a:rPr>
              <a:t>N = 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Diskuse/závěr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Oproti článku výrazně kratší</a:t>
            </a:r>
          </a:p>
          <a:p>
            <a:r>
              <a:rPr lang="cs-CZ" dirty="0" smtClean="0"/>
              <a:t>Stačí 1-2 </a:t>
            </a:r>
            <a:r>
              <a:rPr lang="cs-CZ" dirty="0" err="1" smtClean="0"/>
              <a:t>slidy</a:t>
            </a:r>
            <a:r>
              <a:rPr lang="cs-CZ" dirty="0" smtClean="0"/>
              <a:t> se třemi hlavními myšlenkami</a:t>
            </a:r>
          </a:p>
          <a:p>
            <a:r>
              <a:rPr lang="cs-CZ" dirty="0" smtClean="0"/>
              <a:t>A otázkami, které vyvolávají</a:t>
            </a:r>
          </a:p>
          <a:p>
            <a:r>
              <a:rPr lang="cs-CZ" dirty="0" smtClean="0"/>
              <a:t>Především ale shrnutí výsledků!</a:t>
            </a:r>
          </a:p>
          <a:p>
            <a:r>
              <a:rPr lang="cs-CZ" dirty="0" smtClean="0"/>
              <a:t>Limity – pokud nejsou výrazné (a není na ně čas), nemusí být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824536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latin typeface="+mj-lt"/>
              </a:rPr>
              <a:t>a first encounter with the election process does not have to </a:t>
            </a:r>
            <a:r>
              <a:rPr lang="cs-CZ" sz="2400" dirty="0" err="1" smtClean="0">
                <a:latin typeface="+mj-lt"/>
              </a:rPr>
              <a:t>harm</a:t>
            </a:r>
            <a:r>
              <a:rPr lang="cs-CZ" sz="2400" dirty="0" smtClean="0">
                <a:latin typeface="+mj-lt"/>
              </a:rPr>
              <a:t> trust in </a:t>
            </a:r>
            <a:r>
              <a:rPr lang="cs-CZ" sz="2400" dirty="0" err="1" smtClean="0">
                <a:latin typeface="+mj-lt"/>
              </a:rPr>
              <a:t>politics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and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democracy</a:t>
            </a:r>
            <a:r>
              <a:rPr lang="cs-CZ" sz="2400" dirty="0" smtClean="0">
                <a:latin typeface="+mj-lt"/>
              </a:rPr>
              <a:t> in </a:t>
            </a:r>
            <a:r>
              <a:rPr lang="cs-CZ" sz="2400" dirty="0" err="1" smtClean="0">
                <a:latin typeface="+mj-lt"/>
              </a:rPr>
              <a:t>adolescents</a:t>
            </a:r>
            <a:r>
              <a:rPr lang="cs-CZ" sz="2400" dirty="0" smtClean="0">
                <a:latin typeface="+mj-lt"/>
              </a:rPr>
              <a:t>;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can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enhance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political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trust</a:t>
            </a:r>
            <a:endParaRPr lang="en-US" sz="2400" b="1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 first encounter with the election process does not have to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harm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democracy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adolescents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;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can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enhance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political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active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participation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dirty="0" err="1" smtClean="0">
                <a:latin typeface="+mj-lt"/>
              </a:rPr>
              <a:t>being</a:t>
            </a:r>
            <a:r>
              <a:rPr lang="cs-CZ" sz="2400" dirty="0" smtClean="0">
                <a:latin typeface="+mj-lt"/>
              </a:rPr>
              <a:t> part </a:t>
            </a:r>
            <a:r>
              <a:rPr lang="cs-CZ" sz="2400" dirty="0" err="1" smtClean="0">
                <a:latin typeface="+mj-lt"/>
              </a:rPr>
              <a:t>of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the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process</a:t>
            </a:r>
            <a:r>
              <a:rPr lang="cs-CZ" sz="2400" dirty="0" smtClean="0">
                <a:latin typeface="+mj-lt"/>
              </a:rPr>
              <a:t>)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is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important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 first encounter with the election process does not have to harm trust in politics and democracy in adolescents;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 can enhance political trust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active participation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(being part of the process)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 important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2400" b="1" dirty="0" smtClean="0">
                <a:latin typeface="+mj-lt"/>
                <a:sym typeface="Wingdings" pitchFamily="2" charset="2"/>
              </a:rPr>
              <a:t>if politicians want to be trusted, maybe they should create more opportunities for youth active participation</a:t>
            </a:r>
            <a:endParaRPr lang="en-US" sz="2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 first encounter with the election process does not have to harm trust in politics and democracy in adolescents;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 can enhance political trust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active participation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(being part of the process)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 important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if politicians want to be trusted, maybe they should create more opportunities for youth active participation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95736" y="4221088"/>
            <a:ext cx="4644008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+mj-lt"/>
              </a:rPr>
              <a:t>two skeptical comments without answers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896544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 first encounter with the election process does not have to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harm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democracy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adolescents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;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can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enhance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political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active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participation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being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part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of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process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)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important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if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politicians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want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to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be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trusted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,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maybe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they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should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create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more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opportunities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for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youth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active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participation</a:t>
            </a:r>
            <a:endParaRPr lang="cs-CZ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dirty="0" err="1" smtClean="0">
                <a:latin typeface="+mj-lt"/>
              </a:rPr>
              <a:t>political</a:t>
            </a:r>
            <a:r>
              <a:rPr lang="cs-CZ" sz="2400" dirty="0" smtClean="0">
                <a:latin typeface="+mj-lt"/>
              </a:rPr>
              <a:t> trust „</a:t>
            </a:r>
            <a:r>
              <a:rPr lang="cs-CZ" sz="2400" dirty="0" err="1" smtClean="0">
                <a:latin typeface="+mj-lt"/>
              </a:rPr>
              <a:t>survived</a:t>
            </a:r>
            <a:r>
              <a:rPr lang="cs-CZ" sz="2400" dirty="0" smtClean="0">
                <a:latin typeface="+mj-lt"/>
              </a:rPr>
              <a:t>“ </a:t>
            </a:r>
            <a:r>
              <a:rPr lang="cs-CZ" sz="2400" dirty="0" err="1" smtClean="0">
                <a:latin typeface="+mj-lt"/>
              </a:rPr>
              <a:t>the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election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year</a:t>
            </a:r>
            <a:r>
              <a:rPr lang="cs-CZ" sz="2400" dirty="0" smtClean="0">
                <a:latin typeface="+mj-lt"/>
              </a:rPr>
              <a:t>, </a:t>
            </a:r>
            <a:r>
              <a:rPr lang="cs-CZ" sz="2400" dirty="0" err="1" smtClean="0">
                <a:latin typeface="+mj-lt"/>
              </a:rPr>
              <a:t>but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how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is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after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two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or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three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years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896544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 first encounter with the election process does not have to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harm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democracy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adolescents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;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can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enhance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political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active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participation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being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part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of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process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)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important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if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politicians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want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to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be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trusted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,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maybe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they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should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create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more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opportunities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for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youth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active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participation</a:t>
            </a:r>
            <a:endParaRPr lang="cs-CZ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political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 „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survived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“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election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year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but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how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after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two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or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three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years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?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dirty="0" err="1" smtClean="0">
                <a:latin typeface="+mj-lt"/>
              </a:rPr>
              <a:t>satisfaction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with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the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results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predicted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changes</a:t>
            </a:r>
            <a:r>
              <a:rPr lang="cs-CZ" sz="2400" dirty="0" smtClean="0">
                <a:latin typeface="+mj-lt"/>
              </a:rPr>
              <a:t> not </a:t>
            </a:r>
            <a:r>
              <a:rPr lang="cs-CZ" sz="2400" dirty="0" err="1" smtClean="0">
                <a:latin typeface="+mj-lt"/>
              </a:rPr>
              <a:t>only</a:t>
            </a:r>
            <a:r>
              <a:rPr lang="cs-CZ" sz="2400" dirty="0" smtClean="0">
                <a:latin typeface="+mj-lt"/>
              </a:rPr>
              <a:t> in </a:t>
            </a:r>
            <a:r>
              <a:rPr lang="cs-CZ" sz="2400" dirty="0" err="1" smtClean="0">
                <a:latin typeface="+mj-lt"/>
              </a:rPr>
              <a:t>political</a:t>
            </a:r>
            <a:r>
              <a:rPr lang="cs-CZ" sz="2400" dirty="0" smtClean="0">
                <a:latin typeface="+mj-lt"/>
              </a:rPr>
              <a:t> trust, </a:t>
            </a:r>
            <a:r>
              <a:rPr lang="cs-CZ" sz="2400" dirty="0" err="1" smtClean="0">
                <a:latin typeface="+mj-lt"/>
              </a:rPr>
              <a:t>but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also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in trust in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democracy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…</a:t>
            </a:r>
          </a:p>
          <a:p>
            <a:pPr marL="355600" indent="0">
              <a:spcAft>
                <a:spcPts val="1200"/>
              </a:spcAft>
              <a:buNone/>
            </a:pP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prezentace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Cca 20-30 minut (včetně 5-10 min diskuze)</a:t>
            </a:r>
          </a:p>
          <a:p>
            <a:r>
              <a:rPr lang="cs-CZ" dirty="0" smtClean="0"/>
              <a:t>V rámci více prezentací (3-5 na +-1,5hod)</a:t>
            </a:r>
          </a:p>
          <a:p>
            <a:r>
              <a:rPr lang="cs-CZ" dirty="0" smtClean="0"/>
              <a:t>Po prezentaci zodpovídání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6487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Take-home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závěr</a:t>
            </a:r>
          </a:p>
          <a:p>
            <a:r>
              <a:rPr lang="cs-CZ" dirty="0" smtClean="0"/>
              <a:t>Jedna věta – to nejdůležitější </a:t>
            </a:r>
          </a:p>
          <a:p>
            <a:r>
              <a:rPr lang="cs-CZ" dirty="0" smtClean="0"/>
              <a:t>Co by si mělo publikum odnést z vaší prezentace?</a:t>
            </a:r>
          </a:p>
          <a:p>
            <a:pPr lvl="1"/>
            <a:r>
              <a:rPr lang="cs-CZ" dirty="0" smtClean="0"/>
              <a:t>Zkuste si při vaší prezentaci takovou </a:t>
            </a:r>
            <a:r>
              <a:rPr lang="cs-CZ" dirty="0" err="1" smtClean="0"/>
              <a:t>message</a:t>
            </a:r>
            <a:r>
              <a:rPr lang="cs-CZ" dirty="0" smtClean="0"/>
              <a:t> připravit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4686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Vyzkoušejte si prezentaci </a:t>
            </a:r>
            <a:r>
              <a:rPr lang="cs-CZ" dirty="0" smtClean="0"/>
              <a:t>nanečisto</a:t>
            </a:r>
          </a:p>
          <a:p>
            <a:pPr lvl="1"/>
            <a:r>
              <a:rPr lang="cs-CZ" dirty="0" smtClean="0"/>
              <a:t>Před někým x zrcadlem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Pozor </a:t>
            </a:r>
            <a:r>
              <a:rPr lang="cs-CZ" dirty="0"/>
              <a:t>na čas!</a:t>
            </a:r>
          </a:p>
          <a:p>
            <a:pPr lvl="1"/>
            <a:r>
              <a:rPr lang="cs-CZ" dirty="0"/>
              <a:t>stopky</a:t>
            </a:r>
          </a:p>
          <a:p>
            <a:endParaRPr lang="cs-CZ" dirty="0" smtClean="0"/>
          </a:p>
          <a:p>
            <a:r>
              <a:rPr lang="cs-CZ" dirty="0" smtClean="0"/>
              <a:t>Jazykolamy, vhodné termíny, navazování, dýchání, pauzy</a:t>
            </a:r>
          </a:p>
          <a:p>
            <a:pPr lvl="1"/>
            <a:r>
              <a:rPr lang="cs-CZ" dirty="0" smtClean="0"/>
              <a:t>Nespěchat, intonovat, gesta (nepřehánět, ale nebýt mrtvola)</a:t>
            </a:r>
          </a:p>
          <a:p>
            <a:pPr lvl="1"/>
            <a:r>
              <a:rPr lang="cs-CZ" dirty="0" smtClean="0"/>
              <a:t>Něco držet v ruce</a:t>
            </a:r>
          </a:p>
          <a:p>
            <a:pPr lvl="1"/>
            <a:r>
              <a:rPr lang="cs-CZ" dirty="0" smtClean="0"/>
              <a:t>Oční kontakt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55309"/>
            <a:ext cx="2232248" cy="251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7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Můžete </a:t>
            </a:r>
            <a:r>
              <a:rPr lang="cs-CZ" dirty="0" smtClean="0"/>
              <a:t>si ze sebe dělat legraci </a:t>
            </a:r>
          </a:p>
          <a:p>
            <a:r>
              <a:rPr lang="cs-CZ" dirty="0" smtClean="0"/>
              <a:t>Ale nepřehánějte to </a:t>
            </a:r>
          </a:p>
          <a:p>
            <a:r>
              <a:rPr lang="cs-CZ" dirty="0" smtClean="0"/>
              <a:t>Pozor na vtipy (nečekejte na smích)</a:t>
            </a:r>
          </a:p>
          <a:p>
            <a:endParaRPr lang="cs-CZ" dirty="0" smtClean="0"/>
          </a:p>
          <a:p>
            <a:r>
              <a:rPr lang="cs-CZ" dirty="0" smtClean="0"/>
              <a:t>Zakoktání, zapomenutí, ztra</a:t>
            </a:r>
            <a:r>
              <a:rPr lang="cs-CZ" dirty="0" smtClean="0"/>
              <a:t>cení se – je normální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Nelekněte se toho, v publiku jsou lidi, co se jim stává totéž – nadechnout, udělat si pauzu, pokračovat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/>
              <a:t>Odkázat na předchozí prezentace (pokud je to vhodné)</a:t>
            </a:r>
          </a:p>
          <a:p>
            <a:pPr lvl="1"/>
            <a:r>
              <a:rPr lang="cs-CZ" dirty="0" smtClean="0"/>
              <a:t>Můžete i přeskočit </a:t>
            </a:r>
            <a:r>
              <a:rPr lang="cs-CZ" dirty="0" err="1" smtClean="0"/>
              <a:t>slide</a:t>
            </a:r>
            <a:r>
              <a:rPr lang="cs-CZ" dirty="0" smtClean="0"/>
              <a:t>…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…?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dobré opakovat (ne doslova) otázky od publika</a:t>
            </a:r>
          </a:p>
          <a:p>
            <a:r>
              <a:rPr lang="cs-CZ" dirty="0" smtClean="0"/>
              <a:t>Respekt</a:t>
            </a:r>
          </a:p>
          <a:p>
            <a:r>
              <a:rPr lang="cs-CZ" dirty="0" smtClean="0"/>
              <a:t>Po odpovědi se ujistěte, že jste skutečně odpověděli</a:t>
            </a:r>
          </a:p>
          <a:p>
            <a:r>
              <a:rPr lang="cs-CZ" dirty="0" smtClean="0"/>
              <a:t>Pokud něco nevíte (nepřemýšleli jste), přiznejte to </a:t>
            </a:r>
            <a:endParaRPr lang="cs-CZ" dirty="0"/>
          </a:p>
          <a:p>
            <a:pPr lvl="1"/>
            <a:r>
              <a:rPr lang="cs-CZ" dirty="0" smtClean="0"/>
              <a:t>klidně se zeptejte publika na názor </a:t>
            </a:r>
          </a:p>
          <a:p>
            <a:pPr lvl="1"/>
            <a:r>
              <a:rPr lang="cs-CZ" dirty="0" smtClean="0"/>
              <a:t>zkuste navrhnout, kde by byla odpověď</a:t>
            </a:r>
          </a:p>
          <a:p>
            <a:pPr lvl="1"/>
            <a:r>
              <a:rPr lang="cs-CZ" dirty="0"/>
              <a:t>ř</a:t>
            </a:r>
            <a:r>
              <a:rPr lang="cs-CZ" dirty="0" smtClean="0"/>
              <a:t>ekněte, že potřebujete minutku na to se nad věcí zamyslet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…?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Pokud </a:t>
            </a:r>
            <a:r>
              <a:rPr lang="cs-CZ" dirty="0"/>
              <a:t>se diskuse </a:t>
            </a:r>
            <a:r>
              <a:rPr lang="cs-CZ" dirty="0" smtClean="0"/>
              <a:t>táhne</a:t>
            </a:r>
            <a:endParaRPr lang="cs-CZ" dirty="0"/>
          </a:p>
          <a:p>
            <a:r>
              <a:rPr lang="cs-CZ" dirty="0" smtClean="0"/>
              <a:t>Je příliš úzce zaměřená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Navrhněte </a:t>
            </a:r>
            <a:r>
              <a:rPr lang="cs-CZ" dirty="0"/>
              <a:t>probrat to </a:t>
            </a:r>
            <a:r>
              <a:rPr lang="cs-CZ" dirty="0" smtClean="0"/>
              <a:t>osobně</a:t>
            </a:r>
          </a:p>
          <a:p>
            <a:pPr>
              <a:buNone/>
            </a:pPr>
            <a:r>
              <a:rPr lang="cs-CZ" dirty="0" smtClean="0"/>
              <a:t>	později (během </a:t>
            </a:r>
            <a:r>
              <a:rPr lang="cs-CZ" dirty="0" err="1" smtClean="0"/>
              <a:t>coffee</a:t>
            </a:r>
            <a:r>
              <a:rPr lang="cs-CZ" dirty="0" smtClean="0"/>
              <a:t> </a:t>
            </a:r>
            <a:r>
              <a:rPr lang="cs-CZ" dirty="0" err="1" smtClean="0"/>
              <a:t>break</a:t>
            </a:r>
            <a:r>
              <a:rPr lang="cs-CZ" dirty="0" smtClean="0"/>
              <a:t>)</a:t>
            </a:r>
            <a:endParaRPr lang="cs-CZ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462684" cy="385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339752" y="32701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11960" y="1600200"/>
            <a:ext cx="3712840" cy="487375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Na konci poděkujte</a:t>
            </a:r>
          </a:p>
          <a:p>
            <a:r>
              <a:rPr lang="cs-CZ" dirty="0" smtClean="0"/>
              <a:t>A užívejte si zasloužený potlesk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dirty="0" smtClean="0">
                <a:sym typeface="Wingdings" pitchFamily="2" charset="2"/>
              </a:rPr>
              <a:t>Neutíkejte ihned po prvním potlesku pryč (teprve po něm obvykle následuje diskuze)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1150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Poster prezentace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Postery na chodbě katedry a IVDMR</a:t>
            </a:r>
          </a:p>
          <a:p>
            <a:r>
              <a:rPr lang="cs-CZ" dirty="0" smtClean="0"/>
              <a:t>„Plakát o výzkumu“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34621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Poster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Jiná situace </a:t>
            </a:r>
          </a:p>
          <a:p>
            <a:r>
              <a:rPr lang="cs-CZ" dirty="0" smtClean="0"/>
              <a:t>Lepší?</a:t>
            </a:r>
          </a:p>
          <a:p>
            <a:r>
              <a:rPr lang="cs-CZ" dirty="0" smtClean="0"/>
              <a:t>Horší?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480720" cy="484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2000</TotalTime>
  <Words>3448</Words>
  <Application>Microsoft Office PowerPoint</Application>
  <PresentationFormat>Předvádění na obrazovce (4:3)</PresentationFormat>
  <Paragraphs>615</Paragraphs>
  <Slides>112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112</vt:i4>
      </vt:variant>
    </vt:vector>
  </HeadingPairs>
  <TitlesOfParts>
    <vt:vector size="120" baseType="lpstr">
      <vt:lpstr>Arkýř</vt:lpstr>
      <vt:lpstr>Urbanistický</vt:lpstr>
      <vt:lpstr>1_Urbanistický</vt:lpstr>
      <vt:lpstr>2_Urbanistický</vt:lpstr>
      <vt:lpstr>3_Urbanistický</vt:lpstr>
      <vt:lpstr>4_Urbanistický</vt:lpstr>
      <vt:lpstr>5_Urbanistický</vt:lpstr>
      <vt:lpstr>1_Arkýř</vt:lpstr>
      <vt:lpstr>PSY 475 Vědecká komunikace Přednáška: Prezentace</vt:lpstr>
      <vt:lpstr>Prezentace aplikace PowerPoint</vt:lpstr>
      <vt:lpstr>Prezentace a poster prezentace</vt:lpstr>
      <vt:lpstr>Prezentace a poster prezentace</vt:lpstr>
      <vt:lpstr>Prezentace a poster prezentace</vt:lpstr>
      <vt:lpstr>Prezentace a poster prezentace</vt:lpstr>
      <vt:lpstr>Odborná prezentace</vt:lpstr>
      <vt:lpstr>Odborná prezentace</vt:lpstr>
      <vt:lpstr>Odborná prezentace</vt:lpstr>
      <vt:lpstr>Co je nutné si uvědomit</vt:lpstr>
      <vt:lpstr>Co je nutné si uvědomit</vt:lpstr>
      <vt:lpstr>Co je nutné si uvědomit</vt:lpstr>
      <vt:lpstr>Odborná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- pomůcky</vt:lpstr>
      <vt:lpstr>Šablona</vt:lpstr>
      <vt:lpstr>Šablona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Prezi.com</vt:lpstr>
      <vt:lpstr>Animace</vt:lpstr>
      <vt:lpstr>Animace</vt:lpstr>
      <vt:lpstr>Animace</vt:lpstr>
      <vt:lpstr>Animace</vt:lpstr>
      <vt:lpstr>Animace</vt:lpstr>
      <vt:lpstr>Animace</vt:lpstr>
      <vt:lpstr>Animace</vt:lpstr>
      <vt:lpstr>Animace</vt:lpstr>
      <vt:lpstr>Animace</vt:lpstr>
      <vt:lpstr>Kdy se animace hodí: výklad a modely</vt:lpstr>
      <vt:lpstr>Model/schéma</vt:lpstr>
      <vt:lpstr>Model/schéma</vt:lpstr>
      <vt:lpstr>Model/schéma</vt:lpstr>
      <vt:lpstr>Model/schéma</vt:lpstr>
      <vt:lpstr>Model/schéma</vt:lpstr>
      <vt:lpstr>Model/schéma</vt:lpstr>
      <vt:lpstr>Model/schéma</vt:lpstr>
      <vt:lpstr>Model/schéma</vt:lpstr>
      <vt:lpstr>Grafy</vt:lpstr>
      <vt:lpstr>Grafy</vt:lpstr>
      <vt:lpstr>Grafy</vt:lpstr>
      <vt:lpstr>Množství textu na stránku</vt:lpstr>
      <vt:lpstr>Používání obrázků, fotografií (či audio-video záznamů)</vt:lpstr>
      <vt:lpstr>Prezentace aplikace PowerPoint</vt:lpstr>
      <vt:lpstr>Reference</vt:lpstr>
      <vt:lpstr>Struktura prezentace</vt:lpstr>
      <vt:lpstr>První slide</vt:lpstr>
      <vt:lpstr>How easy is to become alienated?  Stability and change of first-time voters’ civic attitudes over the election year</vt:lpstr>
      <vt:lpstr>Úvod prezentace</vt:lpstr>
      <vt:lpstr>Prezentace aplikace PowerPoint</vt:lpstr>
      <vt:lpstr>Prezentace aplikace PowerPoint</vt:lpstr>
      <vt:lpstr>Prezentace aplikace PowerPoint</vt:lpstr>
      <vt:lpstr>Prezentace aplikace PowerPoint</vt:lpstr>
      <vt:lpstr>Teorie/Úvod do tématu</vt:lpstr>
      <vt:lpstr>Záleží na kontextu  </vt:lpstr>
      <vt:lpstr>Záleží na kontextu  </vt:lpstr>
      <vt:lpstr>Introductory notes</vt:lpstr>
      <vt:lpstr>Introductory notes</vt:lpstr>
      <vt:lpstr>Introductory notes</vt:lpstr>
      <vt:lpstr>Introductory notes</vt:lpstr>
      <vt:lpstr>Introductory notes</vt:lpstr>
      <vt:lpstr>Introductory notes</vt:lpstr>
      <vt:lpstr>Prezentace aplikace PowerPoint</vt:lpstr>
      <vt:lpstr>Basic questions</vt:lpstr>
      <vt:lpstr>Basic questions</vt:lpstr>
      <vt:lpstr>Metoda</vt:lpstr>
      <vt:lpstr>Sample</vt:lpstr>
      <vt:lpstr>Measures</vt:lpstr>
      <vt:lpstr>Prezentace aplikace PowerPoint</vt:lpstr>
      <vt:lpstr>Výsledky</vt:lpstr>
      <vt:lpstr>Trust in democracy over the whole year</vt:lpstr>
      <vt:lpstr>Trust in democracy over the whole year</vt:lpstr>
      <vt:lpstr>Political trust over the whole year</vt:lpstr>
      <vt:lpstr>Political trust over the whole year</vt:lpstr>
      <vt:lpstr>Political trust over the whole year</vt:lpstr>
      <vt:lpstr>Diskuse/závěr </vt:lpstr>
      <vt:lpstr>Conclusions</vt:lpstr>
      <vt:lpstr>Conclusions</vt:lpstr>
      <vt:lpstr>Conclusions</vt:lpstr>
      <vt:lpstr>Conclusions</vt:lpstr>
      <vt:lpstr>Conclusions</vt:lpstr>
      <vt:lpstr>Conclusions</vt:lpstr>
      <vt:lpstr>Take-home message</vt:lpstr>
      <vt:lpstr>Příprava</vt:lpstr>
      <vt:lpstr>Praxe</vt:lpstr>
      <vt:lpstr>Any questions…?</vt:lpstr>
      <vt:lpstr>Any questions…?</vt:lpstr>
      <vt:lpstr>Prezentace aplikace PowerPoint</vt:lpstr>
      <vt:lpstr>Poster prezentace</vt:lpstr>
      <vt:lpstr>Prezentace aplikace PowerPoint</vt:lpstr>
      <vt:lpstr>Poster prezentace</vt:lpstr>
      <vt:lpstr>Poster</vt:lpstr>
      <vt:lpstr>Prezentace aplikace PowerPoint</vt:lpstr>
      <vt:lpstr>Prezentace aplikace PowerPoint</vt:lpstr>
      <vt:lpstr>Prezentace aplikace PowerPoint</vt:lpstr>
      <vt:lpstr>Prezentace aplikace PowerPoint</vt:lpstr>
      <vt:lpstr>Jak má poster vypadat</vt:lpstr>
      <vt:lpstr>Jak má poster vypadat</vt:lpstr>
      <vt:lpstr>Obsah</vt:lpstr>
      <vt:lpstr>Prezentace aplikace PowerPoint</vt:lpstr>
      <vt:lpstr>Prezentace aplikace PowerPoint</vt:lpstr>
      <vt:lpstr>Text</vt:lpstr>
      <vt:lpstr>Pozadí</vt:lpstr>
      <vt:lpstr>Prezentace aplikace PowerPoint</vt:lpstr>
      <vt:lpstr>Při prezentaci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475 Vědecká komunikace</dc:title>
  <dc:creator>Hana Macháčková</dc:creator>
  <cp:lastModifiedBy>Lenka Dědková</cp:lastModifiedBy>
  <cp:revision>279</cp:revision>
  <dcterms:created xsi:type="dcterms:W3CDTF">2013-02-24T09:24:17Z</dcterms:created>
  <dcterms:modified xsi:type="dcterms:W3CDTF">2015-04-09T13:06:23Z</dcterms:modified>
</cp:coreProperties>
</file>