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2" r:id="rId3"/>
    <p:sldId id="276" r:id="rId4"/>
    <p:sldId id="264" r:id="rId5"/>
    <p:sldId id="273" r:id="rId6"/>
    <p:sldId id="278" r:id="rId7"/>
    <p:sldId id="306" r:id="rId8"/>
    <p:sldId id="265" r:id="rId9"/>
    <p:sldId id="287" r:id="rId10"/>
    <p:sldId id="288" r:id="rId11"/>
    <p:sldId id="269" r:id="rId12"/>
    <p:sldId id="310" r:id="rId13"/>
    <p:sldId id="313" r:id="rId14"/>
    <p:sldId id="279" r:id="rId15"/>
    <p:sldId id="270" r:id="rId16"/>
    <p:sldId id="307" r:id="rId17"/>
    <p:sldId id="271" r:id="rId18"/>
    <p:sldId id="292" r:id="rId19"/>
    <p:sldId id="283" r:id="rId20"/>
    <p:sldId id="272" r:id="rId21"/>
    <p:sldId id="293" r:id="rId22"/>
    <p:sldId id="295" r:id="rId23"/>
    <p:sldId id="267" r:id="rId24"/>
    <p:sldId id="275" r:id="rId25"/>
    <p:sldId id="277" r:id="rId26"/>
    <p:sldId id="263" r:id="rId27"/>
    <p:sldId id="274" r:id="rId28"/>
    <p:sldId id="282" r:id="rId29"/>
    <p:sldId id="300" r:id="rId30"/>
    <p:sldId id="297" r:id="rId31"/>
    <p:sldId id="302" r:id="rId32"/>
    <p:sldId id="301" r:id="rId33"/>
    <p:sldId id="303" r:id="rId34"/>
    <p:sldId id="299" r:id="rId35"/>
    <p:sldId id="304" r:id="rId36"/>
    <p:sldId id="285" r:id="rId37"/>
    <p:sldId id="308" r:id="rId38"/>
    <p:sldId id="309" r:id="rId39"/>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1386"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bg>
      <p:bgRef idx="1001">
        <a:schemeClr val="bg1"/>
      </p:bgRef>
    </p:bg>
    <p:spTree>
      <p:nvGrpSpPr>
        <p:cNvPr id="1" name=""/>
        <p:cNvGrpSpPr/>
        <p:nvPr/>
      </p:nvGrpSpPr>
      <p:grpSpPr>
        <a:xfrm>
          <a:off x="0" y="0"/>
          <a:ext cx="0" cy="0"/>
          <a:chOff x="0" y="0"/>
          <a:chExt cx="0" cy="0"/>
        </a:xfrm>
      </p:grpSpPr>
      <p:sp>
        <p:nvSpPr>
          <p:cNvPr id="8" name="Nadpis 7"/>
          <p:cNvSpPr>
            <a:spLocks noGrp="1"/>
          </p:cNvSpPr>
          <p:nvPr>
            <p:ph type="ctrTitle"/>
          </p:nvPr>
        </p:nvSpPr>
        <p:spPr>
          <a:xfrm>
            <a:off x="2286000" y="3124200"/>
            <a:ext cx="6172200" cy="1894362"/>
          </a:xfrm>
        </p:spPr>
        <p:txBody>
          <a:bodyPr/>
          <a:lstStyle>
            <a:lvl1pPr>
              <a:defRPr b="1"/>
            </a:lvl1pPr>
          </a:lstStyle>
          <a:p>
            <a:r>
              <a:rPr kumimoji="0" lang="cs-CZ" smtClean="0"/>
              <a:t>Kliknutím lze upravit styl.</a:t>
            </a:r>
            <a:endParaRPr kumimoji="0" lang="en-US"/>
          </a:p>
        </p:txBody>
      </p:sp>
      <p:sp>
        <p:nvSpPr>
          <p:cNvPr id="9" name="Podnadpis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cs-CZ" smtClean="0"/>
              <a:t>Kliknutím lze upravit styl předlohy.</a:t>
            </a:r>
            <a:endParaRPr kumimoji="0" lang="en-US"/>
          </a:p>
        </p:txBody>
      </p:sp>
      <p:sp>
        <p:nvSpPr>
          <p:cNvPr id="28" name="Zástupný symbol pro datum 27"/>
          <p:cNvSpPr>
            <a:spLocks noGrp="1"/>
          </p:cNvSpPr>
          <p:nvPr>
            <p:ph type="dt" sz="half" idx="10"/>
          </p:nvPr>
        </p:nvSpPr>
        <p:spPr bwMode="auto">
          <a:xfrm rot="5400000">
            <a:off x="7764621" y="1174097"/>
            <a:ext cx="2286000" cy="381000"/>
          </a:xfrm>
        </p:spPr>
        <p:txBody>
          <a:bodyPr/>
          <a:lstStyle/>
          <a:p>
            <a:fld id="{831246C9-A9A1-4A41-A8AC-785E4AAFF4B4}" type="datetimeFigureOut">
              <a:rPr lang="cs-CZ" smtClean="0"/>
              <a:t>26. 2. 2015</a:t>
            </a:fld>
            <a:endParaRPr lang="cs-CZ"/>
          </a:p>
        </p:txBody>
      </p:sp>
      <p:sp>
        <p:nvSpPr>
          <p:cNvPr id="17" name="Zástupný symbol pro zápatí 16"/>
          <p:cNvSpPr>
            <a:spLocks noGrp="1"/>
          </p:cNvSpPr>
          <p:nvPr>
            <p:ph type="ftr" sz="quarter" idx="11"/>
          </p:nvPr>
        </p:nvSpPr>
        <p:spPr bwMode="auto">
          <a:xfrm rot="5400000">
            <a:off x="7077269" y="4181669"/>
            <a:ext cx="3657600" cy="384048"/>
          </a:xfrm>
        </p:spPr>
        <p:txBody>
          <a:bodyPr/>
          <a:lstStyle/>
          <a:p>
            <a:endParaRPr lang="cs-CZ"/>
          </a:p>
        </p:txBody>
      </p:sp>
      <p:sp>
        <p:nvSpPr>
          <p:cNvPr id="10" name="Obdélník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Obdélník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Obdélník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Obdélník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Přímá spojnice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Přímá spojnice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Přímá spojnice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Přímá spojnice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Přímá spojnice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Přímá spojnice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Obdélník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á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á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á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á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á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Zástupný symbol pro číslo snímku 28"/>
          <p:cNvSpPr>
            <a:spLocks noGrp="1"/>
          </p:cNvSpPr>
          <p:nvPr>
            <p:ph type="sldNum" sz="quarter" idx="12"/>
          </p:nvPr>
        </p:nvSpPr>
        <p:spPr bwMode="auto">
          <a:xfrm>
            <a:off x="1325544" y="4928702"/>
            <a:ext cx="609600" cy="517524"/>
          </a:xfrm>
        </p:spPr>
        <p:txBody>
          <a:bodyPr/>
          <a:lstStyle/>
          <a:p>
            <a:fld id="{D33010F4-76B6-4C2C-87CB-329D6638B220}" type="slidenum">
              <a:rPr lang="cs-CZ" smtClean="0"/>
              <a:t>‹#›</a:t>
            </a:fld>
            <a:endParaRPr lang="cs-CZ"/>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smtClean="0"/>
              <a:t>Kliknutím lze upravit styl.</a:t>
            </a:r>
            <a:endParaRPr kumimoji="0" lang="en-US"/>
          </a:p>
        </p:txBody>
      </p:sp>
      <p:sp>
        <p:nvSpPr>
          <p:cNvPr id="3" name="Zástupný symbol pro svislý text 2"/>
          <p:cNvSpPr>
            <a:spLocks noGrp="1"/>
          </p:cNvSpPr>
          <p:nvPr>
            <p:ph type="body" orient="vert" idx="1"/>
          </p:nvPr>
        </p:nvSpPr>
        <p:spPr/>
        <p:txBody>
          <a:bodyPr vert="eaVert"/>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p:txBody>
          <a:bodyPr/>
          <a:lstStyle/>
          <a:p>
            <a:fld id="{831246C9-A9A1-4A41-A8AC-785E4AAFF4B4}" type="datetimeFigureOut">
              <a:rPr lang="cs-CZ" smtClean="0"/>
              <a:t>26. 2. 2015</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D33010F4-76B6-4C2C-87CB-329D6638B220}" type="slidenum">
              <a:rPr lang="cs-CZ" smtClean="0"/>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9"/>
            <a:ext cx="1676400" cy="5851525"/>
          </a:xfrm>
        </p:spPr>
        <p:txBody>
          <a:bodyPr vert="eaVert"/>
          <a:lstStyle/>
          <a:p>
            <a:r>
              <a:rPr kumimoji="0" lang="cs-CZ" smtClean="0"/>
              <a:t>Kliknutím lze upravit styl.</a:t>
            </a:r>
            <a:endParaRPr kumimoji="0" lang="en-US"/>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p:txBody>
          <a:bodyPr/>
          <a:lstStyle/>
          <a:p>
            <a:fld id="{831246C9-A9A1-4A41-A8AC-785E4AAFF4B4}" type="datetimeFigureOut">
              <a:rPr lang="cs-CZ" smtClean="0"/>
              <a:t>26. 2. 2015</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D33010F4-76B6-4C2C-87CB-329D6638B220}" type="slidenum">
              <a:rPr lang="cs-CZ" smtClean="0"/>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smtClean="0"/>
              <a:t>Kliknutím lze upravit styl.</a:t>
            </a:r>
            <a:endParaRPr kumimoji="0" lang="en-US"/>
          </a:p>
        </p:txBody>
      </p:sp>
      <p:sp>
        <p:nvSpPr>
          <p:cNvPr id="8" name="Zástupný symbol pro obsah 7"/>
          <p:cNvSpPr>
            <a:spLocks noGrp="1"/>
          </p:cNvSpPr>
          <p:nvPr>
            <p:ph sz="quarter" idx="1"/>
          </p:nvPr>
        </p:nvSpPr>
        <p:spPr>
          <a:xfrm>
            <a:off x="457200" y="1600200"/>
            <a:ext cx="7467600" cy="4873752"/>
          </a:xfrm>
        </p:spPr>
        <p:txBody>
          <a:bodyPr/>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7" name="Zástupný symbol pro datum 6"/>
          <p:cNvSpPr>
            <a:spLocks noGrp="1"/>
          </p:cNvSpPr>
          <p:nvPr>
            <p:ph type="dt" sz="half" idx="14"/>
          </p:nvPr>
        </p:nvSpPr>
        <p:spPr/>
        <p:txBody>
          <a:bodyPr rtlCol="0"/>
          <a:lstStyle/>
          <a:p>
            <a:fld id="{831246C9-A9A1-4A41-A8AC-785E4AAFF4B4}" type="datetimeFigureOut">
              <a:rPr lang="cs-CZ" smtClean="0"/>
              <a:t>26. 2. 2015</a:t>
            </a:fld>
            <a:endParaRPr lang="cs-CZ"/>
          </a:p>
        </p:txBody>
      </p:sp>
      <p:sp>
        <p:nvSpPr>
          <p:cNvPr id="9" name="Zástupný symbol pro číslo snímku 8"/>
          <p:cNvSpPr>
            <a:spLocks noGrp="1"/>
          </p:cNvSpPr>
          <p:nvPr>
            <p:ph type="sldNum" sz="quarter" idx="15"/>
          </p:nvPr>
        </p:nvSpPr>
        <p:spPr/>
        <p:txBody>
          <a:bodyPr rtlCol="0"/>
          <a:lstStyle/>
          <a:p>
            <a:fld id="{D33010F4-76B6-4C2C-87CB-329D6638B220}" type="slidenum">
              <a:rPr lang="cs-CZ" smtClean="0"/>
              <a:t>‹#›</a:t>
            </a:fld>
            <a:endParaRPr lang="cs-CZ"/>
          </a:p>
        </p:txBody>
      </p:sp>
      <p:sp>
        <p:nvSpPr>
          <p:cNvPr id="10" name="Zástupný symbol pro zápatí 9"/>
          <p:cNvSpPr>
            <a:spLocks noGrp="1"/>
          </p:cNvSpPr>
          <p:nvPr>
            <p:ph type="ftr" sz="quarter" idx="16"/>
          </p:nvPr>
        </p:nvSpPr>
        <p:spPr/>
        <p:txBody>
          <a:bodyPr rtlCol="0"/>
          <a:lstStyle/>
          <a:p>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Záhlaví části">
    <p:bg>
      <p:bgRef idx="1001">
        <a:schemeClr val="bg2"/>
      </p:bgRef>
    </p:bg>
    <p:spTree>
      <p:nvGrpSpPr>
        <p:cNvPr id="1" name=""/>
        <p:cNvGrpSpPr/>
        <p:nvPr/>
      </p:nvGrpSpPr>
      <p:grpSpPr>
        <a:xfrm>
          <a:off x="0" y="0"/>
          <a:ext cx="0" cy="0"/>
          <a:chOff x="0" y="0"/>
          <a:chExt cx="0" cy="0"/>
        </a:xfrm>
      </p:grpSpPr>
      <p:sp>
        <p:nvSpPr>
          <p:cNvPr id="2" name="Nadpis 1"/>
          <p:cNvSpPr>
            <a:spLocks noGrp="1"/>
          </p:cNvSpPr>
          <p:nvPr>
            <p:ph type="title"/>
          </p:nvPr>
        </p:nvSpPr>
        <p:spPr>
          <a:xfrm>
            <a:off x="2286000" y="2895600"/>
            <a:ext cx="6172200" cy="2053590"/>
          </a:xfrm>
        </p:spPr>
        <p:txBody>
          <a:bodyPr/>
          <a:lstStyle>
            <a:lvl1pPr algn="l">
              <a:buNone/>
              <a:defRPr sz="3000" b="1" cap="small" baseline="0"/>
            </a:lvl1pPr>
          </a:lstStyle>
          <a:p>
            <a:r>
              <a:rPr kumimoji="0" lang="cs-CZ" smtClean="0"/>
              <a:t>Kliknutím lze upravit styl.</a:t>
            </a:r>
            <a:endParaRPr kumimoji="0" lang="en-US"/>
          </a:p>
        </p:txBody>
      </p:sp>
      <p:sp>
        <p:nvSpPr>
          <p:cNvPr id="3" name="Zástupný symbol pro text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cs-CZ" smtClean="0"/>
              <a:t>Kliknutím lze upravit styly předlohy textu.</a:t>
            </a:r>
          </a:p>
        </p:txBody>
      </p:sp>
      <p:sp>
        <p:nvSpPr>
          <p:cNvPr id="4" name="Zástupný symbol pro datum 3"/>
          <p:cNvSpPr>
            <a:spLocks noGrp="1"/>
          </p:cNvSpPr>
          <p:nvPr>
            <p:ph type="dt" sz="half" idx="10"/>
          </p:nvPr>
        </p:nvSpPr>
        <p:spPr bwMode="auto">
          <a:xfrm rot="5400000">
            <a:off x="7763256" y="1170432"/>
            <a:ext cx="2286000" cy="381000"/>
          </a:xfrm>
        </p:spPr>
        <p:txBody>
          <a:bodyPr/>
          <a:lstStyle/>
          <a:p>
            <a:fld id="{831246C9-A9A1-4A41-A8AC-785E4AAFF4B4}" type="datetimeFigureOut">
              <a:rPr lang="cs-CZ" smtClean="0"/>
              <a:t>26. 2. 2015</a:t>
            </a:fld>
            <a:endParaRPr lang="cs-CZ"/>
          </a:p>
        </p:txBody>
      </p:sp>
      <p:sp>
        <p:nvSpPr>
          <p:cNvPr id="5" name="Zástupný symbol pro zápatí 4"/>
          <p:cNvSpPr>
            <a:spLocks noGrp="1"/>
          </p:cNvSpPr>
          <p:nvPr>
            <p:ph type="ftr" sz="quarter" idx="11"/>
          </p:nvPr>
        </p:nvSpPr>
        <p:spPr bwMode="auto">
          <a:xfrm rot="5400000">
            <a:off x="7077456" y="4178808"/>
            <a:ext cx="3657600" cy="384048"/>
          </a:xfrm>
        </p:spPr>
        <p:txBody>
          <a:bodyPr/>
          <a:lstStyle/>
          <a:p>
            <a:endParaRPr lang="cs-CZ"/>
          </a:p>
        </p:txBody>
      </p:sp>
      <p:sp>
        <p:nvSpPr>
          <p:cNvPr id="9" name="Obdélník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Obdélník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bdélník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Obdélník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Přímá spojnice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Přímá spojnice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Přímá spojnice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Přímá spojnice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Přímá spojnice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Obdélník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á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á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á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á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á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Přímá spojnice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Zástupný symbol pro číslo snímku 5"/>
          <p:cNvSpPr>
            <a:spLocks noGrp="1"/>
          </p:cNvSpPr>
          <p:nvPr>
            <p:ph type="sldNum" sz="quarter" idx="12"/>
          </p:nvPr>
        </p:nvSpPr>
        <p:spPr bwMode="auto">
          <a:xfrm>
            <a:off x="1340616" y="4928702"/>
            <a:ext cx="609600" cy="517524"/>
          </a:xfrm>
        </p:spPr>
        <p:txBody>
          <a:bodyPr/>
          <a:lstStyle/>
          <a:p>
            <a:fld id="{D33010F4-76B6-4C2C-87CB-329D6638B220}" type="slidenum">
              <a:rPr lang="cs-CZ" smtClean="0"/>
              <a:t>‹#›</a:t>
            </a:fld>
            <a:endParaRPr lang="cs-CZ"/>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smtClean="0"/>
              <a:t>Kliknutím lze upravit styl.</a:t>
            </a:r>
            <a:endParaRPr kumimoji="0" lang="en-US"/>
          </a:p>
        </p:txBody>
      </p:sp>
      <p:sp>
        <p:nvSpPr>
          <p:cNvPr id="5" name="Zástupný symbol pro datum 4"/>
          <p:cNvSpPr>
            <a:spLocks noGrp="1"/>
          </p:cNvSpPr>
          <p:nvPr>
            <p:ph type="dt" sz="half" idx="10"/>
          </p:nvPr>
        </p:nvSpPr>
        <p:spPr/>
        <p:txBody>
          <a:bodyPr/>
          <a:lstStyle/>
          <a:p>
            <a:fld id="{831246C9-A9A1-4A41-A8AC-785E4AAFF4B4}" type="datetimeFigureOut">
              <a:rPr lang="cs-CZ" smtClean="0"/>
              <a:t>26. 2. 2015</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D33010F4-76B6-4C2C-87CB-329D6638B220}" type="slidenum">
              <a:rPr lang="cs-CZ" smtClean="0"/>
              <a:t>‹#›</a:t>
            </a:fld>
            <a:endParaRPr lang="cs-CZ"/>
          </a:p>
        </p:txBody>
      </p:sp>
      <p:sp>
        <p:nvSpPr>
          <p:cNvPr id="9" name="Zástupný symbol pro obsah 8"/>
          <p:cNvSpPr>
            <a:spLocks noGrp="1"/>
          </p:cNvSpPr>
          <p:nvPr>
            <p:ph sz="quarter" idx="1"/>
          </p:nvPr>
        </p:nvSpPr>
        <p:spPr>
          <a:xfrm>
            <a:off x="457200" y="1600200"/>
            <a:ext cx="3657600" cy="4572000"/>
          </a:xfrm>
        </p:spPr>
        <p:txBody>
          <a:bodyPr/>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11" name="Zástupný symbol pro obsah 10"/>
          <p:cNvSpPr>
            <a:spLocks noGrp="1"/>
          </p:cNvSpPr>
          <p:nvPr>
            <p:ph sz="quarter" idx="2"/>
          </p:nvPr>
        </p:nvSpPr>
        <p:spPr>
          <a:xfrm>
            <a:off x="4270248" y="1600200"/>
            <a:ext cx="3657600" cy="4572000"/>
          </a:xfrm>
        </p:spPr>
        <p:txBody>
          <a:bodyPr/>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7543800" cy="1143000"/>
          </a:xfrm>
        </p:spPr>
        <p:txBody>
          <a:bodyPr anchor="b"/>
          <a:lstStyle>
            <a:lvl1pPr>
              <a:defRPr/>
            </a:lvl1pPr>
          </a:lstStyle>
          <a:p>
            <a:r>
              <a:rPr kumimoji="0" lang="cs-CZ" smtClean="0"/>
              <a:t>Kliknutím lze upravit styl.</a:t>
            </a:r>
            <a:endParaRPr kumimoji="0" lang="en-US"/>
          </a:p>
        </p:txBody>
      </p:sp>
      <p:sp>
        <p:nvSpPr>
          <p:cNvPr id="7" name="Zástupný symbol pro datum 6"/>
          <p:cNvSpPr>
            <a:spLocks noGrp="1"/>
          </p:cNvSpPr>
          <p:nvPr>
            <p:ph type="dt" sz="half" idx="10"/>
          </p:nvPr>
        </p:nvSpPr>
        <p:spPr/>
        <p:txBody>
          <a:bodyPr/>
          <a:lstStyle/>
          <a:p>
            <a:fld id="{831246C9-A9A1-4A41-A8AC-785E4AAFF4B4}" type="datetimeFigureOut">
              <a:rPr lang="cs-CZ" smtClean="0"/>
              <a:t>26. 2. 2015</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D33010F4-76B6-4C2C-87CB-329D6638B220}" type="slidenum">
              <a:rPr lang="cs-CZ" smtClean="0"/>
              <a:t>‹#›</a:t>
            </a:fld>
            <a:endParaRPr lang="cs-CZ"/>
          </a:p>
        </p:txBody>
      </p:sp>
      <p:sp>
        <p:nvSpPr>
          <p:cNvPr id="11" name="Zástupný symbol pro obsah 10"/>
          <p:cNvSpPr>
            <a:spLocks noGrp="1"/>
          </p:cNvSpPr>
          <p:nvPr>
            <p:ph sz="quarter" idx="2"/>
          </p:nvPr>
        </p:nvSpPr>
        <p:spPr>
          <a:xfrm>
            <a:off x="457200" y="2362200"/>
            <a:ext cx="3657600" cy="3886200"/>
          </a:xfrm>
        </p:spPr>
        <p:txBody>
          <a:bodyPr/>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13" name="Zástupný symbol pro obsah 12"/>
          <p:cNvSpPr>
            <a:spLocks noGrp="1"/>
          </p:cNvSpPr>
          <p:nvPr>
            <p:ph sz="quarter" idx="4"/>
          </p:nvPr>
        </p:nvSpPr>
        <p:spPr>
          <a:xfrm>
            <a:off x="4371975" y="2362200"/>
            <a:ext cx="3657600" cy="3886200"/>
          </a:xfrm>
        </p:spPr>
        <p:txBody>
          <a:bodyPr/>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12" name="Zástupný symbol pro text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cs-CZ" smtClean="0"/>
              <a:t>Kliknutím lze upravit styly předlohy textu.</a:t>
            </a:r>
          </a:p>
        </p:txBody>
      </p:sp>
      <p:sp>
        <p:nvSpPr>
          <p:cNvPr id="14" name="Zástupný symbol pro text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cs-CZ" smtClean="0"/>
              <a:t>Kliknutím lze upravit styly předlohy textu.</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smtClean="0"/>
              <a:t>Kliknutím lze upravit styl.</a:t>
            </a:r>
            <a:endParaRPr kumimoji="0" lang="en-US"/>
          </a:p>
        </p:txBody>
      </p:sp>
      <p:sp>
        <p:nvSpPr>
          <p:cNvPr id="6" name="Zástupný symbol pro datum 5"/>
          <p:cNvSpPr>
            <a:spLocks noGrp="1"/>
          </p:cNvSpPr>
          <p:nvPr>
            <p:ph type="dt" sz="half" idx="10"/>
          </p:nvPr>
        </p:nvSpPr>
        <p:spPr/>
        <p:txBody>
          <a:bodyPr rtlCol="0"/>
          <a:lstStyle/>
          <a:p>
            <a:fld id="{831246C9-A9A1-4A41-A8AC-785E4AAFF4B4}" type="datetimeFigureOut">
              <a:rPr lang="cs-CZ" smtClean="0"/>
              <a:t>26. 2. 2015</a:t>
            </a:fld>
            <a:endParaRPr lang="cs-CZ"/>
          </a:p>
        </p:txBody>
      </p:sp>
      <p:sp>
        <p:nvSpPr>
          <p:cNvPr id="7" name="Zástupný symbol pro číslo snímku 6"/>
          <p:cNvSpPr>
            <a:spLocks noGrp="1"/>
          </p:cNvSpPr>
          <p:nvPr>
            <p:ph type="sldNum" sz="quarter" idx="11"/>
          </p:nvPr>
        </p:nvSpPr>
        <p:spPr/>
        <p:txBody>
          <a:bodyPr rtlCol="0"/>
          <a:lstStyle/>
          <a:p>
            <a:fld id="{D33010F4-76B6-4C2C-87CB-329D6638B220}" type="slidenum">
              <a:rPr lang="cs-CZ" smtClean="0"/>
              <a:t>‹#›</a:t>
            </a:fld>
            <a:endParaRPr lang="cs-CZ"/>
          </a:p>
        </p:txBody>
      </p:sp>
      <p:sp>
        <p:nvSpPr>
          <p:cNvPr id="8" name="Zástupný symbol pro zápatí 7"/>
          <p:cNvSpPr>
            <a:spLocks noGrp="1"/>
          </p:cNvSpPr>
          <p:nvPr>
            <p:ph type="ftr" sz="quarter" idx="12"/>
          </p:nvPr>
        </p:nvSpPr>
        <p:spPr/>
        <p:txBody>
          <a:bodyPr rtlCol="0"/>
          <a:lstStyle/>
          <a:p>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831246C9-A9A1-4A41-A8AC-785E4AAFF4B4}" type="datetimeFigureOut">
              <a:rPr lang="cs-CZ" smtClean="0"/>
              <a:t>26. 2. 2015</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D33010F4-76B6-4C2C-87CB-329D6638B220}" type="slidenum">
              <a:rPr lang="cs-CZ" smtClean="0"/>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Obsah s titulkem">
    <p:bg>
      <p:bgRef idx="1001">
        <a:schemeClr val="bg1"/>
      </p:bgRef>
    </p:bg>
    <p:spTree>
      <p:nvGrpSpPr>
        <p:cNvPr id="1" name=""/>
        <p:cNvGrpSpPr/>
        <p:nvPr/>
      </p:nvGrpSpPr>
      <p:grpSpPr>
        <a:xfrm>
          <a:off x="0" y="0"/>
          <a:ext cx="0" cy="0"/>
          <a:chOff x="0" y="0"/>
          <a:chExt cx="0" cy="0"/>
        </a:xfrm>
      </p:grpSpPr>
      <p:sp>
        <p:nvSpPr>
          <p:cNvPr id="10" name="Přímá spojnice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Nadpis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cs-CZ" smtClean="0"/>
              <a:t>Kliknutím lze upravit styl.</a:t>
            </a:r>
            <a:endParaRPr kumimoji="0" lang="en-US"/>
          </a:p>
        </p:txBody>
      </p:sp>
      <p:sp>
        <p:nvSpPr>
          <p:cNvPr id="3" name="Zástupný symbol pro text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cs-CZ" smtClean="0"/>
              <a:t>Kliknutím lze upravit styly předlohy textu.</a:t>
            </a:r>
          </a:p>
        </p:txBody>
      </p:sp>
      <p:sp>
        <p:nvSpPr>
          <p:cNvPr id="8" name="Přímá spojnice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Přímá spojnice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Přímá spojnice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bdélník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Přímá spojnice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á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Zástupný symbol pro obsah 17"/>
          <p:cNvSpPr>
            <a:spLocks noGrp="1"/>
          </p:cNvSpPr>
          <p:nvPr>
            <p:ph sz="quarter" idx="1"/>
          </p:nvPr>
        </p:nvSpPr>
        <p:spPr>
          <a:xfrm>
            <a:off x="304800" y="274320"/>
            <a:ext cx="5638800" cy="6327648"/>
          </a:xfrm>
        </p:spPr>
        <p:txBody>
          <a:bodyPr/>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21" name="Zástupný symbol pro datum 20"/>
          <p:cNvSpPr>
            <a:spLocks noGrp="1"/>
          </p:cNvSpPr>
          <p:nvPr>
            <p:ph type="dt" sz="half" idx="14"/>
          </p:nvPr>
        </p:nvSpPr>
        <p:spPr/>
        <p:txBody>
          <a:bodyPr rtlCol="0"/>
          <a:lstStyle/>
          <a:p>
            <a:fld id="{831246C9-A9A1-4A41-A8AC-785E4AAFF4B4}" type="datetimeFigureOut">
              <a:rPr lang="cs-CZ" smtClean="0"/>
              <a:t>26. 2. 2015</a:t>
            </a:fld>
            <a:endParaRPr lang="cs-CZ"/>
          </a:p>
        </p:txBody>
      </p:sp>
      <p:sp>
        <p:nvSpPr>
          <p:cNvPr id="22" name="Zástupný symbol pro číslo snímku 21"/>
          <p:cNvSpPr>
            <a:spLocks noGrp="1"/>
          </p:cNvSpPr>
          <p:nvPr>
            <p:ph type="sldNum" sz="quarter" idx="15"/>
          </p:nvPr>
        </p:nvSpPr>
        <p:spPr/>
        <p:txBody>
          <a:bodyPr rtlCol="0"/>
          <a:lstStyle/>
          <a:p>
            <a:fld id="{D33010F4-76B6-4C2C-87CB-329D6638B220}" type="slidenum">
              <a:rPr lang="cs-CZ" smtClean="0"/>
              <a:t>‹#›</a:t>
            </a:fld>
            <a:endParaRPr lang="cs-CZ"/>
          </a:p>
        </p:txBody>
      </p:sp>
      <p:sp>
        <p:nvSpPr>
          <p:cNvPr id="23" name="Zástupný symbol pro zápatí 22"/>
          <p:cNvSpPr>
            <a:spLocks noGrp="1"/>
          </p:cNvSpPr>
          <p:nvPr>
            <p:ph type="ftr" sz="quarter" idx="16"/>
          </p:nvPr>
        </p:nvSpPr>
        <p:spPr/>
        <p:txBody>
          <a:bodyPr rtlCol="0"/>
          <a:lstStyle/>
          <a:p>
            <a:endParaRPr lang="cs-CZ"/>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ázek s titulkem">
    <p:spTree>
      <p:nvGrpSpPr>
        <p:cNvPr id="1" name=""/>
        <p:cNvGrpSpPr/>
        <p:nvPr/>
      </p:nvGrpSpPr>
      <p:grpSpPr>
        <a:xfrm>
          <a:off x="0" y="0"/>
          <a:ext cx="0" cy="0"/>
          <a:chOff x="0" y="0"/>
          <a:chExt cx="0" cy="0"/>
        </a:xfrm>
      </p:grpSpPr>
      <p:sp>
        <p:nvSpPr>
          <p:cNvPr id="9" name="Přímá spojnice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á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Nadpis 1"/>
          <p:cNvSpPr>
            <a:spLocks noGrp="1"/>
          </p:cNvSpPr>
          <p:nvPr>
            <p:ph type="title"/>
          </p:nvPr>
        </p:nvSpPr>
        <p:spPr>
          <a:xfrm rot="5400000">
            <a:off x="3350133" y="3200400"/>
            <a:ext cx="6309360" cy="457200"/>
          </a:xfrm>
        </p:spPr>
        <p:txBody>
          <a:bodyPr anchor="b"/>
          <a:lstStyle>
            <a:lvl1pPr algn="l">
              <a:buNone/>
              <a:defRPr sz="2000" b="1"/>
            </a:lvl1pPr>
          </a:lstStyle>
          <a:p>
            <a:r>
              <a:rPr kumimoji="0" lang="cs-CZ" smtClean="0"/>
              <a:t>Kliknutím lze upravit styl.</a:t>
            </a:r>
            <a:endParaRPr kumimoji="0" lang="en-US"/>
          </a:p>
        </p:txBody>
      </p:sp>
      <p:sp>
        <p:nvSpPr>
          <p:cNvPr id="3" name="Zástupný symbol pro obrázek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cs-CZ" smtClean="0"/>
              <a:t>Kliknutím na ikonu přidáte obrázek.</a:t>
            </a:r>
            <a:endParaRPr kumimoji="0" lang="en-US" dirty="0"/>
          </a:p>
        </p:txBody>
      </p:sp>
      <p:sp>
        <p:nvSpPr>
          <p:cNvPr id="4" name="Zástupný symbol pro text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cs-CZ" smtClean="0"/>
              <a:t>Kliknutím lze upravit styly předlohy textu.</a:t>
            </a:r>
          </a:p>
        </p:txBody>
      </p:sp>
      <p:sp>
        <p:nvSpPr>
          <p:cNvPr id="10" name="Přímá spojnice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Obdélník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Přímá spojnice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Přímá spojnice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Přímá spojnice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Zástupný symbol pro datum 16"/>
          <p:cNvSpPr>
            <a:spLocks noGrp="1"/>
          </p:cNvSpPr>
          <p:nvPr>
            <p:ph type="dt" sz="half" idx="10"/>
          </p:nvPr>
        </p:nvSpPr>
        <p:spPr/>
        <p:txBody>
          <a:bodyPr rtlCol="0"/>
          <a:lstStyle/>
          <a:p>
            <a:fld id="{831246C9-A9A1-4A41-A8AC-785E4AAFF4B4}" type="datetimeFigureOut">
              <a:rPr lang="cs-CZ" smtClean="0"/>
              <a:t>26. 2. 2015</a:t>
            </a:fld>
            <a:endParaRPr lang="cs-CZ"/>
          </a:p>
        </p:txBody>
      </p:sp>
      <p:sp>
        <p:nvSpPr>
          <p:cNvPr id="18" name="Zástupný symbol pro číslo snímku 17"/>
          <p:cNvSpPr>
            <a:spLocks noGrp="1"/>
          </p:cNvSpPr>
          <p:nvPr>
            <p:ph type="sldNum" sz="quarter" idx="11"/>
          </p:nvPr>
        </p:nvSpPr>
        <p:spPr/>
        <p:txBody>
          <a:bodyPr rtlCol="0"/>
          <a:lstStyle/>
          <a:p>
            <a:fld id="{D33010F4-76B6-4C2C-87CB-329D6638B220}" type="slidenum">
              <a:rPr lang="cs-CZ" smtClean="0"/>
              <a:t>‹#›</a:t>
            </a:fld>
            <a:endParaRPr lang="cs-CZ"/>
          </a:p>
        </p:txBody>
      </p:sp>
      <p:sp>
        <p:nvSpPr>
          <p:cNvPr id="21" name="Zástupný symbol pro zápatí 20"/>
          <p:cNvSpPr>
            <a:spLocks noGrp="1"/>
          </p:cNvSpPr>
          <p:nvPr>
            <p:ph type="ftr" sz="quarter" idx="12"/>
          </p:nvPr>
        </p:nvSpPr>
        <p:spPr/>
        <p:txBody>
          <a:bodyPr rtlCol="0"/>
          <a:lstStyle/>
          <a:p>
            <a:endParaRPr lang="cs-C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Přímá spojnice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Zástupný symbol pro nadpis 21"/>
          <p:cNvSpPr>
            <a:spLocks noGrp="1"/>
          </p:cNvSpPr>
          <p:nvPr>
            <p:ph type="title"/>
          </p:nvPr>
        </p:nvSpPr>
        <p:spPr>
          <a:xfrm>
            <a:off x="457200" y="274638"/>
            <a:ext cx="7467600" cy="1143000"/>
          </a:xfrm>
          <a:prstGeom prst="rect">
            <a:avLst/>
          </a:prstGeom>
        </p:spPr>
        <p:txBody>
          <a:bodyPr vert="horz" anchor="b">
            <a:normAutofit/>
          </a:bodyPr>
          <a:lstStyle/>
          <a:p>
            <a:r>
              <a:rPr kumimoji="0" lang="cs-CZ" smtClean="0"/>
              <a:t>Kliknutím lze upravit styl.</a:t>
            </a:r>
            <a:endParaRPr kumimoji="0" lang="en-US"/>
          </a:p>
        </p:txBody>
      </p:sp>
      <p:sp>
        <p:nvSpPr>
          <p:cNvPr id="13" name="Zástupný symbol pro text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cs-CZ" smtClean="0"/>
              <a:t>Kliknutím lze upravit styly předlohy textu.</a:t>
            </a:r>
          </a:p>
          <a:p>
            <a:pPr lvl="1" eaLnBrk="1" latinLnBrk="0" hangingPunct="1"/>
            <a:r>
              <a:rPr kumimoji="0" lang="cs-CZ" smtClean="0"/>
              <a:t>Druhá úroveň</a:t>
            </a:r>
          </a:p>
          <a:p>
            <a:pPr lvl="2" eaLnBrk="1" latinLnBrk="0" hangingPunct="1"/>
            <a:r>
              <a:rPr kumimoji="0" lang="cs-CZ" smtClean="0"/>
              <a:t>Třetí úroveň</a:t>
            </a:r>
          </a:p>
          <a:p>
            <a:pPr lvl="3" eaLnBrk="1" latinLnBrk="0" hangingPunct="1"/>
            <a:r>
              <a:rPr kumimoji="0" lang="cs-CZ" smtClean="0"/>
              <a:t>Čtvrtá úroveň</a:t>
            </a:r>
          </a:p>
          <a:p>
            <a:pPr lvl="4" eaLnBrk="1" latinLnBrk="0" hangingPunct="1"/>
            <a:r>
              <a:rPr kumimoji="0" lang="cs-CZ" smtClean="0"/>
              <a:t>Pátá úroveň</a:t>
            </a:r>
            <a:endParaRPr kumimoji="0" lang="en-US"/>
          </a:p>
        </p:txBody>
      </p:sp>
      <p:sp>
        <p:nvSpPr>
          <p:cNvPr id="14" name="Zástupný symbol pro datum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831246C9-A9A1-4A41-A8AC-785E4AAFF4B4}" type="datetimeFigureOut">
              <a:rPr lang="cs-CZ" smtClean="0"/>
              <a:t>26. 2. 2015</a:t>
            </a:fld>
            <a:endParaRPr lang="cs-CZ"/>
          </a:p>
        </p:txBody>
      </p:sp>
      <p:sp>
        <p:nvSpPr>
          <p:cNvPr id="3" name="Zástupný symbol pro zápatí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cs-CZ"/>
          </a:p>
        </p:txBody>
      </p:sp>
      <p:sp>
        <p:nvSpPr>
          <p:cNvPr id="7" name="Přímá spojnice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Přímá spojnice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Obdélník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Přímá spojnice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á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Zástupný symbol pro číslo snímku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D33010F4-76B6-4C2C-87CB-329D6638B220}" type="slidenum">
              <a:rPr lang="cs-CZ" smtClean="0"/>
              <a:t>‹#›</a:t>
            </a:fld>
            <a:endParaRPr lang="cs-CZ"/>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2195736" y="1844824"/>
            <a:ext cx="6172200" cy="1894362"/>
          </a:xfrm>
        </p:spPr>
        <p:txBody>
          <a:bodyPr/>
          <a:lstStyle/>
          <a:p>
            <a:r>
              <a:rPr lang="cs-CZ" dirty="0" smtClean="0"/>
              <a:t>PSY 475 Vědecká komunikace</a:t>
            </a:r>
            <a:br>
              <a:rPr lang="cs-CZ" dirty="0" smtClean="0"/>
            </a:br>
            <a:r>
              <a:rPr lang="cs-CZ" dirty="0" smtClean="0"/>
              <a:t>Přednáška: Psaní abstraktů</a:t>
            </a:r>
            <a:endParaRPr lang="cs-CZ" dirty="0"/>
          </a:p>
        </p:txBody>
      </p:sp>
      <p:sp>
        <p:nvSpPr>
          <p:cNvPr id="3" name="Podnadpis 2"/>
          <p:cNvSpPr>
            <a:spLocks noGrp="1"/>
          </p:cNvSpPr>
          <p:nvPr>
            <p:ph type="subTitle" idx="1"/>
          </p:nvPr>
        </p:nvSpPr>
        <p:spPr/>
        <p:txBody>
          <a:bodyPr>
            <a:normAutofit lnSpcReduction="10000"/>
          </a:bodyPr>
          <a:lstStyle/>
          <a:p>
            <a:r>
              <a:rPr lang="cs-CZ" dirty="0" smtClean="0"/>
              <a:t>Hana Macháčková</a:t>
            </a:r>
          </a:p>
          <a:p>
            <a:r>
              <a:rPr lang="cs-CZ" dirty="0" smtClean="0"/>
              <a:t>Lenka Dědková</a:t>
            </a:r>
          </a:p>
          <a:p>
            <a:r>
              <a:rPr lang="cs-CZ" dirty="0" smtClean="0"/>
              <a:t>Věra </a:t>
            </a:r>
            <a:r>
              <a:rPr lang="cs-CZ" dirty="0" err="1" smtClean="0"/>
              <a:t>Kontríková</a:t>
            </a:r>
            <a:endParaRPr lang="cs-CZ" dirty="0" smtClean="0"/>
          </a:p>
          <a:p>
            <a:r>
              <a:rPr lang="cs-CZ" dirty="0" smtClean="0"/>
              <a:t>Jan Šerek</a:t>
            </a:r>
            <a:endParaRPr lang="cs-CZ" dirty="0"/>
          </a:p>
        </p:txBody>
      </p:sp>
    </p:spTree>
    <p:extLst>
      <p:ext uri="{BB962C8B-B14F-4D97-AF65-F5344CB8AC3E}">
        <p14:creationId xmlns:p14="http://schemas.microsoft.com/office/powerpoint/2010/main" val="34233972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sz="quarter" idx="1"/>
          </p:nvPr>
        </p:nvSpPr>
        <p:spPr>
          <a:xfrm>
            <a:off x="457200" y="188640"/>
            <a:ext cx="7467600" cy="6285312"/>
          </a:xfrm>
        </p:spPr>
        <p:txBody>
          <a:bodyPr>
            <a:normAutofit fontScale="85000" lnSpcReduction="10000"/>
          </a:bodyPr>
          <a:lstStyle/>
          <a:p>
            <a:pPr marL="0" indent="0">
              <a:buNone/>
            </a:pPr>
            <a:r>
              <a:rPr lang="en-US" i="1" dirty="0"/>
              <a:t>Interrelatedness of marital relations and parent-child relations: A meta-analytic review.</a:t>
            </a:r>
          </a:p>
          <a:p>
            <a:pPr marL="0" indent="0">
              <a:buNone/>
            </a:pPr>
            <a:endParaRPr lang="cs-CZ" b="1" dirty="0" smtClean="0">
              <a:solidFill>
                <a:schemeClr val="accent3"/>
              </a:solidFill>
            </a:endParaRPr>
          </a:p>
          <a:p>
            <a:pPr marL="0" indent="0">
              <a:buNone/>
            </a:pPr>
            <a:r>
              <a:rPr lang="en-US" b="1" dirty="0" smtClean="0">
                <a:solidFill>
                  <a:schemeClr val="accent3"/>
                </a:solidFill>
              </a:rPr>
              <a:t>It </a:t>
            </a:r>
            <a:r>
              <a:rPr lang="en-US" b="1" dirty="0">
                <a:solidFill>
                  <a:schemeClr val="accent3"/>
                </a:solidFill>
              </a:rPr>
              <a:t>is widely assumed that a linkage, crucial to the understanding of child behavior, exists between marital and parent–child relationship quality. </a:t>
            </a:r>
            <a:r>
              <a:rPr lang="en-US" dirty="0"/>
              <a:t>A meta-analysis of 68 studies was conducted</a:t>
            </a:r>
            <a:r>
              <a:rPr lang="en-US" b="1" dirty="0">
                <a:solidFill>
                  <a:srgbClr val="00B050"/>
                </a:solidFill>
              </a:rPr>
              <a:t> </a:t>
            </a:r>
            <a:r>
              <a:rPr lang="en-US" b="1" dirty="0">
                <a:solidFill>
                  <a:schemeClr val="accent3"/>
                </a:solidFill>
              </a:rPr>
              <a:t>to determine whether this linkage exists and, if so, whether the linkage is positive (as suggested by the spillover hypothesis) or negative (as suggested by the compensatory hypothesis). </a:t>
            </a:r>
            <a:r>
              <a:rPr lang="en-US" dirty="0"/>
              <a:t>Results supported the spillover hypothesis; a positive and nonhomogeneous effect size of moderate magnitude was found (d = 0.46). This suggests that research in this area can move beyond the question of whether a positive or negative association exists to identifying moderators of the association. Examination of the impact of 13 potential moderators did not support the existence of any of these variables that could be adequately examined. This suggests that the link between marital and parent–child relations functions as a more stable force than previously thought.</a:t>
            </a:r>
          </a:p>
          <a:p>
            <a:pPr marL="0" indent="0">
              <a:buNone/>
            </a:pPr>
            <a:endParaRPr lang="cs-CZ" sz="1700" dirty="0" smtClean="0"/>
          </a:p>
          <a:p>
            <a:pPr marL="0" indent="0">
              <a:buNone/>
            </a:pPr>
            <a:r>
              <a:rPr lang="en-US" sz="1700" dirty="0" smtClean="0"/>
              <a:t>Psychological </a:t>
            </a:r>
            <a:r>
              <a:rPr lang="en-US" sz="1700" dirty="0"/>
              <a:t>Bulletin, 1995</a:t>
            </a:r>
            <a:endParaRPr lang="cs-CZ" sz="1700" dirty="0"/>
          </a:p>
          <a:p>
            <a:endParaRPr lang="cs-CZ" dirty="0"/>
          </a:p>
        </p:txBody>
      </p:sp>
    </p:spTree>
    <p:extLst>
      <p:ext uri="{BB962C8B-B14F-4D97-AF65-F5344CB8AC3E}">
        <p14:creationId xmlns:p14="http://schemas.microsoft.com/office/powerpoint/2010/main" val="301795609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Co by nemělo chybět...</a:t>
            </a:r>
            <a:br>
              <a:rPr lang="cs-CZ" dirty="0"/>
            </a:br>
            <a:endParaRPr lang="cs-CZ" dirty="0"/>
          </a:p>
        </p:txBody>
      </p:sp>
      <p:sp>
        <p:nvSpPr>
          <p:cNvPr id="3" name="Zástupný symbol pro obsah 2"/>
          <p:cNvSpPr>
            <a:spLocks noGrp="1"/>
          </p:cNvSpPr>
          <p:nvPr>
            <p:ph sz="quarter" idx="1"/>
          </p:nvPr>
        </p:nvSpPr>
        <p:spPr/>
        <p:txBody>
          <a:bodyPr/>
          <a:lstStyle/>
          <a:p>
            <a:r>
              <a:rPr lang="cs-CZ" dirty="0"/>
              <a:t>Vzorek – </a:t>
            </a:r>
            <a:r>
              <a:rPr lang="cs-CZ" dirty="0" smtClean="0"/>
              <a:t>N a významné charakteristiky</a:t>
            </a:r>
          </a:p>
          <a:p>
            <a:pPr lvl="1"/>
            <a:r>
              <a:rPr lang="cs-CZ" dirty="0" smtClean="0"/>
              <a:t>Participanti, komunity</a:t>
            </a:r>
            <a:r>
              <a:rPr lang="cs-CZ" dirty="0" smtClean="0"/>
              <a:t>, </a:t>
            </a:r>
            <a:r>
              <a:rPr lang="cs-CZ" dirty="0" smtClean="0"/>
              <a:t>články…</a:t>
            </a:r>
            <a:endParaRPr lang="cs-CZ" dirty="0" smtClean="0"/>
          </a:p>
          <a:p>
            <a:endParaRPr lang="cs-CZ" dirty="0"/>
          </a:p>
          <a:p>
            <a:r>
              <a:rPr lang="cs-CZ" dirty="0" smtClean="0"/>
              <a:t>Základ</a:t>
            </a:r>
            <a:r>
              <a:rPr lang="cs-CZ" dirty="0"/>
              <a:t>: věk, pohlaví, </a:t>
            </a:r>
            <a:r>
              <a:rPr lang="cs-CZ" dirty="0" smtClean="0"/>
              <a:t>etnicita/národnost </a:t>
            </a:r>
          </a:p>
          <a:p>
            <a:r>
              <a:rPr lang="cs-CZ" dirty="0" smtClean="0"/>
              <a:t>Vše </a:t>
            </a:r>
            <a:r>
              <a:rPr lang="cs-CZ" dirty="0"/>
              <a:t>co ovlivňuje interpretaci </a:t>
            </a:r>
            <a:r>
              <a:rPr lang="cs-CZ" dirty="0" smtClean="0"/>
              <a:t>výsledků:</a:t>
            </a:r>
          </a:p>
          <a:p>
            <a:pPr lvl="1"/>
            <a:r>
              <a:rPr lang="cs-CZ" dirty="0" smtClean="0"/>
              <a:t>student/pracující</a:t>
            </a:r>
            <a:r>
              <a:rPr lang="cs-CZ" dirty="0"/>
              <a:t>, lidé s postižením, nadané děti, lidé se stejným traumatem...</a:t>
            </a:r>
          </a:p>
          <a:p>
            <a:endParaRPr lang="cs-CZ" dirty="0" smtClean="0"/>
          </a:p>
          <a:p>
            <a:r>
              <a:rPr lang="cs-CZ" dirty="0" smtClean="0"/>
              <a:t>Důležitý </a:t>
            </a:r>
            <a:r>
              <a:rPr lang="cs-CZ" dirty="0"/>
              <a:t>pro odhad aplikace výsledků, možného </a:t>
            </a:r>
            <a:r>
              <a:rPr lang="cs-CZ" dirty="0" smtClean="0"/>
              <a:t>srovnání, generalizace, specifičnosti.</a:t>
            </a:r>
            <a:endParaRPr lang="cs-CZ" dirty="0"/>
          </a:p>
          <a:p>
            <a:pPr lvl="1"/>
            <a:r>
              <a:rPr lang="cs-CZ" dirty="0"/>
              <a:t>Na jak velkém vzorku ověřeno? Kolik komunit jsme navštívili</a:t>
            </a:r>
            <a:r>
              <a:rPr lang="cs-CZ" dirty="0" smtClean="0"/>
              <a:t>? </a:t>
            </a:r>
            <a:endParaRPr lang="cs-CZ" dirty="0"/>
          </a:p>
          <a:p>
            <a:endParaRPr lang="cs-CZ" dirty="0"/>
          </a:p>
        </p:txBody>
      </p:sp>
    </p:spTree>
    <p:extLst>
      <p:ext uri="{BB962C8B-B14F-4D97-AF65-F5344CB8AC3E}">
        <p14:creationId xmlns:p14="http://schemas.microsoft.com/office/powerpoint/2010/main" val="279904765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sz="quarter" idx="1"/>
          </p:nvPr>
        </p:nvSpPr>
        <p:spPr>
          <a:xfrm>
            <a:off x="457200" y="188640"/>
            <a:ext cx="7467600" cy="6285312"/>
          </a:xfrm>
        </p:spPr>
        <p:txBody>
          <a:bodyPr>
            <a:normAutofit fontScale="85000" lnSpcReduction="10000"/>
          </a:bodyPr>
          <a:lstStyle/>
          <a:p>
            <a:pPr marL="0" indent="0">
              <a:buNone/>
            </a:pPr>
            <a:r>
              <a:rPr lang="en-US" i="1" dirty="0"/>
              <a:t>Interrelatedness of marital relations and parent-child relations: A meta-analytic review.</a:t>
            </a:r>
          </a:p>
          <a:p>
            <a:pPr marL="0" indent="0">
              <a:buNone/>
            </a:pPr>
            <a:endParaRPr lang="cs-CZ" dirty="0" smtClean="0"/>
          </a:p>
          <a:p>
            <a:pPr marL="0" indent="0">
              <a:buNone/>
            </a:pPr>
            <a:r>
              <a:rPr lang="en-US" dirty="0" smtClean="0"/>
              <a:t>It </a:t>
            </a:r>
            <a:r>
              <a:rPr lang="en-US" dirty="0"/>
              <a:t>is widely assumed that a linkage, crucial to the understanding of child behavior, exists between marital and parent–child relationship quality. </a:t>
            </a:r>
            <a:r>
              <a:rPr lang="en-US" b="1" dirty="0">
                <a:solidFill>
                  <a:srgbClr val="0070C0"/>
                </a:solidFill>
              </a:rPr>
              <a:t>A meta-analysis of 68 studies was conducted</a:t>
            </a:r>
            <a:r>
              <a:rPr lang="en-US" dirty="0"/>
              <a:t> to determine whether this linkage exists and, if so, whether the linkage is positive (as suggested by the spillover hypothesis) or negative (as suggested by the compensatory hypothesis). Results supported the spillover hypothesis; a positive and nonhomogeneous effect size of moderate magnitude was found (d = 0.46). This suggests that research in this area can move beyond the question of whether a positive or negative association exists to identifying moderators of the association. Examination of the impact of 13 potential moderators did not support the existence of any of these variables that could be adequately examined. This suggests that the link between marital and parent–child relations functions as a more stable force than previously thought.</a:t>
            </a:r>
          </a:p>
          <a:p>
            <a:pPr marL="0" indent="0">
              <a:buNone/>
            </a:pPr>
            <a:endParaRPr lang="cs-CZ" sz="1700" dirty="0" smtClean="0"/>
          </a:p>
          <a:p>
            <a:pPr marL="0" indent="0">
              <a:buNone/>
            </a:pPr>
            <a:r>
              <a:rPr lang="en-US" sz="1700" dirty="0" smtClean="0"/>
              <a:t>Psychological </a:t>
            </a:r>
            <a:r>
              <a:rPr lang="en-US" sz="1700" dirty="0"/>
              <a:t>Bulletin, 1995</a:t>
            </a:r>
            <a:endParaRPr lang="cs-CZ" sz="1700" dirty="0"/>
          </a:p>
          <a:p>
            <a:endParaRPr lang="cs-CZ" dirty="0"/>
          </a:p>
        </p:txBody>
      </p:sp>
    </p:spTree>
    <p:extLst>
      <p:ext uri="{BB962C8B-B14F-4D97-AF65-F5344CB8AC3E}">
        <p14:creationId xmlns:p14="http://schemas.microsoft.com/office/powerpoint/2010/main" val="97887324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sz="quarter" idx="1"/>
          </p:nvPr>
        </p:nvSpPr>
        <p:spPr>
          <a:xfrm>
            <a:off x="457200" y="188640"/>
            <a:ext cx="7467600" cy="6285312"/>
          </a:xfrm>
        </p:spPr>
        <p:txBody>
          <a:bodyPr>
            <a:normAutofit fontScale="85000" lnSpcReduction="10000"/>
          </a:bodyPr>
          <a:lstStyle/>
          <a:p>
            <a:pPr marL="0" indent="0">
              <a:buNone/>
            </a:pPr>
            <a:r>
              <a:rPr lang="en-US" i="1" dirty="0"/>
              <a:t>Interrelatedness of marital relations and parent-child relations: A meta-analytic review.</a:t>
            </a:r>
          </a:p>
          <a:p>
            <a:pPr marL="0" indent="0">
              <a:buNone/>
            </a:pPr>
            <a:endParaRPr lang="cs-CZ" dirty="0" smtClean="0"/>
          </a:p>
          <a:p>
            <a:pPr marL="0" indent="0">
              <a:buNone/>
            </a:pPr>
            <a:r>
              <a:rPr lang="en-US" dirty="0" smtClean="0"/>
              <a:t>It </a:t>
            </a:r>
            <a:r>
              <a:rPr lang="en-US" dirty="0"/>
              <a:t>is widely assumed that a linkage, crucial to the understanding of child behavior, exists between marital and parent–child relationship quality. A meta-analysis of 68 studies was conducted to determine whether this linkage exists and, if so, whether the linkage is positive (as suggested by the spillover hypothesis) or negative (as suggested by the compensatory hypothesis). Results supported the spillover hypothesis; a positive and nonhomogeneous effect size of moderate magnitude was found (d = 0.46). This suggests that research in this area can move beyond the question of whether a positive or negative association exists to identifying moderators of the association. Examination of the impact of 13 potential moderators did not support the existence of any of these variables that could be adequately examined. This suggests that the link between marital and parent–child relations functions as a more stable force than previously thought.</a:t>
            </a:r>
          </a:p>
          <a:p>
            <a:pPr marL="0" indent="0">
              <a:buNone/>
            </a:pPr>
            <a:endParaRPr lang="cs-CZ" sz="1700" dirty="0" smtClean="0"/>
          </a:p>
          <a:p>
            <a:pPr marL="0" indent="0">
              <a:buNone/>
            </a:pPr>
            <a:r>
              <a:rPr lang="en-US" sz="1700" dirty="0" smtClean="0"/>
              <a:t>Psychological </a:t>
            </a:r>
            <a:r>
              <a:rPr lang="en-US" sz="1700" dirty="0"/>
              <a:t>Bulletin, 1995</a:t>
            </a:r>
            <a:endParaRPr lang="cs-CZ" sz="1700" dirty="0"/>
          </a:p>
          <a:p>
            <a:endParaRPr lang="cs-CZ" dirty="0"/>
          </a:p>
        </p:txBody>
      </p:sp>
    </p:spTree>
    <p:extLst>
      <p:ext uri="{BB962C8B-B14F-4D97-AF65-F5344CB8AC3E}">
        <p14:creationId xmlns:p14="http://schemas.microsoft.com/office/powerpoint/2010/main" val="22657705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sz="quarter" idx="1"/>
          </p:nvPr>
        </p:nvSpPr>
        <p:spPr>
          <a:xfrm>
            <a:off x="457200" y="188640"/>
            <a:ext cx="7467600" cy="6285312"/>
          </a:xfrm>
        </p:spPr>
        <p:txBody>
          <a:bodyPr>
            <a:normAutofit fontScale="85000" lnSpcReduction="20000"/>
          </a:bodyPr>
          <a:lstStyle/>
          <a:p>
            <a:r>
              <a:rPr lang="en-US" i="1" dirty="0"/>
              <a:t>Patterns of Interaction in Family Relationships and the Development of Identity Exploration in Adolescence</a:t>
            </a:r>
          </a:p>
          <a:p>
            <a:r>
              <a:rPr lang="en-US" dirty="0" smtClean="0"/>
              <a:t>Child Development</a:t>
            </a:r>
            <a:r>
              <a:rPr lang="cs-CZ" dirty="0" smtClean="0"/>
              <a:t> (</a:t>
            </a:r>
            <a:r>
              <a:rPr lang="en-US" dirty="0" smtClean="0"/>
              <a:t>1985</a:t>
            </a:r>
            <a:r>
              <a:rPr lang="en-US" dirty="0"/>
              <a:t>)</a:t>
            </a:r>
          </a:p>
          <a:p>
            <a:pPr marL="0" indent="0">
              <a:buNone/>
            </a:pPr>
            <a:endParaRPr lang="en-US" dirty="0"/>
          </a:p>
          <a:p>
            <a:r>
              <a:rPr lang="en-US" dirty="0"/>
              <a:t>The purpose of this research was to develop a model of individuation in family relationships that focuses on communication processes, and to assess the links between them and adolescent identity exploration. Expressions of the 4 dimensions of the model-self-assertion, separateness, permeability, and mutuality-were predicted to be positively associated with identity exploration in adolescents</a:t>
            </a:r>
            <a:r>
              <a:rPr lang="en-US" dirty="0">
                <a:solidFill>
                  <a:srgbClr val="FF0000"/>
                </a:solidFill>
              </a:rPr>
              <a:t>. </a:t>
            </a:r>
            <a:r>
              <a:rPr lang="en-US" b="1" dirty="0">
                <a:solidFill>
                  <a:srgbClr val="0070C0"/>
                </a:solidFill>
              </a:rPr>
              <a:t>A sample of 84 Caucasian, middle-class, 2-parent families, each including an adolescent and 1 or 2 siblings, </a:t>
            </a:r>
            <a:r>
              <a:rPr lang="en-US" dirty="0"/>
              <a:t>was observed in a Family Interaction Task designed to elicit the expression and coordination of a variety of points of view. Multiple regression analyses revealed differentiated results concerning father-son, father-daughter, mother-son, mother-daughter, and marital relationships as well as both positive and negative contributions of communication variables to identity exploration when verbal ability and sociability were controlled. Results are discussed in terms of recent formulations of the progressive redefinition of the parent-child relationship during </a:t>
            </a:r>
            <a:r>
              <a:rPr lang="en-US" dirty="0" smtClean="0"/>
              <a:t>adolescence</a:t>
            </a:r>
            <a:endParaRPr lang="en-US" dirty="0"/>
          </a:p>
        </p:txBody>
      </p:sp>
    </p:spTree>
    <p:extLst>
      <p:ext uri="{BB962C8B-B14F-4D97-AF65-F5344CB8AC3E}">
        <p14:creationId xmlns:p14="http://schemas.microsoft.com/office/powerpoint/2010/main" val="99943294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Co by nemělo chybět...</a:t>
            </a:r>
            <a:br>
              <a:rPr lang="cs-CZ" dirty="0"/>
            </a:br>
            <a:endParaRPr lang="cs-CZ" dirty="0"/>
          </a:p>
        </p:txBody>
      </p:sp>
      <p:sp>
        <p:nvSpPr>
          <p:cNvPr id="3" name="Zástupný symbol pro obsah 2"/>
          <p:cNvSpPr>
            <a:spLocks noGrp="1"/>
          </p:cNvSpPr>
          <p:nvPr>
            <p:ph sz="quarter" idx="1"/>
          </p:nvPr>
        </p:nvSpPr>
        <p:spPr/>
        <p:txBody>
          <a:bodyPr/>
          <a:lstStyle/>
          <a:p>
            <a:r>
              <a:rPr lang="cs-CZ" dirty="0"/>
              <a:t>Metoda</a:t>
            </a:r>
          </a:p>
          <a:p>
            <a:r>
              <a:rPr lang="cs-CZ" dirty="0"/>
              <a:t>a) sběr dat – </a:t>
            </a:r>
            <a:r>
              <a:rPr lang="cs-CZ" dirty="0" smtClean="0"/>
              <a:t>většinou nutný </a:t>
            </a:r>
            <a:r>
              <a:rPr lang="cs-CZ" dirty="0"/>
              <a:t>(</a:t>
            </a:r>
            <a:r>
              <a:rPr lang="cs-CZ" dirty="0" smtClean="0"/>
              <a:t>dotazník, rozhovor, experiment) – ale stačí velmi krátce</a:t>
            </a:r>
          </a:p>
          <a:p>
            <a:pPr lvl="1"/>
            <a:r>
              <a:rPr lang="cs-CZ" dirty="0" smtClean="0"/>
              <a:t>„data </a:t>
            </a:r>
            <a:r>
              <a:rPr lang="cs-CZ" dirty="0" err="1" smtClean="0"/>
              <a:t>from</a:t>
            </a:r>
            <a:r>
              <a:rPr lang="cs-CZ" dirty="0" smtClean="0"/>
              <a:t> </a:t>
            </a:r>
            <a:r>
              <a:rPr lang="cs-CZ" dirty="0" err="1" smtClean="0"/>
              <a:t>survey</a:t>
            </a:r>
            <a:r>
              <a:rPr lang="cs-CZ" dirty="0" smtClean="0"/>
              <a:t>/</a:t>
            </a:r>
            <a:r>
              <a:rPr lang="cs-CZ" dirty="0" err="1" smtClean="0"/>
              <a:t>interviews</a:t>
            </a:r>
            <a:r>
              <a:rPr lang="cs-CZ" dirty="0" smtClean="0"/>
              <a:t>…“</a:t>
            </a:r>
          </a:p>
          <a:p>
            <a:pPr lvl="1"/>
            <a:r>
              <a:rPr lang="cs-CZ" dirty="0" smtClean="0"/>
              <a:t>„ </a:t>
            </a:r>
            <a:r>
              <a:rPr lang="cs-CZ" dirty="0" err="1" smtClean="0"/>
              <a:t>Ethnographic</a:t>
            </a:r>
            <a:r>
              <a:rPr lang="cs-CZ" dirty="0" smtClean="0"/>
              <a:t> study </a:t>
            </a:r>
            <a:r>
              <a:rPr lang="cs-CZ" dirty="0" err="1" smtClean="0"/>
              <a:t>was</a:t>
            </a:r>
            <a:r>
              <a:rPr lang="cs-CZ" dirty="0" smtClean="0"/>
              <a:t> </a:t>
            </a:r>
            <a:r>
              <a:rPr lang="cs-CZ" dirty="0" err="1" smtClean="0"/>
              <a:t>conducted</a:t>
            </a:r>
            <a:r>
              <a:rPr lang="cs-CZ" dirty="0" smtClean="0"/>
              <a:t>…“</a:t>
            </a:r>
            <a:endParaRPr lang="cs-CZ" dirty="0"/>
          </a:p>
          <a:p>
            <a:r>
              <a:rPr lang="cs-CZ" dirty="0"/>
              <a:t>b) analýza dat – </a:t>
            </a:r>
            <a:r>
              <a:rPr lang="cs-CZ" dirty="0" smtClean="0"/>
              <a:t>užitečné, </a:t>
            </a:r>
            <a:r>
              <a:rPr lang="cs-CZ" dirty="0"/>
              <a:t>ale </a:t>
            </a:r>
            <a:r>
              <a:rPr lang="cs-CZ" dirty="0" smtClean="0"/>
              <a:t>nutné spíše </a:t>
            </a:r>
            <a:r>
              <a:rPr lang="cs-CZ" dirty="0" smtClean="0"/>
              <a:t>pokud má </a:t>
            </a:r>
            <a:r>
              <a:rPr lang="cs-CZ" dirty="0"/>
              <a:t>použitá metoda významný vliv na výsledky, nebo jde-li o neobvyklou </a:t>
            </a:r>
            <a:r>
              <a:rPr lang="cs-CZ" dirty="0" smtClean="0"/>
              <a:t>metodu.</a:t>
            </a:r>
          </a:p>
          <a:p>
            <a:pPr lvl="1"/>
            <a:r>
              <a:rPr lang="cs-CZ" dirty="0" smtClean="0"/>
              <a:t>Větší význam u kvalitativních metod, u kvantitativních pokud metoda není příliš známá, užívaná (DFA vs. regrese)</a:t>
            </a:r>
            <a:endParaRPr lang="cs-CZ" dirty="0"/>
          </a:p>
          <a:p>
            <a:endParaRPr lang="cs-CZ" dirty="0"/>
          </a:p>
        </p:txBody>
      </p:sp>
    </p:spTree>
    <p:extLst>
      <p:ext uri="{BB962C8B-B14F-4D97-AF65-F5344CB8AC3E}">
        <p14:creationId xmlns:p14="http://schemas.microsoft.com/office/powerpoint/2010/main" val="279904765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sz="quarter" idx="1"/>
          </p:nvPr>
        </p:nvSpPr>
        <p:spPr>
          <a:xfrm>
            <a:off x="457200" y="332656"/>
            <a:ext cx="7467600" cy="6141296"/>
          </a:xfrm>
        </p:spPr>
        <p:txBody>
          <a:bodyPr>
            <a:normAutofit fontScale="85000" lnSpcReduction="20000"/>
          </a:bodyPr>
          <a:lstStyle/>
          <a:p>
            <a:r>
              <a:rPr lang="en-US" i="1" dirty="0"/>
              <a:t>Patterns of Interaction in Family Relationships and the Development of Identity Exploration in Adolescence</a:t>
            </a:r>
          </a:p>
          <a:p>
            <a:r>
              <a:rPr lang="en-US" dirty="0" smtClean="0"/>
              <a:t>Child Development</a:t>
            </a:r>
            <a:r>
              <a:rPr lang="cs-CZ" dirty="0" smtClean="0"/>
              <a:t> (</a:t>
            </a:r>
            <a:r>
              <a:rPr lang="en-US" dirty="0" smtClean="0"/>
              <a:t>1985</a:t>
            </a:r>
            <a:r>
              <a:rPr lang="en-US" dirty="0"/>
              <a:t>)</a:t>
            </a:r>
          </a:p>
          <a:p>
            <a:pPr marL="0" indent="0">
              <a:buNone/>
            </a:pPr>
            <a:endParaRPr lang="en-US" dirty="0"/>
          </a:p>
          <a:p>
            <a:r>
              <a:rPr lang="en-US" dirty="0"/>
              <a:t>The purpose of this research was to develop a model of individuation in family relationships that focuses on communication processes, and to assess the links between them and adolescent identity exploration. Expressions of the 4 dimensions of the model-self-assertion, separateness, permeability, and mutuality-were predicted to be positively associated with identity exploration in adolescents. A sample of 84 Caucasian, middle-class, 2-parent families, each including an adolescent and 1 or 2 siblings, was </a:t>
            </a:r>
            <a:r>
              <a:rPr lang="en-US" b="1" dirty="0">
                <a:solidFill>
                  <a:srgbClr val="0070C0"/>
                </a:solidFill>
              </a:rPr>
              <a:t>observed in a Family Interaction Task designed to elicit the expression and coordination of a variety of points of view. Multiple regression analyses revealed </a:t>
            </a:r>
            <a:r>
              <a:rPr lang="en-US" dirty="0"/>
              <a:t>differentiated results concerning father-son, father-daughter, mother-son, mother-daughter, and marital relationships as well as both positive and negative contributions of communication variables to identity exploration when verbal ability and sociability were controlled. Results are discussed in terms of recent formulations of the progressive redefinition of the parent-child relationship during </a:t>
            </a:r>
            <a:r>
              <a:rPr lang="en-US" dirty="0" smtClean="0"/>
              <a:t>adolescence</a:t>
            </a:r>
            <a:endParaRPr lang="en-US" dirty="0"/>
          </a:p>
        </p:txBody>
      </p:sp>
    </p:spTree>
    <p:extLst>
      <p:ext uri="{BB962C8B-B14F-4D97-AF65-F5344CB8AC3E}">
        <p14:creationId xmlns:p14="http://schemas.microsoft.com/office/powerpoint/2010/main" val="115292548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Co by nemělo chybět...</a:t>
            </a:r>
            <a:br>
              <a:rPr lang="cs-CZ" dirty="0"/>
            </a:br>
            <a:endParaRPr lang="cs-CZ" dirty="0"/>
          </a:p>
        </p:txBody>
      </p:sp>
      <p:sp>
        <p:nvSpPr>
          <p:cNvPr id="3" name="Zástupný symbol pro obsah 2"/>
          <p:cNvSpPr>
            <a:spLocks noGrp="1"/>
          </p:cNvSpPr>
          <p:nvPr>
            <p:ph sz="quarter" idx="1"/>
          </p:nvPr>
        </p:nvSpPr>
        <p:spPr/>
        <p:txBody>
          <a:bodyPr>
            <a:normAutofit lnSpcReduction="10000"/>
          </a:bodyPr>
          <a:lstStyle/>
          <a:p>
            <a:r>
              <a:rPr lang="cs-CZ" dirty="0"/>
              <a:t>Výsledky – popis </a:t>
            </a:r>
            <a:r>
              <a:rPr lang="cs-CZ" b="1" u="sng" dirty="0"/>
              <a:t>hlavních</a:t>
            </a:r>
            <a:r>
              <a:rPr lang="cs-CZ" dirty="0"/>
              <a:t> </a:t>
            </a:r>
            <a:r>
              <a:rPr lang="cs-CZ" dirty="0" smtClean="0"/>
              <a:t>zjištění </a:t>
            </a:r>
          </a:p>
          <a:p>
            <a:pPr lvl="1"/>
            <a:r>
              <a:rPr lang="cs-CZ" dirty="0" smtClean="0"/>
              <a:t>těch nejzajímavějších a nejpřínosnějších </a:t>
            </a:r>
          </a:p>
          <a:p>
            <a:endParaRPr lang="cs-CZ" dirty="0" smtClean="0"/>
          </a:p>
          <a:p>
            <a:r>
              <a:rPr lang="cs-CZ" dirty="0" smtClean="0"/>
              <a:t>Mnoho lidí (čtenářů i editorů) bude s článkem dále pracovat právě na základě toho, co jste zjistili a uvedli v abstraktu!</a:t>
            </a:r>
          </a:p>
          <a:p>
            <a:endParaRPr lang="cs-CZ" dirty="0" smtClean="0"/>
          </a:p>
          <a:p>
            <a:r>
              <a:rPr lang="cs-CZ" dirty="0" smtClean="0"/>
              <a:t>Srovnání název článku a hlavní zjištění </a:t>
            </a:r>
            <a:endParaRPr lang="cs-CZ" dirty="0"/>
          </a:p>
          <a:p>
            <a:pPr lvl="1"/>
            <a:r>
              <a:rPr lang="cs-CZ" dirty="0" smtClean="0"/>
              <a:t>název někdy příliš obecný</a:t>
            </a:r>
          </a:p>
          <a:p>
            <a:pPr lvl="1"/>
            <a:r>
              <a:rPr lang="cs-CZ" dirty="0" smtClean="0"/>
              <a:t>abstrakt musí být konkrétnější</a:t>
            </a:r>
          </a:p>
          <a:p>
            <a:endParaRPr lang="cs-CZ" dirty="0" smtClean="0"/>
          </a:p>
          <a:p>
            <a:r>
              <a:rPr lang="cs-CZ" dirty="0" smtClean="0"/>
              <a:t>Nesnažte se ale uvést úplně vše!</a:t>
            </a:r>
          </a:p>
          <a:p>
            <a:pPr marL="365760" lvl="1" indent="0">
              <a:buNone/>
            </a:pPr>
            <a:endParaRPr lang="cs-CZ" dirty="0"/>
          </a:p>
          <a:p>
            <a:endParaRPr lang="cs-CZ" dirty="0"/>
          </a:p>
        </p:txBody>
      </p:sp>
    </p:spTree>
    <p:extLst>
      <p:ext uri="{BB962C8B-B14F-4D97-AF65-F5344CB8AC3E}">
        <p14:creationId xmlns:p14="http://schemas.microsoft.com/office/powerpoint/2010/main" val="279904765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sz="quarter" idx="1"/>
          </p:nvPr>
        </p:nvSpPr>
        <p:spPr>
          <a:xfrm>
            <a:off x="457200" y="188640"/>
            <a:ext cx="7467600" cy="6285312"/>
          </a:xfrm>
        </p:spPr>
        <p:txBody>
          <a:bodyPr>
            <a:normAutofit fontScale="85000" lnSpcReduction="20000"/>
          </a:bodyPr>
          <a:lstStyle/>
          <a:p>
            <a:r>
              <a:rPr lang="en-US" i="1" dirty="0"/>
              <a:t>Patterns of Interaction in Family Relationships and the Development of Identity Exploration in Adolescence</a:t>
            </a:r>
          </a:p>
          <a:p>
            <a:r>
              <a:rPr lang="en-US" dirty="0" smtClean="0"/>
              <a:t>Child Development</a:t>
            </a:r>
            <a:r>
              <a:rPr lang="cs-CZ" dirty="0" smtClean="0"/>
              <a:t> (</a:t>
            </a:r>
            <a:r>
              <a:rPr lang="en-US" dirty="0" smtClean="0"/>
              <a:t>1985</a:t>
            </a:r>
            <a:r>
              <a:rPr lang="en-US" dirty="0"/>
              <a:t>)</a:t>
            </a:r>
          </a:p>
          <a:p>
            <a:pPr marL="0" indent="0">
              <a:buNone/>
            </a:pPr>
            <a:endParaRPr lang="en-US" dirty="0"/>
          </a:p>
          <a:p>
            <a:r>
              <a:rPr lang="en-US" dirty="0"/>
              <a:t>The purpose of this research was to develop a model of individuation in family relationships that focuses on communication processes, and to assess the links between them and adolescent identity exploration. Expressions of the 4 dimensions of the model-self-assertion, separateness, permeability, and mutuality-were predicted to be positively associated with identity exploration in adolescents</a:t>
            </a:r>
            <a:r>
              <a:rPr lang="en-US" dirty="0">
                <a:solidFill>
                  <a:srgbClr val="FF0000"/>
                </a:solidFill>
              </a:rPr>
              <a:t>. </a:t>
            </a:r>
            <a:r>
              <a:rPr lang="en-US" dirty="0"/>
              <a:t>A sample of 84 Caucasian, middle-class, 2-parent families, each including an adolescent and 1 or 2 siblings,</a:t>
            </a:r>
            <a:r>
              <a:rPr lang="en-US" dirty="0">
                <a:solidFill>
                  <a:srgbClr val="FF0000"/>
                </a:solidFill>
              </a:rPr>
              <a:t> </a:t>
            </a:r>
            <a:r>
              <a:rPr lang="en-US" dirty="0"/>
              <a:t>was observed in a Family Interaction Task designed to elicit the expression and coordination of a variety of points of view. Multiple regression analyses revealed </a:t>
            </a:r>
            <a:r>
              <a:rPr lang="en-US" b="1" dirty="0">
                <a:solidFill>
                  <a:srgbClr val="00B050"/>
                </a:solidFill>
              </a:rPr>
              <a:t>differentiated results concerning father-son, father-daughter, mother-son, mother-daughter, and marital relationships as well as both positive and negative contributions of communication variables to identity exploration when verbal ability and sociability were controlled. </a:t>
            </a:r>
            <a:r>
              <a:rPr lang="en-US" dirty="0"/>
              <a:t>Results are discussed in terms of recent formulations of the progressive redefinition of the parent-child relationship during </a:t>
            </a:r>
            <a:r>
              <a:rPr lang="en-US" dirty="0" smtClean="0"/>
              <a:t>adolescence</a:t>
            </a:r>
            <a:endParaRPr lang="en-US" dirty="0"/>
          </a:p>
        </p:txBody>
      </p:sp>
    </p:spTree>
    <p:extLst>
      <p:ext uri="{BB962C8B-B14F-4D97-AF65-F5344CB8AC3E}">
        <p14:creationId xmlns:p14="http://schemas.microsoft.com/office/powerpoint/2010/main" val="194469212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sz="quarter" idx="1"/>
          </p:nvPr>
        </p:nvSpPr>
        <p:spPr>
          <a:xfrm>
            <a:off x="457200" y="404664"/>
            <a:ext cx="7467600" cy="6069288"/>
          </a:xfrm>
        </p:spPr>
        <p:txBody>
          <a:bodyPr>
            <a:normAutofit fontScale="92500"/>
          </a:bodyPr>
          <a:lstStyle/>
          <a:p>
            <a:r>
              <a:rPr lang="en-US" i="1" dirty="0"/>
              <a:t>Relationships between anxiety, fear, self-esteem, and coping strategies in adolescence.</a:t>
            </a:r>
          </a:p>
          <a:p>
            <a:r>
              <a:rPr lang="en-US" dirty="0"/>
              <a:t>This study investigated the relationships between anxiety, fear, self-esteem, and coping strategies in a sample of 224 </a:t>
            </a:r>
            <a:r>
              <a:rPr lang="en-US" dirty="0" err="1"/>
              <a:t>postprimary</a:t>
            </a:r>
            <a:r>
              <a:rPr lang="en-US" dirty="0"/>
              <a:t> students (years 7, 9, and 12) in Australia. In particular, it sought to determine whether there were any significant changes between years 7 and 12 and, if so, whether these changes were gender specific. </a:t>
            </a:r>
            <a:r>
              <a:rPr lang="en-US" b="1" dirty="0">
                <a:solidFill>
                  <a:srgbClr val="00B050"/>
                </a:solidFill>
              </a:rPr>
              <a:t>The results indicated that the girls had consistently low levels of self-esteem. The boys showed a significant decrease in both anxiety and fear by year 12. </a:t>
            </a:r>
            <a:r>
              <a:rPr lang="en-US" b="1" dirty="0">
                <a:solidFill>
                  <a:srgbClr val="FF0000"/>
                </a:solidFill>
              </a:rPr>
              <a:t>For the coping strategies, a three-factor solution accounted for 64.2% of the variance. </a:t>
            </a:r>
            <a:r>
              <a:rPr lang="en-US" b="1" dirty="0">
                <a:solidFill>
                  <a:srgbClr val="00B050"/>
                </a:solidFill>
              </a:rPr>
              <a:t>Finally, the findings suggested that, by year 12, boys and girls were using different coping strategies, with boys more successfully reducing both fear and anxiety.</a:t>
            </a:r>
            <a:endParaRPr lang="cs-CZ" b="1" dirty="0">
              <a:solidFill>
                <a:srgbClr val="00B050"/>
              </a:solidFill>
            </a:endParaRPr>
          </a:p>
        </p:txBody>
      </p:sp>
    </p:spTree>
    <p:extLst>
      <p:ext uri="{BB962C8B-B14F-4D97-AF65-F5344CB8AC3E}">
        <p14:creationId xmlns:p14="http://schemas.microsoft.com/office/powerpoint/2010/main" val="143911864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Abstrakt</a:t>
            </a:r>
            <a:endParaRPr lang="cs-CZ" dirty="0"/>
          </a:p>
        </p:txBody>
      </p:sp>
      <p:sp>
        <p:nvSpPr>
          <p:cNvPr id="3" name="Zástupný symbol pro obsah 2"/>
          <p:cNvSpPr>
            <a:spLocks noGrp="1"/>
          </p:cNvSpPr>
          <p:nvPr>
            <p:ph sz="quarter" idx="1"/>
          </p:nvPr>
        </p:nvSpPr>
        <p:spPr/>
        <p:txBody>
          <a:bodyPr/>
          <a:lstStyle/>
          <a:p>
            <a:r>
              <a:rPr lang="cs-CZ" dirty="0"/>
              <a:t>„Text v kostce</a:t>
            </a:r>
            <a:r>
              <a:rPr lang="cs-CZ" dirty="0" smtClean="0"/>
              <a:t>“</a:t>
            </a:r>
          </a:p>
          <a:p>
            <a:endParaRPr lang="cs-CZ" dirty="0" smtClean="0"/>
          </a:p>
          <a:p>
            <a:r>
              <a:rPr lang="cs-CZ" dirty="0" smtClean="0"/>
              <a:t>Na jeho základě se rozhodujeme </a:t>
            </a:r>
          </a:p>
          <a:p>
            <a:pPr lvl="1"/>
            <a:r>
              <a:rPr lang="cs-CZ" dirty="0" smtClean="0"/>
              <a:t>zda si článek přečteme </a:t>
            </a:r>
            <a:endParaRPr lang="cs-CZ" dirty="0"/>
          </a:p>
          <a:p>
            <a:pPr lvl="1"/>
            <a:r>
              <a:rPr lang="cs-CZ" dirty="0" smtClean="0"/>
              <a:t>zda bude přijat do recenze</a:t>
            </a:r>
          </a:p>
          <a:p>
            <a:pPr lvl="1"/>
            <a:r>
              <a:rPr lang="cs-CZ" dirty="0" smtClean="0"/>
              <a:t>zda bude přijat příspěvek na konferenci</a:t>
            </a:r>
          </a:p>
          <a:p>
            <a:endParaRPr lang="cs-CZ" dirty="0" smtClean="0"/>
          </a:p>
          <a:p>
            <a:r>
              <a:rPr lang="cs-CZ" dirty="0" smtClean="0"/>
              <a:t>Je samostatným textovým útvarem </a:t>
            </a:r>
            <a:endParaRPr lang="cs-CZ" dirty="0"/>
          </a:p>
          <a:p>
            <a:pPr lvl="1"/>
            <a:r>
              <a:rPr lang="cs-CZ" b="1" u="sng" dirty="0" smtClean="0"/>
              <a:t>musí</a:t>
            </a:r>
            <a:r>
              <a:rPr lang="cs-CZ" dirty="0" smtClean="0"/>
              <a:t> fungovat i bez článku</a:t>
            </a:r>
            <a:endParaRPr lang="cs-CZ" dirty="0"/>
          </a:p>
          <a:p>
            <a:pPr marL="0" indent="0">
              <a:buNone/>
            </a:pPr>
            <a:endParaRPr lang="cs-CZ" dirty="0"/>
          </a:p>
        </p:txBody>
      </p:sp>
    </p:spTree>
    <p:extLst>
      <p:ext uri="{BB962C8B-B14F-4D97-AF65-F5344CB8AC3E}">
        <p14:creationId xmlns:p14="http://schemas.microsoft.com/office/powerpoint/2010/main" val="205547240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Co by nemělo chybět...</a:t>
            </a:r>
            <a:br>
              <a:rPr lang="cs-CZ" dirty="0"/>
            </a:br>
            <a:endParaRPr lang="cs-CZ" dirty="0"/>
          </a:p>
        </p:txBody>
      </p:sp>
      <p:sp>
        <p:nvSpPr>
          <p:cNvPr id="3" name="Zástupný symbol pro obsah 2"/>
          <p:cNvSpPr>
            <a:spLocks noGrp="1"/>
          </p:cNvSpPr>
          <p:nvPr>
            <p:ph sz="quarter" idx="1"/>
          </p:nvPr>
        </p:nvSpPr>
        <p:spPr/>
        <p:txBody>
          <a:bodyPr>
            <a:normAutofit/>
          </a:bodyPr>
          <a:lstStyle/>
          <a:p>
            <a:r>
              <a:rPr lang="cs-CZ" dirty="0" smtClean="0"/>
              <a:t>Diskuse </a:t>
            </a:r>
            <a:r>
              <a:rPr lang="cs-CZ" dirty="0"/>
              <a:t>a </a:t>
            </a:r>
            <a:r>
              <a:rPr lang="cs-CZ" dirty="0" smtClean="0"/>
              <a:t>implikace</a:t>
            </a:r>
            <a:endParaRPr lang="cs-CZ" dirty="0"/>
          </a:p>
          <a:p>
            <a:r>
              <a:rPr lang="cs-CZ" dirty="0" smtClean="0"/>
              <a:t>Může </a:t>
            </a:r>
            <a:r>
              <a:rPr lang="cs-CZ" dirty="0"/>
              <a:t>být užitečné pro specifickou skupinu čtenářů </a:t>
            </a:r>
            <a:endParaRPr lang="cs-CZ" dirty="0" smtClean="0"/>
          </a:p>
          <a:p>
            <a:pPr lvl="1"/>
            <a:r>
              <a:rPr lang="cs-CZ" dirty="0" smtClean="0"/>
              <a:t>Např</a:t>
            </a:r>
            <a:r>
              <a:rPr lang="cs-CZ" dirty="0" smtClean="0"/>
              <a:t>. praktické implikace (a pro koho), nebo možný přínos v dané oblasti</a:t>
            </a:r>
            <a:endParaRPr lang="cs-CZ" dirty="0"/>
          </a:p>
          <a:p>
            <a:r>
              <a:rPr lang="cs-CZ" dirty="0" smtClean="0"/>
              <a:t>Často více problémů než u uvádění výsledků</a:t>
            </a:r>
          </a:p>
          <a:p>
            <a:pPr lvl="1"/>
            <a:r>
              <a:rPr lang="cs-CZ" dirty="0" smtClean="0"/>
              <a:t>implikace bývají rozsáhlé</a:t>
            </a:r>
          </a:p>
          <a:p>
            <a:pPr lvl="1"/>
            <a:r>
              <a:rPr lang="cs-CZ" dirty="0" smtClean="0"/>
              <a:t>jsou napojeny na více výsledků studie </a:t>
            </a:r>
          </a:p>
          <a:p>
            <a:pPr lvl="1"/>
            <a:r>
              <a:rPr lang="cs-CZ" dirty="0" smtClean="0"/>
              <a:t>jsou velmi obecné (nebo naopak velmi specifické, a pak je tendence je neuvádět)</a:t>
            </a:r>
          </a:p>
          <a:p>
            <a:r>
              <a:rPr lang="cs-CZ" dirty="0" smtClean="0"/>
              <a:t>Může vést k poměrně vágním tvrzením</a:t>
            </a:r>
          </a:p>
          <a:p>
            <a:pPr lvl="1"/>
            <a:r>
              <a:rPr lang="cs-CZ" dirty="0" smtClean="0"/>
              <a:t>(…“</a:t>
            </a:r>
            <a:r>
              <a:rPr lang="en-US" dirty="0"/>
              <a:t>includes discussion of the new results and suggestions for future conceptual and empirical </a:t>
            </a:r>
            <a:r>
              <a:rPr lang="en-US" dirty="0" smtClean="0"/>
              <a:t>work</a:t>
            </a:r>
            <a:r>
              <a:rPr lang="cs-CZ" dirty="0"/>
              <a:t>.</a:t>
            </a:r>
            <a:r>
              <a:rPr lang="cs-CZ" dirty="0" smtClean="0"/>
              <a:t>“)</a:t>
            </a:r>
            <a:endParaRPr lang="cs-CZ" dirty="0"/>
          </a:p>
        </p:txBody>
      </p:sp>
    </p:spTree>
    <p:extLst>
      <p:ext uri="{BB962C8B-B14F-4D97-AF65-F5344CB8AC3E}">
        <p14:creationId xmlns:p14="http://schemas.microsoft.com/office/powerpoint/2010/main" val="279904765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sz="quarter" idx="1"/>
          </p:nvPr>
        </p:nvSpPr>
        <p:spPr>
          <a:xfrm>
            <a:off x="457200" y="188640"/>
            <a:ext cx="7467600" cy="6285312"/>
          </a:xfrm>
        </p:spPr>
        <p:txBody>
          <a:bodyPr>
            <a:normAutofit fontScale="85000" lnSpcReduction="20000"/>
          </a:bodyPr>
          <a:lstStyle/>
          <a:p>
            <a:r>
              <a:rPr lang="en-US" i="1" dirty="0"/>
              <a:t>Patterns of Interaction in Family Relationships and the Development of Identity Exploration in Adolescence</a:t>
            </a:r>
          </a:p>
          <a:p>
            <a:r>
              <a:rPr lang="en-US" dirty="0" smtClean="0"/>
              <a:t>Child Development</a:t>
            </a:r>
            <a:r>
              <a:rPr lang="cs-CZ" dirty="0" smtClean="0"/>
              <a:t> (</a:t>
            </a:r>
            <a:r>
              <a:rPr lang="en-US" dirty="0" smtClean="0"/>
              <a:t>1985</a:t>
            </a:r>
            <a:r>
              <a:rPr lang="en-US" dirty="0"/>
              <a:t>)</a:t>
            </a:r>
          </a:p>
          <a:p>
            <a:pPr marL="0" indent="0">
              <a:buNone/>
            </a:pPr>
            <a:endParaRPr lang="en-US" dirty="0"/>
          </a:p>
          <a:p>
            <a:r>
              <a:rPr lang="en-US" dirty="0"/>
              <a:t>The purpose of this research was to develop a model of individuation in family relationships that focuses on communication processes, and to assess the links between them and adolescent identity exploration. Expressions of the 4 dimensions of the model-self-assertion, separateness, permeability, and mutuality-were predicted to be positively associated with identity exploration in adolescents</a:t>
            </a:r>
            <a:r>
              <a:rPr lang="en-US" dirty="0">
                <a:solidFill>
                  <a:srgbClr val="FF0000"/>
                </a:solidFill>
              </a:rPr>
              <a:t>. </a:t>
            </a:r>
            <a:r>
              <a:rPr lang="en-US" dirty="0"/>
              <a:t>A sample of 84 Caucasian, middle-class, 2-parent families, each including an adolescent and 1 or 2 siblings, was observed in a Family Interaction Task designed to elicit the expression and coordination of a variety of points of view. Multiple regression analyses revealed differentiated results concerning father-son, father-daughter, mother-son, mother-daughter, and marital relationships as well as both positive and negative contributions of communication variables to identity exploration when verbal ability and sociability were controlled.</a:t>
            </a:r>
            <a:r>
              <a:rPr lang="en-US" b="1" dirty="0"/>
              <a:t> </a:t>
            </a:r>
            <a:r>
              <a:rPr lang="en-US" b="1" dirty="0">
                <a:solidFill>
                  <a:schemeClr val="accent1"/>
                </a:solidFill>
              </a:rPr>
              <a:t>Results are discussed in terms of recent formulations of the progressive redefinition of the parent-child relationship during </a:t>
            </a:r>
            <a:r>
              <a:rPr lang="en-US" b="1" dirty="0" smtClean="0">
                <a:solidFill>
                  <a:schemeClr val="accent1"/>
                </a:solidFill>
              </a:rPr>
              <a:t>adolescence</a:t>
            </a:r>
            <a:r>
              <a:rPr lang="cs-CZ" b="1" dirty="0" smtClean="0">
                <a:solidFill>
                  <a:schemeClr val="accent1"/>
                </a:solidFill>
              </a:rPr>
              <a:t>.</a:t>
            </a:r>
            <a:endParaRPr lang="en-US" b="1" dirty="0">
              <a:solidFill>
                <a:schemeClr val="accent1"/>
              </a:solidFill>
            </a:endParaRPr>
          </a:p>
        </p:txBody>
      </p:sp>
    </p:spTree>
    <p:extLst>
      <p:ext uri="{BB962C8B-B14F-4D97-AF65-F5344CB8AC3E}">
        <p14:creationId xmlns:p14="http://schemas.microsoft.com/office/powerpoint/2010/main" val="296295079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sz="quarter" idx="1"/>
          </p:nvPr>
        </p:nvSpPr>
        <p:spPr>
          <a:xfrm>
            <a:off x="457200" y="404664"/>
            <a:ext cx="7467600" cy="6069288"/>
          </a:xfrm>
        </p:spPr>
        <p:txBody>
          <a:bodyPr>
            <a:normAutofit fontScale="92500" lnSpcReduction="20000"/>
          </a:bodyPr>
          <a:lstStyle/>
          <a:p>
            <a:r>
              <a:rPr lang="en-US" dirty="0" smtClean="0"/>
              <a:t>This </a:t>
            </a:r>
            <a:r>
              <a:rPr lang="en-US" dirty="0"/>
              <a:t>study examined factors that increase or decrease the support a bystander offered to a victim of cyberbullying. Possible determinants of supportive </a:t>
            </a:r>
            <a:r>
              <a:rPr lang="en-US" dirty="0" err="1"/>
              <a:t>behaviour</a:t>
            </a:r>
            <a:r>
              <a:rPr lang="en-US" dirty="0"/>
              <a:t> were analyzed using a four-step hierarchical regression analysis on data from 156 Czech children (12–18 years old; M = 15.1; 54% females) who witnessed their schoolmates being victims of cyberbullying. Among individual characteristics, only a general tendency toward </a:t>
            </a:r>
            <a:r>
              <a:rPr lang="en-US" dirty="0" err="1"/>
              <a:t>prosocial</a:t>
            </a:r>
            <a:r>
              <a:rPr lang="en-US" dirty="0"/>
              <a:t> </a:t>
            </a:r>
            <a:r>
              <a:rPr lang="en-US" dirty="0" err="1"/>
              <a:t>behaviour</a:t>
            </a:r>
            <a:r>
              <a:rPr lang="en-US" dirty="0"/>
              <a:t> was a positive predictor of supportive </a:t>
            </a:r>
            <a:r>
              <a:rPr lang="en-US" dirty="0" err="1"/>
              <a:t>behaviour</a:t>
            </a:r>
            <a:r>
              <a:rPr lang="en-US" dirty="0"/>
              <a:t>. Other factors such as age, gender, self-esteem, and problematic relationships with peers had no effect. Among contextual factors, existing relationships with the victim, upset feelings evoked by witnessing victimization, and direct requests for help from the victim triggered supportive </a:t>
            </a:r>
            <a:r>
              <a:rPr lang="en-US" dirty="0" err="1"/>
              <a:t>behaviour</a:t>
            </a:r>
            <a:r>
              <a:rPr lang="en-US" dirty="0"/>
              <a:t>, while strong relationships with the bully inhibited it. Fear of intervening played no role. </a:t>
            </a:r>
            <a:r>
              <a:rPr lang="en-US" b="1" dirty="0">
                <a:solidFill>
                  <a:schemeClr val="accent1"/>
                </a:solidFill>
              </a:rPr>
              <a:t>The practical implications of the findings are discussed with regard to the roles of the emotional response of the bystander and direct requests for help from the victim in cyberbullying </a:t>
            </a:r>
            <a:r>
              <a:rPr lang="en-US" b="1" dirty="0" smtClean="0">
                <a:solidFill>
                  <a:schemeClr val="accent1"/>
                </a:solidFill>
              </a:rPr>
              <a:t>interventions.</a:t>
            </a:r>
            <a:endParaRPr lang="cs-CZ" sz="1700" b="1" dirty="0">
              <a:solidFill>
                <a:schemeClr val="accent1"/>
              </a:solidFill>
            </a:endParaRPr>
          </a:p>
          <a:p>
            <a:endParaRPr lang="cs-CZ" dirty="0"/>
          </a:p>
        </p:txBody>
      </p:sp>
    </p:spTree>
    <p:extLst>
      <p:ext uri="{BB962C8B-B14F-4D97-AF65-F5344CB8AC3E}">
        <p14:creationId xmlns:p14="http://schemas.microsoft.com/office/powerpoint/2010/main" val="409561354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A pak samozřejmě další</a:t>
            </a:r>
            <a:r>
              <a:rPr lang="cs-CZ" dirty="0" smtClean="0"/>
              <a:t>:</a:t>
            </a:r>
            <a:endParaRPr lang="cs-CZ" dirty="0"/>
          </a:p>
        </p:txBody>
      </p:sp>
      <p:sp>
        <p:nvSpPr>
          <p:cNvPr id="3" name="Zástupný symbol pro obsah 2"/>
          <p:cNvSpPr>
            <a:spLocks noGrp="1"/>
          </p:cNvSpPr>
          <p:nvPr>
            <p:ph sz="quarter" idx="1"/>
          </p:nvPr>
        </p:nvSpPr>
        <p:spPr/>
        <p:txBody>
          <a:bodyPr>
            <a:normAutofit lnSpcReduction="10000"/>
          </a:bodyPr>
          <a:lstStyle/>
          <a:p>
            <a:r>
              <a:rPr lang="cs-CZ" dirty="0"/>
              <a:t>Data z konkrétního projektu </a:t>
            </a:r>
            <a:endParaRPr lang="cs-CZ" dirty="0" smtClean="0"/>
          </a:p>
          <a:p>
            <a:pPr lvl="1"/>
            <a:r>
              <a:rPr lang="cs-CZ" dirty="0" smtClean="0"/>
              <a:t>např</a:t>
            </a:r>
            <a:r>
              <a:rPr lang="cs-CZ" dirty="0"/>
              <a:t>. sekundární analýza, součást </a:t>
            </a:r>
            <a:r>
              <a:rPr lang="cs-CZ" dirty="0" smtClean="0"/>
              <a:t>významného intervenčního </a:t>
            </a:r>
            <a:r>
              <a:rPr lang="cs-CZ" dirty="0"/>
              <a:t>programu, </a:t>
            </a:r>
            <a:r>
              <a:rPr lang="cs-CZ" dirty="0" smtClean="0"/>
              <a:t>teoretického proudu, teoretické diskuse atd.</a:t>
            </a:r>
            <a:endParaRPr lang="cs-CZ" dirty="0"/>
          </a:p>
          <a:p>
            <a:endParaRPr lang="cs-CZ" dirty="0" smtClean="0"/>
          </a:p>
          <a:p>
            <a:r>
              <a:rPr lang="cs-CZ" dirty="0" smtClean="0"/>
              <a:t>Návaznost </a:t>
            </a:r>
            <a:r>
              <a:rPr lang="cs-CZ" dirty="0"/>
              <a:t>na dřívější </a:t>
            </a:r>
            <a:r>
              <a:rPr lang="cs-CZ" dirty="0" smtClean="0"/>
              <a:t>studii/teorii</a:t>
            </a:r>
          </a:p>
          <a:p>
            <a:endParaRPr lang="cs-CZ" dirty="0"/>
          </a:p>
          <a:p>
            <a:r>
              <a:rPr lang="cs-CZ" dirty="0"/>
              <a:t>Kontext: téma, oblasti, čas sběru (např. po </a:t>
            </a:r>
            <a:r>
              <a:rPr lang="cs-CZ" dirty="0" smtClean="0"/>
              <a:t>volbách)</a:t>
            </a:r>
            <a:endParaRPr lang="cs-CZ" dirty="0" smtClean="0"/>
          </a:p>
          <a:p>
            <a:endParaRPr lang="cs-CZ" dirty="0" smtClean="0"/>
          </a:p>
          <a:p>
            <a:r>
              <a:rPr lang="cs-CZ" dirty="0" smtClean="0"/>
              <a:t>Co </a:t>
            </a:r>
            <a:r>
              <a:rPr lang="cs-CZ" dirty="0" smtClean="0"/>
              <a:t>čtenář opravdu potřebuje </a:t>
            </a:r>
            <a:r>
              <a:rPr lang="cs-CZ" dirty="0" smtClean="0"/>
              <a:t>vědět</a:t>
            </a:r>
          </a:p>
          <a:p>
            <a:pPr lvl="1"/>
            <a:r>
              <a:rPr lang="cs-CZ" dirty="0" smtClean="0"/>
              <a:t>aby </a:t>
            </a:r>
            <a:r>
              <a:rPr lang="cs-CZ" dirty="0" smtClean="0"/>
              <a:t>mohl s článkem </a:t>
            </a:r>
            <a:r>
              <a:rPr lang="cs-CZ" dirty="0" smtClean="0"/>
              <a:t>pracovat</a:t>
            </a:r>
          </a:p>
          <a:p>
            <a:pPr lvl="1"/>
            <a:r>
              <a:rPr lang="cs-CZ" dirty="0" smtClean="0"/>
              <a:t>a </a:t>
            </a:r>
            <a:r>
              <a:rPr lang="cs-CZ" dirty="0" smtClean="0"/>
              <a:t>aby si jej chtěl přečíst</a:t>
            </a:r>
            <a:endParaRPr lang="cs-CZ" dirty="0"/>
          </a:p>
          <a:p>
            <a:endParaRPr lang="cs-CZ" dirty="0"/>
          </a:p>
        </p:txBody>
      </p:sp>
    </p:spTree>
    <p:extLst>
      <p:ext uri="{BB962C8B-B14F-4D97-AF65-F5344CB8AC3E}">
        <p14:creationId xmlns:p14="http://schemas.microsoft.com/office/powerpoint/2010/main" val="48209299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Co do abstraktu nepatří?</a:t>
            </a:r>
            <a:endParaRPr lang="cs-CZ" dirty="0"/>
          </a:p>
        </p:txBody>
      </p:sp>
      <p:sp>
        <p:nvSpPr>
          <p:cNvPr id="3" name="Zástupný symbol pro obsah 2"/>
          <p:cNvSpPr>
            <a:spLocks noGrp="1"/>
          </p:cNvSpPr>
          <p:nvPr>
            <p:ph sz="quarter" idx="1"/>
          </p:nvPr>
        </p:nvSpPr>
        <p:spPr/>
        <p:txBody>
          <a:bodyPr>
            <a:normAutofit/>
          </a:bodyPr>
          <a:lstStyle/>
          <a:p>
            <a:r>
              <a:rPr lang="cs-CZ" dirty="0" smtClean="0"/>
              <a:t>Reference</a:t>
            </a:r>
          </a:p>
          <a:p>
            <a:pPr lvl="1"/>
            <a:r>
              <a:rPr lang="cs-CZ" u="sng" dirty="0" smtClean="0"/>
              <a:t>Pouze</a:t>
            </a:r>
            <a:r>
              <a:rPr lang="cs-CZ" dirty="0" smtClean="0"/>
              <a:t> jsou-li </a:t>
            </a:r>
            <a:r>
              <a:rPr lang="cs-CZ" u="sng" dirty="0" smtClean="0"/>
              <a:t>opravdu</a:t>
            </a:r>
            <a:r>
              <a:rPr lang="cs-CZ" dirty="0" smtClean="0"/>
              <a:t> nutné (např. přímá návaznost na konkrétní studii)</a:t>
            </a:r>
          </a:p>
          <a:p>
            <a:r>
              <a:rPr lang="cs-CZ" dirty="0" smtClean="0"/>
              <a:t>Limity studie – jsou v </a:t>
            </a:r>
            <a:r>
              <a:rPr lang="cs-CZ" dirty="0" smtClean="0"/>
              <a:t>článku</a:t>
            </a:r>
          </a:p>
          <a:p>
            <a:pPr lvl="1"/>
            <a:r>
              <a:rPr lang="cs-CZ" dirty="0" smtClean="0"/>
              <a:t>u článku každý ví, </a:t>
            </a:r>
            <a:r>
              <a:rPr lang="cs-CZ" dirty="0" smtClean="0"/>
              <a:t>že článek není dokonalý</a:t>
            </a:r>
          </a:p>
          <a:p>
            <a:r>
              <a:rPr lang="cs-CZ" dirty="0" smtClean="0"/>
              <a:t>Příliš </a:t>
            </a:r>
            <a:r>
              <a:rPr lang="cs-CZ" dirty="0" smtClean="0"/>
              <a:t>obecná až </a:t>
            </a:r>
            <a:r>
              <a:rPr lang="cs-CZ" dirty="0" smtClean="0"/>
              <a:t>triviální </a:t>
            </a:r>
            <a:r>
              <a:rPr lang="cs-CZ" dirty="0" smtClean="0"/>
              <a:t>tvrzení </a:t>
            </a:r>
            <a:endParaRPr lang="cs-CZ" dirty="0"/>
          </a:p>
          <a:p>
            <a:r>
              <a:rPr lang="cs-CZ" dirty="0" smtClean="0"/>
              <a:t>Cokoli, co není obsaženo v článku</a:t>
            </a:r>
          </a:p>
          <a:p>
            <a:r>
              <a:rPr lang="cs-CZ" dirty="0" smtClean="0"/>
              <a:t>Neměl by opakovat název článku </a:t>
            </a:r>
          </a:p>
          <a:p>
            <a:pPr lvl="1"/>
            <a:r>
              <a:rPr lang="cs-CZ" dirty="0" smtClean="0"/>
              <a:t>některé abstrakty naopak na název přímo navazují – to ale také není úplně </a:t>
            </a:r>
            <a:r>
              <a:rPr lang="cs-CZ" dirty="0" smtClean="0"/>
              <a:t>dobře</a:t>
            </a:r>
          </a:p>
          <a:p>
            <a:pPr lvl="1"/>
            <a:r>
              <a:rPr lang="cs-CZ" dirty="0"/>
              <a:t>m</a:t>
            </a:r>
            <a:r>
              <a:rPr lang="cs-CZ" dirty="0" smtClean="0"/>
              <a:t>usí stát sám o sobě</a:t>
            </a:r>
            <a:endParaRPr lang="cs-CZ" dirty="0"/>
          </a:p>
          <a:p>
            <a:endParaRPr lang="cs-CZ" dirty="0"/>
          </a:p>
        </p:txBody>
      </p:sp>
    </p:spTree>
    <p:extLst>
      <p:ext uri="{BB962C8B-B14F-4D97-AF65-F5344CB8AC3E}">
        <p14:creationId xmlns:p14="http://schemas.microsoft.com/office/powerpoint/2010/main" val="233261810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Co do abstraktu nepatří?</a:t>
            </a:r>
          </a:p>
        </p:txBody>
      </p:sp>
      <p:sp>
        <p:nvSpPr>
          <p:cNvPr id="3" name="Zástupný symbol pro obsah 2"/>
          <p:cNvSpPr>
            <a:spLocks noGrp="1"/>
          </p:cNvSpPr>
          <p:nvPr>
            <p:ph sz="quarter" idx="1"/>
          </p:nvPr>
        </p:nvSpPr>
        <p:spPr/>
        <p:txBody>
          <a:bodyPr/>
          <a:lstStyle/>
          <a:p>
            <a:r>
              <a:rPr lang="cs-CZ" dirty="0" smtClean="0"/>
              <a:t>Méně </a:t>
            </a:r>
            <a:r>
              <a:rPr lang="cs-CZ" dirty="0"/>
              <a:t>známé </a:t>
            </a:r>
            <a:r>
              <a:rPr lang="cs-CZ" dirty="0" smtClean="0"/>
              <a:t>termíny/koncepty </a:t>
            </a:r>
          </a:p>
          <a:p>
            <a:pPr lvl="1"/>
            <a:r>
              <a:rPr lang="cs-CZ" dirty="0" smtClean="0"/>
              <a:t>Pokud </a:t>
            </a:r>
            <a:r>
              <a:rPr lang="cs-CZ" dirty="0"/>
              <a:t>musíte, přímo je v abstraktu </a:t>
            </a:r>
            <a:r>
              <a:rPr lang="cs-CZ" dirty="0" smtClean="0"/>
              <a:t>definujte</a:t>
            </a:r>
            <a:endParaRPr lang="cs-CZ" dirty="0"/>
          </a:p>
          <a:p>
            <a:r>
              <a:rPr lang="cs-CZ" dirty="0" smtClean="0"/>
              <a:t>Zkratky (nejsou-li opravdu obecně známé – i v časopise/pro publikum) </a:t>
            </a:r>
          </a:p>
          <a:p>
            <a:pPr lvl="1"/>
            <a:r>
              <a:rPr lang="cs-CZ" dirty="0" smtClean="0"/>
              <a:t>pokud musíte, opět je </a:t>
            </a:r>
            <a:r>
              <a:rPr lang="cs-CZ" dirty="0" smtClean="0"/>
              <a:t>definujte</a:t>
            </a:r>
            <a:endParaRPr lang="cs-CZ" i="1" dirty="0" smtClean="0"/>
          </a:p>
          <a:p>
            <a:pPr lvl="1"/>
            <a:r>
              <a:rPr lang="en-US" i="1" dirty="0"/>
              <a:t> Massively multiplayer online (MMO) games represent a long-standing, intensive and wide spread type of online applications whose popularity continues to grow.</a:t>
            </a:r>
            <a:endParaRPr lang="cs-CZ" i="1" dirty="0" smtClean="0"/>
          </a:p>
          <a:p>
            <a:r>
              <a:rPr lang="cs-CZ" dirty="0" smtClean="0"/>
              <a:t>Slang, hovorové výrazy </a:t>
            </a:r>
          </a:p>
          <a:p>
            <a:r>
              <a:rPr lang="cs-CZ" dirty="0" smtClean="0"/>
              <a:t>Vágní formulace </a:t>
            </a:r>
          </a:p>
          <a:p>
            <a:pPr lvl="1"/>
            <a:r>
              <a:rPr lang="cs-CZ" dirty="0" smtClean="0"/>
              <a:t>„</a:t>
            </a:r>
            <a:r>
              <a:rPr lang="cs-CZ" dirty="0" err="1" smtClean="0"/>
              <a:t>certain</a:t>
            </a:r>
            <a:r>
              <a:rPr lang="cs-CZ" dirty="0" smtClean="0"/>
              <a:t> part“, „</a:t>
            </a:r>
            <a:r>
              <a:rPr lang="cs-CZ" dirty="0" err="1" smtClean="0"/>
              <a:t>quite</a:t>
            </a:r>
            <a:r>
              <a:rPr lang="cs-CZ" dirty="0" smtClean="0"/>
              <a:t> a lot“, „</a:t>
            </a:r>
            <a:r>
              <a:rPr lang="cs-CZ" dirty="0" err="1" smtClean="0"/>
              <a:t>some</a:t>
            </a:r>
            <a:r>
              <a:rPr lang="cs-CZ" dirty="0" smtClean="0"/>
              <a:t> </a:t>
            </a:r>
            <a:r>
              <a:rPr lang="cs-CZ" dirty="0" err="1" smtClean="0"/>
              <a:t>of</a:t>
            </a:r>
            <a:r>
              <a:rPr lang="cs-CZ" dirty="0" smtClean="0"/>
              <a:t>“</a:t>
            </a:r>
            <a:endParaRPr lang="cs-CZ" dirty="0"/>
          </a:p>
          <a:p>
            <a:endParaRPr lang="cs-CZ" dirty="0"/>
          </a:p>
        </p:txBody>
      </p:sp>
    </p:spTree>
    <p:extLst>
      <p:ext uri="{BB962C8B-B14F-4D97-AF65-F5344CB8AC3E}">
        <p14:creationId xmlns:p14="http://schemas.microsoft.com/office/powerpoint/2010/main" val="89344813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A jak jej napsat?</a:t>
            </a:r>
          </a:p>
        </p:txBody>
      </p:sp>
      <p:sp>
        <p:nvSpPr>
          <p:cNvPr id="3" name="Zástupný symbol pro obsah 2"/>
          <p:cNvSpPr>
            <a:spLocks noGrp="1"/>
          </p:cNvSpPr>
          <p:nvPr>
            <p:ph sz="quarter" idx="1"/>
          </p:nvPr>
        </p:nvSpPr>
        <p:spPr/>
        <p:txBody>
          <a:bodyPr/>
          <a:lstStyle/>
          <a:p>
            <a:r>
              <a:rPr lang="cs-CZ" dirty="0" smtClean="0"/>
              <a:t>„Dobrá </a:t>
            </a:r>
            <a:r>
              <a:rPr lang="cs-CZ" dirty="0"/>
              <a:t>zpráva“ - na promyšlené stylistice většinou až tak nezáleží </a:t>
            </a:r>
          </a:p>
          <a:p>
            <a:pPr lvl="1"/>
            <a:r>
              <a:rPr lang="cs-CZ" dirty="0" smtClean="0"/>
              <a:t>Není </a:t>
            </a:r>
            <a:r>
              <a:rPr lang="cs-CZ" dirty="0"/>
              <a:t>na ni místo a nikdo ji </a:t>
            </a:r>
            <a:r>
              <a:rPr lang="cs-CZ" dirty="0" smtClean="0"/>
              <a:t>většinou ani </a:t>
            </a:r>
            <a:r>
              <a:rPr lang="cs-CZ" dirty="0"/>
              <a:t>nečeká. </a:t>
            </a:r>
            <a:endParaRPr lang="cs-CZ" dirty="0" smtClean="0"/>
          </a:p>
          <a:p>
            <a:endParaRPr lang="cs-CZ" dirty="0" smtClean="0"/>
          </a:p>
          <a:p>
            <a:r>
              <a:rPr lang="cs-CZ" dirty="0" smtClean="0"/>
              <a:t>Stačí </a:t>
            </a:r>
            <a:r>
              <a:rPr lang="cs-CZ" dirty="0"/>
              <a:t>dodržet základní </a:t>
            </a:r>
            <a:r>
              <a:rPr lang="cs-CZ" dirty="0" smtClean="0"/>
              <a:t>pravidla </a:t>
            </a:r>
          </a:p>
          <a:p>
            <a:pPr marL="0" indent="0">
              <a:buNone/>
            </a:pPr>
            <a:endParaRPr lang="cs-CZ" dirty="0" smtClean="0"/>
          </a:p>
          <a:p>
            <a:r>
              <a:rPr lang="cs-CZ" dirty="0" smtClean="0"/>
              <a:t>Komplikovanější </a:t>
            </a:r>
            <a:r>
              <a:rPr lang="cs-CZ" dirty="0"/>
              <a:t>jazyk </a:t>
            </a:r>
            <a:r>
              <a:rPr lang="cs-CZ" dirty="0" smtClean="0"/>
              <a:t>spíše </a:t>
            </a:r>
            <a:r>
              <a:rPr lang="cs-CZ" dirty="0" smtClean="0"/>
              <a:t>překážkou</a:t>
            </a:r>
          </a:p>
          <a:p>
            <a:pPr marL="0" indent="0">
              <a:buNone/>
            </a:pPr>
            <a:endParaRPr lang="cs-CZ" dirty="0"/>
          </a:p>
        </p:txBody>
      </p:sp>
    </p:spTree>
    <p:extLst>
      <p:ext uri="{BB962C8B-B14F-4D97-AF65-F5344CB8AC3E}">
        <p14:creationId xmlns:p14="http://schemas.microsoft.com/office/powerpoint/2010/main" val="37662978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A jak jej napsat?</a:t>
            </a:r>
          </a:p>
        </p:txBody>
      </p:sp>
      <p:sp>
        <p:nvSpPr>
          <p:cNvPr id="3" name="Zástupný symbol pro obsah 2"/>
          <p:cNvSpPr>
            <a:spLocks noGrp="1"/>
          </p:cNvSpPr>
          <p:nvPr>
            <p:ph sz="quarter" idx="1"/>
          </p:nvPr>
        </p:nvSpPr>
        <p:spPr/>
        <p:txBody>
          <a:bodyPr/>
          <a:lstStyle/>
          <a:p>
            <a:r>
              <a:rPr lang="cs-CZ" dirty="0" smtClean="0"/>
              <a:t>Šetřete se slovy – pozor na „vycpávky“.</a:t>
            </a:r>
          </a:p>
          <a:p>
            <a:pPr lvl="1"/>
            <a:r>
              <a:rPr lang="cs-CZ" dirty="0" smtClean="0"/>
              <a:t>V našem výzkumu jsme zjistili, že…“</a:t>
            </a:r>
          </a:p>
          <a:p>
            <a:pPr lvl="1"/>
            <a:r>
              <a:rPr lang="cs-CZ" dirty="0" smtClean="0"/>
              <a:t>Navzdory našim očekáváním…“</a:t>
            </a:r>
          </a:p>
          <a:p>
            <a:pPr lvl="1"/>
            <a:r>
              <a:rPr lang="cs-CZ" dirty="0" smtClean="0"/>
              <a:t>Naše studie, která byla zaměřena na…“</a:t>
            </a:r>
          </a:p>
          <a:p>
            <a:r>
              <a:rPr lang="cs-CZ" dirty="0" smtClean="0"/>
              <a:t>V abstraktu mluvíte o článku, ne o Vás</a:t>
            </a:r>
            <a:r>
              <a:rPr lang="cs-CZ" dirty="0"/>
              <a:t> </a:t>
            </a:r>
            <a:r>
              <a:rPr lang="cs-CZ" dirty="0" smtClean="0"/>
              <a:t>– nepoužívejte první </a:t>
            </a:r>
            <a:r>
              <a:rPr lang="cs-CZ" dirty="0" smtClean="0"/>
              <a:t>osobu</a:t>
            </a:r>
          </a:p>
          <a:p>
            <a:pPr lvl="1"/>
            <a:r>
              <a:rPr lang="cs-CZ" dirty="0" smtClean="0"/>
              <a:t>„Study </a:t>
            </a:r>
            <a:r>
              <a:rPr lang="cs-CZ" dirty="0" err="1" smtClean="0"/>
              <a:t>focuses</a:t>
            </a:r>
            <a:r>
              <a:rPr lang="cs-CZ" dirty="0" smtClean="0"/>
              <a:t> on“ namísto „I </a:t>
            </a:r>
            <a:r>
              <a:rPr lang="cs-CZ" dirty="0" err="1" smtClean="0"/>
              <a:t>focus</a:t>
            </a:r>
            <a:r>
              <a:rPr lang="cs-CZ" dirty="0" smtClean="0"/>
              <a:t> on“</a:t>
            </a:r>
          </a:p>
          <a:p>
            <a:pPr lvl="1"/>
            <a:r>
              <a:rPr lang="cs-CZ" dirty="0" smtClean="0"/>
              <a:t>„</a:t>
            </a:r>
            <a:r>
              <a:rPr lang="cs-CZ" dirty="0" err="1" smtClean="0"/>
              <a:t>It</a:t>
            </a:r>
            <a:r>
              <a:rPr lang="cs-CZ" dirty="0" smtClean="0"/>
              <a:t> </a:t>
            </a:r>
            <a:r>
              <a:rPr lang="cs-CZ" dirty="0" err="1" smtClean="0"/>
              <a:t>was</a:t>
            </a:r>
            <a:r>
              <a:rPr lang="cs-CZ" dirty="0" smtClean="0"/>
              <a:t> </a:t>
            </a:r>
            <a:r>
              <a:rPr lang="cs-CZ" dirty="0" err="1" smtClean="0"/>
              <a:t>found</a:t>
            </a:r>
            <a:r>
              <a:rPr lang="cs-CZ" dirty="0" smtClean="0"/>
              <a:t>“ namísto „I </a:t>
            </a:r>
            <a:r>
              <a:rPr lang="cs-CZ" dirty="0" err="1" smtClean="0"/>
              <a:t>found</a:t>
            </a:r>
            <a:r>
              <a:rPr lang="cs-CZ" dirty="0" smtClean="0"/>
              <a:t>“ </a:t>
            </a:r>
          </a:p>
          <a:p>
            <a:r>
              <a:rPr lang="cs-CZ" dirty="0" smtClean="0"/>
              <a:t>Ale! Nepoužívejte pasivní jazyk ve vztahu k zkoumaným objektům či subjektům</a:t>
            </a:r>
          </a:p>
          <a:p>
            <a:pPr lvl="1"/>
            <a:r>
              <a:rPr lang="cs-CZ" dirty="0" smtClean="0"/>
              <a:t>Např. „rodiče děti vychovávali“ namísto „děti byly rodiči vychovávány“ </a:t>
            </a:r>
          </a:p>
          <a:p>
            <a:endParaRPr lang="cs-CZ" dirty="0" smtClean="0"/>
          </a:p>
          <a:p>
            <a:endParaRPr lang="cs-CZ" dirty="0"/>
          </a:p>
        </p:txBody>
      </p:sp>
    </p:spTree>
    <p:extLst>
      <p:ext uri="{BB962C8B-B14F-4D97-AF65-F5344CB8AC3E}">
        <p14:creationId xmlns:p14="http://schemas.microsoft.com/office/powerpoint/2010/main" val="3885547973"/>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sz="quarter" idx="1"/>
          </p:nvPr>
        </p:nvSpPr>
        <p:spPr>
          <a:xfrm>
            <a:off x="457200" y="476672"/>
            <a:ext cx="7467600" cy="5997280"/>
          </a:xfrm>
        </p:spPr>
        <p:txBody>
          <a:bodyPr>
            <a:normAutofit fontScale="62500" lnSpcReduction="20000"/>
          </a:bodyPr>
          <a:lstStyle/>
          <a:p>
            <a:pPr marL="0" indent="0">
              <a:buNone/>
            </a:pPr>
            <a:r>
              <a:rPr lang="cs-CZ" i="1" dirty="0" smtClean="0"/>
              <a:t>Příklad: </a:t>
            </a:r>
            <a:r>
              <a:rPr lang="cs-CZ" i="1" dirty="0" err="1" smtClean="0"/>
              <a:t>Cognitive</a:t>
            </a:r>
            <a:r>
              <a:rPr lang="cs-CZ" i="1" dirty="0" smtClean="0"/>
              <a:t> </a:t>
            </a:r>
            <a:r>
              <a:rPr lang="cs-CZ" i="1" dirty="0" err="1"/>
              <a:t>coping</a:t>
            </a:r>
            <a:r>
              <a:rPr lang="cs-CZ" i="1" dirty="0"/>
              <a:t> </a:t>
            </a:r>
            <a:r>
              <a:rPr lang="cs-CZ" i="1" dirty="0" err="1"/>
              <a:t>strategies</a:t>
            </a:r>
            <a:r>
              <a:rPr lang="cs-CZ" i="1" dirty="0"/>
              <a:t> and </a:t>
            </a:r>
            <a:r>
              <a:rPr lang="cs-CZ" i="1" dirty="0" err="1"/>
              <a:t>symptoms</a:t>
            </a:r>
            <a:r>
              <a:rPr lang="cs-CZ" i="1" dirty="0"/>
              <a:t> </a:t>
            </a:r>
            <a:r>
              <a:rPr lang="cs-CZ" i="1" dirty="0" err="1"/>
              <a:t>of</a:t>
            </a:r>
            <a:r>
              <a:rPr lang="cs-CZ" i="1" dirty="0"/>
              <a:t> </a:t>
            </a:r>
            <a:r>
              <a:rPr lang="cs-CZ" i="1" dirty="0" err="1"/>
              <a:t>depression</a:t>
            </a:r>
            <a:r>
              <a:rPr lang="cs-CZ" i="1" dirty="0"/>
              <a:t> and </a:t>
            </a:r>
            <a:r>
              <a:rPr lang="cs-CZ" i="1" dirty="0" err="1"/>
              <a:t>anxiety</a:t>
            </a:r>
            <a:r>
              <a:rPr lang="cs-CZ" i="1" dirty="0"/>
              <a:t>: a </a:t>
            </a:r>
            <a:r>
              <a:rPr lang="cs-CZ" i="1" dirty="0" err="1"/>
              <a:t>comparison</a:t>
            </a:r>
            <a:r>
              <a:rPr lang="cs-CZ" i="1" dirty="0"/>
              <a:t> </a:t>
            </a:r>
            <a:r>
              <a:rPr lang="cs-CZ" i="1" dirty="0" err="1"/>
              <a:t>between</a:t>
            </a:r>
            <a:r>
              <a:rPr lang="cs-CZ" i="1" dirty="0"/>
              <a:t> </a:t>
            </a:r>
            <a:r>
              <a:rPr lang="cs-CZ" i="1" dirty="0" err="1"/>
              <a:t>adolescents</a:t>
            </a:r>
            <a:r>
              <a:rPr lang="cs-CZ" i="1" dirty="0"/>
              <a:t> and </a:t>
            </a:r>
            <a:r>
              <a:rPr lang="cs-CZ" i="1" dirty="0" err="1"/>
              <a:t>adults</a:t>
            </a:r>
            <a:endParaRPr lang="cs-CZ" i="1" dirty="0"/>
          </a:p>
          <a:p>
            <a:pPr marL="0" indent="0">
              <a:buNone/>
            </a:pPr>
            <a:endParaRPr lang="cs-CZ" dirty="0" smtClean="0"/>
          </a:p>
          <a:p>
            <a:pPr marL="0" indent="0">
              <a:buNone/>
            </a:pPr>
            <a:r>
              <a:rPr lang="cs-CZ" sz="2900" dirty="0" err="1" smtClean="0"/>
              <a:t>The</a:t>
            </a:r>
            <a:r>
              <a:rPr lang="cs-CZ" sz="2900" dirty="0" smtClean="0"/>
              <a:t> </a:t>
            </a:r>
            <a:r>
              <a:rPr lang="cs-CZ" sz="2900" dirty="0" err="1"/>
              <a:t>present</a:t>
            </a:r>
            <a:r>
              <a:rPr lang="cs-CZ" sz="2900" dirty="0"/>
              <a:t> study </a:t>
            </a:r>
            <a:r>
              <a:rPr lang="cs-CZ" sz="2900" dirty="0" err="1"/>
              <a:t>focused</a:t>
            </a:r>
            <a:r>
              <a:rPr lang="cs-CZ" sz="2900" dirty="0"/>
              <a:t> on </a:t>
            </a:r>
            <a:r>
              <a:rPr lang="cs-CZ" sz="2900" dirty="0" err="1"/>
              <a:t>comparability</a:t>
            </a:r>
            <a:r>
              <a:rPr lang="cs-CZ" sz="2900" dirty="0"/>
              <a:t> </a:t>
            </a:r>
            <a:r>
              <a:rPr lang="cs-CZ" sz="2900" dirty="0" err="1"/>
              <a:t>of</a:t>
            </a:r>
            <a:r>
              <a:rPr lang="cs-CZ" sz="2900" dirty="0"/>
              <a:t> </a:t>
            </a:r>
            <a:r>
              <a:rPr lang="cs-CZ" sz="2900" dirty="0" err="1"/>
              <a:t>adolescents</a:t>
            </a:r>
            <a:r>
              <a:rPr lang="cs-CZ" sz="2900" dirty="0"/>
              <a:t> and </a:t>
            </a:r>
            <a:r>
              <a:rPr lang="cs-CZ" sz="2900" dirty="0" err="1"/>
              <a:t>adults</a:t>
            </a:r>
            <a:r>
              <a:rPr lang="cs-CZ" sz="2900" dirty="0"/>
              <a:t> in </a:t>
            </a:r>
            <a:r>
              <a:rPr lang="cs-CZ" sz="2900" dirty="0" err="1"/>
              <a:t>the</a:t>
            </a:r>
            <a:r>
              <a:rPr lang="cs-CZ" sz="2900" dirty="0"/>
              <a:t> reporting </a:t>
            </a:r>
            <a:r>
              <a:rPr lang="cs-CZ" sz="2900" dirty="0" err="1"/>
              <a:t>of</a:t>
            </a:r>
            <a:r>
              <a:rPr lang="cs-CZ" sz="2900" dirty="0"/>
              <a:t> </a:t>
            </a:r>
            <a:r>
              <a:rPr lang="cs-CZ" sz="2900" dirty="0" err="1"/>
              <a:t>cognitive</a:t>
            </a:r>
            <a:r>
              <a:rPr lang="cs-CZ" sz="2900" dirty="0"/>
              <a:t> </a:t>
            </a:r>
            <a:r>
              <a:rPr lang="cs-CZ" sz="2900" dirty="0" err="1"/>
              <a:t>coping</a:t>
            </a:r>
            <a:r>
              <a:rPr lang="cs-CZ" sz="2900" dirty="0"/>
              <a:t> </a:t>
            </a:r>
            <a:r>
              <a:rPr lang="cs-CZ" sz="2900" dirty="0" err="1"/>
              <a:t>strategies</a:t>
            </a:r>
            <a:r>
              <a:rPr lang="cs-CZ" sz="2900" dirty="0"/>
              <a:t> and </a:t>
            </a:r>
            <a:r>
              <a:rPr lang="cs-CZ" sz="2900" dirty="0" err="1"/>
              <a:t>their</a:t>
            </a:r>
            <a:r>
              <a:rPr lang="cs-CZ" sz="2900" dirty="0"/>
              <a:t> </a:t>
            </a:r>
            <a:r>
              <a:rPr lang="cs-CZ" sz="2900" dirty="0" err="1"/>
              <a:t>relationship</a:t>
            </a:r>
            <a:r>
              <a:rPr lang="cs-CZ" sz="2900" dirty="0"/>
              <a:t> to </a:t>
            </a:r>
            <a:r>
              <a:rPr lang="cs-CZ" sz="2900" dirty="0" err="1"/>
              <a:t>symptoms</a:t>
            </a:r>
            <a:r>
              <a:rPr lang="cs-CZ" sz="2900" dirty="0"/>
              <a:t> </a:t>
            </a:r>
            <a:r>
              <a:rPr lang="cs-CZ" sz="2900" dirty="0" err="1"/>
              <a:t>of</a:t>
            </a:r>
            <a:r>
              <a:rPr lang="cs-CZ" sz="2900" dirty="0"/>
              <a:t> </a:t>
            </a:r>
            <a:r>
              <a:rPr lang="cs-CZ" sz="2900" dirty="0" err="1"/>
              <a:t>depression</a:t>
            </a:r>
            <a:r>
              <a:rPr lang="cs-CZ" sz="2900" dirty="0"/>
              <a:t> and </a:t>
            </a:r>
            <a:r>
              <a:rPr lang="cs-CZ" sz="2900" dirty="0" err="1"/>
              <a:t>anxiety</a:t>
            </a:r>
            <a:r>
              <a:rPr lang="cs-CZ" sz="2900" dirty="0"/>
              <a:t>. </a:t>
            </a:r>
            <a:r>
              <a:rPr lang="cs-CZ" sz="2900" dirty="0" err="1"/>
              <a:t>Two</a:t>
            </a:r>
            <a:r>
              <a:rPr lang="cs-CZ" sz="2900" dirty="0"/>
              <a:t> </a:t>
            </a:r>
            <a:r>
              <a:rPr lang="cs-CZ" sz="2900" dirty="0" err="1"/>
              <a:t>samples</a:t>
            </a:r>
            <a:r>
              <a:rPr lang="cs-CZ" sz="2900" dirty="0"/>
              <a:t> </a:t>
            </a:r>
            <a:r>
              <a:rPr lang="cs-CZ" sz="2900" dirty="0" err="1"/>
              <a:t>were</a:t>
            </a:r>
            <a:r>
              <a:rPr lang="cs-CZ" sz="2900" dirty="0"/>
              <a:t> </a:t>
            </a:r>
            <a:r>
              <a:rPr lang="cs-CZ" sz="2900" dirty="0" err="1"/>
              <a:t>included</a:t>
            </a:r>
            <a:r>
              <a:rPr lang="cs-CZ" sz="2900" dirty="0"/>
              <a:t>: 487 </a:t>
            </a:r>
            <a:r>
              <a:rPr lang="cs-CZ" sz="2900" dirty="0" err="1"/>
              <a:t>adolescents</a:t>
            </a:r>
            <a:r>
              <a:rPr lang="cs-CZ" sz="2900" dirty="0"/>
              <a:t> </a:t>
            </a:r>
            <a:r>
              <a:rPr lang="cs-CZ" sz="2900" dirty="0" err="1"/>
              <a:t>attending</a:t>
            </a:r>
            <a:r>
              <a:rPr lang="cs-CZ" sz="2900" dirty="0"/>
              <a:t> a </a:t>
            </a:r>
            <a:r>
              <a:rPr lang="cs-CZ" sz="2900" dirty="0" err="1"/>
              <a:t>secondary</a:t>
            </a:r>
            <a:r>
              <a:rPr lang="cs-CZ" sz="2900" dirty="0"/>
              <a:t> </a:t>
            </a:r>
            <a:r>
              <a:rPr lang="cs-CZ" sz="2900" dirty="0" err="1"/>
              <a:t>school</a:t>
            </a:r>
            <a:r>
              <a:rPr lang="cs-CZ" sz="2900" dirty="0"/>
              <a:t> and 630 </a:t>
            </a:r>
            <a:r>
              <a:rPr lang="cs-CZ" sz="2900" dirty="0" err="1"/>
              <a:t>adults</a:t>
            </a:r>
            <a:r>
              <a:rPr lang="cs-CZ" sz="2900" dirty="0"/>
              <a:t> </a:t>
            </a:r>
            <a:r>
              <a:rPr lang="cs-CZ" sz="2900" dirty="0" err="1"/>
              <a:t>from</a:t>
            </a:r>
            <a:r>
              <a:rPr lang="cs-CZ" sz="2900" dirty="0"/>
              <a:t> a </a:t>
            </a:r>
            <a:r>
              <a:rPr lang="cs-CZ" sz="2900" dirty="0" err="1"/>
              <a:t>general</a:t>
            </a:r>
            <a:r>
              <a:rPr lang="cs-CZ" sz="2900" dirty="0"/>
              <a:t> </a:t>
            </a:r>
            <a:r>
              <a:rPr lang="cs-CZ" sz="2900" dirty="0" err="1"/>
              <a:t>practitioners</a:t>
            </a:r>
            <a:r>
              <a:rPr lang="cs-CZ" sz="2900" dirty="0"/>
              <a:t> </a:t>
            </a:r>
            <a:r>
              <a:rPr lang="cs-CZ" sz="2900" dirty="0" err="1"/>
              <a:t>practice</a:t>
            </a:r>
            <a:r>
              <a:rPr lang="cs-CZ" sz="2900" dirty="0"/>
              <a:t>. Data </a:t>
            </a:r>
            <a:r>
              <a:rPr lang="cs-CZ" sz="2900" dirty="0" err="1"/>
              <a:t>were</a:t>
            </a:r>
            <a:r>
              <a:rPr lang="cs-CZ" sz="2900" dirty="0"/>
              <a:t> </a:t>
            </a:r>
            <a:r>
              <a:rPr lang="cs-CZ" sz="2900" dirty="0" err="1"/>
              <a:t>obtained</a:t>
            </a:r>
            <a:r>
              <a:rPr lang="cs-CZ" sz="2900" dirty="0"/>
              <a:t> on </a:t>
            </a:r>
            <a:r>
              <a:rPr lang="cs-CZ" sz="2900" dirty="0" err="1"/>
              <a:t>symptoms</a:t>
            </a:r>
            <a:r>
              <a:rPr lang="cs-CZ" sz="2900" dirty="0"/>
              <a:t> </a:t>
            </a:r>
            <a:r>
              <a:rPr lang="cs-CZ" sz="2900" dirty="0" err="1"/>
              <a:t>of</a:t>
            </a:r>
            <a:r>
              <a:rPr lang="cs-CZ" sz="2900" dirty="0"/>
              <a:t> </a:t>
            </a:r>
            <a:r>
              <a:rPr lang="cs-CZ" sz="2900" dirty="0" err="1"/>
              <a:t>depression</a:t>
            </a:r>
            <a:r>
              <a:rPr lang="cs-CZ" sz="2900" dirty="0"/>
              <a:t> and </a:t>
            </a:r>
            <a:r>
              <a:rPr lang="cs-CZ" sz="2900" dirty="0" err="1"/>
              <a:t>anxiety</a:t>
            </a:r>
            <a:r>
              <a:rPr lang="cs-CZ" sz="2900" dirty="0"/>
              <a:t> and </a:t>
            </a:r>
            <a:r>
              <a:rPr lang="cs-CZ" sz="2900" dirty="0" err="1"/>
              <a:t>the</a:t>
            </a:r>
            <a:r>
              <a:rPr lang="cs-CZ" sz="2900" dirty="0"/>
              <a:t> use </a:t>
            </a:r>
            <a:r>
              <a:rPr lang="cs-CZ" sz="2900" dirty="0" err="1"/>
              <a:t>of</a:t>
            </a:r>
            <a:r>
              <a:rPr lang="cs-CZ" sz="2900" dirty="0"/>
              <a:t> </a:t>
            </a:r>
            <a:r>
              <a:rPr lang="cs-CZ" sz="2900" dirty="0" err="1"/>
              <a:t>nine</a:t>
            </a:r>
            <a:r>
              <a:rPr lang="cs-CZ" sz="2900" dirty="0"/>
              <a:t> </a:t>
            </a:r>
            <a:r>
              <a:rPr lang="cs-CZ" sz="2900" dirty="0" err="1"/>
              <a:t>cognitive</a:t>
            </a:r>
            <a:r>
              <a:rPr lang="cs-CZ" sz="2900" dirty="0"/>
              <a:t> </a:t>
            </a:r>
            <a:r>
              <a:rPr lang="cs-CZ" sz="2900" dirty="0" err="1"/>
              <a:t>coping</a:t>
            </a:r>
            <a:r>
              <a:rPr lang="cs-CZ" sz="2900" dirty="0"/>
              <a:t> </a:t>
            </a:r>
            <a:r>
              <a:rPr lang="cs-CZ" sz="2900" dirty="0" err="1"/>
              <a:t>strategies</a:t>
            </a:r>
            <a:r>
              <a:rPr lang="cs-CZ" sz="2900" dirty="0"/>
              <a:t>: </a:t>
            </a:r>
            <a:r>
              <a:rPr lang="cs-CZ" sz="2900" dirty="0" err="1"/>
              <a:t>acceptance</a:t>
            </a:r>
            <a:r>
              <a:rPr lang="cs-CZ" sz="2900" dirty="0"/>
              <a:t>, </a:t>
            </a:r>
            <a:r>
              <a:rPr lang="cs-CZ" sz="2900" dirty="0" err="1"/>
              <a:t>catastrophizing</a:t>
            </a:r>
            <a:r>
              <a:rPr lang="cs-CZ" sz="2900" dirty="0"/>
              <a:t>, </a:t>
            </a:r>
            <a:r>
              <a:rPr lang="cs-CZ" sz="2900" dirty="0" err="1"/>
              <a:t>other-blame</a:t>
            </a:r>
            <a:r>
              <a:rPr lang="cs-CZ" sz="2900" dirty="0"/>
              <a:t>, positive </a:t>
            </a:r>
            <a:r>
              <a:rPr lang="cs-CZ" sz="2900" dirty="0" err="1"/>
              <a:t>reappraisal</a:t>
            </a:r>
            <a:r>
              <a:rPr lang="cs-CZ" sz="2900" dirty="0"/>
              <a:t>, </a:t>
            </a:r>
            <a:r>
              <a:rPr lang="cs-CZ" sz="2900" dirty="0" err="1"/>
              <a:t>putting</a:t>
            </a:r>
            <a:r>
              <a:rPr lang="cs-CZ" sz="2900" dirty="0"/>
              <a:t> </a:t>
            </a:r>
            <a:r>
              <a:rPr lang="cs-CZ" sz="2900" dirty="0" err="1"/>
              <a:t>into</a:t>
            </a:r>
            <a:r>
              <a:rPr lang="cs-CZ" sz="2900" dirty="0"/>
              <a:t> </a:t>
            </a:r>
            <a:r>
              <a:rPr lang="cs-CZ" sz="2900" dirty="0" err="1"/>
              <a:t>perspective</a:t>
            </a:r>
            <a:r>
              <a:rPr lang="cs-CZ" sz="2900" dirty="0"/>
              <a:t>, </a:t>
            </a:r>
            <a:r>
              <a:rPr lang="cs-CZ" sz="2900" dirty="0" err="1"/>
              <a:t>refocus</a:t>
            </a:r>
            <a:r>
              <a:rPr lang="cs-CZ" sz="2900" dirty="0"/>
              <a:t> on </a:t>
            </a:r>
            <a:r>
              <a:rPr lang="cs-CZ" sz="2900" dirty="0" err="1"/>
              <a:t>planning</a:t>
            </a:r>
            <a:r>
              <a:rPr lang="cs-CZ" sz="2900" dirty="0"/>
              <a:t>, positive </a:t>
            </a:r>
            <a:r>
              <a:rPr lang="cs-CZ" sz="2900" dirty="0" err="1"/>
              <a:t>refocusing</a:t>
            </a:r>
            <a:r>
              <a:rPr lang="cs-CZ" sz="2900" dirty="0"/>
              <a:t>, </a:t>
            </a:r>
            <a:r>
              <a:rPr lang="cs-CZ" sz="2900" dirty="0" err="1"/>
              <a:t>rumination</a:t>
            </a:r>
            <a:r>
              <a:rPr lang="cs-CZ" sz="2900" dirty="0"/>
              <a:t> and </a:t>
            </a:r>
            <a:r>
              <a:rPr lang="cs-CZ" sz="2900" dirty="0" err="1" smtClean="0"/>
              <a:t>self-blame</a:t>
            </a:r>
            <a:r>
              <a:rPr lang="cs-CZ" sz="2900" dirty="0" smtClean="0"/>
              <a:t>. </a:t>
            </a:r>
            <a:r>
              <a:rPr lang="cs-CZ" sz="2900" dirty="0" err="1" smtClean="0"/>
              <a:t>The</a:t>
            </a:r>
            <a:r>
              <a:rPr lang="cs-CZ" sz="2900" dirty="0" smtClean="0"/>
              <a:t> </a:t>
            </a:r>
            <a:r>
              <a:rPr lang="cs-CZ" sz="2900" dirty="0" err="1"/>
              <a:t>results</a:t>
            </a:r>
            <a:r>
              <a:rPr lang="cs-CZ" sz="2900" dirty="0"/>
              <a:t> </a:t>
            </a:r>
            <a:r>
              <a:rPr lang="cs-CZ" sz="2900" dirty="0" err="1"/>
              <a:t>showed</a:t>
            </a:r>
            <a:r>
              <a:rPr lang="cs-CZ" sz="2900" dirty="0"/>
              <a:t> </a:t>
            </a:r>
            <a:r>
              <a:rPr lang="cs-CZ" sz="2900" dirty="0" err="1"/>
              <a:t>that</a:t>
            </a:r>
            <a:r>
              <a:rPr lang="cs-CZ" sz="2900" dirty="0"/>
              <a:t> </a:t>
            </a:r>
            <a:r>
              <a:rPr lang="cs-CZ" sz="2900" dirty="0" err="1"/>
              <a:t>all</a:t>
            </a:r>
            <a:r>
              <a:rPr lang="cs-CZ" sz="2900" dirty="0"/>
              <a:t> </a:t>
            </a:r>
            <a:r>
              <a:rPr lang="cs-CZ" sz="2900" dirty="0" err="1"/>
              <a:t>cognitive</a:t>
            </a:r>
            <a:r>
              <a:rPr lang="cs-CZ" sz="2900" dirty="0"/>
              <a:t> </a:t>
            </a:r>
            <a:r>
              <a:rPr lang="cs-CZ" sz="2900" dirty="0" err="1"/>
              <a:t>coping</a:t>
            </a:r>
            <a:r>
              <a:rPr lang="cs-CZ" sz="2900" dirty="0"/>
              <a:t> </a:t>
            </a:r>
            <a:r>
              <a:rPr lang="cs-CZ" sz="2900" dirty="0" err="1"/>
              <a:t>strategies</a:t>
            </a:r>
            <a:r>
              <a:rPr lang="cs-CZ" sz="2900" dirty="0"/>
              <a:t> </a:t>
            </a:r>
            <a:r>
              <a:rPr lang="cs-CZ" sz="2900" dirty="0" err="1"/>
              <a:t>were</a:t>
            </a:r>
            <a:r>
              <a:rPr lang="cs-CZ" sz="2900" dirty="0"/>
              <a:t> </a:t>
            </a:r>
            <a:r>
              <a:rPr lang="cs-CZ" sz="2900" dirty="0" err="1"/>
              <a:t>reported</a:t>
            </a:r>
            <a:r>
              <a:rPr lang="cs-CZ" sz="2900" dirty="0"/>
              <a:t> by </a:t>
            </a:r>
            <a:r>
              <a:rPr lang="cs-CZ" sz="2900" dirty="0" err="1"/>
              <a:t>adolescents</a:t>
            </a:r>
            <a:r>
              <a:rPr lang="cs-CZ" sz="2900" dirty="0"/>
              <a:t> to a </a:t>
            </a:r>
            <a:r>
              <a:rPr lang="cs-CZ" sz="2900" dirty="0" err="1"/>
              <a:t>significantly</a:t>
            </a:r>
            <a:r>
              <a:rPr lang="cs-CZ" sz="2900" dirty="0"/>
              <a:t> </a:t>
            </a:r>
            <a:r>
              <a:rPr lang="cs-CZ" sz="2900" dirty="0" err="1"/>
              <a:t>lesser</a:t>
            </a:r>
            <a:r>
              <a:rPr lang="cs-CZ" sz="2900" dirty="0"/>
              <a:t> </a:t>
            </a:r>
            <a:r>
              <a:rPr lang="cs-CZ" sz="2900" dirty="0" err="1"/>
              <a:t>extent</a:t>
            </a:r>
            <a:r>
              <a:rPr lang="cs-CZ" sz="2900" dirty="0"/>
              <a:t> </a:t>
            </a:r>
            <a:r>
              <a:rPr lang="cs-CZ" sz="2900" dirty="0" err="1"/>
              <a:t>than</a:t>
            </a:r>
            <a:r>
              <a:rPr lang="cs-CZ" sz="2900" dirty="0"/>
              <a:t> by </a:t>
            </a:r>
            <a:r>
              <a:rPr lang="cs-CZ" sz="2900" dirty="0" err="1"/>
              <a:t>adults</a:t>
            </a:r>
            <a:r>
              <a:rPr lang="cs-CZ" sz="2900" dirty="0"/>
              <a:t>. </a:t>
            </a:r>
            <a:r>
              <a:rPr lang="cs-CZ" sz="2900" dirty="0" err="1"/>
              <a:t>Further</a:t>
            </a:r>
            <a:r>
              <a:rPr lang="cs-CZ" sz="2900" dirty="0"/>
              <a:t>, </a:t>
            </a:r>
            <a:r>
              <a:rPr lang="cs-CZ" sz="2900" dirty="0" err="1"/>
              <a:t>it</a:t>
            </a:r>
            <a:r>
              <a:rPr lang="cs-CZ" sz="2900" dirty="0"/>
              <a:t> </a:t>
            </a:r>
            <a:r>
              <a:rPr lang="cs-CZ" sz="2900" dirty="0" err="1"/>
              <a:t>was</a:t>
            </a:r>
            <a:r>
              <a:rPr lang="cs-CZ" sz="2900" dirty="0"/>
              <a:t> </a:t>
            </a:r>
            <a:r>
              <a:rPr lang="cs-CZ" sz="2900" dirty="0" err="1"/>
              <a:t>shown</a:t>
            </a:r>
            <a:r>
              <a:rPr lang="cs-CZ" sz="2900" dirty="0"/>
              <a:t> </a:t>
            </a:r>
            <a:r>
              <a:rPr lang="cs-CZ" sz="2900" dirty="0" err="1"/>
              <a:t>that</a:t>
            </a:r>
            <a:r>
              <a:rPr lang="cs-CZ" sz="2900" dirty="0"/>
              <a:t> </a:t>
            </a:r>
            <a:r>
              <a:rPr lang="cs-CZ" sz="2900" dirty="0" err="1"/>
              <a:t>both</a:t>
            </a:r>
            <a:r>
              <a:rPr lang="cs-CZ" sz="2900" dirty="0"/>
              <a:t> in </a:t>
            </a:r>
            <a:r>
              <a:rPr lang="cs-CZ" sz="2900" dirty="0" err="1"/>
              <a:t>adolescents</a:t>
            </a:r>
            <a:r>
              <a:rPr lang="cs-CZ" sz="2900" dirty="0"/>
              <a:t> and </a:t>
            </a:r>
            <a:r>
              <a:rPr lang="cs-CZ" sz="2900" dirty="0" err="1"/>
              <a:t>adults</a:t>
            </a:r>
            <a:r>
              <a:rPr lang="cs-CZ" sz="2900" dirty="0"/>
              <a:t> a </a:t>
            </a:r>
            <a:r>
              <a:rPr lang="cs-CZ" sz="2900" dirty="0" err="1"/>
              <a:t>considerable</a:t>
            </a:r>
            <a:r>
              <a:rPr lang="cs-CZ" sz="2900" dirty="0"/>
              <a:t> </a:t>
            </a:r>
            <a:r>
              <a:rPr lang="cs-CZ" sz="2900" dirty="0" err="1"/>
              <a:t>percentage</a:t>
            </a:r>
            <a:r>
              <a:rPr lang="cs-CZ" sz="2900" dirty="0"/>
              <a:t> </a:t>
            </a:r>
            <a:r>
              <a:rPr lang="cs-CZ" sz="2900" dirty="0" err="1"/>
              <a:t>of</a:t>
            </a:r>
            <a:r>
              <a:rPr lang="cs-CZ" sz="2900" dirty="0"/>
              <a:t> </a:t>
            </a:r>
            <a:r>
              <a:rPr lang="cs-CZ" sz="2900" dirty="0" err="1"/>
              <a:t>the</a:t>
            </a:r>
            <a:r>
              <a:rPr lang="cs-CZ" sz="2900" dirty="0"/>
              <a:t> variance in </a:t>
            </a:r>
            <a:r>
              <a:rPr lang="cs-CZ" sz="2900" dirty="0" err="1"/>
              <a:t>symptomatology</a:t>
            </a:r>
            <a:r>
              <a:rPr lang="cs-CZ" sz="2900" dirty="0"/>
              <a:t> </a:t>
            </a:r>
            <a:r>
              <a:rPr lang="cs-CZ" sz="2900" dirty="0" err="1"/>
              <a:t>was</a:t>
            </a:r>
            <a:r>
              <a:rPr lang="cs-CZ" sz="2900" dirty="0"/>
              <a:t> </a:t>
            </a:r>
            <a:r>
              <a:rPr lang="cs-CZ" sz="2900" dirty="0" err="1"/>
              <a:t>explained</a:t>
            </a:r>
            <a:r>
              <a:rPr lang="cs-CZ" sz="2900" dirty="0"/>
              <a:t> by </a:t>
            </a:r>
            <a:r>
              <a:rPr lang="cs-CZ" sz="2900" dirty="0" err="1"/>
              <a:t>the</a:t>
            </a:r>
            <a:r>
              <a:rPr lang="cs-CZ" sz="2900" dirty="0"/>
              <a:t> use </a:t>
            </a:r>
            <a:r>
              <a:rPr lang="cs-CZ" sz="2900" dirty="0" err="1"/>
              <a:t>of</a:t>
            </a:r>
            <a:r>
              <a:rPr lang="cs-CZ" sz="2900" dirty="0"/>
              <a:t> </a:t>
            </a:r>
            <a:r>
              <a:rPr lang="cs-CZ" sz="2900" dirty="0" err="1"/>
              <a:t>cognitive</a:t>
            </a:r>
            <a:r>
              <a:rPr lang="cs-CZ" sz="2900" dirty="0"/>
              <a:t> </a:t>
            </a:r>
            <a:r>
              <a:rPr lang="cs-CZ" sz="2900" dirty="0" err="1"/>
              <a:t>coping</a:t>
            </a:r>
            <a:r>
              <a:rPr lang="cs-CZ" sz="2900" dirty="0"/>
              <a:t> </a:t>
            </a:r>
            <a:r>
              <a:rPr lang="cs-CZ" sz="2900" dirty="0" err="1"/>
              <a:t>strategies</a:t>
            </a:r>
            <a:r>
              <a:rPr lang="cs-CZ" sz="2900" dirty="0"/>
              <a:t>. </a:t>
            </a:r>
            <a:r>
              <a:rPr lang="cs-CZ" sz="2900" dirty="0" err="1"/>
              <a:t>Although</a:t>
            </a:r>
            <a:r>
              <a:rPr lang="cs-CZ" sz="2900" dirty="0"/>
              <a:t> </a:t>
            </a:r>
            <a:r>
              <a:rPr lang="cs-CZ" sz="2900" dirty="0" err="1"/>
              <a:t>adolescents</a:t>
            </a:r>
            <a:r>
              <a:rPr lang="cs-CZ" sz="2900" dirty="0"/>
              <a:t> and </a:t>
            </a:r>
            <a:r>
              <a:rPr lang="cs-CZ" sz="2900" dirty="0" err="1"/>
              <a:t>adults</a:t>
            </a:r>
            <a:r>
              <a:rPr lang="cs-CZ" sz="2900" dirty="0"/>
              <a:t> </a:t>
            </a:r>
            <a:r>
              <a:rPr lang="cs-CZ" sz="2900" dirty="0" err="1"/>
              <a:t>differed</a:t>
            </a:r>
            <a:r>
              <a:rPr lang="cs-CZ" sz="2900" dirty="0"/>
              <a:t> in </a:t>
            </a:r>
            <a:r>
              <a:rPr lang="cs-CZ" sz="2900" dirty="0" err="1"/>
              <a:t>relative</a:t>
            </a:r>
            <a:r>
              <a:rPr lang="cs-CZ" sz="2900" dirty="0"/>
              <a:t> </a:t>
            </a:r>
            <a:r>
              <a:rPr lang="cs-CZ" sz="2900" dirty="0" err="1"/>
              <a:t>strength</a:t>
            </a:r>
            <a:r>
              <a:rPr lang="cs-CZ" sz="2900" dirty="0"/>
              <a:t> </a:t>
            </a:r>
            <a:r>
              <a:rPr lang="cs-CZ" sz="2900" dirty="0" err="1"/>
              <a:t>of</a:t>
            </a:r>
            <a:r>
              <a:rPr lang="cs-CZ" sz="2900" dirty="0"/>
              <a:t> </a:t>
            </a:r>
            <a:r>
              <a:rPr lang="cs-CZ" sz="2900" dirty="0" err="1"/>
              <a:t>the</a:t>
            </a:r>
            <a:r>
              <a:rPr lang="cs-CZ" sz="2900" dirty="0"/>
              <a:t> </a:t>
            </a:r>
            <a:r>
              <a:rPr lang="cs-CZ" sz="2900" dirty="0" err="1"/>
              <a:t>relationships</a:t>
            </a:r>
            <a:r>
              <a:rPr lang="cs-CZ" sz="2900" dirty="0"/>
              <a:t>, </a:t>
            </a:r>
            <a:r>
              <a:rPr lang="cs-CZ" sz="2900" dirty="0" err="1"/>
              <a:t>generally</a:t>
            </a:r>
            <a:r>
              <a:rPr lang="cs-CZ" sz="2900" dirty="0"/>
              <a:t> </a:t>
            </a:r>
            <a:r>
              <a:rPr lang="cs-CZ" sz="2900" dirty="0" err="1"/>
              <a:t>speaking</a:t>
            </a:r>
            <a:r>
              <a:rPr lang="cs-CZ" sz="2900" dirty="0"/>
              <a:t>, </a:t>
            </a:r>
            <a:r>
              <a:rPr lang="cs-CZ" sz="2900" dirty="0" err="1"/>
              <a:t>conclusions</a:t>
            </a:r>
            <a:r>
              <a:rPr lang="cs-CZ" sz="2900" dirty="0"/>
              <a:t> </a:t>
            </a:r>
            <a:r>
              <a:rPr lang="cs-CZ" sz="2900" dirty="0" err="1"/>
              <a:t>were</a:t>
            </a:r>
            <a:r>
              <a:rPr lang="cs-CZ" sz="2900" dirty="0"/>
              <a:t> </a:t>
            </a:r>
            <a:r>
              <a:rPr lang="cs-CZ" sz="2900" dirty="0" err="1"/>
              <a:t>the</a:t>
            </a:r>
            <a:r>
              <a:rPr lang="cs-CZ" sz="2900" dirty="0"/>
              <a:t> </a:t>
            </a:r>
            <a:r>
              <a:rPr lang="cs-CZ" sz="2900" dirty="0" err="1"/>
              <a:t>same</a:t>
            </a:r>
            <a:r>
              <a:rPr lang="cs-CZ" sz="2900" dirty="0"/>
              <a:t>: in </a:t>
            </a:r>
            <a:r>
              <a:rPr lang="cs-CZ" sz="2900" dirty="0" err="1"/>
              <a:t>both</a:t>
            </a:r>
            <a:r>
              <a:rPr lang="cs-CZ" sz="2900" dirty="0"/>
              <a:t> </a:t>
            </a:r>
            <a:r>
              <a:rPr lang="cs-CZ" sz="2900" dirty="0" err="1"/>
              <a:t>groups</a:t>
            </a:r>
            <a:r>
              <a:rPr lang="cs-CZ" sz="2900" dirty="0"/>
              <a:t>, </a:t>
            </a:r>
            <a:r>
              <a:rPr lang="cs-CZ" sz="2900" dirty="0" err="1"/>
              <a:t>the</a:t>
            </a:r>
            <a:r>
              <a:rPr lang="cs-CZ" sz="2900" dirty="0"/>
              <a:t> </a:t>
            </a:r>
            <a:r>
              <a:rPr lang="cs-CZ" sz="2900" dirty="0" err="1"/>
              <a:t>cognitive</a:t>
            </a:r>
            <a:r>
              <a:rPr lang="cs-CZ" sz="2900" dirty="0"/>
              <a:t> </a:t>
            </a:r>
            <a:r>
              <a:rPr lang="cs-CZ" sz="2900" dirty="0" err="1"/>
              <a:t>coping</a:t>
            </a:r>
            <a:r>
              <a:rPr lang="cs-CZ" sz="2900" dirty="0"/>
              <a:t> </a:t>
            </a:r>
            <a:r>
              <a:rPr lang="cs-CZ" sz="2900" dirty="0" err="1"/>
              <a:t>strategies</a:t>
            </a:r>
            <a:r>
              <a:rPr lang="cs-CZ" sz="2900" dirty="0"/>
              <a:t> </a:t>
            </a:r>
            <a:r>
              <a:rPr lang="cs-CZ" sz="2900" dirty="0" err="1"/>
              <a:t>self-blame</a:t>
            </a:r>
            <a:r>
              <a:rPr lang="cs-CZ" sz="2900" dirty="0"/>
              <a:t>, </a:t>
            </a:r>
            <a:r>
              <a:rPr lang="cs-CZ" sz="2900" dirty="0" err="1"/>
              <a:t>rumination</a:t>
            </a:r>
            <a:r>
              <a:rPr lang="cs-CZ" sz="2900" dirty="0"/>
              <a:t>, </a:t>
            </a:r>
            <a:r>
              <a:rPr lang="cs-CZ" sz="2900" dirty="0" err="1"/>
              <a:t>catastrophizing</a:t>
            </a:r>
            <a:r>
              <a:rPr lang="cs-CZ" sz="2900" dirty="0"/>
              <a:t> and positive </a:t>
            </a:r>
            <a:r>
              <a:rPr lang="cs-CZ" sz="2900" dirty="0" err="1"/>
              <a:t>reappraisal</a:t>
            </a:r>
            <a:r>
              <a:rPr lang="cs-CZ" sz="2900" dirty="0"/>
              <a:t> </a:t>
            </a:r>
            <a:r>
              <a:rPr lang="cs-CZ" sz="2900" dirty="0" err="1"/>
              <a:t>were</a:t>
            </a:r>
            <a:r>
              <a:rPr lang="cs-CZ" sz="2900" dirty="0"/>
              <a:t> </a:t>
            </a:r>
            <a:r>
              <a:rPr lang="cs-CZ" sz="2900" dirty="0" err="1"/>
              <a:t>shown</a:t>
            </a:r>
            <a:r>
              <a:rPr lang="cs-CZ" sz="2900" dirty="0"/>
              <a:t> to play </a:t>
            </a:r>
            <a:r>
              <a:rPr lang="cs-CZ" sz="2900" dirty="0" err="1"/>
              <a:t>the</a:t>
            </a:r>
            <a:r>
              <a:rPr lang="cs-CZ" sz="2900" dirty="0"/>
              <a:t> most </a:t>
            </a:r>
            <a:r>
              <a:rPr lang="cs-CZ" sz="2900" dirty="0" err="1"/>
              <a:t>important</a:t>
            </a:r>
            <a:r>
              <a:rPr lang="cs-CZ" sz="2900" dirty="0"/>
              <a:t> role in </a:t>
            </a:r>
            <a:r>
              <a:rPr lang="cs-CZ" sz="2900" dirty="0" err="1"/>
              <a:t>the</a:t>
            </a:r>
            <a:r>
              <a:rPr lang="cs-CZ" sz="2900" dirty="0"/>
              <a:t> reporting </a:t>
            </a:r>
            <a:r>
              <a:rPr lang="cs-CZ" sz="2900" dirty="0" err="1"/>
              <a:t>of</a:t>
            </a:r>
            <a:r>
              <a:rPr lang="cs-CZ" sz="2900" dirty="0"/>
              <a:t> </a:t>
            </a:r>
            <a:r>
              <a:rPr lang="cs-CZ" sz="2900" dirty="0" err="1"/>
              <a:t>symptoms</a:t>
            </a:r>
            <a:r>
              <a:rPr lang="cs-CZ" sz="2900" dirty="0"/>
              <a:t> </a:t>
            </a:r>
            <a:r>
              <a:rPr lang="cs-CZ" sz="2900" dirty="0" err="1"/>
              <a:t>of</a:t>
            </a:r>
            <a:r>
              <a:rPr lang="cs-CZ" sz="2900" dirty="0"/>
              <a:t> </a:t>
            </a:r>
            <a:r>
              <a:rPr lang="cs-CZ" sz="2900" dirty="0" err="1"/>
              <a:t>psychopathology</a:t>
            </a:r>
            <a:r>
              <a:rPr lang="cs-CZ" sz="2900" dirty="0"/>
              <a:t>, </a:t>
            </a:r>
            <a:r>
              <a:rPr lang="cs-CZ" sz="2900" dirty="0" err="1"/>
              <a:t>showing</a:t>
            </a:r>
            <a:r>
              <a:rPr lang="cs-CZ" sz="2900" dirty="0"/>
              <a:t> </a:t>
            </a:r>
            <a:r>
              <a:rPr lang="cs-CZ" sz="2900" dirty="0" err="1"/>
              <a:t>the</a:t>
            </a:r>
            <a:r>
              <a:rPr lang="cs-CZ" sz="2900" dirty="0"/>
              <a:t> </a:t>
            </a:r>
            <a:r>
              <a:rPr lang="cs-CZ" sz="2900" dirty="0" err="1"/>
              <a:t>importance</a:t>
            </a:r>
            <a:r>
              <a:rPr lang="cs-CZ" sz="2900" dirty="0"/>
              <a:t> </a:t>
            </a:r>
            <a:r>
              <a:rPr lang="cs-CZ" sz="2900" dirty="0" err="1"/>
              <a:t>of</a:t>
            </a:r>
            <a:r>
              <a:rPr lang="cs-CZ" sz="2900" dirty="0"/>
              <a:t> </a:t>
            </a:r>
            <a:r>
              <a:rPr lang="cs-CZ" sz="2900" dirty="0" err="1"/>
              <a:t>introducing</a:t>
            </a:r>
            <a:r>
              <a:rPr lang="cs-CZ" sz="2900" dirty="0"/>
              <a:t> </a:t>
            </a:r>
            <a:r>
              <a:rPr lang="cs-CZ" sz="2900" dirty="0" err="1"/>
              <a:t>prevention</a:t>
            </a:r>
            <a:r>
              <a:rPr lang="cs-CZ" sz="2900" dirty="0"/>
              <a:t> and </a:t>
            </a:r>
            <a:r>
              <a:rPr lang="cs-CZ" sz="2900" dirty="0" err="1"/>
              <a:t>intervention</a:t>
            </a:r>
            <a:r>
              <a:rPr lang="cs-CZ" sz="2900" dirty="0"/>
              <a:t> </a:t>
            </a:r>
            <a:r>
              <a:rPr lang="cs-CZ" sz="2900" dirty="0" err="1"/>
              <a:t>programmes</a:t>
            </a:r>
            <a:r>
              <a:rPr lang="cs-CZ" sz="2900" dirty="0"/>
              <a:t> </a:t>
            </a:r>
            <a:r>
              <a:rPr lang="cs-CZ" sz="2900" dirty="0" err="1"/>
              <a:t>at</a:t>
            </a:r>
            <a:r>
              <a:rPr lang="cs-CZ" sz="2900" dirty="0"/>
              <a:t> </a:t>
            </a:r>
            <a:r>
              <a:rPr lang="cs-CZ" sz="2900" dirty="0" err="1"/>
              <a:t>an</a:t>
            </a:r>
            <a:r>
              <a:rPr lang="cs-CZ" sz="2900" dirty="0"/>
              <a:t> early </a:t>
            </a:r>
            <a:r>
              <a:rPr lang="cs-CZ" sz="2900" dirty="0" err="1"/>
              <a:t>stage</a:t>
            </a:r>
            <a:r>
              <a:rPr lang="cs-CZ" sz="2900" dirty="0"/>
              <a:t>.</a:t>
            </a:r>
          </a:p>
          <a:p>
            <a:pPr marL="0" indent="0">
              <a:buNone/>
            </a:pPr>
            <a:r>
              <a:rPr lang="cs-CZ" dirty="0" err="1"/>
              <a:t>Journal</a:t>
            </a:r>
            <a:r>
              <a:rPr lang="cs-CZ" dirty="0"/>
              <a:t> </a:t>
            </a:r>
            <a:r>
              <a:rPr lang="cs-CZ" dirty="0" err="1"/>
              <a:t>of</a:t>
            </a:r>
            <a:r>
              <a:rPr lang="cs-CZ" dirty="0"/>
              <a:t> </a:t>
            </a:r>
            <a:r>
              <a:rPr lang="cs-CZ" dirty="0" smtClean="0"/>
              <a:t>Adolescence, </a:t>
            </a:r>
            <a:r>
              <a:rPr lang="cs-CZ" dirty="0" smtClean="0"/>
              <a:t>2002</a:t>
            </a:r>
            <a:endParaRPr lang="cs-CZ" dirty="0"/>
          </a:p>
          <a:p>
            <a:endParaRPr lang="cs-CZ" dirty="0"/>
          </a:p>
        </p:txBody>
      </p:sp>
    </p:spTree>
    <p:extLst>
      <p:ext uri="{BB962C8B-B14F-4D97-AF65-F5344CB8AC3E}">
        <p14:creationId xmlns:p14="http://schemas.microsoft.com/office/powerpoint/2010/main" val="1077836300"/>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Pokud nemáte místo…</a:t>
            </a:r>
            <a:endParaRPr lang="cs-CZ" dirty="0"/>
          </a:p>
        </p:txBody>
      </p:sp>
      <p:sp>
        <p:nvSpPr>
          <p:cNvPr id="3" name="Zástupný symbol pro obsah 2"/>
          <p:cNvSpPr>
            <a:spLocks noGrp="1"/>
          </p:cNvSpPr>
          <p:nvPr>
            <p:ph sz="quarter" idx="1"/>
          </p:nvPr>
        </p:nvSpPr>
        <p:spPr/>
        <p:txBody>
          <a:bodyPr/>
          <a:lstStyle/>
          <a:p>
            <a:r>
              <a:rPr lang="cs-CZ" dirty="0" err="1"/>
              <a:t>The</a:t>
            </a:r>
            <a:r>
              <a:rPr lang="cs-CZ" dirty="0"/>
              <a:t> </a:t>
            </a:r>
            <a:r>
              <a:rPr lang="cs-CZ" dirty="0" err="1">
                <a:solidFill>
                  <a:srgbClr val="FF0000"/>
                </a:solidFill>
              </a:rPr>
              <a:t>present</a:t>
            </a:r>
            <a:r>
              <a:rPr lang="cs-CZ" dirty="0">
                <a:solidFill>
                  <a:srgbClr val="FF0000"/>
                </a:solidFill>
              </a:rPr>
              <a:t> </a:t>
            </a:r>
            <a:r>
              <a:rPr lang="cs-CZ" dirty="0"/>
              <a:t>study </a:t>
            </a:r>
            <a:r>
              <a:rPr lang="cs-CZ" dirty="0" err="1"/>
              <a:t>focused</a:t>
            </a:r>
            <a:r>
              <a:rPr lang="cs-CZ" dirty="0"/>
              <a:t> on </a:t>
            </a:r>
            <a:r>
              <a:rPr lang="cs-CZ" dirty="0" err="1"/>
              <a:t>comparability</a:t>
            </a:r>
            <a:r>
              <a:rPr lang="cs-CZ" dirty="0"/>
              <a:t> </a:t>
            </a:r>
            <a:r>
              <a:rPr lang="cs-CZ" dirty="0" err="1"/>
              <a:t>of</a:t>
            </a:r>
            <a:r>
              <a:rPr lang="cs-CZ" dirty="0"/>
              <a:t> </a:t>
            </a:r>
            <a:r>
              <a:rPr lang="cs-CZ" dirty="0" err="1"/>
              <a:t>adolescents</a:t>
            </a:r>
            <a:r>
              <a:rPr lang="cs-CZ" dirty="0"/>
              <a:t> and </a:t>
            </a:r>
            <a:r>
              <a:rPr lang="cs-CZ" dirty="0" err="1"/>
              <a:t>adults</a:t>
            </a:r>
            <a:r>
              <a:rPr lang="cs-CZ" dirty="0"/>
              <a:t> in </a:t>
            </a:r>
            <a:r>
              <a:rPr lang="cs-CZ" dirty="0" err="1"/>
              <a:t>the</a:t>
            </a:r>
            <a:r>
              <a:rPr lang="cs-CZ" dirty="0"/>
              <a:t> reporting </a:t>
            </a:r>
            <a:r>
              <a:rPr lang="cs-CZ" dirty="0" err="1"/>
              <a:t>of</a:t>
            </a:r>
            <a:r>
              <a:rPr lang="cs-CZ" dirty="0"/>
              <a:t> </a:t>
            </a:r>
            <a:r>
              <a:rPr lang="cs-CZ" dirty="0" err="1"/>
              <a:t>cognitive</a:t>
            </a:r>
            <a:r>
              <a:rPr lang="cs-CZ" dirty="0"/>
              <a:t> </a:t>
            </a:r>
            <a:r>
              <a:rPr lang="cs-CZ" dirty="0" err="1"/>
              <a:t>coping</a:t>
            </a:r>
            <a:r>
              <a:rPr lang="cs-CZ" dirty="0"/>
              <a:t> </a:t>
            </a:r>
            <a:r>
              <a:rPr lang="cs-CZ" dirty="0" err="1"/>
              <a:t>strategies</a:t>
            </a:r>
            <a:r>
              <a:rPr lang="cs-CZ" dirty="0"/>
              <a:t> and </a:t>
            </a:r>
            <a:r>
              <a:rPr lang="cs-CZ" dirty="0" err="1"/>
              <a:t>their</a:t>
            </a:r>
            <a:r>
              <a:rPr lang="cs-CZ" dirty="0"/>
              <a:t> </a:t>
            </a:r>
            <a:r>
              <a:rPr lang="cs-CZ" dirty="0" err="1"/>
              <a:t>relationship</a:t>
            </a:r>
            <a:r>
              <a:rPr lang="cs-CZ" dirty="0"/>
              <a:t> to </a:t>
            </a:r>
            <a:r>
              <a:rPr lang="cs-CZ" dirty="0" err="1"/>
              <a:t>symptoms</a:t>
            </a:r>
            <a:r>
              <a:rPr lang="cs-CZ" dirty="0"/>
              <a:t> </a:t>
            </a:r>
            <a:r>
              <a:rPr lang="cs-CZ" dirty="0" err="1"/>
              <a:t>of</a:t>
            </a:r>
            <a:r>
              <a:rPr lang="cs-CZ" dirty="0"/>
              <a:t> </a:t>
            </a:r>
            <a:r>
              <a:rPr lang="cs-CZ" dirty="0" err="1"/>
              <a:t>depression</a:t>
            </a:r>
            <a:r>
              <a:rPr lang="cs-CZ" dirty="0"/>
              <a:t> and </a:t>
            </a:r>
            <a:r>
              <a:rPr lang="cs-CZ" dirty="0" err="1"/>
              <a:t>anxiety</a:t>
            </a:r>
            <a:r>
              <a:rPr lang="cs-CZ" dirty="0"/>
              <a:t>. </a:t>
            </a:r>
          </a:p>
          <a:p>
            <a:pPr marL="0" indent="0">
              <a:buNone/>
            </a:pPr>
            <a:r>
              <a:rPr lang="cs-CZ" dirty="0"/>
              <a:t>	X</a:t>
            </a:r>
          </a:p>
          <a:p>
            <a:r>
              <a:rPr lang="cs-CZ" dirty="0" err="1"/>
              <a:t>The</a:t>
            </a:r>
            <a:r>
              <a:rPr lang="cs-CZ" dirty="0"/>
              <a:t> study </a:t>
            </a:r>
            <a:r>
              <a:rPr lang="cs-CZ" dirty="0" err="1"/>
              <a:t>focused</a:t>
            </a:r>
            <a:r>
              <a:rPr lang="cs-CZ" dirty="0"/>
              <a:t> on </a:t>
            </a:r>
            <a:r>
              <a:rPr lang="cs-CZ" dirty="0" err="1"/>
              <a:t>comparability</a:t>
            </a:r>
            <a:r>
              <a:rPr lang="cs-CZ" dirty="0"/>
              <a:t> </a:t>
            </a:r>
            <a:r>
              <a:rPr lang="cs-CZ" dirty="0" err="1"/>
              <a:t>of</a:t>
            </a:r>
            <a:r>
              <a:rPr lang="cs-CZ" dirty="0"/>
              <a:t> </a:t>
            </a:r>
            <a:r>
              <a:rPr lang="cs-CZ" dirty="0" err="1" smtClean="0"/>
              <a:t>adolescents</a:t>
            </a:r>
            <a:r>
              <a:rPr lang="cs-CZ" dirty="0" smtClean="0"/>
              <a:t>’ </a:t>
            </a:r>
            <a:r>
              <a:rPr lang="cs-CZ" dirty="0"/>
              <a:t>and </a:t>
            </a:r>
            <a:r>
              <a:rPr lang="cs-CZ" dirty="0" err="1" smtClean="0"/>
              <a:t>adults</a:t>
            </a:r>
            <a:r>
              <a:rPr lang="cs-CZ" dirty="0" smtClean="0"/>
              <a:t>’ </a:t>
            </a:r>
            <a:r>
              <a:rPr lang="cs-CZ" dirty="0" err="1"/>
              <a:t>reports</a:t>
            </a:r>
            <a:r>
              <a:rPr lang="cs-CZ" dirty="0"/>
              <a:t> </a:t>
            </a:r>
            <a:r>
              <a:rPr lang="cs-CZ" dirty="0" err="1"/>
              <a:t>of</a:t>
            </a:r>
            <a:r>
              <a:rPr lang="cs-CZ" dirty="0"/>
              <a:t> </a:t>
            </a:r>
            <a:r>
              <a:rPr lang="cs-CZ" dirty="0" err="1"/>
              <a:t>cognitive</a:t>
            </a:r>
            <a:r>
              <a:rPr lang="cs-CZ" dirty="0"/>
              <a:t> </a:t>
            </a:r>
            <a:r>
              <a:rPr lang="cs-CZ" dirty="0" err="1"/>
              <a:t>coping</a:t>
            </a:r>
            <a:r>
              <a:rPr lang="cs-CZ" dirty="0"/>
              <a:t> </a:t>
            </a:r>
            <a:r>
              <a:rPr lang="cs-CZ" dirty="0" err="1"/>
              <a:t>strategies</a:t>
            </a:r>
            <a:r>
              <a:rPr lang="cs-CZ" dirty="0"/>
              <a:t> and </a:t>
            </a:r>
            <a:r>
              <a:rPr lang="cs-CZ" dirty="0" err="1"/>
              <a:t>their</a:t>
            </a:r>
            <a:r>
              <a:rPr lang="cs-CZ" dirty="0"/>
              <a:t> </a:t>
            </a:r>
            <a:r>
              <a:rPr lang="cs-CZ" dirty="0" err="1"/>
              <a:t>relationship</a:t>
            </a:r>
            <a:r>
              <a:rPr lang="cs-CZ" dirty="0"/>
              <a:t> to </a:t>
            </a:r>
            <a:r>
              <a:rPr lang="cs-CZ" dirty="0" err="1"/>
              <a:t>symptoms</a:t>
            </a:r>
            <a:r>
              <a:rPr lang="cs-CZ" dirty="0"/>
              <a:t> </a:t>
            </a:r>
            <a:r>
              <a:rPr lang="cs-CZ" dirty="0" err="1"/>
              <a:t>of</a:t>
            </a:r>
            <a:r>
              <a:rPr lang="cs-CZ" dirty="0"/>
              <a:t> </a:t>
            </a:r>
            <a:r>
              <a:rPr lang="cs-CZ" dirty="0" err="1"/>
              <a:t>depression</a:t>
            </a:r>
            <a:r>
              <a:rPr lang="cs-CZ" dirty="0"/>
              <a:t> and </a:t>
            </a:r>
            <a:r>
              <a:rPr lang="cs-CZ" dirty="0" err="1"/>
              <a:t>anxiety</a:t>
            </a:r>
            <a:r>
              <a:rPr lang="cs-CZ" dirty="0"/>
              <a:t>. </a:t>
            </a:r>
          </a:p>
          <a:p>
            <a:endParaRPr lang="cs-CZ" dirty="0"/>
          </a:p>
        </p:txBody>
      </p:sp>
    </p:spTree>
    <p:extLst>
      <p:ext uri="{BB962C8B-B14F-4D97-AF65-F5344CB8AC3E}">
        <p14:creationId xmlns:p14="http://schemas.microsoft.com/office/powerpoint/2010/main" val="152709846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Abstrakt</a:t>
            </a:r>
            <a:endParaRPr lang="cs-CZ" dirty="0"/>
          </a:p>
        </p:txBody>
      </p:sp>
      <p:sp>
        <p:nvSpPr>
          <p:cNvPr id="3" name="Zástupný symbol pro obsah 2"/>
          <p:cNvSpPr>
            <a:spLocks noGrp="1"/>
          </p:cNvSpPr>
          <p:nvPr>
            <p:ph sz="quarter" idx="1"/>
          </p:nvPr>
        </p:nvSpPr>
        <p:spPr/>
        <p:txBody>
          <a:bodyPr>
            <a:normAutofit/>
          </a:bodyPr>
          <a:lstStyle/>
          <a:p>
            <a:r>
              <a:rPr lang="cs-CZ" dirty="0" smtClean="0"/>
              <a:t>Dost </a:t>
            </a:r>
            <a:r>
              <a:rPr lang="cs-CZ" dirty="0"/>
              <a:t>omezen </a:t>
            </a:r>
            <a:endParaRPr lang="cs-CZ" dirty="0" smtClean="0"/>
          </a:p>
          <a:p>
            <a:pPr lvl="1"/>
            <a:r>
              <a:rPr lang="cs-CZ" dirty="0" smtClean="0"/>
              <a:t>nejčastěji 150-250 </a:t>
            </a:r>
            <a:r>
              <a:rPr lang="cs-CZ" dirty="0"/>
              <a:t>slov</a:t>
            </a:r>
          </a:p>
          <a:p>
            <a:endParaRPr lang="cs-CZ" dirty="0" smtClean="0"/>
          </a:p>
          <a:p>
            <a:r>
              <a:rPr lang="cs-CZ" dirty="0"/>
              <a:t>Je krátký, ale musí obsahovat vše nutné pro akademický text</a:t>
            </a:r>
          </a:p>
          <a:p>
            <a:endParaRPr lang="cs-CZ" dirty="0" smtClean="0"/>
          </a:p>
          <a:p>
            <a:r>
              <a:rPr lang="cs-CZ" dirty="0" smtClean="0"/>
              <a:t>Výzva </a:t>
            </a:r>
            <a:r>
              <a:rPr lang="cs-CZ" dirty="0"/>
              <a:t>natěsnat celou studii do pár </a:t>
            </a:r>
            <a:r>
              <a:rPr lang="cs-CZ" dirty="0" smtClean="0"/>
              <a:t>vět a přitom</a:t>
            </a:r>
            <a:endParaRPr lang="cs-CZ" dirty="0"/>
          </a:p>
          <a:p>
            <a:pPr lvl="1"/>
            <a:r>
              <a:rPr lang="cs-CZ" dirty="0" smtClean="0"/>
              <a:t>Sdělit </a:t>
            </a:r>
            <a:r>
              <a:rPr lang="cs-CZ" dirty="0"/>
              <a:t>to </a:t>
            </a:r>
            <a:r>
              <a:rPr lang="cs-CZ" dirty="0" smtClean="0"/>
              <a:t>nejnutnější</a:t>
            </a:r>
          </a:p>
          <a:p>
            <a:pPr lvl="1"/>
            <a:r>
              <a:rPr lang="cs-CZ" dirty="0" smtClean="0"/>
              <a:t>Nevynechat žádnou </a:t>
            </a:r>
            <a:r>
              <a:rPr lang="cs-CZ" dirty="0"/>
              <a:t>podstatnou </a:t>
            </a:r>
            <a:r>
              <a:rPr lang="cs-CZ" dirty="0" smtClean="0"/>
              <a:t>skutečnost</a:t>
            </a:r>
          </a:p>
          <a:p>
            <a:pPr lvl="2"/>
            <a:r>
              <a:rPr lang="cs-CZ" dirty="0" smtClean="0"/>
              <a:t>Z teorie, metod, výsledků, implikací </a:t>
            </a:r>
          </a:p>
          <a:p>
            <a:pPr lvl="1"/>
            <a:r>
              <a:rPr lang="cs-CZ" dirty="0" smtClean="0"/>
              <a:t>Být přehledný a nalákat</a:t>
            </a:r>
          </a:p>
          <a:p>
            <a:endParaRPr lang="cs-CZ" dirty="0" smtClean="0"/>
          </a:p>
        </p:txBody>
      </p:sp>
    </p:spTree>
    <p:extLst>
      <p:ext uri="{BB962C8B-B14F-4D97-AF65-F5344CB8AC3E}">
        <p14:creationId xmlns:p14="http://schemas.microsoft.com/office/powerpoint/2010/main" val="1144926177"/>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sz="quarter" idx="1"/>
          </p:nvPr>
        </p:nvSpPr>
        <p:spPr>
          <a:xfrm>
            <a:off x="457200" y="260648"/>
            <a:ext cx="7467600" cy="6213304"/>
          </a:xfrm>
        </p:spPr>
        <p:txBody>
          <a:bodyPr>
            <a:normAutofit/>
          </a:bodyPr>
          <a:lstStyle/>
          <a:p>
            <a:pPr marL="0" indent="0">
              <a:buNone/>
            </a:pPr>
            <a:endParaRPr lang="cs-CZ" dirty="0" smtClean="0"/>
          </a:p>
          <a:p>
            <a:r>
              <a:rPr lang="cs-CZ" dirty="0" err="1"/>
              <a:t>Two</a:t>
            </a:r>
            <a:r>
              <a:rPr lang="cs-CZ" dirty="0"/>
              <a:t> </a:t>
            </a:r>
            <a:r>
              <a:rPr lang="cs-CZ" dirty="0" err="1"/>
              <a:t>samples</a:t>
            </a:r>
            <a:r>
              <a:rPr lang="cs-CZ" dirty="0"/>
              <a:t> </a:t>
            </a:r>
            <a:r>
              <a:rPr lang="cs-CZ" dirty="0" err="1">
                <a:solidFill>
                  <a:srgbClr val="FF0000"/>
                </a:solidFill>
              </a:rPr>
              <a:t>were</a:t>
            </a:r>
            <a:r>
              <a:rPr lang="cs-CZ" dirty="0">
                <a:solidFill>
                  <a:srgbClr val="FF0000"/>
                </a:solidFill>
              </a:rPr>
              <a:t> </a:t>
            </a:r>
            <a:r>
              <a:rPr lang="cs-CZ" dirty="0" err="1">
                <a:solidFill>
                  <a:srgbClr val="FF0000"/>
                </a:solidFill>
              </a:rPr>
              <a:t>included</a:t>
            </a:r>
            <a:r>
              <a:rPr lang="cs-CZ" dirty="0"/>
              <a:t>: 487 </a:t>
            </a:r>
            <a:r>
              <a:rPr lang="cs-CZ" dirty="0" err="1"/>
              <a:t>adolescents</a:t>
            </a:r>
            <a:r>
              <a:rPr lang="cs-CZ" dirty="0"/>
              <a:t> </a:t>
            </a:r>
            <a:r>
              <a:rPr lang="cs-CZ" dirty="0" err="1">
                <a:solidFill>
                  <a:srgbClr val="FF0000"/>
                </a:solidFill>
              </a:rPr>
              <a:t>attending</a:t>
            </a:r>
            <a:r>
              <a:rPr lang="cs-CZ" dirty="0">
                <a:solidFill>
                  <a:srgbClr val="FF0000"/>
                </a:solidFill>
              </a:rPr>
              <a:t> a </a:t>
            </a:r>
            <a:r>
              <a:rPr lang="cs-CZ" dirty="0" err="1">
                <a:solidFill>
                  <a:srgbClr val="FF0000"/>
                </a:solidFill>
              </a:rPr>
              <a:t>secondary</a:t>
            </a:r>
            <a:r>
              <a:rPr lang="cs-CZ" dirty="0">
                <a:solidFill>
                  <a:srgbClr val="FF0000"/>
                </a:solidFill>
              </a:rPr>
              <a:t> </a:t>
            </a:r>
            <a:r>
              <a:rPr lang="cs-CZ" dirty="0" err="1">
                <a:solidFill>
                  <a:srgbClr val="FF0000"/>
                </a:solidFill>
              </a:rPr>
              <a:t>school</a:t>
            </a:r>
            <a:r>
              <a:rPr lang="cs-CZ" dirty="0">
                <a:solidFill>
                  <a:srgbClr val="FF0000"/>
                </a:solidFill>
              </a:rPr>
              <a:t> </a:t>
            </a:r>
            <a:r>
              <a:rPr lang="cs-CZ" dirty="0"/>
              <a:t>and 630 </a:t>
            </a:r>
            <a:r>
              <a:rPr lang="cs-CZ" dirty="0" err="1"/>
              <a:t>adults</a:t>
            </a:r>
            <a:r>
              <a:rPr lang="cs-CZ" dirty="0"/>
              <a:t> </a:t>
            </a:r>
            <a:r>
              <a:rPr lang="cs-CZ" dirty="0" err="1"/>
              <a:t>from</a:t>
            </a:r>
            <a:r>
              <a:rPr lang="cs-CZ" dirty="0"/>
              <a:t> a </a:t>
            </a:r>
            <a:r>
              <a:rPr lang="cs-CZ" dirty="0" err="1"/>
              <a:t>general</a:t>
            </a:r>
            <a:r>
              <a:rPr lang="cs-CZ" dirty="0"/>
              <a:t> </a:t>
            </a:r>
            <a:r>
              <a:rPr lang="cs-CZ" dirty="0" err="1"/>
              <a:t>practitioners</a:t>
            </a:r>
            <a:r>
              <a:rPr lang="cs-CZ" dirty="0"/>
              <a:t> </a:t>
            </a:r>
            <a:r>
              <a:rPr lang="cs-CZ" dirty="0" err="1" smtClean="0"/>
              <a:t>practice</a:t>
            </a:r>
            <a:r>
              <a:rPr lang="cs-CZ" dirty="0" smtClean="0"/>
              <a:t>.</a:t>
            </a:r>
            <a:r>
              <a:rPr lang="cs-CZ" dirty="0"/>
              <a:t> </a:t>
            </a:r>
            <a:endParaRPr lang="cs-CZ" dirty="0" smtClean="0"/>
          </a:p>
          <a:p>
            <a:pPr marL="0" indent="0">
              <a:buNone/>
            </a:pPr>
            <a:r>
              <a:rPr lang="cs-CZ" dirty="0" smtClean="0"/>
              <a:t>	X</a:t>
            </a:r>
          </a:p>
          <a:p>
            <a:r>
              <a:rPr lang="cs-CZ" dirty="0" err="1" smtClean="0"/>
              <a:t>Two</a:t>
            </a:r>
            <a:r>
              <a:rPr lang="cs-CZ" dirty="0" smtClean="0"/>
              <a:t> </a:t>
            </a:r>
            <a:r>
              <a:rPr lang="cs-CZ" dirty="0" err="1" smtClean="0"/>
              <a:t>samples</a:t>
            </a:r>
            <a:r>
              <a:rPr lang="cs-CZ" dirty="0" smtClean="0"/>
              <a:t> </a:t>
            </a:r>
            <a:r>
              <a:rPr lang="cs-CZ" dirty="0" err="1" smtClean="0"/>
              <a:t>included</a:t>
            </a:r>
            <a:r>
              <a:rPr lang="cs-CZ" dirty="0" smtClean="0"/>
              <a:t> 487 </a:t>
            </a:r>
            <a:r>
              <a:rPr lang="cs-CZ" dirty="0" err="1" smtClean="0"/>
              <a:t>secondary</a:t>
            </a:r>
            <a:r>
              <a:rPr lang="cs-CZ" dirty="0" smtClean="0"/>
              <a:t> </a:t>
            </a:r>
            <a:r>
              <a:rPr lang="cs-CZ" dirty="0" err="1" smtClean="0"/>
              <a:t>school</a:t>
            </a:r>
            <a:r>
              <a:rPr lang="cs-CZ" dirty="0" smtClean="0"/>
              <a:t> </a:t>
            </a:r>
            <a:r>
              <a:rPr lang="cs-CZ" dirty="0" err="1" smtClean="0"/>
              <a:t>adolescents</a:t>
            </a:r>
            <a:r>
              <a:rPr lang="cs-CZ" dirty="0" smtClean="0"/>
              <a:t> (</a:t>
            </a:r>
            <a:r>
              <a:rPr lang="cs-CZ" dirty="0" smtClean="0">
                <a:solidFill>
                  <a:srgbClr val="FF0000"/>
                </a:solidFill>
              </a:rPr>
              <a:t>AGE </a:t>
            </a:r>
            <a:r>
              <a:rPr lang="cs-CZ" dirty="0" err="1" smtClean="0">
                <a:solidFill>
                  <a:srgbClr val="FF0000"/>
                </a:solidFill>
              </a:rPr>
              <a:t>range</a:t>
            </a:r>
            <a:r>
              <a:rPr lang="cs-CZ" dirty="0" smtClean="0"/>
              <a:t>) and 630 </a:t>
            </a:r>
            <a:r>
              <a:rPr lang="cs-CZ" dirty="0" err="1" smtClean="0"/>
              <a:t>adult</a:t>
            </a:r>
            <a:r>
              <a:rPr lang="cs-CZ" dirty="0"/>
              <a:t> </a:t>
            </a:r>
            <a:r>
              <a:rPr lang="cs-CZ" dirty="0" err="1"/>
              <a:t>from</a:t>
            </a:r>
            <a:r>
              <a:rPr lang="cs-CZ" dirty="0"/>
              <a:t> a </a:t>
            </a:r>
            <a:r>
              <a:rPr lang="cs-CZ" dirty="0" err="1"/>
              <a:t>general</a:t>
            </a:r>
            <a:r>
              <a:rPr lang="cs-CZ" dirty="0"/>
              <a:t> </a:t>
            </a:r>
            <a:r>
              <a:rPr lang="cs-CZ" dirty="0" err="1"/>
              <a:t>practitioners</a:t>
            </a:r>
            <a:r>
              <a:rPr lang="cs-CZ" dirty="0"/>
              <a:t> </a:t>
            </a:r>
            <a:r>
              <a:rPr lang="cs-CZ" dirty="0" err="1"/>
              <a:t>practice</a:t>
            </a:r>
            <a:r>
              <a:rPr lang="cs-CZ" dirty="0"/>
              <a:t>. </a:t>
            </a:r>
            <a:r>
              <a:rPr lang="cs-CZ" dirty="0"/>
              <a:t>	</a:t>
            </a:r>
            <a:endParaRPr lang="cs-CZ" dirty="0" smtClean="0"/>
          </a:p>
          <a:p>
            <a:endParaRPr lang="cs-CZ" dirty="0" smtClean="0">
              <a:solidFill>
                <a:srgbClr val="00B050"/>
              </a:solidFill>
            </a:endParaRPr>
          </a:p>
        </p:txBody>
      </p:sp>
    </p:spTree>
    <p:extLst>
      <p:ext uri="{BB962C8B-B14F-4D97-AF65-F5344CB8AC3E}">
        <p14:creationId xmlns:p14="http://schemas.microsoft.com/office/powerpoint/2010/main" val="3396868405"/>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sz="quarter" idx="1"/>
          </p:nvPr>
        </p:nvSpPr>
        <p:spPr/>
        <p:txBody>
          <a:bodyPr/>
          <a:lstStyle/>
          <a:p>
            <a:r>
              <a:rPr lang="cs-CZ" dirty="0"/>
              <a:t>Data </a:t>
            </a:r>
            <a:r>
              <a:rPr lang="cs-CZ" dirty="0" err="1"/>
              <a:t>were</a:t>
            </a:r>
            <a:r>
              <a:rPr lang="cs-CZ" dirty="0"/>
              <a:t> </a:t>
            </a:r>
            <a:r>
              <a:rPr lang="cs-CZ" dirty="0" err="1"/>
              <a:t>obtained</a:t>
            </a:r>
            <a:r>
              <a:rPr lang="cs-CZ" dirty="0"/>
              <a:t> on </a:t>
            </a:r>
            <a:r>
              <a:rPr lang="cs-CZ" dirty="0" err="1"/>
              <a:t>symptoms</a:t>
            </a:r>
            <a:r>
              <a:rPr lang="cs-CZ" dirty="0"/>
              <a:t> </a:t>
            </a:r>
            <a:r>
              <a:rPr lang="cs-CZ" dirty="0" err="1"/>
              <a:t>of</a:t>
            </a:r>
            <a:r>
              <a:rPr lang="cs-CZ" dirty="0"/>
              <a:t> </a:t>
            </a:r>
            <a:r>
              <a:rPr lang="cs-CZ" dirty="0" err="1"/>
              <a:t>depression</a:t>
            </a:r>
            <a:r>
              <a:rPr lang="cs-CZ" dirty="0"/>
              <a:t> and </a:t>
            </a:r>
            <a:r>
              <a:rPr lang="cs-CZ" dirty="0" err="1"/>
              <a:t>anxiety</a:t>
            </a:r>
            <a:r>
              <a:rPr lang="cs-CZ" dirty="0"/>
              <a:t> and </a:t>
            </a:r>
            <a:r>
              <a:rPr lang="cs-CZ" dirty="0" err="1"/>
              <a:t>the</a:t>
            </a:r>
            <a:r>
              <a:rPr lang="cs-CZ" dirty="0"/>
              <a:t> use </a:t>
            </a:r>
            <a:r>
              <a:rPr lang="cs-CZ" dirty="0" err="1"/>
              <a:t>of</a:t>
            </a:r>
            <a:r>
              <a:rPr lang="cs-CZ" dirty="0"/>
              <a:t> </a:t>
            </a:r>
            <a:r>
              <a:rPr lang="cs-CZ" dirty="0" err="1"/>
              <a:t>nine</a:t>
            </a:r>
            <a:r>
              <a:rPr lang="cs-CZ" dirty="0"/>
              <a:t> </a:t>
            </a:r>
            <a:r>
              <a:rPr lang="cs-CZ" dirty="0" err="1"/>
              <a:t>cognitive</a:t>
            </a:r>
            <a:r>
              <a:rPr lang="cs-CZ" dirty="0"/>
              <a:t> </a:t>
            </a:r>
            <a:r>
              <a:rPr lang="cs-CZ" dirty="0" err="1"/>
              <a:t>coping</a:t>
            </a:r>
            <a:r>
              <a:rPr lang="cs-CZ" dirty="0"/>
              <a:t> </a:t>
            </a:r>
            <a:r>
              <a:rPr lang="cs-CZ" dirty="0" err="1"/>
              <a:t>strategies</a:t>
            </a:r>
            <a:r>
              <a:rPr lang="cs-CZ" dirty="0"/>
              <a:t>: </a:t>
            </a:r>
            <a:r>
              <a:rPr lang="cs-CZ" dirty="0" err="1"/>
              <a:t>acceptance</a:t>
            </a:r>
            <a:r>
              <a:rPr lang="cs-CZ" dirty="0"/>
              <a:t>, </a:t>
            </a:r>
            <a:r>
              <a:rPr lang="cs-CZ" dirty="0" err="1"/>
              <a:t>catastrophizing</a:t>
            </a:r>
            <a:r>
              <a:rPr lang="cs-CZ" dirty="0"/>
              <a:t>, </a:t>
            </a:r>
            <a:r>
              <a:rPr lang="cs-CZ" dirty="0" err="1"/>
              <a:t>other-blame</a:t>
            </a:r>
            <a:r>
              <a:rPr lang="cs-CZ" dirty="0"/>
              <a:t>, positive </a:t>
            </a:r>
            <a:r>
              <a:rPr lang="cs-CZ" dirty="0" err="1"/>
              <a:t>reappraisal</a:t>
            </a:r>
            <a:r>
              <a:rPr lang="cs-CZ" dirty="0"/>
              <a:t>, </a:t>
            </a:r>
            <a:r>
              <a:rPr lang="cs-CZ" dirty="0" err="1"/>
              <a:t>putting</a:t>
            </a:r>
            <a:r>
              <a:rPr lang="cs-CZ" dirty="0"/>
              <a:t> </a:t>
            </a:r>
            <a:r>
              <a:rPr lang="cs-CZ" dirty="0" err="1"/>
              <a:t>into</a:t>
            </a:r>
            <a:r>
              <a:rPr lang="cs-CZ" dirty="0"/>
              <a:t> </a:t>
            </a:r>
            <a:r>
              <a:rPr lang="cs-CZ" dirty="0" err="1"/>
              <a:t>perspective</a:t>
            </a:r>
            <a:r>
              <a:rPr lang="cs-CZ" dirty="0"/>
              <a:t>, </a:t>
            </a:r>
            <a:r>
              <a:rPr lang="cs-CZ" dirty="0" err="1"/>
              <a:t>refocus</a:t>
            </a:r>
            <a:r>
              <a:rPr lang="cs-CZ" dirty="0"/>
              <a:t> on </a:t>
            </a:r>
            <a:r>
              <a:rPr lang="cs-CZ" dirty="0" err="1"/>
              <a:t>planning</a:t>
            </a:r>
            <a:r>
              <a:rPr lang="cs-CZ" dirty="0"/>
              <a:t>, positive </a:t>
            </a:r>
            <a:r>
              <a:rPr lang="cs-CZ" dirty="0" err="1"/>
              <a:t>refocusing</a:t>
            </a:r>
            <a:r>
              <a:rPr lang="cs-CZ" dirty="0"/>
              <a:t>, </a:t>
            </a:r>
            <a:r>
              <a:rPr lang="cs-CZ" dirty="0" err="1"/>
              <a:t>rumination</a:t>
            </a:r>
            <a:r>
              <a:rPr lang="cs-CZ" dirty="0"/>
              <a:t> and </a:t>
            </a:r>
            <a:r>
              <a:rPr lang="cs-CZ" dirty="0" err="1"/>
              <a:t>self-blame</a:t>
            </a:r>
            <a:r>
              <a:rPr lang="cs-CZ" dirty="0"/>
              <a:t>. </a:t>
            </a:r>
          </a:p>
          <a:p>
            <a:endParaRPr lang="cs-CZ" dirty="0"/>
          </a:p>
        </p:txBody>
      </p:sp>
    </p:spTree>
    <p:extLst>
      <p:ext uri="{BB962C8B-B14F-4D97-AF65-F5344CB8AC3E}">
        <p14:creationId xmlns:p14="http://schemas.microsoft.com/office/powerpoint/2010/main" val="1592482176"/>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sz="quarter" idx="1"/>
          </p:nvPr>
        </p:nvSpPr>
        <p:spPr/>
        <p:txBody>
          <a:bodyPr/>
          <a:lstStyle/>
          <a:p>
            <a:r>
              <a:rPr lang="cs-CZ" dirty="0" err="1">
                <a:solidFill>
                  <a:srgbClr val="FF0000"/>
                </a:solidFill>
              </a:rPr>
              <a:t>The</a:t>
            </a:r>
            <a:r>
              <a:rPr lang="cs-CZ" dirty="0">
                <a:solidFill>
                  <a:srgbClr val="FF0000"/>
                </a:solidFill>
              </a:rPr>
              <a:t> </a:t>
            </a:r>
            <a:r>
              <a:rPr lang="cs-CZ" dirty="0" err="1">
                <a:solidFill>
                  <a:srgbClr val="FF0000"/>
                </a:solidFill>
              </a:rPr>
              <a:t>results</a:t>
            </a:r>
            <a:r>
              <a:rPr lang="cs-CZ" dirty="0">
                <a:solidFill>
                  <a:srgbClr val="FF0000"/>
                </a:solidFill>
              </a:rPr>
              <a:t> </a:t>
            </a:r>
            <a:r>
              <a:rPr lang="cs-CZ" dirty="0" err="1">
                <a:solidFill>
                  <a:srgbClr val="FF0000"/>
                </a:solidFill>
              </a:rPr>
              <a:t>showed</a:t>
            </a:r>
            <a:r>
              <a:rPr lang="cs-CZ" dirty="0">
                <a:solidFill>
                  <a:srgbClr val="FF0000"/>
                </a:solidFill>
              </a:rPr>
              <a:t> </a:t>
            </a:r>
            <a:r>
              <a:rPr lang="cs-CZ" dirty="0" err="1">
                <a:solidFill>
                  <a:srgbClr val="FF0000"/>
                </a:solidFill>
              </a:rPr>
              <a:t>that</a:t>
            </a:r>
            <a:r>
              <a:rPr lang="cs-CZ" dirty="0">
                <a:solidFill>
                  <a:srgbClr val="FF0000"/>
                </a:solidFill>
              </a:rPr>
              <a:t> </a:t>
            </a:r>
            <a:r>
              <a:rPr lang="cs-CZ" dirty="0" err="1"/>
              <a:t>all</a:t>
            </a:r>
            <a:r>
              <a:rPr lang="cs-CZ" dirty="0"/>
              <a:t> </a:t>
            </a:r>
            <a:r>
              <a:rPr lang="cs-CZ" dirty="0" err="1"/>
              <a:t>cognitive</a:t>
            </a:r>
            <a:r>
              <a:rPr lang="cs-CZ" dirty="0"/>
              <a:t> </a:t>
            </a:r>
            <a:r>
              <a:rPr lang="cs-CZ" dirty="0" err="1"/>
              <a:t>coping</a:t>
            </a:r>
            <a:r>
              <a:rPr lang="cs-CZ" dirty="0"/>
              <a:t> </a:t>
            </a:r>
            <a:r>
              <a:rPr lang="cs-CZ" dirty="0" err="1"/>
              <a:t>strategies</a:t>
            </a:r>
            <a:r>
              <a:rPr lang="cs-CZ" dirty="0"/>
              <a:t> </a:t>
            </a:r>
            <a:r>
              <a:rPr lang="cs-CZ" dirty="0" err="1"/>
              <a:t>were</a:t>
            </a:r>
            <a:r>
              <a:rPr lang="cs-CZ" dirty="0"/>
              <a:t> </a:t>
            </a:r>
            <a:r>
              <a:rPr lang="cs-CZ" dirty="0" err="1"/>
              <a:t>reported</a:t>
            </a:r>
            <a:r>
              <a:rPr lang="cs-CZ" dirty="0"/>
              <a:t> by </a:t>
            </a:r>
            <a:r>
              <a:rPr lang="cs-CZ" dirty="0" err="1"/>
              <a:t>adolescents</a:t>
            </a:r>
            <a:r>
              <a:rPr lang="cs-CZ" dirty="0"/>
              <a:t> to a </a:t>
            </a:r>
            <a:r>
              <a:rPr lang="cs-CZ" dirty="0" err="1">
                <a:solidFill>
                  <a:srgbClr val="FF0000"/>
                </a:solidFill>
              </a:rPr>
              <a:t>significantly</a:t>
            </a:r>
            <a:r>
              <a:rPr lang="cs-CZ" dirty="0">
                <a:solidFill>
                  <a:srgbClr val="FF0000"/>
                </a:solidFill>
              </a:rPr>
              <a:t> </a:t>
            </a:r>
            <a:r>
              <a:rPr lang="cs-CZ" dirty="0" err="1"/>
              <a:t>lesser</a:t>
            </a:r>
            <a:r>
              <a:rPr lang="cs-CZ" dirty="0"/>
              <a:t> </a:t>
            </a:r>
            <a:r>
              <a:rPr lang="cs-CZ" dirty="0" err="1"/>
              <a:t>extent</a:t>
            </a:r>
            <a:r>
              <a:rPr lang="cs-CZ" dirty="0"/>
              <a:t> </a:t>
            </a:r>
            <a:r>
              <a:rPr lang="cs-CZ" dirty="0" err="1"/>
              <a:t>than</a:t>
            </a:r>
            <a:r>
              <a:rPr lang="cs-CZ" dirty="0"/>
              <a:t> by </a:t>
            </a:r>
            <a:r>
              <a:rPr lang="cs-CZ" dirty="0" err="1"/>
              <a:t>adults</a:t>
            </a:r>
            <a:r>
              <a:rPr lang="cs-CZ" dirty="0"/>
              <a:t>.</a:t>
            </a:r>
          </a:p>
          <a:p>
            <a:pPr marL="0" indent="0">
              <a:buNone/>
            </a:pPr>
            <a:r>
              <a:rPr lang="cs-CZ" dirty="0"/>
              <a:t>	X</a:t>
            </a:r>
          </a:p>
          <a:p>
            <a:r>
              <a:rPr lang="cs-CZ" dirty="0" err="1"/>
              <a:t>All</a:t>
            </a:r>
            <a:r>
              <a:rPr lang="cs-CZ" dirty="0"/>
              <a:t> </a:t>
            </a:r>
            <a:r>
              <a:rPr lang="cs-CZ" dirty="0" err="1"/>
              <a:t>cognitive</a:t>
            </a:r>
            <a:r>
              <a:rPr lang="cs-CZ" dirty="0"/>
              <a:t> </a:t>
            </a:r>
            <a:r>
              <a:rPr lang="cs-CZ" dirty="0" err="1"/>
              <a:t>coping</a:t>
            </a:r>
            <a:r>
              <a:rPr lang="cs-CZ" dirty="0"/>
              <a:t> </a:t>
            </a:r>
            <a:r>
              <a:rPr lang="cs-CZ" dirty="0" err="1"/>
              <a:t>strategies</a:t>
            </a:r>
            <a:r>
              <a:rPr lang="cs-CZ" dirty="0"/>
              <a:t> </a:t>
            </a:r>
            <a:r>
              <a:rPr lang="cs-CZ" dirty="0" err="1"/>
              <a:t>were</a:t>
            </a:r>
            <a:r>
              <a:rPr lang="cs-CZ" dirty="0"/>
              <a:t> </a:t>
            </a:r>
            <a:r>
              <a:rPr lang="cs-CZ" dirty="0" err="1"/>
              <a:t>reported</a:t>
            </a:r>
            <a:r>
              <a:rPr lang="cs-CZ" dirty="0"/>
              <a:t> </a:t>
            </a:r>
            <a:r>
              <a:rPr lang="cs-CZ" dirty="0" smtClean="0"/>
              <a:t>to </a:t>
            </a:r>
            <a:r>
              <a:rPr lang="cs-CZ" dirty="0"/>
              <a:t>a </a:t>
            </a:r>
            <a:r>
              <a:rPr lang="cs-CZ" dirty="0" err="1"/>
              <a:t>lesser</a:t>
            </a:r>
            <a:r>
              <a:rPr lang="cs-CZ" dirty="0"/>
              <a:t> </a:t>
            </a:r>
            <a:r>
              <a:rPr lang="cs-CZ" dirty="0" err="1"/>
              <a:t>extent</a:t>
            </a:r>
            <a:r>
              <a:rPr lang="cs-CZ" dirty="0"/>
              <a:t> by </a:t>
            </a:r>
            <a:r>
              <a:rPr lang="cs-CZ" dirty="0" err="1"/>
              <a:t>adolescents</a:t>
            </a:r>
            <a:r>
              <a:rPr lang="cs-CZ" dirty="0"/>
              <a:t>. </a:t>
            </a:r>
          </a:p>
          <a:p>
            <a:endParaRPr lang="cs-CZ" dirty="0"/>
          </a:p>
        </p:txBody>
      </p:sp>
    </p:spTree>
    <p:extLst>
      <p:ext uri="{BB962C8B-B14F-4D97-AF65-F5344CB8AC3E}">
        <p14:creationId xmlns:p14="http://schemas.microsoft.com/office/powerpoint/2010/main" val="1665759893"/>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sz="quarter" idx="1"/>
          </p:nvPr>
        </p:nvSpPr>
        <p:spPr/>
        <p:txBody>
          <a:bodyPr/>
          <a:lstStyle/>
          <a:p>
            <a:r>
              <a:rPr lang="cs-CZ" dirty="0" err="1">
                <a:solidFill>
                  <a:srgbClr val="FF0000"/>
                </a:solidFill>
              </a:rPr>
              <a:t>Further</a:t>
            </a:r>
            <a:r>
              <a:rPr lang="cs-CZ" dirty="0">
                <a:solidFill>
                  <a:srgbClr val="FF0000"/>
                </a:solidFill>
              </a:rPr>
              <a:t>, </a:t>
            </a:r>
            <a:r>
              <a:rPr lang="cs-CZ" dirty="0" err="1">
                <a:solidFill>
                  <a:srgbClr val="FF0000"/>
                </a:solidFill>
              </a:rPr>
              <a:t>it</a:t>
            </a:r>
            <a:r>
              <a:rPr lang="cs-CZ" dirty="0">
                <a:solidFill>
                  <a:srgbClr val="FF0000"/>
                </a:solidFill>
              </a:rPr>
              <a:t> </a:t>
            </a:r>
            <a:r>
              <a:rPr lang="cs-CZ" dirty="0" err="1">
                <a:solidFill>
                  <a:srgbClr val="FF0000"/>
                </a:solidFill>
              </a:rPr>
              <a:t>was</a:t>
            </a:r>
            <a:r>
              <a:rPr lang="cs-CZ" dirty="0">
                <a:solidFill>
                  <a:srgbClr val="FF0000"/>
                </a:solidFill>
              </a:rPr>
              <a:t> </a:t>
            </a:r>
            <a:r>
              <a:rPr lang="cs-CZ" dirty="0" err="1">
                <a:solidFill>
                  <a:srgbClr val="FF0000"/>
                </a:solidFill>
              </a:rPr>
              <a:t>shown</a:t>
            </a:r>
            <a:r>
              <a:rPr lang="cs-CZ" dirty="0">
                <a:solidFill>
                  <a:srgbClr val="FF0000"/>
                </a:solidFill>
              </a:rPr>
              <a:t> </a:t>
            </a:r>
            <a:r>
              <a:rPr lang="cs-CZ" dirty="0" err="1">
                <a:solidFill>
                  <a:srgbClr val="FF0000"/>
                </a:solidFill>
              </a:rPr>
              <a:t>that</a:t>
            </a:r>
            <a:r>
              <a:rPr lang="cs-CZ" dirty="0"/>
              <a:t> </a:t>
            </a:r>
            <a:r>
              <a:rPr lang="cs-CZ" dirty="0" err="1"/>
              <a:t>both</a:t>
            </a:r>
            <a:r>
              <a:rPr lang="cs-CZ" dirty="0"/>
              <a:t> in </a:t>
            </a:r>
            <a:r>
              <a:rPr lang="cs-CZ" dirty="0" err="1"/>
              <a:t>adolescents</a:t>
            </a:r>
            <a:r>
              <a:rPr lang="cs-CZ" dirty="0"/>
              <a:t> and </a:t>
            </a:r>
            <a:r>
              <a:rPr lang="cs-CZ" dirty="0" err="1"/>
              <a:t>adults</a:t>
            </a:r>
            <a:r>
              <a:rPr lang="cs-CZ" dirty="0"/>
              <a:t> a </a:t>
            </a:r>
            <a:r>
              <a:rPr lang="cs-CZ" b="1" dirty="0" err="1">
                <a:solidFill>
                  <a:srgbClr val="FF0000"/>
                </a:solidFill>
              </a:rPr>
              <a:t>considerable</a:t>
            </a:r>
            <a:r>
              <a:rPr lang="cs-CZ" b="1" dirty="0">
                <a:solidFill>
                  <a:srgbClr val="FF0000"/>
                </a:solidFill>
              </a:rPr>
              <a:t> </a:t>
            </a:r>
            <a:r>
              <a:rPr lang="cs-CZ" b="1" dirty="0" err="1">
                <a:solidFill>
                  <a:srgbClr val="FF0000"/>
                </a:solidFill>
              </a:rPr>
              <a:t>percentage</a:t>
            </a:r>
            <a:r>
              <a:rPr lang="cs-CZ" b="1" dirty="0">
                <a:solidFill>
                  <a:srgbClr val="FF0000"/>
                </a:solidFill>
              </a:rPr>
              <a:t> </a:t>
            </a:r>
            <a:r>
              <a:rPr lang="cs-CZ" dirty="0" err="1"/>
              <a:t>of</a:t>
            </a:r>
            <a:r>
              <a:rPr lang="cs-CZ" dirty="0"/>
              <a:t> </a:t>
            </a:r>
            <a:r>
              <a:rPr lang="cs-CZ" dirty="0" err="1"/>
              <a:t>the</a:t>
            </a:r>
            <a:r>
              <a:rPr lang="cs-CZ" dirty="0"/>
              <a:t> variance in </a:t>
            </a:r>
            <a:r>
              <a:rPr lang="cs-CZ" dirty="0" err="1"/>
              <a:t>symptomatology</a:t>
            </a:r>
            <a:r>
              <a:rPr lang="cs-CZ" dirty="0"/>
              <a:t> </a:t>
            </a:r>
            <a:r>
              <a:rPr lang="cs-CZ" dirty="0" err="1"/>
              <a:t>was</a:t>
            </a:r>
            <a:r>
              <a:rPr lang="cs-CZ" dirty="0"/>
              <a:t> </a:t>
            </a:r>
            <a:r>
              <a:rPr lang="cs-CZ" dirty="0" err="1"/>
              <a:t>explained</a:t>
            </a:r>
            <a:r>
              <a:rPr lang="cs-CZ" dirty="0"/>
              <a:t> by </a:t>
            </a:r>
            <a:r>
              <a:rPr lang="cs-CZ" dirty="0" err="1"/>
              <a:t>the</a:t>
            </a:r>
            <a:r>
              <a:rPr lang="cs-CZ" dirty="0"/>
              <a:t> use </a:t>
            </a:r>
            <a:r>
              <a:rPr lang="cs-CZ" dirty="0" err="1"/>
              <a:t>of</a:t>
            </a:r>
            <a:r>
              <a:rPr lang="cs-CZ" dirty="0"/>
              <a:t> </a:t>
            </a:r>
            <a:r>
              <a:rPr lang="cs-CZ" dirty="0" err="1"/>
              <a:t>cognitive</a:t>
            </a:r>
            <a:r>
              <a:rPr lang="cs-CZ" dirty="0"/>
              <a:t> </a:t>
            </a:r>
            <a:r>
              <a:rPr lang="cs-CZ" dirty="0" err="1"/>
              <a:t>coping</a:t>
            </a:r>
            <a:r>
              <a:rPr lang="cs-CZ" dirty="0"/>
              <a:t> </a:t>
            </a:r>
            <a:r>
              <a:rPr lang="cs-CZ" dirty="0" err="1"/>
              <a:t>strategies</a:t>
            </a:r>
            <a:r>
              <a:rPr lang="cs-CZ" dirty="0"/>
              <a:t>.</a:t>
            </a:r>
          </a:p>
          <a:p>
            <a:pPr marL="0" indent="0">
              <a:buNone/>
            </a:pPr>
            <a:r>
              <a:rPr lang="cs-CZ" dirty="0"/>
              <a:t>	X</a:t>
            </a:r>
          </a:p>
          <a:p>
            <a:r>
              <a:rPr lang="cs-CZ" dirty="0" err="1"/>
              <a:t>Both</a:t>
            </a:r>
            <a:r>
              <a:rPr lang="cs-CZ" dirty="0"/>
              <a:t> in </a:t>
            </a:r>
            <a:r>
              <a:rPr lang="cs-CZ" dirty="0" err="1"/>
              <a:t>adolescents</a:t>
            </a:r>
            <a:r>
              <a:rPr lang="cs-CZ" dirty="0"/>
              <a:t> and </a:t>
            </a:r>
            <a:r>
              <a:rPr lang="cs-CZ" dirty="0" err="1"/>
              <a:t>adults</a:t>
            </a:r>
            <a:r>
              <a:rPr lang="cs-CZ" dirty="0"/>
              <a:t> a </a:t>
            </a:r>
            <a:r>
              <a:rPr lang="cs-CZ" b="1" dirty="0"/>
              <a:t>XY% </a:t>
            </a:r>
            <a:r>
              <a:rPr lang="cs-CZ" dirty="0" err="1" smtClean="0"/>
              <a:t>of</a:t>
            </a:r>
            <a:r>
              <a:rPr lang="cs-CZ" dirty="0" smtClean="0"/>
              <a:t> </a:t>
            </a:r>
            <a:r>
              <a:rPr lang="cs-CZ" dirty="0" err="1"/>
              <a:t>the</a:t>
            </a:r>
            <a:r>
              <a:rPr lang="cs-CZ" dirty="0"/>
              <a:t> variance in </a:t>
            </a:r>
            <a:r>
              <a:rPr lang="cs-CZ" dirty="0" err="1"/>
              <a:t>symptomatology</a:t>
            </a:r>
            <a:r>
              <a:rPr lang="cs-CZ" dirty="0"/>
              <a:t> </a:t>
            </a:r>
            <a:r>
              <a:rPr lang="cs-CZ" dirty="0" err="1"/>
              <a:t>was</a:t>
            </a:r>
            <a:r>
              <a:rPr lang="cs-CZ" dirty="0"/>
              <a:t> </a:t>
            </a:r>
            <a:r>
              <a:rPr lang="cs-CZ" dirty="0" err="1"/>
              <a:t>explained</a:t>
            </a:r>
            <a:r>
              <a:rPr lang="cs-CZ" dirty="0"/>
              <a:t> by </a:t>
            </a:r>
            <a:r>
              <a:rPr lang="cs-CZ" dirty="0" err="1"/>
              <a:t>the</a:t>
            </a:r>
            <a:r>
              <a:rPr lang="cs-CZ" dirty="0"/>
              <a:t> use </a:t>
            </a:r>
            <a:r>
              <a:rPr lang="cs-CZ" dirty="0" err="1"/>
              <a:t>of</a:t>
            </a:r>
            <a:r>
              <a:rPr lang="cs-CZ" dirty="0"/>
              <a:t> </a:t>
            </a:r>
            <a:r>
              <a:rPr lang="cs-CZ" dirty="0" err="1"/>
              <a:t>cognitive</a:t>
            </a:r>
            <a:r>
              <a:rPr lang="cs-CZ" dirty="0"/>
              <a:t> </a:t>
            </a:r>
            <a:r>
              <a:rPr lang="cs-CZ" dirty="0" err="1"/>
              <a:t>coping</a:t>
            </a:r>
            <a:r>
              <a:rPr lang="cs-CZ" dirty="0"/>
              <a:t> </a:t>
            </a:r>
            <a:r>
              <a:rPr lang="cs-CZ" dirty="0" err="1"/>
              <a:t>strategies</a:t>
            </a:r>
            <a:r>
              <a:rPr lang="cs-CZ" dirty="0"/>
              <a:t>. </a:t>
            </a:r>
          </a:p>
          <a:p>
            <a:endParaRPr lang="cs-CZ" dirty="0" smtClean="0"/>
          </a:p>
          <a:p>
            <a:r>
              <a:rPr lang="cs-CZ" dirty="0" smtClean="0"/>
              <a:t>X síla vztahu – „</a:t>
            </a:r>
            <a:r>
              <a:rPr lang="cs-CZ" dirty="0" err="1" smtClean="0"/>
              <a:t>rules</a:t>
            </a:r>
            <a:r>
              <a:rPr lang="cs-CZ" dirty="0" smtClean="0"/>
              <a:t> </a:t>
            </a:r>
            <a:r>
              <a:rPr lang="cs-CZ" dirty="0" err="1" smtClean="0"/>
              <a:t>of</a:t>
            </a:r>
            <a:r>
              <a:rPr lang="cs-CZ" dirty="0" smtClean="0"/>
              <a:t> </a:t>
            </a:r>
            <a:r>
              <a:rPr lang="cs-CZ" dirty="0" err="1" smtClean="0"/>
              <a:t>thumb</a:t>
            </a:r>
            <a:r>
              <a:rPr lang="cs-CZ" dirty="0" smtClean="0"/>
              <a:t>“</a:t>
            </a:r>
            <a:endParaRPr lang="cs-CZ" dirty="0"/>
          </a:p>
        </p:txBody>
      </p:sp>
    </p:spTree>
    <p:extLst>
      <p:ext uri="{BB962C8B-B14F-4D97-AF65-F5344CB8AC3E}">
        <p14:creationId xmlns:p14="http://schemas.microsoft.com/office/powerpoint/2010/main" val="1147431909"/>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sz="quarter" idx="1"/>
          </p:nvPr>
        </p:nvSpPr>
        <p:spPr>
          <a:xfrm>
            <a:off x="457200" y="404664"/>
            <a:ext cx="7467600" cy="6069288"/>
          </a:xfrm>
        </p:spPr>
        <p:txBody>
          <a:bodyPr>
            <a:normAutofit lnSpcReduction="10000"/>
          </a:bodyPr>
          <a:lstStyle/>
          <a:p>
            <a:r>
              <a:rPr lang="cs-CZ" dirty="0" err="1" smtClean="0">
                <a:solidFill>
                  <a:srgbClr val="FF0000"/>
                </a:solidFill>
              </a:rPr>
              <a:t>Although</a:t>
            </a:r>
            <a:r>
              <a:rPr lang="cs-CZ" dirty="0" smtClean="0">
                <a:solidFill>
                  <a:srgbClr val="FF0000"/>
                </a:solidFill>
              </a:rPr>
              <a:t> </a:t>
            </a:r>
            <a:r>
              <a:rPr lang="cs-CZ" dirty="0" err="1">
                <a:solidFill>
                  <a:srgbClr val="FF0000"/>
                </a:solidFill>
              </a:rPr>
              <a:t>adolescents</a:t>
            </a:r>
            <a:r>
              <a:rPr lang="cs-CZ" dirty="0">
                <a:solidFill>
                  <a:srgbClr val="FF0000"/>
                </a:solidFill>
              </a:rPr>
              <a:t> and </a:t>
            </a:r>
            <a:r>
              <a:rPr lang="cs-CZ" dirty="0" err="1">
                <a:solidFill>
                  <a:srgbClr val="FF0000"/>
                </a:solidFill>
              </a:rPr>
              <a:t>adults</a:t>
            </a:r>
            <a:r>
              <a:rPr lang="cs-CZ" dirty="0">
                <a:solidFill>
                  <a:srgbClr val="FF0000"/>
                </a:solidFill>
              </a:rPr>
              <a:t> </a:t>
            </a:r>
            <a:r>
              <a:rPr lang="cs-CZ" dirty="0" err="1">
                <a:solidFill>
                  <a:srgbClr val="FF0000"/>
                </a:solidFill>
              </a:rPr>
              <a:t>differed</a:t>
            </a:r>
            <a:r>
              <a:rPr lang="cs-CZ" dirty="0">
                <a:solidFill>
                  <a:srgbClr val="FF0000"/>
                </a:solidFill>
              </a:rPr>
              <a:t> in </a:t>
            </a:r>
            <a:r>
              <a:rPr lang="cs-CZ" b="1" dirty="0" err="1">
                <a:solidFill>
                  <a:srgbClr val="FF0000"/>
                </a:solidFill>
              </a:rPr>
              <a:t>relative</a:t>
            </a:r>
            <a:r>
              <a:rPr lang="cs-CZ" b="1" dirty="0">
                <a:solidFill>
                  <a:srgbClr val="FF0000"/>
                </a:solidFill>
              </a:rPr>
              <a:t> </a:t>
            </a:r>
            <a:r>
              <a:rPr lang="cs-CZ" b="1" dirty="0" err="1">
                <a:solidFill>
                  <a:srgbClr val="FF0000"/>
                </a:solidFill>
              </a:rPr>
              <a:t>strength</a:t>
            </a:r>
            <a:r>
              <a:rPr lang="cs-CZ" b="1" dirty="0">
                <a:solidFill>
                  <a:srgbClr val="FF0000"/>
                </a:solidFill>
              </a:rPr>
              <a:t> </a:t>
            </a:r>
            <a:r>
              <a:rPr lang="cs-CZ" dirty="0" err="1">
                <a:solidFill>
                  <a:srgbClr val="FF0000"/>
                </a:solidFill>
              </a:rPr>
              <a:t>of</a:t>
            </a:r>
            <a:r>
              <a:rPr lang="cs-CZ" dirty="0">
                <a:solidFill>
                  <a:srgbClr val="FF0000"/>
                </a:solidFill>
              </a:rPr>
              <a:t> </a:t>
            </a:r>
            <a:r>
              <a:rPr lang="cs-CZ" dirty="0" err="1">
                <a:solidFill>
                  <a:srgbClr val="FF0000"/>
                </a:solidFill>
              </a:rPr>
              <a:t>the</a:t>
            </a:r>
            <a:r>
              <a:rPr lang="cs-CZ" dirty="0">
                <a:solidFill>
                  <a:srgbClr val="FF0000"/>
                </a:solidFill>
              </a:rPr>
              <a:t> </a:t>
            </a:r>
            <a:r>
              <a:rPr lang="cs-CZ" dirty="0" err="1">
                <a:solidFill>
                  <a:srgbClr val="FF0000"/>
                </a:solidFill>
              </a:rPr>
              <a:t>relationships</a:t>
            </a:r>
            <a:r>
              <a:rPr lang="cs-CZ" dirty="0">
                <a:solidFill>
                  <a:srgbClr val="FF0000"/>
                </a:solidFill>
              </a:rPr>
              <a:t>, </a:t>
            </a:r>
            <a:r>
              <a:rPr lang="cs-CZ" dirty="0" err="1">
                <a:solidFill>
                  <a:srgbClr val="FF0000"/>
                </a:solidFill>
              </a:rPr>
              <a:t>generally</a:t>
            </a:r>
            <a:r>
              <a:rPr lang="cs-CZ" dirty="0">
                <a:solidFill>
                  <a:srgbClr val="FF0000"/>
                </a:solidFill>
              </a:rPr>
              <a:t> </a:t>
            </a:r>
            <a:r>
              <a:rPr lang="cs-CZ" dirty="0" err="1">
                <a:solidFill>
                  <a:srgbClr val="FF0000"/>
                </a:solidFill>
              </a:rPr>
              <a:t>speaking</a:t>
            </a:r>
            <a:r>
              <a:rPr lang="cs-CZ" dirty="0">
                <a:solidFill>
                  <a:srgbClr val="FF0000"/>
                </a:solidFill>
              </a:rPr>
              <a:t>, </a:t>
            </a:r>
            <a:r>
              <a:rPr lang="cs-CZ" dirty="0" err="1">
                <a:solidFill>
                  <a:srgbClr val="FF0000"/>
                </a:solidFill>
              </a:rPr>
              <a:t>conclusions</a:t>
            </a:r>
            <a:r>
              <a:rPr lang="cs-CZ" dirty="0">
                <a:solidFill>
                  <a:srgbClr val="FF0000"/>
                </a:solidFill>
              </a:rPr>
              <a:t> </a:t>
            </a:r>
            <a:r>
              <a:rPr lang="cs-CZ" dirty="0" err="1">
                <a:solidFill>
                  <a:srgbClr val="FF0000"/>
                </a:solidFill>
              </a:rPr>
              <a:t>were</a:t>
            </a:r>
            <a:r>
              <a:rPr lang="cs-CZ" dirty="0">
                <a:solidFill>
                  <a:srgbClr val="FF0000"/>
                </a:solidFill>
              </a:rPr>
              <a:t> </a:t>
            </a:r>
            <a:r>
              <a:rPr lang="cs-CZ" dirty="0" err="1">
                <a:solidFill>
                  <a:srgbClr val="FF0000"/>
                </a:solidFill>
              </a:rPr>
              <a:t>the</a:t>
            </a:r>
            <a:r>
              <a:rPr lang="cs-CZ" dirty="0">
                <a:solidFill>
                  <a:srgbClr val="FF0000"/>
                </a:solidFill>
              </a:rPr>
              <a:t> </a:t>
            </a:r>
            <a:r>
              <a:rPr lang="cs-CZ" dirty="0" err="1">
                <a:solidFill>
                  <a:srgbClr val="FF0000"/>
                </a:solidFill>
              </a:rPr>
              <a:t>same</a:t>
            </a:r>
            <a:r>
              <a:rPr lang="cs-CZ" dirty="0">
                <a:solidFill>
                  <a:srgbClr val="FF0000"/>
                </a:solidFill>
              </a:rPr>
              <a:t>: </a:t>
            </a:r>
            <a:r>
              <a:rPr lang="cs-CZ" dirty="0"/>
              <a:t>in </a:t>
            </a:r>
            <a:r>
              <a:rPr lang="cs-CZ" dirty="0" err="1"/>
              <a:t>both</a:t>
            </a:r>
            <a:r>
              <a:rPr lang="cs-CZ" dirty="0"/>
              <a:t> </a:t>
            </a:r>
            <a:r>
              <a:rPr lang="cs-CZ" dirty="0" err="1"/>
              <a:t>groups</a:t>
            </a:r>
            <a:r>
              <a:rPr lang="cs-CZ" dirty="0"/>
              <a:t>, </a:t>
            </a:r>
            <a:r>
              <a:rPr lang="cs-CZ" dirty="0" err="1"/>
              <a:t>the</a:t>
            </a:r>
            <a:r>
              <a:rPr lang="cs-CZ" dirty="0"/>
              <a:t> </a:t>
            </a:r>
            <a:r>
              <a:rPr lang="cs-CZ" dirty="0" err="1">
                <a:solidFill>
                  <a:srgbClr val="FF0000"/>
                </a:solidFill>
              </a:rPr>
              <a:t>cognitive</a:t>
            </a:r>
            <a:r>
              <a:rPr lang="cs-CZ" dirty="0">
                <a:solidFill>
                  <a:srgbClr val="FF0000"/>
                </a:solidFill>
              </a:rPr>
              <a:t> </a:t>
            </a:r>
            <a:r>
              <a:rPr lang="cs-CZ" dirty="0" err="1">
                <a:solidFill>
                  <a:srgbClr val="FF0000"/>
                </a:solidFill>
              </a:rPr>
              <a:t>coping</a:t>
            </a:r>
            <a:r>
              <a:rPr lang="cs-CZ" dirty="0">
                <a:solidFill>
                  <a:srgbClr val="FF0000"/>
                </a:solidFill>
              </a:rPr>
              <a:t> </a:t>
            </a:r>
            <a:r>
              <a:rPr lang="cs-CZ" dirty="0" err="1"/>
              <a:t>strategies</a:t>
            </a:r>
            <a:r>
              <a:rPr lang="cs-CZ" dirty="0"/>
              <a:t> </a:t>
            </a:r>
            <a:r>
              <a:rPr lang="cs-CZ" dirty="0" err="1"/>
              <a:t>self-blame</a:t>
            </a:r>
            <a:r>
              <a:rPr lang="cs-CZ" dirty="0"/>
              <a:t>, </a:t>
            </a:r>
            <a:r>
              <a:rPr lang="cs-CZ" dirty="0" err="1"/>
              <a:t>rumination</a:t>
            </a:r>
            <a:r>
              <a:rPr lang="cs-CZ" dirty="0"/>
              <a:t>, </a:t>
            </a:r>
            <a:r>
              <a:rPr lang="cs-CZ" dirty="0" err="1"/>
              <a:t>catastrophizing</a:t>
            </a:r>
            <a:r>
              <a:rPr lang="cs-CZ" dirty="0"/>
              <a:t> and positive </a:t>
            </a:r>
            <a:r>
              <a:rPr lang="cs-CZ" dirty="0" err="1"/>
              <a:t>reappraisal</a:t>
            </a:r>
            <a:r>
              <a:rPr lang="cs-CZ" dirty="0"/>
              <a:t> </a:t>
            </a:r>
            <a:r>
              <a:rPr lang="cs-CZ" dirty="0" err="1">
                <a:solidFill>
                  <a:srgbClr val="FF0000"/>
                </a:solidFill>
              </a:rPr>
              <a:t>were</a:t>
            </a:r>
            <a:r>
              <a:rPr lang="cs-CZ" dirty="0">
                <a:solidFill>
                  <a:srgbClr val="FF0000"/>
                </a:solidFill>
              </a:rPr>
              <a:t> </a:t>
            </a:r>
            <a:r>
              <a:rPr lang="cs-CZ" dirty="0" err="1">
                <a:solidFill>
                  <a:srgbClr val="FF0000"/>
                </a:solidFill>
              </a:rPr>
              <a:t>shown</a:t>
            </a:r>
            <a:r>
              <a:rPr lang="cs-CZ" dirty="0">
                <a:solidFill>
                  <a:srgbClr val="FF0000"/>
                </a:solidFill>
              </a:rPr>
              <a:t> to play </a:t>
            </a:r>
            <a:r>
              <a:rPr lang="cs-CZ" dirty="0" err="1">
                <a:solidFill>
                  <a:srgbClr val="FF0000"/>
                </a:solidFill>
              </a:rPr>
              <a:t>the</a:t>
            </a:r>
            <a:r>
              <a:rPr lang="cs-CZ" dirty="0">
                <a:solidFill>
                  <a:srgbClr val="FF0000"/>
                </a:solidFill>
              </a:rPr>
              <a:t> most </a:t>
            </a:r>
            <a:r>
              <a:rPr lang="cs-CZ" dirty="0" err="1">
                <a:solidFill>
                  <a:srgbClr val="FF0000"/>
                </a:solidFill>
              </a:rPr>
              <a:t>important</a:t>
            </a:r>
            <a:r>
              <a:rPr lang="cs-CZ" dirty="0">
                <a:solidFill>
                  <a:srgbClr val="FF0000"/>
                </a:solidFill>
              </a:rPr>
              <a:t> role </a:t>
            </a:r>
            <a:r>
              <a:rPr lang="cs-CZ" dirty="0"/>
              <a:t>in </a:t>
            </a:r>
            <a:r>
              <a:rPr lang="cs-CZ" dirty="0" err="1"/>
              <a:t>the</a:t>
            </a:r>
            <a:r>
              <a:rPr lang="cs-CZ" dirty="0"/>
              <a:t> reporting </a:t>
            </a:r>
            <a:r>
              <a:rPr lang="cs-CZ" dirty="0" err="1"/>
              <a:t>of</a:t>
            </a:r>
            <a:r>
              <a:rPr lang="cs-CZ" dirty="0"/>
              <a:t> </a:t>
            </a:r>
            <a:r>
              <a:rPr lang="cs-CZ" dirty="0" err="1"/>
              <a:t>symptoms</a:t>
            </a:r>
            <a:r>
              <a:rPr lang="cs-CZ" dirty="0"/>
              <a:t> </a:t>
            </a:r>
            <a:r>
              <a:rPr lang="cs-CZ" dirty="0" err="1"/>
              <a:t>of</a:t>
            </a:r>
            <a:r>
              <a:rPr lang="cs-CZ" dirty="0"/>
              <a:t> </a:t>
            </a:r>
            <a:r>
              <a:rPr lang="cs-CZ" dirty="0" err="1"/>
              <a:t>psychopathology</a:t>
            </a:r>
            <a:r>
              <a:rPr lang="cs-CZ" dirty="0"/>
              <a:t>, </a:t>
            </a:r>
            <a:r>
              <a:rPr lang="cs-CZ" dirty="0" err="1"/>
              <a:t>showing</a:t>
            </a:r>
            <a:r>
              <a:rPr lang="cs-CZ" dirty="0"/>
              <a:t> </a:t>
            </a:r>
            <a:r>
              <a:rPr lang="cs-CZ" dirty="0" err="1"/>
              <a:t>the</a:t>
            </a:r>
            <a:r>
              <a:rPr lang="cs-CZ" dirty="0"/>
              <a:t> </a:t>
            </a:r>
            <a:r>
              <a:rPr lang="cs-CZ" dirty="0" err="1"/>
              <a:t>importance</a:t>
            </a:r>
            <a:r>
              <a:rPr lang="cs-CZ" dirty="0"/>
              <a:t> </a:t>
            </a:r>
            <a:r>
              <a:rPr lang="cs-CZ" dirty="0" err="1"/>
              <a:t>of</a:t>
            </a:r>
            <a:r>
              <a:rPr lang="cs-CZ" dirty="0"/>
              <a:t> </a:t>
            </a:r>
            <a:r>
              <a:rPr lang="cs-CZ" dirty="0" err="1"/>
              <a:t>introducing</a:t>
            </a:r>
            <a:r>
              <a:rPr lang="cs-CZ" dirty="0"/>
              <a:t> </a:t>
            </a:r>
            <a:r>
              <a:rPr lang="cs-CZ" dirty="0" err="1"/>
              <a:t>prevention</a:t>
            </a:r>
            <a:r>
              <a:rPr lang="cs-CZ" dirty="0"/>
              <a:t> and </a:t>
            </a:r>
            <a:r>
              <a:rPr lang="cs-CZ" dirty="0" err="1"/>
              <a:t>intervention</a:t>
            </a:r>
            <a:r>
              <a:rPr lang="cs-CZ" dirty="0"/>
              <a:t> </a:t>
            </a:r>
            <a:r>
              <a:rPr lang="cs-CZ" dirty="0" err="1"/>
              <a:t>programmes</a:t>
            </a:r>
            <a:r>
              <a:rPr lang="cs-CZ" dirty="0"/>
              <a:t> </a:t>
            </a:r>
            <a:r>
              <a:rPr lang="cs-CZ" dirty="0" err="1"/>
              <a:t>at</a:t>
            </a:r>
            <a:r>
              <a:rPr lang="cs-CZ" dirty="0"/>
              <a:t> </a:t>
            </a:r>
            <a:r>
              <a:rPr lang="cs-CZ" dirty="0" err="1"/>
              <a:t>an</a:t>
            </a:r>
            <a:r>
              <a:rPr lang="cs-CZ" dirty="0"/>
              <a:t> early </a:t>
            </a:r>
            <a:r>
              <a:rPr lang="cs-CZ" dirty="0" err="1"/>
              <a:t>stage</a:t>
            </a:r>
            <a:r>
              <a:rPr lang="cs-CZ" dirty="0" smtClean="0"/>
              <a:t>.</a:t>
            </a:r>
          </a:p>
          <a:p>
            <a:pPr marL="0" indent="0">
              <a:buNone/>
            </a:pPr>
            <a:r>
              <a:rPr lang="cs-CZ" dirty="0"/>
              <a:t>	</a:t>
            </a:r>
            <a:r>
              <a:rPr lang="cs-CZ" dirty="0" smtClean="0"/>
              <a:t>X</a:t>
            </a:r>
            <a:endParaRPr lang="cs-CZ" dirty="0"/>
          </a:p>
          <a:p>
            <a:pPr marL="0" indent="0">
              <a:buNone/>
            </a:pPr>
            <a:endParaRPr lang="cs-CZ" dirty="0" smtClean="0"/>
          </a:p>
          <a:p>
            <a:r>
              <a:rPr lang="cs-CZ" dirty="0" err="1" smtClean="0"/>
              <a:t>For</a:t>
            </a:r>
            <a:r>
              <a:rPr lang="cs-CZ" dirty="0" smtClean="0"/>
              <a:t> </a:t>
            </a:r>
            <a:r>
              <a:rPr lang="cs-CZ" dirty="0" err="1"/>
              <a:t>both</a:t>
            </a:r>
            <a:r>
              <a:rPr lang="cs-CZ" dirty="0"/>
              <a:t> </a:t>
            </a:r>
            <a:r>
              <a:rPr lang="cs-CZ" dirty="0" err="1" smtClean="0"/>
              <a:t>groups</a:t>
            </a:r>
            <a:r>
              <a:rPr lang="cs-CZ" dirty="0"/>
              <a:t>,</a:t>
            </a:r>
            <a:r>
              <a:rPr lang="cs-CZ" dirty="0"/>
              <a:t> </a:t>
            </a:r>
            <a:r>
              <a:rPr lang="cs-CZ" dirty="0" err="1"/>
              <a:t>the</a:t>
            </a:r>
            <a:r>
              <a:rPr lang="cs-CZ" dirty="0"/>
              <a:t> </a:t>
            </a:r>
            <a:r>
              <a:rPr lang="cs-CZ" dirty="0" err="1" smtClean="0"/>
              <a:t>self-blame</a:t>
            </a:r>
            <a:r>
              <a:rPr lang="cs-CZ" dirty="0"/>
              <a:t>, </a:t>
            </a:r>
            <a:r>
              <a:rPr lang="cs-CZ" dirty="0" err="1"/>
              <a:t>rumination</a:t>
            </a:r>
            <a:r>
              <a:rPr lang="cs-CZ" dirty="0"/>
              <a:t>, </a:t>
            </a:r>
            <a:r>
              <a:rPr lang="cs-CZ" dirty="0" err="1"/>
              <a:t>catastrophizing</a:t>
            </a:r>
            <a:r>
              <a:rPr lang="cs-CZ" dirty="0"/>
              <a:t> and positive </a:t>
            </a:r>
            <a:r>
              <a:rPr lang="cs-CZ" dirty="0" err="1" smtClean="0"/>
              <a:t>reappraisal</a:t>
            </a:r>
            <a:r>
              <a:rPr lang="cs-CZ" dirty="0" smtClean="0"/>
              <a:t> </a:t>
            </a:r>
            <a:r>
              <a:rPr lang="cs-CZ" dirty="0"/>
              <a:t>had </a:t>
            </a:r>
            <a:r>
              <a:rPr lang="cs-CZ" dirty="0" err="1"/>
              <a:t>the</a:t>
            </a:r>
            <a:r>
              <a:rPr lang="cs-CZ" dirty="0"/>
              <a:t> most </a:t>
            </a:r>
            <a:r>
              <a:rPr lang="cs-CZ" dirty="0" err="1">
                <a:solidFill>
                  <a:srgbClr val="FF0000"/>
                </a:solidFill>
              </a:rPr>
              <a:t>important</a:t>
            </a:r>
            <a:r>
              <a:rPr lang="cs-CZ" dirty="0">
                <a:solidFill>
                  <a:srgbClr val="FF0000"/>
                </a:solidFill>
              </a:rPr>
              <a:t> role in </a:t>
            </a:r>
            <a:r>
              <a:rPr lang="cs-CZ" dirty="0" err="1">
                <a:solidFill>
                  <a:srgbClr val="FF0000"/>
                </a:solidFill>
              </a:rPr>
              <a:t>the</a:t>
            </a:r>
            <a:r>
              <a:rPr lang="cs-CZ" dirty="0">
                <a:solidFill>
                  <a:srgbClr val="FF0000"/>
                </a:solidFill>
              </a:rPr>
              <a:t> reporting </a:t>
            </a:r>
            <a:r>
              <a:rPr lang="cs-CZ" dirty="0" err="1">
                <a:solidFill>
                  <a:srgbClr val="FF0000"/>
                </a:solidFill>
              </a:rPr>
              <a:t>of</a:t>
            </a:r>
            <a:r>
              <a:rPr lang="cs-CZ" dirty="0">
                <a:solidFill>
                  <a:srgbClr val="FF0000"/>
                </a:solidFill>
              </a:rPr>
              <a:t> </a:t>
            </a:r>
            <a:r>
              <a:rPr lang="cs-CZ" dirty="0" err="1" smtClean="0">
                <a:solidFill>
                  <a:srgbClr val="FF0000"/>
                </a:solidFill>
              </a:rPr>
              <a:t>symptoms</a:t>
            </a:r>
            <a:r>
              <a:rPr lang="cs-CZ" dirty="0" smtClean="0">
                <a:solidFill>
                  <a:srgbClr val="FF0000"/>
                </a:solidFill>
              </a:rPr>
              <a:t> </a:t>
            </a:r>
            <a:r>
              <a:rPr lang="cs-CZ" dirty="0" err="1" smtClean="0">
                <a:solidFill>
                  <a:srgbClr val="FF0000"/>
                </a:solidFill>
              </a:rPr>
              <a:t>of</a:t>
            </a:r>
            <a:r>
              <a:rPr lang="cs-CZ" dirty="0" smtClean="0">
                <a:solidFill>
                  <a:srgbClr val="FF0000"/>
                </a:solidFill>
              </a:rPr>
              <a:t> </a:t>
            </a:r>
            <a:r>
              <a:rPr lang="cs-CZ" dirty="0" err="1" smtClean="0">
                <a:solidFill>
                  <a:srgbClr val="FF0000"/>
                </a:solidFill>
              </a:rPr>
              <a:t>psychopathology</a:t>
            </a:r>
            <a:r>
              <a:rPr lang="cs-CZ" dirty="0" smtClean="0"/>
              <a:t>, </a:t>
            </a:r>
            <a:r>
              <a:rPr lang="cs-CZ" dirty="0" err="1"/>
              <a:t>showing</a:t>
            </a:r>
            <a:r>
              <a:rPr lang="cs-CZ" dirty="0"/>
              <a:t> </a:t>
            </a:r>
            <a:r>
              <a:rPr lang="cs-CZ" dirty="0" err="1"/>
              <a:t>the</a:t>
            </a:r>
            <a:r>
              <a:rPr lang="cs-CZ" dirty="0"/>
              <a:t> </a:t>
            </a:r>
            <a:r>
              <a:rPr lang="cs-CZ" dirty="0" err="1"/>
              <a:t>importance</a:t>
            </a:r>
            <a:r>
              <a:rPr lang="cs-CZ" dirty="0"/>
              <a:t> </a:t>
            </a:r>
            <a:r>
              <a:rPr lang="cs-CZ" dirty="0" err="1"/>
              <a:t>of</a:t>
            </a:r>
            <a:r>
              <a:rPr lang="cs-CZ" dirty="0"/>
              <a:t> </a:t>
            </a:r>
            <a:r>
              <a:rPr lang="cs-CZ" dirty="0" err="1"/>
              <a:t>introducing</a:t>
            </a:r>
            <a:r>
              <a:rPr lang="cs-CZ" dirty="0"/>
              <a:t> </a:t>
            </a:r>
            <a:r>
              <a:rPr lang="cs-CZ" dirty="0" err="1"/>
              <a:t>prevention</a:t>
            </a:r>
            <a:r>
              <a:rPr lang="cs-CZ" dirty="0"/>
              <a:t> and </a:t>
            </a:r>
            <a:r>
              <a:rPr lang="cs-CZ" dirty="0" err="1"/>
              <a:t>intervention</a:t>
            </a:r>
            <a:r>
              <a:rPr lang="cs-CZ" dirty="0"/>
              <a:t> </a:t>
            </a:r>
            <a:r>
              <a:rPr lang="cs-CZ" dirty="0" err="1"/>
              <a:t>programmes</a:t>
            </a:r>
            <a:r>
              <a:rPr lang="cs-CZ" dirty="0"/>
              <a:t> </a:t>
            </a:r>
            <a:r>
              <a:rPr lang="cs-CZ" dirty="0" err="1"/>
              <a:t>at</a:t>
            </a:r>
            <a:r>
              <a:rPr lang="cs-CZ" dirty="0"/>
              <a:t> </a:t>
            </a:r>
            <a:r>
              <a:rPr lang="cs-CZ" dirty="0" err="1"/>
              <a:t>an</a:t>
            </a:r>
            <a:r>
              <a:rPr lang="cs-CZ" dirty="0"/>
              <a:t> early </a:t>
            </a:r>
            <a:r>
              <a:rPr lang="cs-CZ" dirty="0" err="1"/>
              <a:t>stage</a:t>
            </a:r>
            <a:r>
              <a:rPr lang="cs-CZ" dirty="0" smtClean="0"/>
              <a:t>.</a:t>
            </a:r>
            <a:endParaRPr lang="cs-CZ" dirty="0"/>
          </a:p>
          <a:p>
            <a:endParaRPr lang="cs-CZ" dirty="0"/>
          </a:p>
        </p:txBody>
      </p:sp>
    </p:spTree>
    <p:extLst>
      <p:ext uri="{BB962C8B-B14F-4D97-AF65-F5344CB8AC3E}">
        <p14:creationId xmlns:p14="http://schemas.microsoft.com/office/powerpoint/2010/main" val="3464843610"/>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Příklad pro Vás:</a:t>
            </a:r>
          </a:p>
        </p:txBody>
      </p:sp>
      <p:sp>
        <p:nvSpPr>
          <p:cNvPr id="3" name="Zástupný symbol pro obsah 2"/>
          <p:cNvSpPr>
            <a:spLocks noGrp="1"/>
          </p:cNvSpPr>
          <p:nvPr>
            <p:ph sz="quarter" idx="1"/>
          </p:nvPr>
        </p:nvSpPr>
        <p:spPr/>
        <p:txBody>
          <a:bodyPr>
            <a:normAutofit fontScale="92500" lnSpcReduction="20000"/>
          </a:bodyPr>
          <a:lstStyle/>
          <a:p>
            <a:endParaRPr lang="cs-CZ" dirty="0"/>
          </a:p>
          <a:p>
            <a:r>
              <a:rPr lang="cs-CZ" dirty="0"/>
              <a:t>Tato studie shrnuje zjištění základních dimenzí, kterými lze popsat některé možné způsoby uvažování občana při formování jeho dojmů o politicích. Jako výzkumná metoda je v ní použita modifikace techniky repertoárové mřížky (REP-test). Dosažené výsledky mj. hovoří o významu dimenze populismu a politicko-ideologických dimenzí pro celkový dojem o politikovi, o vztahu mezi vnímáním politikovy upřímnosti a populismu a o vazbě mezi vnímáním politikovy viditelnosti a vůdcovských schopností. Součástí diskuze je rovněž reflexe zkušeností autorů s aplikací techniky repertoárové mřížky na oblast zkoumání dojmů o politicích, přičemž se tato technika ukazuje jako přínosná a využitelná v dané oblasti</a:t>
            </a:r>
            <a:r>
              <a:rPr lang="cs-CZ" dirty="0" smtClean="0"/>
              <a:t>.</a:t>
            </a:r>
          </a:p>
          <a:p>
            <a:r>
              <a:rPr lang="cs-CZ" dirty="0" smtClean="0"/>
              <a:t>Československá psychologie</a:t>
            </a:r>
            <a:endParaRPr lang="cs-CZ" dirty="0"/>
          </a:p>
        </p:txBody>
      </p:sp>
    </p:spTree>
    <p:extLst>
      <p:ext uri="{BB962C8B-B14F-4D97-AF65-F5344CB8AC3E}">
        <p14:creationId xmlns:p14="http://schemas.microsoft.com/office/powerpoint/2010/main" val="3276169021"/>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Příklad pro Vás:</a:t>
            </a:r>
            <a:endParaRPr lang="cs-CZ" dirty="0"/>
          </a:p>
        </p:txBody>
      </p:sp>
      <p:sp>
        <p:nvSpPr>
          <p:cNvPr id="3" name="Zástupný symbol pro obsah 2"/>
          <p:cNvSpPr>
            <a:spLocks noGrp="1"/>
          </p:cNvSpPr>
          <p:nvPr>
            <p:ph sz="quarter" idx="1"/>
          </p:nvPr>
        </p:nvSpPr>
        <p:spPr/>
        <p:txBody>
          <a:bodyPr>
            <a:normAutofit fontScale="85000" lnSpcReduction="10000"/>
          </a:bodyPr>
          <a:lstStyle/>
          <a:p>
            <a:r>
              <a:rPr lang="en-US" dirty="0"/>
              <a:t>This article examines the ways in which individuals use MP3 players to shape their experiences of the London commute. To investigate MP3 listening practices, I conducted semi- structured qualitative interviews with eight DJs and ‘listeners’ living in London. I argue that MP3 players enable individuals to use music to precisely shape their experiences of space, place, others and themselves while moving through the city. In doing so, individuals experience great control as they transform urban journeys into private and pleasurable spaces. While experienced effects of MP3 player listening were similar among respondents, pre-existing relationships to music appear to relate to motivations for use. This article draws on a variety of social theorists ranging from </a:t>
            </a:r>
            <a:r>
              <a:rPr lang="en-US" dirty="0" err="1"/>
              <a:t>Simmel</a:t>
            </a:r>
            <a:r>
              <a:rPr lang="en-US" dirty="0"/>
              <a:t> and </a:t>
            </a:r>
            <a:r>
              <a:rPr lang="en-US" dirty="0" err="1"/>
              <a:t>Adorno</a:t>
            </a:r>
            <a:r>
              <a:rPr lang="en-US" dirty="0"/>
              <a:t> to Lefebvre to interrogate the experience of control MP3 users describe, and to understand the implications for the autonomy of urban inhabitants.</a:t>
            </a:r>
            <a:endParaRPr lang="cs-CZ" dirty="0"/>
          </a:p>
          <a:p>
            <a:r>
              <a:rPr lang="cs-CZ" dirty="0" smtClean="0"/>
              <a:t>New media </a:t>
            </a:r>
            <a:r>
              <a:rPr lang="en-US" dirty="0" smtClean="0"/>
              <a:t>&amp; </a:t>
            </a:r>
            <a:r>
              <a:rPr lang="cs-CZ" dirty="0" err="1"/>
              <a:t>S</a:t>
            </a:r>
            <a:r>
              <a:rPr lang="en-US" dirty="0" err="1" smtClean="0"/>
              <a:t>ociet</a:t>
            </a:r>
            <a:r>
              <a:rPr lang="cs-CZ" dirty="0" smtClean="0"/>
              <a:t>y</a:t>
            </a:r>
            <a:endParaRPr lang="cs-CZ" dirty="0"/>
          </a:p>
        </p:txBody>
      </p:sp>
    </p:spTree>
    <p:extLst>
      <p:ext uri="{BB962C8B-B14F-4D97-AF65-F5344CB8AC3E}">
        <p14:creationId xmlns:p14="http://schemas.microsoft.com/office/powerpoint/2010/main" val="1620808779"/>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Úkol do příště</a:t>
            </a:r>
            <a:endParaRPr lang="cs-CZ" dirty="0"/>
          </a:p>
        </p:txBody>
      </p:sp>
      <p:sp>
        <p:nvSpPr>
          <p:cNvPr id="3" name="Zástupný symbol pro obsah 2"/>
          <p:cNvSpPr>
            <a:spLocks noGrp="1"/>
          </p:cNvSpPr>
          <p:nvPr>
            <p:ph sz="quarter" idx="1"/>
          </p:nvPr>
        </p:nvSpPr>
        <p:spPr/>
        <p:txBody>
          <a:bodyPr>
            <a:normAutofit/>
          </a:bodyPr>
          <a:lstStyle/>
          <a:p>
            <a:pPr marL="0" indent="0">
              <a:buNone/>
            </a:pPr>
            <a:r>
              <a:rPr lang="cs-CZ" dirty="0" smtClean="0"/>
              <a:t>Do neděle </a:t>
            </a:r>
            <a:r>
              <a:rPr lang="cs-CZ" dirty="0"/>
              <a:t>(24.00) před další </a:t>
            </a:r>
            <a:r>
              <a:rPr lang="cs-CZ" dirty="0" smtClean="0"/>
              <a:t>hodinou</a:t>
            </a:r>
            <a:endParaRPr lang="cs-CZ" dirty="0"/>
          </a:p>
          <a:p>
            <a:r>
              <a:rPr lang="cs-CZ" dirty="0"/>
              <a:t>Volba tématu článku, napsání </a:t>
            </a:r>
            <a:r>
              <a:rPr lang="cs-CZ" dirty="0" smtClean="0"/>
              <a:t>abstraktu</a:t>
            </a:r>
          </a:p>
          <a:p>
            <a:r>
              <a:rPr lang="cs-CZ" dirty="0" smtClean="0"/>
              <a:t>2 verze: 250 slov, pak 150 slov</a:t>
            </a:r>
            <a:endParaRPr lang="cs-CZ" dirty="0"/>
          </a:p>
          <a:p>
            <a:endParaRPr lang="cs-CZ" dirty="0"/>
          </a:p>
          <a:p>
            <a:pPr marL="0" indent="0">
              <a:buNone/>
            </a:pPr>
            <a:r>
              <a:rPr lang="cs-CZ" dirty="0" smtClean="0"/>
              <a:t>Do středy </a:t>
            </a:r>
            <a:r>
              <a:rPr lang="cs-CZ" dirty="0"/>
              <a:t>(12.00) před další hodinou</a:t>
            </a:r>
          </a:p>
          <a:p>
            <a:r>
              <a:rPr lang="cs-CZ" dirty="0" smtClean="0"/>
              <a:t>Napsání zpětné </a:t>
            </a:r>
            <a:r>
              <a:rPr lang="cs-CZ" dirty="0"/>
              <a:t>vazby </a:t>
            </a:r>
            <a:r>
              <a:rPr lang="cs-CZ" dirty="0" smtClean="0"/>
              <a:t>k abstraktu</a:t>
            </a:r>
          </a:p>
          <a:p>
            <a:endParaRPr lang="cs-CZ" dirty="0"/>
          </a:p>
          <a:p>
            <a:r>
              <a:rPr lang="cs-CZ" dirty="0" smtClean="0"/>
              <a:t>Viz šablona</a:t>
            </a:r>
            <a:endParaRPr lang="cs-CZ" dirty="0"/>
          </a:p>
        </p:txBody>
      </p:sp>
    </p:spTree>
    <p:extLst>
      <p:ext uri="{BB962C8B-B14F-4D97-AF65-F5344CB8AC3E}">
        <p14:creationId xmlns:p14="http://schemas.microsoft.com/office/powerpoint/2010/main" val="1619424668"/>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Šablona</a:t>
            </a:r>
            <a:endParaRPr lang="en-US" dirty="0"/>
          </a:p>
        </p:txBody>
      </p:sp>
      <p:sp>
        <p:nvSpPr>
          <p:cNvPr id="3" name="Zástupný symbol pro obsah 2"/>
          <p:cNvSpPr>
            <a:spLocks noGrp="1"/>
          </p:cNvSpPr>
          <p:nvPr>
            <p:ph sz="quarter" idx="1"/>
          </p:nvPr>
        </p:nvSpPr>
        <p:spPr/>
        <p:txBody>
          <a:bodyPr/>
          <a:lstStyle/>
          <a:p>
            <a:pPr marL="0" indent="0">
              <a:buNone/>
            </a:pPr>
            <a:r>
              <a:rPr lang="cs-CZ" dirty="0"/>
              <a:t>1. Čitelnost: Jak se Vám abstrakt četl?</a:t>
            </a:r>
            <a:endParaRPr lang="en-US" dirty="0"/>
          </a:p>
          <a:p>
            <a:pPr marL="0" indent="0">
              <a:buNone/>
            </a:pPr>
            <a:r>
              <a:rPr lang="cs-CZ" dirty="0"/>
              <a:t>2. Výsledný dojem: Jak byste jej krátce zhodnotili? Co se Vám na něm líbilo/nelíbilo?</a:t>
            </a:r>
            <a:endParaRPr lang="en-US" dirty="0"/>
          </a:p>
          <a:p>
            <a:pPr marL="0" indent="0">
              <a:buNone/>
            </a:pPr>
            <a:r>
              <a:rPr lang="cs-CZ" dirty="0"/>
              <a:t>3. Konkrétní podněty:</a:t>
            </a:r>
            <a:endParaRPr lang="en-US" dirty="0"/>
          </a:p>
          <a:p>
            <a:pPr marL="0" indent="0">
              <a:buNone/>
            </a:pPr>
            <a:r>
              <a:rPr lang="cs-CZ" dirty="0"/>
              <a:t>a) Jak by šel abstrakt ještě zkrátit, zpřehlednit?</a:t>
            </a:r>
            <a:endParaRPr lang="en-US" dirty="0"/>
          </a:p>
          <a:p>
            <a:pPr marL="0" indent="0">
              <a:buNone/>
            </a:pPr>
            <a:r>
              <a:rPr lang="cs-CZ" dirty="0"/>
              <a:t>b) Jaké důležité otázky zůstaly po přečtení abstraktu nezodpovězeny (viz přednáška, co všechno by měl abstrakt obsahovat)?</a:t>
            </a:r>
            <a:endParaRPr lang="en-US" dirty="0"/>
          </a:p>
          <a:p>
            <a:pPr marL="0" indent="0">
              <a:buNone/>
            </a:pPr>
            <a:r>
              <a:rPr lang="cs-CZ" dirty="0"/>
              <a:t>c) Co je v abstraktu nejasné/matoucí?</a:t>
            </a:r>
            <a:endParaRPr lang="en-US" dirty="0"/>
          </a:p>
          <a:p>
            <a:pPr marL="0" indent="0">
              <a:buNone/>
            </a:pPr>
            <a:r>
              <a:rPr lang="cs-CZ" dirty="0"/>
              <a:t>4. Další otázky pro autora/autorku?</a:t>
            </a:r>
            <a:endParaRPr lang="en-US" dirty="0"/>
          </a:p>
          <a:p>
            <a:endParaRPr lang="en-US" dirty="0"/>
          </a:p>
        </p:txBody>
      </p:sp>
    </p:spTree>
    <p:extLst>
      <p:ext uri="{BB962C8B-B14F-4D97-AF65-F5344CB8AC3E}">
        <p14:creationId xmlns:p14="http://schemas.microsoft.com/office/powerpoint/2010/main" val="148296873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Abstrakt</a:t>
            </a:r>
            <a:endParaRPr lang="cs-CZ" dirty="0"/>
          </a:p>
        </p:txBody>
      </p:sp>
      <p:sp>
        <p:nvSpPr>
          <p:cNvPr id="3" name="Zástupný symbol pro obsah 2"/>
          <p:cNvSpPr>
            <a:spLocks noGrp="1"/>
          </p:cNvSpPr>
          <p:nvPr>
            <p:ph sz="quarter" idx="1"/>
          </p:nvPr>
        </p:nvSpPr>
        <p:spPr/>
        <p:txBody>
          <a:bodyPr>
            <a:normAutofit lnSpcReduction="10000"/>
          </a:bodyPr>
          <a:lstStyle/>
          <a:p>
            <a:r>
              <a:rPr lang="cs-CZ" dirty="0"/>
              <a:t>Příklad – abstrakt k odbornému </a:t>
            </a:r>
            <a:r>
              <a:rPr lang="cs-CZ" dirty="0" smtClean="0"/>
              <a:t>článku</a:t>
            </a:r>
          </a:p>
          <a:p>
            <a:r>
              <a:rPr lang="cs-CZ" dirty="0"/>
              <a:t>Co napíšeme do abstraktu, do velké míry ovlivňuje, jak bude článek přijímán a </a:t>
            </a:r>
            <a:r>
              <a:rPr lang="cs-CZ" dirty="0" smtClean="0"/>
              <a:t>hodnocen</a:t>
            </a:r>
          </a:p>
          <a:p>
            <a:endParaRPr lang="cs-CZ" dirty="0"/>
          </a:p>
          <a:p>
            <a:r>
              <a:rPr lang="cs-CZ" dirty="0"/>
              <a:t>Co </a:t>
            </a:r>
            <a:r>
              <a:rPr lang="cs-CZ" dirty="0" smtClean="0"/>
              <a:t>publikum potřebuje </a:t>
            </a:r>
            <a:r>
              <a:rPr lang="cs-CZ" dirty="0"/>
              <a:t>vědět</a:t>
            </a:r>
            <a:r>
              <a:rPr lang="cs-CZ" dirty="0" smtClean="0"/>
              <a:t>?</a:t>
            </a:r>
          </a:p>
          <a:p>
            <a:pPr lvl="1"/>
            <a:r>
              <a:rPr lang="cs-CZ" dirty="0" smtClean="0"/>
              <a:t>praxe </a:t>
            </a:r>
            <a:r>
              <a:rPr lang="cs-CZ" dirty="0"/>
              <a:t>s vlastním hledáním vhodných článků (EBSCO</a:t>
            </a:r>
            <a:r>
              <a:rPr lang="cs-CZ" dirty="0" smtClean="0"/>
              <a:t>)</a:t>
            </a:r>
          </a:p>
          <a:p>
            <a:pPr lvl="1"/>
            <a:endParaRPr lang="cs-CZ" dirty="0" smtClean="0"/>
          </a:p>
          <a:p>
            <a:r>
              <a:rPr lang="cs-CZ" dirty="0"/>
              <a:t>Co </a:t>
            </a:r>
            <a:r>
              <a:rPr lang="cs-CZ" dirty="0" smtClean="0"/>
              <a:t>můžeme </a:t>
            </a:r>
            <a:r>
              <a:rPr lang="cs-CZ" dirty="0"/>
              <a:t>ostatním nabídnout</a:t>
            </a:r>
            <a:r>
              <a:rPr lang="cs-CZ" dirty="0" smtClean="0"/>
              <a:t>?</a:t>
            </a:r>
          </a:p>
          <a:p>
            <a:pPr lvl="1"/>
            <a:r>
              <a:rPr lang="cs-CZ" dirty="0" smtClean="0"/>
              <a:t>„</a:t>
            </a:r>
            <a:r>
              <a:rPr lang="cs-CZ" dirty="0"/>
              <a:t>Oslovujeme“ kolegy ze stejné oblasti? </a:t>
            </a:r>
            <a:endParaRPr lang="cs-CZ" dirty="0" smtClean="0"/>
          </a:p>
          <a:p>
            <a:pPr lvl="1"/>
            <a:r>
              <a:rPr lang="cs-CZ" dirty="0" smtClean="0"/>
              <a:t>Přinášíme </a:t>
            </a:r>
            <a:r>
              <a:rPr lang="cs-CZ" dirty="0"/>
              <a:t>nové poznatky? </a:t>
            </a:r>
            <a:endParaRPr lang="cs-CZ" dirty="0" smtClean="0"/>
          </a:p>
          <a:p>
            <a:pPr lvl="1"/>
            <a:r>
              <a:rPr lang="cs-CZ" dirty="0" smtClean="0"/>
              <a:t>Ověřili </a:t>
            </a:r>
            <a:r>
              <a:rPr lang="cs-CZ" dirty="0"/>
              <a:t>jsme dosavadní vědění</a:t>
            </a:r>
            <a:r>
              <a:rPr lang="cs-CZ" dirty="0" smtClean="0"/>
              <a:t>?</a:t>
            </a:r>
            <a:endParaRPr lang="cs-CZ" dirty="0"/>
          </a:p>
          <a:p>
            <a:pPr lvl="1"/>
            <a:r>
              <a:rPr lang="cs-CZ" dirty="0" smtClean="0"/>
              <a:t>Kde, ke komu, proč a o čem </a:t>
            </a:r>
            <a:r>
              <a:rPr lang="cs-CZ" dirty="0"/>
              <a:t>abstrakt mluví</a:t>
            </a:r>
            <a:r>
              <a:rPr lang="cs-CZ" dirty="0" smtClean="0"/>
              <a:t>?</a:t>
            </a:r>
          </a:p>
          <a:p>
            <a:pPr marL="0" indent="0">
              <a:buNone/>
            </a:pPr>
            <a:endParaRPr lang="cs-CZ" dirty="0"/>
          </a:p>
          <a:p>
            <a:endParaRPr lang="cs-CZ" dirty="0"/>
          </a:p>
          <a:p>
            <a:endParaRPr lang="cs-CZ" dirty="0"/>
          </a:p>
        </p:txBody>
      </p:sp>
    </p:spTree>
    <p:extLst>
      <p:ext uri="{BB962C8B-B14F-4D97-AF65-F5344CB8AC3E}">
        <p14:creationId xmlns:p14="http://schemas.microsoft.com/office/powerpoint/2010/main" val="33337255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Psaní Abstraktu</a:t>
            </a:r>
            <a:endParaRPr lang="cs-CZ" dirty="0"/>
          </a:p>
        </p:txBody>
      </p:sp>
      <p:sp>
        <p:nvSpPr>
          <p:cNvPr id="3" name="Zástupný symbol pro obsah 2"/>
          <p:cNvSpPr>
            <a:spLocks noGrp="1"/>
          </p:cNvSpPr>
          <p:nvPr>
            <p:ph sz="quarter" idx="1"/>
          </p:nvPr>
        </p:nvSpPr>
        <p:spPr/>
        <p:txBody>
          <a:bodyPr>
            <a:normAutofit fontScale="92500" lnSpcReduction="10000"/>
          </a:bodyPr>
          <a:lstStyle/>
          <a:p>
            <a:r>
              <a:rPr lang="cs-CZ" dirty="0" smtClean="0"/>
              <a:t>Většinou se píše na konec</a:t>
            </a:r>
          </a:p>
          <a:p>
            <a:pPr lvl="1"/>
            <a:r>
              <a:rPr lang="cs-CZ" dirty="0" smtClean="0"/>
              <a:t>Výjimka – konferenční abstrakty, kapitoly </a:t>
            </a:r>
          </a:p>
          <a:p>
            <a:pPr lvl="1"/>
            <a:r>
              <a:rPr lang="cs-CZ" dirty="0" smtClean="0"/>
              <a:t>Často bez zjištění</a:t>
            </a:r>
          </a:p>
          <a:p>
            <a:endParaRPr lang="cs-CZ" dirty="0" smtClean="0"/>
          </a:p>
          <a:p>
            <a:r>
              <a:rPr lang="cs-CZ" dirty="0" smtClean="0"/>
              <a:t>Ideálně s určitým odstupem po napsání textu</a:t>
            </a:r>
          </a:p>
          <a:p>
            <a:endParaRPr lang="cs-CZ" dirty="0" smtClean="0"/>
          </a:p>
          <a:p>
            <a:r>
              <a:rPr lang="cs-CZ" dirty="0" smtClean="0"/>
              <a:t>Soustřeďte se na to opravdu důležité</a:t>
            </a:r>
          </a:p>
          <a:p>
            <a:r>
              <a:rPr lang="cs-CZ" dirty="0" smtClean="0"/>
              <a:t>Smiřte se s tím, že vše se do abstraktu nevejde</a:t>
            </a:r>
          </a:p>
          <a:p>
            <a:endParaRPr lang="cs-CZ" dirty="0" smtClean="0"/>
          </a:p>
          <a:p>
            <a:r>
              <a:rPr lang="cs-CZ" dirty="0" smtClean="0"/>
              <a:t>Dejte jej někomu přečíst – co:</a:t>
            </a:r>
          </a:p>
          <a:p>
            <a:pPr lvl="1"/>
            <a:r>
              <a:rPr lang="cs-CZ" dirty="0" smtClean="0"/>
              <a:t>Chybí</a:t>
            </a:r>
          </a:p>
          <a:p>
            <a:pPr lvl="1"/>
            <a:r>
              <a:rPr lang="cs-CZ" dirty="0" smtClean="0"/>
              <a:t>Přebývá</a:t>
            </a:r>
          </a:p>
          <a:p>
            <a:pPr lvl="1" algn="just"/>
            <a:r>
              <a:rPr lang="cs-CZ" dirty="0" smtClean="0"/>
              <a:t>Je nejasné?</a:t>
            </a:r>
          </a:p>
          <a:p>
            <a:endParaRPr lang="cs-CZ" dirty="0"/>
          </a:p>
        </p:txBody>
      </p:sp>
    </p:spTree>
    <p:extLst>
      <p:ext uri="{BB962C8B-B14F-4D97-AF65-F5344CB8AC3E}">
        <p14:creationId xmlns:p14="http://schemas.microsoft.com/office/powerpoint/2010/main" val="273543891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Abstrakt - struktura</a:t>
            </a:r>
            <a:endParaRPr lang="cs-CZ" dirty="0"/>
          </a:p>
        </p:txBody>
      </p:sp>
      <p:sp>
        <p:nvSpPr>
          <p:cNvPr id="3" name="Zástupný symbol pro obsah 2"/>
          <p:cNvSpPr>
            <a:spLocks noGrp="1"/>
          </p:cNvSpPr>
          <p:nvPr>
            <p:ph sz="quarter" idx="1"/>
          </p:nvPr>
        </p:nvSpPr>
        <p:spPr/>
        <p:txBody>
          <a:bodyPr>
            <a:normAutofit lnSpcReduction="10000"/>
          </a:bodyPr>
          <a:lstStyle/>
          <a:p>
            <a:r>
              <a:rPr lang="cs-CZ" dirty="0"/>
              <a:t>Někdy přímo předepsáno jako struktura </a:t>
            </a:r>
            <a:r>
              <a:rPr lang="cs-CZ" dirty="0" smtClean="0"/>
              <a:t>abstraktu</a:t>
            </a:r>
          </a:p>
          <a:p>
            <a:endParaRPr lang="cs-CZ" dirty="0"/>
          </a:p>
          <a:p>
            <a:pPr marL="822960" lvl="1" indent="-457200">
              <a:buFont typeface="+mj-lt"/>
              <a:buAutoNum type="arabicPeriod"/>
            </a:pPr>
            <a:r>
              <a:rPr lang="cs-CZ" dirty="0" smtClean="0"/>
              <a:t>Téma/oblast</a:t>
            </a:r>
            <a:endParaRPr lang="cs-CZ" dirty="0" smtClean="0"/>
          </a:p>
          <a:p>
            <a:pPr marL="822960" lvl="1" indent="-457200">
              <a:buFont typeface="+mj-lt"/>
              <a:buAutoNum type="arabicPeriod"/>
            </a:pPr>
            <a:r>
              <a:rPr lang="cs-CZ" dirty="0" smtClean="0"/>
              <a:t>Výzkumná otázka/záměr</a:t>
            </a:r>
          </a:p>
          <a:p>
            <a:pPr marL="822960" lvl="1" indent="-457200">
              <a:buFont typeface="+mj-lt"/>
              <a:buAutoNum type="arabicPeriod"/>
            </a:pPr>
            <a:r>
              <a:rPr lang="cs-CZ" dirty="0" smtClean="0"/>
              <a:t>Metoda (vzorek, sběr, analýza)</a:t>
            </a:r>
          </a:p>
          <a:p>
            <a:pPr marL="822960" lvl="1" indent="-457200">
              <a:buFont typeface="+mj-lt"/>
              <a:buAutoNum type="arabicPeriod"/>
            </a:pPr>
            <a:r>
              <a:rPr lang="cs-CZ" dirty="0" smtClean="0"/>
              <a:t>Zjištění</a:t>
            </a:r>
          </a:p>
          <a:p>
            <a:pPr marL="822960" lvl="1" indent="-457200">
              <a:buFont typeface="+mj-lt"/>
              <a:buAutoNum type="arabicPeriod"/>
            </a:pPr>
            <a:r>
              <a:rPr lang="cs-CZ" dirty="0" smtClean="0"/>
              <a:t>Diskuse/implikace</a:t>
            </a:r>
          </a:p>
          <a:p>
            <a:endParaRPr lang="cs-CZ" dirty="0" smtClean="0"/>
          </a:p>
          <a:p>
            <a:r>
              <a:rPr lang="cs-CZ" dirty="0" smtClean="0"/>
              <a:t>Vše </a:t>
            </a:r>
            <a:r>
              <a:rPr lang="cs-CZ" dirty="0" smtClean="0"/>
              <a:t>cca 1-2 věty</a:t>
            </a:r>
          </a:p>
          <a:p>
            <a:endParaRPr lang="cs-CZ" dirty="0" smtClean="0"/>
          </a:p>
          <a:p>
            <a:r>
              <a:rPr lang="cs-CZ" dirty="0" smtClean="0"/>
              <a:t>Ale - nejvíce </a:t>
            </a:r>
            <a:r>
              <a:rPr lang="cs-CZ" dirty="0" smtClean="0"/>
              <a:t>prostoru by se mělo věnovat zjištěním </a:t>
            </a:r>
            <a:endParaRPr lang="cs-CZ" dirty="0"/>
          </a:p>
          <a:p>
            <a:pPr lvl="1"/>
            <a:r>
              <a:rPr lang="cs-CZ" dirty="0" smtClean="0"/>
              <a:t>I když záleží </a:t>
            </a:r>
            <a:r>
              <a:rPr lang="cs-CZ" dirty="0" smtClean="0"/>
              <a:t>na podobě článku</a:t>
            </a:r>
          </a:p>
          <a:p>
            <a:endParaRPr lang="cs-CZ" dirty="0"/>
          </a:p>
        </p:txBody>
      </p:sp>
    </p:spTree>
    <p:extLst>
      <p:ext uri="{BB962C8B-B14F-4D97-AF65-F5344CB8AC3E}">
        <p14:creationId xmlns:p14="http://schemas.microsoft.com/office/powerpoint/2010/main" val="306811379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aoblený obdélník 3"/>
          <p:cNvSpPr/>
          <p:nvPr/>
        </p:nvSpPr>
        <p:spPr>
          <a:xfrm>
            <a:off x="179512" y="107005"/>
            <a:ext cx="8496943" cy="873723"/>
          </a:xfrm>
          <a:prstGeom prst="roundRect">
            <a:avLst/>
          </a:prstGeom>
          <a:solidFill>
            <a:schemeClr val="accent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1" algn="ctr"/>
            <a:r>
              <a:rPr lang="cs-CZ" dirty="0" smtClean="0"/>
              <a:t>TÉMA + ZÁMĚR </a:t>
            </a:r>
          </a:p>
          <a:p>
            <a:pPr lvl="1"/>
            <a:r>
              <a:rPr lang="en-US" dirty="0" smtClean="0"/>
              <a:t>This </a:t>
            </a:r>
            <a:r>
              <a:rPr lang="en-US" dirty="0"/>
              <a:t>study examines the predictors of political trust in late adolescence. </a:t>
            </a:r>
            <a:endParaRPr lang="cs-CZ" dirty="0"/>
          </a:p>
          <a:p>
            <a:pPr algn="ctr"/>
            <a:endParaRPr lang="cs-CZ" dirty="0"/>
          </a:p>
        </p:txBody>
      </p:sp>
      <p:sp>
        <p:nvSpPr>
          <p:cNvPr id="5" name="Zaoblený obdélník 4"/>
          <p:cNvSpPr/>
          <p:nvPr/>
        </p:nvSpPr>
        <p:spPr>
          <a:xfrm>
            <a:off x="179511" y="1196752"/>
            <a:ext cx="8496943" cy="1440160"/>
          </a:xfrm>
          <a:prstGeom prst="roundRect">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smtClean="0"/>
              <a:t>METODA + VZOREK</a:t>
            </a:r>
          </a:p>
          <a:p>
            <a:pPr algn="ctr"/>
            <a:r>
              <a:rPr lang="en-US" dirty="0" smtClean="0"/>
              <a:t>Three-wave </a:t>
            </a:r>
            <a:r>
              <a:rPr lang="en-US" dirty="0"/>
              <a:t>longitudinal data (age 11, 15, and 17) from 1,116 Czech adolescents (of which 346 participated at least in the first and the last wave) were analyzed using structural equation modeling</a:t>
            </a:r>
            <a:r>
              <a:rPr lang="en-US" dirty="0" smtClean="0"/>
              <a:t>.</a:t>
            </a:r>
            <a:endParaRPr lang="cs-CZ" dirty="0"/>
          </a:p>
        </p:txBody>
      </p:sp>
      <p:sp>
        <p:nvSpPr>
          <p:cNvPr id="6" name="Zaoblený obdélník 5"/>
          <p:cNvSpPr/>
          <p:nvPr/>
        </p:nvSpPr>
        <p:spPr>
          <a:xfrm>
            <a:off x="179511" y="2780928"/>
            <a:ext cx="8496943" cy="2304256"/>
          </a:xfrm>
          <a:prstGeom prst="round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smtClean="0"/>
              <a:t>ZJIŠTĚNÍ</a:t>
            </a:r>
          </a:p>
          <a:p>
            <a:pPr algn="ctr"/>
            <a:r>
              <a:rPr lang="en-US" dirty="0" smtClean="0"/>
              <a:t>Results </a:t>
            </a:r>
            <a:r>
              <a:rPr lang="en-US" dirty="0"/>
              <a:t>showed that greater political trust in late adolescence was predicted by high verbal cognitive ability in early adolescence. This effect was explicable by adolescents’ greater cognitive political engagement but not by their more positive relationship with authorities (school or parents) during adolescence. Next, early adolescents who perceived more parental warmth had greater political trust when they reached late adolescence. </a:t>
            </a:r>
            <a:endParaRPr lang="cs-CZ" dirty="0"/>
          </a:p>
          <a:p>
            <a:pPr algn="ctr"/>
            <a:endParaRPr lang="cs-CZ" dirty="0"/>
          </a:p>
        </p:txBody>
      </p:sp>
      <p:sp>
        <p:nvSpPr>
          <p:cNvPr id="7" name="Zaoblený obdélník 6"/>
          <p:cNvSpPr/>
          <p:nvPr/>
        </p:nvSpPr>
        <p:spPr>
          <a:xfrm>
            <a:off x="179512" y="5301208"/>
            <a:ext cx="8496943" cy="122413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dirty="0" smtClean="0"/>
          </a:p>
          <a:p>
            <a:pPr algn="ctr"/>
            <a:r>
              <a:rPr lang="cs-CZ" dirty="0" smtClean="0"/>
              <a:t>IMPLIKACE</a:t>
            </a:r>
          </a:p>
          <a:p>
            <a:pPr algn="ctr"/>
            <a:r>
              <a:rPr lang="en-US" dirty="0" smtClean="0"/>
              <a:t>These </a:t>
            </a:r>
            <a:r>
              <a:rPr lang="en-US" dirty="0"/>
              <a:t>results suggest that some young people might enter adulthood more skeptical regarding politics based on their abilities and early non-political experiences.</a:t>
            </a:r>
            <a:endParaRPr lang="cs-CZ" dirty="0"/>
          </a:p>
          <a:p>
            <a:pPr algn="ctr"/>
            <a:endParaRPr lang="cs-CZ" dirty="0"/>
          </a:p>
        </p:txBody>
      </p:sp>
    </p:spTree>
    <p:extLst>
      <p:ext uri="{BB962C8B-B14F-4D97-AF65-F5344CB8AC3E}">
        <p14:creationId xmlns:p14="http://schemas.microsoft.com/office/powerpoint/2010/main" val="271706350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Co by nemělo chybět...</a:t>
            </a:r>
            <a:br>
              <a:rPr lang="cs-CZ" dirty="0"/>
            </a:br>
            <a:endParaRPr lang="cs-CZ" dirty="0"/>
          </a:p>
        </p:txBody>
      </p:sp>
      <p:sp>
        <p:nvSpPr>
          <p:cNvPr id="3" name="Zástupný symbol pro obsah 2"/>
          <p:cNvSpPr>
            <a:spLocks noGrp="1"/>
          </p:cNvSpPr>
          <p:nvPr>
            <p:ph sz="quarter" idx="1"/>
          </p:nvPr>
        </p:nvSpPr>
        <p:spPr/>
        <p:txBody>
          <a:bodyPr>
            <a:normAutofit/>
          </a:bodyPr>
          <a:lstStyle/>
          <a:p>
            <a:r>
              <a:rPr lang="cs-CZ" dirty="0"/>
              <a:t>Oblast/téma, jíž se článek zabývá.</a:t>
            </a:r>
          </a:p>
          <a:p>
            <a:pPr lvl="1"/>
            <a:r>
              <a:rPr lang="cs-CZ" dirty="0"/>
              <a:t>Např. rozvoj autonomie, výkonová motivace, partnerské vztahy</a:t>
            </a:r>
            <a:r>
              <a:rPr lang="cs-CZ" dirty="0" smtClean="0"/>
              <a:t>...</a:t>
            </a:r>
          </a:p>
          <a:p>
            <a:pPr marL="365760" lvl="1" indent="0">
              <a:buNone/>
            </a:pPr>
            <a:endParaRPr lang="cs-CZ" dirty="0" smtClean="0"/>
          </a:p>
          <a:p>
            <a:r>
              <a:rPr lang="cs-CZ" dirty="0"/>
              <a:t>Teoretické zázemí, perspektiva – </a:t>
            </a:r>
            <a:r>
              <a:rPr lang="cs-CZ" dirty="0" smtClean="0"/>
              <a:t>pokud </a:t>
            </a:r>
            <a:r>
              <a:rPr lang="cs-CZ" dirty="0"/>
              <a:t>je jasně </a:t>
            </a:r>
            <a:r>
              <a:rPr lang="cs-CZ" dirty="0" smtClean="0"/>
              <a:t>stanovena</a:t>
            </a:r>
            <a:endParaRPr lang="cs-CZ" dirty="0"/>
          </a:p>
          <a:p>
            <a:pPr lvl="1"/>
            <a:r>
              <a:rPr lang="cs-CZ" dirty="0"/>
              <a:t>Mnoho abstraktů ji vůbec neuvádí (především „ryze empirické“ články</a:t>
            </a:r>
            <a:r>
              <a:rPr lang="cs-CZ" dirty="0" smtClean="0"/>
              <a:t>) </a:t>
            </a:r>
            <a:endParaRPr lang="cs-CZ" dirty="0"/>
          </a:p>
          <a:p>
            <a:pPr lvl="1"/>
            <a:r>
              <a:rPr lang="cs-CZ" dirty="0"/>
              <a:t>Jindy je naopak nutnou součástí (např. u zkoumání identity, </a:t>
            </a:r>
            <a:r>
              <a:rPr lang="cs-CZ" dirty="0" smtClean="0"/>
              <a:t>use </a:t>
            </a:r>
            <a:r>
              <a:rPr lang="cs-CZ" dirty="0"/>
              <a:t>and </a:t>
            </a:r>
            <a:r>
              <a:rPr lang="cs-CZ" dirty="0" err="1"/>
              <a:t>gratification</a:t>
            </a:r>
            <a:r>
              <a:rPr lang="cs-CZ" dirty="0"/>
              <a:t>, </a:t>
            </a:r>
            <a:r>
              <a:rPr lang="cs-CZ" dirty="0" err="1" smtClean="0"/>
              <a:t>theory</a:t>
            </a:r>
            <a:r>
              <a:rPr lang="cs-CZ" dirty="0" smtClean="0"/>
              <a:t> </a:t>
            </a:r>
            <a:r>
              <a:rPr lang="cs-CZ" dirty="0" err="1" smtClean="0"/>
              <a:t>of</a:t>
            </a:r>
            <a:r>
              <a:rPr lang="cs-CZ" dirty="0" smtClean="0"/>
              <a:t> </a:t>
            </a:r>
            <a:r>
              <a:rPr lang="cs-CZ" dirty="0" err="1" smtClean="0"/>
              <a:t>planned</a:t>
            </a:r>
            <a:r>
              <a:rPr lang="cs-CZ" dirty="0" smtClean="0"/>
              <a:t> </a:t>
            </a:r>
            <a:r>
              <a:rPr lang="cs-CZ" dirty="0" err="1" smtClean="0"/>
              <a:t>behavior</a:t>
            </a:r>
            <a:r>
              <a:rPr lang="cs-CZ" dirty="0" smtClean="0"/>
              <a:t>  apod</a:t>
            </a:r>
            <a:r>
              <a:rPr lang="cs-CZ" dirty="0" smtClean="0"/>
              <a:t>.)</a:t>
            </a:r>
          </a:p>
          <a:p>
            <a:pPr lvl="1"/>
            <a:r>
              <a:rPr lang="cs-CZ" dirty="0" smtClean="0"/>
              <a:t>u teoretických článků</a:t>
            </a:r>
            <a:endParaRPr lang="cs-CZ" dirty="0"/>
          </a:p>
          <a:p>
            <a:endParaRPr lang="cs-CZ" dirty="0"/>
          </a:p>
          <a:p>
            <a:pPr marL="0" indent="0">
              <a:buNone/>
            </a:pPr>
            <a:endParaRPr lang="cs-CZ" dirty="0"/>
          </a:p>
        </p:txBody>
      </p:sp>
    </p:spTree>
    <p:extLst>
      <p:ext uri="{BB962C8B-B14F-4D97-AF65-F5344CB8AC3E}">
        <p14:creationId xmlns:p14="http://schemas.microsoft.com/office/powerpoint/2010/main" val="77160363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Co by nemělo chybět...</a:t>
            </a:r>
            <a:br>
              <a:rPr lang="cs-CZ" dirty="0"/>
            </a:br>
            <a:endParaRPr lang="cs-CZ" dirty="0"/>
          </a:p>
        </p:txBody>
      </p:sp>
      <p:sp>
        <p:nvSpPr>
          <p:cNvPr id="3" name="Zástupný symbol pro obsah 2"/>
          <p:cNvSpPr>
            <a:spLocks noGrp="1"/>
          </p:cNvSpPr>
          <p:nvPr>
            <p:ph sz="quarter" idx="1"/>
          </p:nvPr>
        </p:nvSpPr>
        <p:spPr/>
        <p:txBody>
          <a:bodyPr/>
          <a:lstStyle/>
          <a:p>
            <a:r>
              <a:rPr lang="cs-CZ" dirty="0"/>
              <a:t>Výzkumná otázka </a:t>
            </a:r>
          </a:p>
          <a:p>
            <a:pPr lvl="1"/>
            <a:r>
              <a:rPr lang="cs-CZ" dirty="0" smtClean="0"/>
              <a:t>jako </a:t>
            </a:r>
            <a:r>
              <a:rPr lang="cs-CZ" dirty="0"/>
              <a:t>věta, </a:t>
            </a:r>
            <a:r>
              <a:rPr lang="cs-CZ" dirty="0" smtClean="0"/>
              <a:t>záměr</a:t>
            </a:r>
            <a:endParaRPr lang="cs-CZ" dirty="0"/>
          </a:p>
          <a:p>
            <a:endParaRPr lang="cs-CZ" dirty="0" smtClean="0"/>
          </a:p>
          <a:p>
            <a:r>
              <a:rPr lang="cs-CZ" dirty="0" smtClean="0"/>
              <a:t>V </a:t>
            </a:r>
            <a:r>
              <a:rPr lang="cs-CZ" dirty="0"/>
              <a:t>čem je článek </a:t>
            </a:r>
            <a:r>
              <a:rPr lang="cs-CZ" dirty="0" smtClean="0"/>
              <a:t>nový/přínosný/originální/odlišný („</a:t>
            </a:r>
            <a:r>
              <a:rPr lang="cs-CZ" dirty="0" err="1" smtClean="0"/>
              <a:t>We</a:t>
            </a:r>
            <a:r>
              <a:rPr lang="cs-CZ" dirty="0" smtClean="0"/>
              <a:t> </a:t>
            </a:r>
            <a:r>
              <a:rPr lang="cs-CZ" dirty="0" err="1" smtClean="0"/>
              <a:t>lack</a:t>
            </a:r>
            <a:r>
              <a:rPr lang="cs-CZ" dirty="0" smtClean="0"/>
              <a:t> </a:t>
            </a:r>
            <a:r>
              <a:rPr lang="cs-CZ" dirty="0" err="1" smtClean="0"/>
              <a:t>knowledge</a:t>
            </a:r>
            <a:r>
              <a:rPr lang="cs-CZ" dirty="0" smtClean="0"/>
              <a:t> </a:t>
            </a:r>
            <a:r>
              <a:rPr lang="cs-CZ" dirty="0" err="1" smtClean="0"/>
              <a:t>about</a:t>
            </a:r>
            <a:r>
              <a:rPr lang="cs-CZ" dirty="0" smtClean="0"/>
              <a:t>…“)</a:t>
            </a:r>
          </a:p>
          <a:p>
            <a:pPr lvl="1"/>
            <a:r>
              <a:rPr lang="cs-CZ" dirty="0" smtClean="0"/>
              <a:t>Občas chybí (podobně jako teoretické </a:t>
            </a:r>
            <a:r>
              <a:rPr lang="cs-CZ" dirty="0" smtClean="0"/>
              <a:t>zázemí)</a:t>
            </a:r>
          </a:p>
          <a:p>
            <a:pPr lvl="1"/>
            <a:r>
              <a:rPr lang="cs-CZ" dirty="0" smtClean="0"/>
              <a:t>pokud ale můžete</a:t>
            </a:r>
            <a:r>
              <a:rPr lang="cs-CZ" dirty="0" smtClean="0"/>
              <a:t>, toto uveďte</a:t>
            </a:r>
          </a:p>
          <a:p>
            <a:endParaRPr lang="cs-CZ" dirty="0"/>
          </a:p>
          <a:p>
            <a:r>
              <a:rPr lang="cs-CZ" dirty="0" smtClean="0"/>
              <a:t>Východisko, zázemí a otázka/záměr jsou často </a:t>
            </a:r>
            <a:r>
              <a:rPr lang="cs-CZ" dirty="0" smtClean="0"/>
              <a:t>spojeny</a:t>
            </a:r>
          </a:p>
          <a:p>
            <a:pPr lvl="1"/>
            <a:r>
              <a:rPr lang="cs-CZ" dirty="0" smtClean="0"/>
              <a:t>v </a:t>
            </a:r>
            <a:r>
              <a:rPr lang="cs-CZ" dirty="0" smtClean="0"/>
              <a:t>jedné-dvou </a:t>
            </a:r>
            <a:r>
              <a:rPr lang="cs-CZ" dirty="0" smtClean="0"/>
              <a:t>větách</a:t>
            </a:r>
            <a:endParaRPr lang="cs-CZ" dirty="0"/>
          </a:p>
          <a:p>
            <a:endParaRPr lang="cs-CZ" dirty="0"/>
          </a:p>
        </p:txBody>
      </p:sp>
    </p:spTree>
    <p:extLst>
      <p:ext uri="{BB962C8B-B14F-4D97-AF65-F5344CB8AC3E}">
        <p14:creationId xmlns:p14="http://schemas.microsoft.com/office/powerpoint/2010/main" val="371736418"/>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rkýř">
  <a:themeElements>
    <a:clrScheme name="Arkýř">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Arkýř">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Arkýř">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638</TotalTime>
  <Words>3047</Words>
  <Application>Microsoft Office PowerPoint</Application>
  <PresentationFormat>Předvádění na obrazovce (4:3)</PresentationFormat>
  <Paragraphs>261</Paragraphs>
  <Slides>38</Slides>
  <Notes>0</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38</vt:i4>
      </vt:variant>
    </vt:vector>
  </HeadingPairs>
  <TitlesOfParts>
    <vt:vector size="42" baseType="lpstr">
      <vt:lpstr>Century Schoolbook</vt:lpstr>
      <vt:lpstr>Wingdings</vt:lpstr>
      <vt:lpstr>Wingdings 2</vt:lpstr>
      <vt:lpstr>Arkýř</vt:lpstr>
      <vt:lpstr>PSY 475 Vědecká komunikace Přednáška: Psaní abstraktů</vt:lpstr>
      <vt:lpstr>Abstrakt</vt:lpstr>
      <vt:lpstr>Abstrakt</vt:lpstr>
      <vt:lpstr>Abstrakt</vt:lpstr>
      <vt:lpstr>Psaní Abstraktu</vt:lpstr>
      <vt:lpstr>Abstrakt - struktura</vt:lpstr>
      <vt:lpstr>Prezentace aplikace PowerPoint</vt:lpstr>
      <vt:lpstr>Co by nemělo chybět... </vt:lpstr>
      <vt:lpstr>Co by nemělo chybět... </vt:lpstr>
      <vt:lpstr>Prezentace aplikace PowerPoint</vt:lpstr>
      <vt:lpstr>Co by nemělo chybět... </vt:lpstr>
      <vt:lpstr>Prezentace aplikace PowerPoint</vt:lpstr>
      <vt:lpstr>Prezentace aplikace PowerPoint</vt:lpstr>
      <vt:lpstr>Prezentace aplikace PowerPoint</vt:lpstr>
      <vt:lpstr>Co by nemělo chybět... </vt:lpstr>
      <vt:lpstr>Prezentace aplikace PowerPoint</vt:lpstr>
      <vt:lpstr>Co by nemělo chybět... </vt:lpstr>
      <vt:lpstr>Prezentace aplikace PowerPoint</vt:lpstr>
      <vt:lpstr>Prezentace aplikace PowerPoint</vt:lpstr>
      <vt:lpstr>Co by nemělo chybět... </vt:lpstr>
      <vt:lpstr>Prezentace aplikace PowerPoint</vt:lpstr>
      <vt:lpstr>Prezentace aplikace PowerPoint</vt:lpstr>
      <vt:lpstr>A pak samozřejmě další:</vt:lpstr>
      <vt:lpstr>Co do abstraktu nepatří?</vt:lpstr>
      <vt:lpstr>Co do abstraktu nepatří?</vt:lpstr>
      <vt:lpstr>A jak jej napsat?</vt:lpstr>
      <vt:lpstr>A jak jej napsat?</vt:lpstr>
      <vt:lpstr>Prezentace aplikace PowerPoint</vt:lpstr>
      <vt:lpstr>Pokud nemáte místo…</vt:lpstr>
      <vt:lpstr>Prezentace aplikace PowerPoint</vt:lpstr>
      <vt:lpstr>Prezentace aplikace PowerPoint</vt:lpstr>
      <vt:lpstr>Prezentace aplikace PowerPoint</vt:lpstr>
      <vt:lpstr>Prezentace aplikace PowerPoint</vt:lpstr>
      <vt:lpstr>Prezentace aplikace PowerPoint</vt:lpstr>
      <vt:lpstr>Příklad pro Vás:</vt:lpstr>
      <vt:lpstr>Příklad pro Vás:</vt:lpstr>
      <vt:lpstr>Úkol do příště</vt:lpstr>
      <vt:lpstr>Šablona</vt:lpstr>
    </vt:vector>
  </TitlesOfParts>
  <Company>CIKT FSS MU</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PSY 475 Vědecká komunikace</dc:title>
  <dc:creator>Hana Macháčková</dc:creator>
  <cp:lastModifiedBy>Hana M</cp:lastModifiedBy>
  <cp:revision>143</cp:revision>
  <dcterms:created xsi:type="dcterms:W3CDTF">2013-02-24T09:24:17Z</dcterms:created>
  <dcterms:modified xsi:type="dcterms:W3CDTF">2015-02-26T08:45:49Z</dcterms:modified>
</cp:coreProperties>
</file>