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83" r:id="rId5"/>
    <p:sldId id="270" r:id="rId6"/>
    <p:sldId id="273" r:id="rId7"/>
    <p:sldId id="274" r:id="rId8"/>
    <p:sldId id="276" r:id="rId9"/>
    <p:sldId id="278" r:id="rId10"/>
    <p:sldId id="277" r:id="rId11"/>
    <p:sldId id="280" r:id="rId12"/>
    <p:sldId id="275" r:id="rId13"/>
    <p:sldId id="279" r:id="rId14"/>
    <p:sldId id="272" r:id="rId15"/>
    <p:sldId id="271" r:id="rId16"/>
    <p:sldId id="314" r:id="rId17"/>
    <p:sldId id="264" r:id="rId18"/>
    <p:sldId id="269" r:id="rId19"/>
    <p:sldId id="315" r:id="rId20"/>
    <p:sldId id="316" r:id="rId21"/>
    <p:sldId id="257" r:id="rId22"/>
    <p:sldId id="317" r:id="rId23"/>
    <p:sldId id="318" r:id="rId24"/>
    <p:sldId id="284" r:id="rId25"/>
    <p:sldId id="285" r:id="rId26"/>
    <p:sldId id="290" r:id="rId27"/>
    <p:sldId id="289" r:id="rId28"/>
    <p:sldId id="291" r:id="rId29"/>
    <p:sldId id="288" r:id="rId30"/>
    <p:sldId id="287" r:id="rId31"/>
    <p:sldId id="286" r:id="rId32"/>
    <p:sldId id="292" r:id="rId33"/>
    <p:sldId id="259" r:id="rId34"/>
    <p:sldId id="310" r:id="rId35"/>
    <p:sldId id="298" r:id="rId36"/>
    <p:sldId id="299" r:id="rId37"/>
    <p:sldId id="311" r:id="rId38"/>
    <p:sldId id="295" r:id="rId39"/>
    <p:sldId id="301" r:id="rId40"/>
    <p:sldId id="296" r:id="rId41"/>
    <p:sldId id="302" r:id="rId42"/>
    <p:sldId id="312" r:id="rId43"/>
    <p:sldId id="303" r:id="rId44"/>
    <p:sldId id="305" r:id="rId45"/>
    <p:sldId id="294" r:id="rId46"/>
    <p:sldId id="306" r:id="rId47"/>
    <p:sldId id="307" r:id="rId48"/>
    <p:sldId id="313" r:id="rId49"/>
    <p:sldId id="297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244CF-2DC7-4935-BA22-F7518D57E01C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E578F-C017-4C9B-8F04-A523CE782C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Psaní grantových žádostí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</a:t>
            </a:r>
            <a:r>
              <a:rPr lang="cs-CZ" dirty="0" smtClean="0"/>
              <a:t>4. </a:t>
            </a:r>
            <a:r>
              <a:rPr lang="cs-CZ" dirty="0" smtClean="0"/>
              <a:t>2015</a:t>
            </a:r>
            <a:endParaRPr lang="cs-CZ" dirty="0" smtClean="0"/>
          </a:p>
          <a:p>
            <a:r>
              <a:rPr lang="cs-CZ" dirty="0" smtClean="0"/>
              <a:t>Vědecká komunikace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284984"/>
            <a:ext cx="18002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Oponentní řízení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284984"/>
            <a:ext cx="18002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Oponentní řízení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28184" y="3789040"/>
            <a:ext cx="18002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Obdržení celkového hodnocení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5733256"/>
            <a:ext cx="1800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Rozhodnutí o přidělení grantu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563888" y="1700808"/>
            <a:ext cx="1800200" cy="46805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dirty="0" smtClean="0"/>
              <a:t>Průběh projektu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(u delších projektů obvykle nutné pravidelně předkládat průběžné zprávy a dílčí výstupy)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8184" y="1700808"/>
            <a:ext cx="1800200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Předložení závěrečné zprávy a výstupů projektu poskytovateli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28184" y="3284984"/>
            <a:ext cx="180020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Oponentní řízení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28184" y="3789040"/>
            <a:ext cx="18002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Obdržení celkového hodnocení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 rot="4601060">
            <a:off x="4090275" y="3134828"/>
            <a:ext cx="661217" cy="32327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 nás tzv. </a:t>
            </a:r>
            <a:r>
              <a:rPr lang="cs-CZ" sz="2400" b="1" dirty="0" smtClean="0">
                <a:solidFill>
                  <a:srgbClr val="C00000"/>
                </a:solidFill>
              </a:rPr>
              <a:t>GAMU</a:t>
            </a:r>
            <a:r>
              <a:rPr lang="cs-CZ" sz="2400" dirty="0" smtClean="0"/>
              <a:t> (Grantová agentura MU)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program rektora MU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podpora vynikajících diplomových prací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a podpora tvorby studentských časopisů</a:t>
            </a:r>
          </a:p>
          <a:p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projekty specifického výzkumu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výzkumné projekty s požadovanou</a:t>
            </a:r>
            <a:br>
              <a:rPr lang="cs-CZ" sz="2400" dirty="0" smtClean="0"/>
            </a:br>
            <a:r>
              <a:rPr lang="cs-CZ" sz="2400" dirty="0" smtClean="0"/>
              <a:t>	účastí </a:t>
            </a:r>
            <a:r>
              <a:rPr lang="cs-CZ" sz="2400" dirty="0" smtClean="0"/>
              <a:t>studentů (obvykle 1 rok)</a:t>
            </a:r>
            <a:endParaRPr lang="cs-CZ" sz="2400" dirty="0" smtClean="0"/>
          </a:p>
          <a:p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p</a:t>
            </a:r>
            <a:r>
              <a:rPr lang="cs-CZ" sz="2400" dirty="0" smtClean="0">
                <a:solidFill>
                  <a:srgbClr val="C00000"/>
                </a:solidFill>
              </a:rPr>
              <a:t>odpora přípravy mezinárodních výzkumných projektů</a:t>
            </a:r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granty v akademickém prostředí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hlavní poskytovatelé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zásady psaní grantových žádostí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51720" y="436510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mezioborové výzkumné projekty</a:t>
            </a:r>
            <a:r>
              <a:rPr lang="cs-CZ" sz="2400" dirty="0" smtClean="0"/>
              <a:t> (3 roky)</a:t>
            </a:r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r>
              <a:rPr lang="cs-CZ" dirty="0" smtClean="0"/>
              <a:t>univerzita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4221088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Grantová agentura České </a:t>
            </a:r>
            <a:r>
              <a:rPr lang="cs-CZ" sz="2400" dirty="0" smtClean="0">
                <a:solidFill>
                  <a:srgbClr val="C00000"/>
                </a:solidFill>
              </a:rPr>
              <a:t>republiky</a:t>
            </a:r>
            <a:endParaRPr lang="cs-CZ" sz="2400" dirty="0" smtClean="0"/>
          </a:p>
          <a:p>
            <a:r>
              <a:rPr lang="cs-CZ" sz="2400" dirty="0" smtClean="0"/>
              <a:t>	standardní grantové projekty (2-3 roky)</a:t>
            </a:r>
          </a:p>
          <a:p>
            <a:r>
              <a:rPr lang="cs-CZ" sz="2400" dirty="0" smtClean="0"/>
              <a:t>	</a:t>
            </a:r>
            <a:r>
              <a:rPr lang="cs-CZ" sz="2400" dirty="0" smtClean="0"/>
              <a:t>juniorské projekty (2-3 roky)</a:t>
            </a:r>
          </a:p>
          <a:p>
            <a:r>
              <a:rPr lang="cs-CZ" sz="2400" dirty="0" smtClean="0"/>
              <a:t>	projekty na podporu excelence</a:t>
            </a:r>
          </a:p>
          <a:p>
            <a:r>
              <a:rPr lang="cs-CZ" sz="2400" dirty="0" smtClean="0"/>
              <a:t>	</a:t>
            </a:r>
            <a:r>
              <a:rPr lang="cs-CZ" sz="2400" dirty="0" smtClean="0"/>
              <a:t>bilaterální (2-3 roky)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pic>
        <p:nvPicPr>
          <p:cNvPr id="1026" name="Picture 2" descr="http://www.gacr.cz/file/2014/09/Pr%C5%AFm%C4%9Brn%C3%A1-%C3%BAsp%C4%9B%C5%A1nost-standardn%C3%ADch-projekt%C5%AF-2013-a-2014-%E2%80%93-OK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6912768" cy="5184576"/>
          </a:xfrm>
          <a:prstGeom prst="rect">
            <a:avLst/>
          </a:prstGeom>
          <a:noFill/>
        </p:spPr>
      </p:pic>
      <p:sp>
        <p:nvSpPr>
          <p:cNvPr id="7" name="Elipsa 6"/>
          <p:cNvSpPr/>
          <p:nvPr/>
        </p:nvSpPr>
        <p:spPr>
          <a:xfrm>
            <a:off x="5508104" y="5517232"/>
            <a:ext cx="43204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r>
              <a:rPr lang="cs-CZ" dirty="0" smtClean="0"/>
              <a:t>univerzita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národní poskytovatelé</a:t>
            </a:r>
          </a:p>
          <a:p>
            <a:r>
              <a:rPr lang="cs-CZ" dirty="0" smtClean="0"/>
              <a:t>zahraniční poskytovatelé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4221088"/>
            <a:ext cx="6120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Technologická agentura </a:t>
            </a:r>
            <a:r>
              <a:rPr lang="cs-CZ" sz="2400" dirty="0" smtClean="0">
                <a:solidFill>
                  <a:srgbClr val="C00000"/>
                </a:solidFill>
              </a:rPr>
              <a:t>ČR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Ministerstva (např. MŠMT)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Kraje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Nadace Jana Husa	</a:t>
            </a:r>
            <a:endParaRPr lang="cs-CZ" sz="24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poskytovatelé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r>
              <a:rPr lang="cs-CZ" dirty="0" smtClean="0"/>
              <a:t>univerzita</a:t>
            </a:r>
          </a:p>
          <a:p>
            <a:r>
              <a:rPr lang="cs-CZ" dirty="0" smtClean="0"/>
              <a:t>národní poskytovatelé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zahraniční poskytovatelé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4221088"/>
            <a:ext cx="626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lang="cs-CZ" sz="2400" dirty="0" smtClean="0">
                <a:solidFill>
                  <a:srgbClr val="C00000"/>
                </a:solidFill>
              </a:rPr>
              <a:t>Evropská unie </a:t>
            </a:r>
            <a:r>
              <a:rPr lang="cs-CZ" sz="2400" dirty="0" smtClean="0"/>
              <a:t>(</a:t>
            </a:r>
            <a:r>
              <a:rPr lang="cs-CZ" sz="2400" dirty="0" err="1" smtClean="0"/>
              <a:t>Horizon</a:t>
            </a:r>
            <a:r>
              <a:rPr lang="cs-CZ" sz="2400" dirty="0" smtClean="0"/>
              <a:t> 2020, </a:t>
            </a:r>
            <a:r>
              <a:rPr lang="cs-CZ" sz="2400" dirty="0" smtClean="0"/>
              <a:t>ERC, Marie </a:t>
            </a:r>
            <a:r>
              <a:rPr lang="cs-CZ" sz="2400" dirty="0" err="1" smtClean="0"/>
              <a:t>Skłodowska</a:t>
            </a:r>
            <a:r>
              <a:rPr lang="cs-CZ" sz="2400" dirty="0" smtClean="0"/>
              <a:t>-Curie)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Norské fondy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Visegrádský </a:t>
            </a:r>
            <a:r>
              <a:rPr lang="cs-CZ" sz="2400" dirty="0" smtClean="0">
                <a:solidFill>
                  <a:srgbClr val="C00000"/>
                </a:solidFill>
              </a:rPr>
              <a:t>fond</a:t>
            </a:r>
          </a:p>
          <a:p>
            <a:r>
              <a:rPr lang="cs-CZ" sz="2400" dirty="0" smtClean="0">
                <a:solidFill>
                  <a:srgbClr val="C00000"/>
                </a:solidFill>
              </a:rPr>
              <a:t>Soukromé nadace </a:t>
            </a:r>
            <a:r>
              <a:rPr lang="cs-CZ" sz="2400" dirty="0" smtClean="0"/>
              <a:t>(například </a:t>
            </a:r>
            <a:r>
              <a:rPr lang="cs-CZ" sz="2400" dirty="0" err="1" smtClean="0"/>
              <a:t>Jacobs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)</a:t>
            </a:r>
            <a:endParaRPr lang="cs-CZ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Shrnutí dosavadního poznání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212976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Identifikace problému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789040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Návrh výzkumu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4365104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Literatura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Stručnost a věcnost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750131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Ukázat nadšení a upozadit sebekritiku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4686235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Být přiměřeně specifický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2814027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Dejte najevo přehled o tématu</a:t>
            </a:r>
            <a:endParaRPr 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Obvykle v řádu měsíců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4149080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Být realistický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212976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Zapojení jednotlivých členů týmu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granty jsou klíčovým zdrojem financování výzkumu na univerzitách i mimo ně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Publikace (počet a typ)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4149080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Být realistický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212976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Konference (počet a název)</a:t>
            </a:r>
            <a:endParaRPr lang="cs-CZ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Zde obvykle potřebujete pomoc někoho dalšího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3573016"/>
            <a:ext cx="2952328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Pracovní úvazky (mzdy a odvody)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4005064"/>
            <a:ext cx="2952328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Cestovní náklady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084168" y="4437112"/>
            <a:ext cx="2952328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Materiální náklady (papír, software, knihy …)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5157192"/>
            <a:ext cx="2952328" cy="33855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Služby (korektury, překlady)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084168" y="5622339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Obvykle vyžadováno podrobné zdůvodnění</a:t>
            </a:r>
            <a:endParaRPr lang="cs-CZ" sz="24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82068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struktura: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76872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Abstrakt (stručný popis hlavních cílů)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2924944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Věcný obsah projektu a jeho zdůvodnění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3573016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Časový plán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263479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Výstupy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4941168"/>
            <a:ext cx="532859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Finanční rozpočet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5589240"/>
            <a:ext cx="5328592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CV a publikace výzkumného týmu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084168" y="2276872"/>
            <a:ext cx="295232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Předchozí granty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4168" y="2852936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Dosavadní publikace a jejich významnost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84168" y="3789040"/>
            <a:ext cx="2952328" cy="83099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Kvalifikace pro řešení daného problému</a:t>
            </a:r>
            <a:endParaRPr lang="cs-CZ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</a:p>
          <a:p>
            <a:pPr lvl="1"/>
            <a:r>
              <a:rPr lang="cs-CZ" dirty="0" smtClean="0"/>
              <a:t>musí být na první pohled jasné, že grant </a:t>
            </a:r>
            <a:r>
              <a:rPr lang="cs-CZ" dirty="0" smtClean="0">
                <a:solidFill>
                  <a:srgbClr val="C00000"/>
                </a:solidFill>
              </a:rPr>
              <a:t>reaguje</a:t>
            </a:r>
            <a:r>
              <a:rPr lang="cs-CZ" dirty="0" smtClean="0"/>
              <a:t> na danou výzvu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</a:p>
          <a:p>
            <a:pPr lvl="1"/>
            <a:r>
              <a:rPr lang="cs-CZ" dirty="0" smtClean="0"/>
              <a:t>musí být na první pohled jasné, že grant </a:t>
            </a:r>
            <a:r>
              <a:rPr lang="cs-CZ" dirty="0" smtClean="0">
                <a:solidFill>
                  <a:srgbClr val="C00000"/>
                </a:solidFill>
              </a:rPr>
              <a:t>reaguje</a:t>
            </a:r>
            <a:r>
              <a:rPr lang="cs-CZ" dirty="0" smtClean="0"/>
              <a:t> na danou výzvu</a:t>
            </a:r>
          </a:p>
          <a:p>
            <a:pPr lvl="1"/>
            <a:r>
              <a:rPr lang="cs-CZ" dirty="0" smtClean="0"/>
              <a:t>identifikovat </a:t>
            </a:r>
            <a:r>
              <a:rPr lang="cs-CZ" dirty="0" smtClean="0">
                <a:solidFill>
                  <a:srgbClr val="C00000"/>
                </a:solidFill>
              </a:rPr>
              <a:t>zájmy</a:t>
            </a:r>
            <a:r>
              <a:rPr lang="cs-CZ" dirty="0" smtClean="0"/>
              <a:t> poskytovatele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důkladně si přečíst výzvu</a:t>
            </a:r>
          </a:p>
          <a:p>
            <a:pPr lvl="1"/>
            <a:r>
              <a:rPr lang="cs-CZ" dirty="0" smtClean="0"/>
              <a:t>někteří poskytovatelé zveřejňují </a:t>
            </a:r>
            <a:r>
              <a:rPr lang="cs-CZ" dirty="0" smtClean="0">
                <a:solidFill>
                  <a:srgbClr val="C00000"/>
                </a:solidFill>
              </a:rPr>
              <a:t>příklady</a:t>
            </a:r>
            <a:r>
              <a:rPr lang="cs-CZ" dirty="0" smtClean="0"/>
              <a:t> úspěšných žádostí</a:t>
            </a:r>
          </a:p>
          <a:p>
            <a:pPr lvl="1"/>
            <a:r>
              <a:rPr lang="cs-CZ" dirty="0" smtClean="0"/>
              <a:t>identifikovat a při psaní využít </a:t>
            </a:r>
            <a:r>
              <a:rPr lang="cs-CZ" dirty="0" smtClean="0">
                <a:solidFill>
                  <a:srgbClr val="C00000"/>
                </a:solidFill>
              </a:rPr>
              <a:t>klíčové pojmy</a:t>
            </a:r>
            <a:r>
              <a:rPr lang="cs-CZ" dirty="0" smtClean="0"/>
              <a:t>, které jsou ve výzvě obsaženy</a:t>
            </a:r>
          </a:p>
          <a:p>
            <a:pPr lvl="1"/>
            <a:r>
              <a:rPr lang="cs-CZ" dirty="0" smtClean="0"/>
              <a:t>musí být na první pohled jasné, že grant </a:t>
            </a:r>
            <a:r>
              <a:rPr lang="cs-CZ" dirty="0" smtClean="0">
                <a:solidFill>
                  <a:srgbClr val="C00000"/>
                </a:solidFill>
              </a:rPr>
              <a:t>reaguje</a:t>
            </a:r>
            <a:r>
              <a:rPr lang="cs-CZ" dirty="0" smtClean="0"/>
              <a:t> na danou výzvu</a:t>
            </a:r>
          </a:p>
          <a:p>
            <a:pPr lvl="1"/>
            <a:r>
              <a:rPr lang="cs-CZ" dirty="0" smtClean="0"/>
              <a:t>identifikovat </a:t>
            </a:r>
            <a:r>
              <a:rPr lang="cs-CZ" dirty="0" smtClean="0">
                <a:solidFill>
                  <a:srgbClr val="C00000"/>
                </a:solidFill>
              </a:rPr>
              <a:t>zájmy</a:t>
            </a:r>
            <a:r>
              <a:rPr lang="cs-CZ" dirty="0" smtClean="0"/>
              <a:t> poskytovatele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5949280"/>
            <a:ext cx="8208912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dejte jim, co chtějí …</a:t>
            </a:r>
            <a:endParaRPr lang="cs-CZ" sz="36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části žádosti musí působit jako soudržný celek</a:t>
            </a:r>
            <a:endParaRPr lang="cs-CZ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všechny části žádosti musí působit jako soudržný celek </a:t>
            </a:r>
          </a:p>
          <a:p>
            <a:pPr lvl="1"/>
            <a:r>
              <a:rPr lang="cs-CZ" dirty="0" smtClean="0"/>
              <a:t>literatura </a:t>
            </a:r>
            <a:r>
              <a:rPr lang="cs-CZ" dirty="0" smtClean="0">
                <a:sym typeface="Wingdings" pitchFamily="2" charset="2"/>
              </a:rPr>
              <a:t> problém  návrh výzkumného řešení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rozpočet odpovídá navrhovanému výzkumu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tým odpovídá navrhovanému výzkumu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výstupů je reálné dosáhnout v rámci navrženého časového plánu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atd.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granty jsou klíčovým zdrojem financování výzkumu na univerzitách i mimo ně</a:t>
            </a:r>
          </a:p>
          <a:p>
            <a:r>
              <a:rPr lang="cs-CZ" dirty="0" smtClean="0"/>
              <a:t>psaní grantových žádostí je neviditelnou, ale důležitou náplní práce většiny akademiků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buďte originální pouze do té míry, do jaké to zvyšuje vaše šance na přijetí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buďte originální pouze do té míry, do jaké to zvyšuje vaše šance na přijetí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zacházet do detailů (na druhou stranu nebuďte příliš obecní)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 smtClean="0"/>
              <a:t>na rozdíl od empirického článku</a:t>
            </a:r>
          </a:p>
          <a:p>
            <a:pPr lvl="1"/>
            <a:r>
              <a:rPr lang="cs-CZ" dirty="0" smtClean="0"/>
              <a:t>můžete dát najevo více osobního zaujetí pro téma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být kritičtí k tomu, co navrhujete (buďte pouze realističtí)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buďte originální pouze do té míry, do jaké to zvyšuje vaše šance na přijetí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nemusíte zacházet do detailů (na druhou stranu nebuďte příliš obecní)</a:t>
            </a:r>
          </a:p>
          <a:p>
            <a:pPr lvl="2">
              <a:buNone/>
            </a:pPr>
            <a:r>
              <a:rPr lang="cs-CZ" dirty="0" smtClean="0">
                <a:solidFill>
                  <a:srgbClr val="C00000"/>
                </a:solidFill>
                <a:sym typeface="Wingdings" pitchFamily="2" charset="2"/>
              </a:rPr>
              <a:t>ideálně by měl návrh vyvolat dojem, že přesně víte, co chcete zkoumat, ale nemáte prostor to tam všechno vypisovat …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střízlivost a vědeckost</a:t>
            </a:r>
          </a:p>
          <a:p>
            <a:pPr lvl="1"/>
            <a:r>
              <a:rPr lang="cs-CZ" dirty="0" smtClean="0"/>
              <a:t>neslibujte nesplnitelné, i když si myslíte, že by to zvýšilo šance na přijetí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střízlivost a vědeckost</a:t>
            </a:r>
          </a:p>
          <a:p>
            <a:pPr lvl="1"/>
            <a:r>
              <a:rPr lang="cs-CZ" dirty="0" smtClean="0"/>
              <a:t>neslibujte nesplnitelné, i když si myslíte, že by to zvýšilo šance na přijetí</a:t>
            </a:r>
          </a:p>
          <a:p>
            <a:r>
              <a:rPr lang="cs-CZ" dirty="0" smtClean="0"/>
              <a:t>podstatu vašeho výzkumu musí být možné vyjádřit v jedné smysluplné větě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střízlivost a vědeckost</a:t>
            </a:r>
          </a:p>
          <a:p>
            <a:pPr lvl="1"/>
            <a:r>
              <a:rPr lang="cs-CZ" dirty="0" smtClean="0"/>
              <a:t>neslibujte nesplnitelné, i když si myslíte, že by to zvýšilo šance na přijetí</a:t>
            </a:r>
          </a:p>
          <a:p>
            <a:r>
              <a:rPr lang="cs-CZ" dirty="0" smtClean="0"/>
              <a:t>podstatu vašeho výzkumu musí být možné vyjádřit v jedné smysluplné větě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… a věnujte zvláštní pozornost abstraktu!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odmítnutí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grantová žádost není publikace:</a:t>
            </a:r>
            <a:r>
              <a:rPr lang="cs-CZ" dirty="0" smtClean="0"/>
              <a:t> upravte ji s ohledem na poskytovatele a žádejte jinde nebo jindy 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psaní grantových žádostí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případě odmítnutí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grantová žádost není publikace:</a:t>
            </a:r>
            <a:r>
              <a:rPr lang="cs-CZ" dirty="0" smtClean="0"/>
              <a:t> upravte ji s ohledem na poskytovatele a žádejte jinde nebo jindy</a:t>
            </a:r>
          </a:p>
          <a:p>
            <a:pPr lvl="1"/>
            <a:r>
              <a:rPr lang="cs-CZ" dirty="0" smtClean="0"/>
              <a:t>obvykle jsou na vyžádání </a:t>
            </a:r>
            <a:r>
              <a:rPr lang="cs-CZ" dirty="0" smtClean="0">
                <a:solidFill>
                  <a:srgbClr val="C00000"/>
                </a:solidFill>
              </a:rPr>
              <a:t>k dispozici posudky </a:t>
            </a:r>
            <a:r>
              <a:rPr lang="cs-CZ" dirty="0" smtClean="0"/>
              <a:t>na vaši práci – inspirujte se jimi, zvlášť pokud se chystáte opakovaně žádat stejného poskytovatele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Granty v akademickém prostředí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700808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Vypsána výzva s termínem podávání žádostí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180020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Podání žádosti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284984"/>
            <a:ext cx="18002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formálních parametrů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4365104"/>
            <a:ext cx="1800200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Posouzení obsahu žádosti (obvykle několik oponentů)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15816" y="450912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 rozdíl od recenzního řízení v časopisech nejde pouze o kvalitu vašeho návrhu, ale rovněž o kvalitu vás a vašeho týmu (dosavadní publikace, předchozí projekty)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1524</Words>
  <Application>Microsoft Office PowerPoint</Application>
  <PresentationFormat>Předvádění na obrazovce (4:3)</PresentationFormat>
  <Paragraphs>319</Paragraphs>
  <Slides>49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0" baseType="lpstr">
      <vt:lpstr>Motiv sady Office</vt:lpstr>
      <vt:lpstr>Psaní grantových žádostí</vt:lpstr>
      <vt:lpstr>Program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Granty v akademickém prostředí</vt:lpstr>
      <vt:lpstr>Hlavní poskytovatelé</vt:lpstr>
      <vt:lpstr>Hlavní poskytovatelé</vt:lpstr>
      <vt:lpstr>Hlavní poskytovatelé</vt:lpstr>
      <vt:lpstr>Hlavní poskytovatelé</vt:lpstr>
      <vt:lpstr>Hlavní poskytovatelé</vt:lpstr>
      <vt:lpstr>Hlavní poskytovatelé</vt:lpstr>
      <vt:lpstr>Hlavní poskytovatelé</vt:lpstr>
      <vt:lpstr>Hlavní poskytovatelé</vt:lpstr>
      <vt:lpstr>Hlavní poskytovatelé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  <vt:lpstr>Zásady psaní grantových žádostí</vt:lpstr>
    </vt:vector>
  </TitlesOfParts>
  <Company>FSS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 Šerek</dc:creator>
  <cp:lastModifiedBy>Jan Šerek</cp:lastModifiedBy>
  <cp:revision>32</cp:revision>
  <dcterms:created xsi:type="dcterms:W3CDTF">2013-04-22T11:00:22Z</dcterms:created>
  <dcterms:modified xsi:type="dcterms:W3CDTF">2015-04-23T09:29:16Z</dcterms:modified>
</cp:coreProperties>
</file>