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43" r:id="rId1"/>
  </p:sldMasterIdLst>
  <p:notesMasterIdLst>
    <p:notesMasterId r:id="rId67"/>
  </p:notesMasterIdLst>
  <p:sldIdLst>
    <p:sldId id="422" r:id="rId2"/>
    <p:sldId id="458" r:id="rId3"/>
    <p:sldId id="483" r:id="rId4"/>
    <p:sldId id="484" r:id="rId5"/>
    <p:sldId id="425" r:id="rId6"/>
    <p:sldId id="481" r:id="rId7"/>
    <p:sldId id="427" r:id="rId8"/>
    <p:sldId id="428" r:id="rId9"/>
    <p:sldId id="482" r:id="rId10"/>
    <p:sldId id="459" r:id="rId11"/>
    <p:sldId id="480" r:id="rId12"/>
    <p:sldId id="429" r:id="rId13"/>
    <p:sldId id="430" r:id="rId14"/>
    <p:sldId id="432" r:id="rId15"/>
    <p:sldId id="460" r:id="rId16"/>
    <p:sldId id="431" r:id="rId17"/>
    <p:sldId id="433" r:id="rId18"/>
    <p:sldId id="426" r:id="rId19"/>
    <p:sldId id="413" r:id="rId20"/>
    <p:sldId id="434" r:id="rId21"/>
    <p:sldId id="435" r:id="rId22"/>
    <p:sldId id="436" r:id="rId23"/>
    <p:sldId id="437" r:id="rId24"/>
    <p:sldId id="438" r:id="rId25"/>
    <p:sldId id="439" r:id="rId26"/>
    <p:sldId id="467" r:id="rId27"/>
    <p:sldId id="468" r:id="rId28"/>
    <p:sldId id="475" r:id="rId29"/>
    <p:sldId id="469" r:id="rId30"/>
    <p:sldId id="474" r:id="rId31"/>
    <p:sldId id="470" r:id="rId32"/>
    <p:sldId id="471" r:id="rId33"/>
    <p:sldId id="472" r:id="rId34"/>
    <p:sldId id="473" r:id="rId35"/>
    <p:sldId id="462" r:id="rId36"/>
    <p:sldId id="463" r:id="rId37"/>
    <p:sldId id="464" r:id="rId38"/>
    <p:sldId id="466" r:id="rId39"/>
    <p:sldId id="440" r:id="rId40"/>
    <p:sldId id="465" r:id="rId41"/>
    <p:sldId id="485" r:id="rId42"/>
    <p:sldId id="443" r:id="rId43"/>
    <p:sldId id="442" r:id="rId44"/>
    <p:sldId id="444" r:id="rId45"/>
    <p:sldId id="461" r:id="rId46"/>
    <p:sldId id="456" r:id="rId47"/>
    <p:sldId id="445" r:id="rId48"/>
    <p:sldId id="446" r:id="rId49"/>
    <p:sldId id="447" r:id="rId50"/>
    <p:sldId id="486" r:id="rId51"/>
    <p:sldId id="487" r:id="rId52"/>
    <p:sldId id="488" r:id="rId53"/>
    <p:sldId id="489" r:id="rId54"/>
    <p:sldId id="502" r:id="rId55"/>
    <p:sldId id="476" r:id="rId56"/>
    <p:sldId id="500" r:id="rId57"/>
    <p:sldId id="506" r:id="rId58"/>
    <p:sldId id="501" r:id="rId59"/>
    <p:sldId id="503" r:id="rId60"/>
    <p:sldId id="504" r:id="rId61"/>
    <p:sldId id="496" r:id="rId62"/>
    <p:sldId id="499" r:id="rId63"/>
    <p:sldId id="497" r:id="rId64"/>
    <p:sldId id="505" r:id="rId65"/>
    <p:sldId id="424" r:id="rId6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153E"/>
    <a:srgbClr val="001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24" autoAdjust="0"/>
  </p:normalViewPr>
  <p:slideViewPr>
    <p:cSldViewPr>
      <p:cViewPr>
        <p:scale>
          <a:sx n="75" d="100"/>
          <a:sy n="75" d="100"/>
        </p:scale>
        <p:origin x="-1020" y="-6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3979832-2F7A-480B-9353-0058965B7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81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</a:t>
            </a:r>
            <a:r>
              <a:rPr lang="en-US" baseline="0" dirty="0" smtClean="0"/>
              <a:t> idea of shortening the lag comes from this book: </a:t>
            </a:r>
            <a:r>
              <a:rPr lang="en-US" b="1" dirty="0" smtClean="0"/>
              <a:t>Keeping Current: Advanced Internet Strategies to Meet Librarian and Patron Needs</a:t>
            </a:r>
            <a:r>
              <a:rPr lang="en-GB" b="0" baseline="0" dirty="0" smtClean="0"/>
              <a:t> (by Cohen).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979832-2F7A-480B-9353-0058965B71F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66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Dupped</a:t>
            </a:r>
            <a:r>
              <a:rPr lang="en-US" dirty="0" smtClean="0"/>
              <a:t>: </a:t>
            </a:r>
            <a:r>
              <a:rPr lang="en-US" dirty="0" err="1" smtClean="0"/>
              <a:t>apodado</a:t>
            </a:r>
            <a:r>
              <a:rPr lang="en-US" dirty="0" smtClean="0"/>
              <a:t> (nickname)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979832-2F7A-480B-9353-0058965B71F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83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BCE8781-D5C9-4F0D-B399-3DFD12A33D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CE8781-D5C9-4F0D-B399-3DFD12A33D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4BCE8781-D5C9-4F0D-B399-3DFD12A33D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86853-358B-4E49-A3B1-3B1851D7A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0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BCE8781-D5C9-4F0D-B399-3DFD12A33D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BCE8781-D5C9-4F0D-B399-3DFD12A33D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4BCE8781-D5C9-4F0D-B399-3DFD12A33D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4BCE8781-D5C9-4F0D-B399-3DFD12A33D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BCE8781-D5C9-4F0D-B399-3DFD12A33D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BCE8781-D5C9-4F0D-B399-3DFD12A33D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BCE8781-D5C9-4F0D-B399-3DFD12A33D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4BCE8781-D5C9-4F0D-B399-3DFD12A33D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BCE8781-D5C9-4F0D-B399-3DFD12A33D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45" r:id="rId2"/>
    <p:sldLayoutId id="2147484346" r:id="rId3"/>
    <p:sldLayoutId id="2147484347" r:id="rId4"/>
    <p:sldLayoutId id="2147484348" r:id="rId5"/>
    <p:sldLayoutId id="2147484349" r:id="rId6"/>
    <p:sldLayoutId id="2147484350" r:id="rId7"/>
    <p:sldLayoutId id="2147484351" r:id="rId8"/>
    <p:sldLayoutId id="2147484352" r:id="rId9"/>
    <p:sldLayoutId id="2147484353" r:id="rId10"/>
    <p:sldLayoutId id="2147484354" r:id="rId11"/>
    <p:sldLayoutId id="2147484355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990600" y="4038600"/>
            <a:ext cx="7848600" cy="1828800"/>
          </a:xfrm>
        </p:spPr>
        <p:txBody>
          <a:bodyPr>
            <a:normAutofit/>
          </a:bodyPr>
          <a:lstStyle/>
          <a:p>
            <a:pPr algn="ctr"/>
            <a:r>
              <a:rPr lang="en-US" sz="6000" i="1" dirty="0" smtClean="0"/>
              <a:t>BEING UP-TO-DATE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i="1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Carlos A. </a:t>
            </a:r>
            <a:r>
              <a:rPr lang="en-US" dirty="0" err="1" smtClean="0"/>
              <a:t>Almenara</a:t>
            </a:r>
            <a:r>
              <a:rPr lang="en-US" dirty="0" smtClean="0"/>
              <a:t>, PhD</a:t>
            </a:r>
          </a:p>
          <a:p>
            <a:pPr algn="r"/>
            <a:r>
              <a:rPr lang="en-US" b="1" i="1" dirty="0"/>
              <a:t>Online and Offline Resources In Psychological Assessment PSY494P122</a:t>
            </a:r>
            <a:r>
              <a:rPr lang="en-US" sz="1300" b="1" i="1" dirty="0" smtClean="0"/>
              <a:t>			</a:t>
            </a:r>
            <a:fld id="{7BC47A6D-2C20-4AFC-9ED5-A744A3A6196E}" type="datetime4">
              <a:rPr lang="en-US" sz="1300" b="1" i="1" smtClean="0"/>
              <a:t>May 6, 2015</a:t>
            </a:fld>
            <a:endParaRPr lang="en-US" sz="1300" b="1" i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" y="6205868"/>
            <a:ext cx="1565275" cy="372137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52911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 dirty="0" smtClean="0">
                <a:latin typeface="Arial Unicode MS" pitchFamily="34" charset="-128"/>
              </a:rPr>
              <a:t>New Articles (Email Alerts)</a:t>
            </a:r>
            <a:endParaRPr lang="en-GB" altLang="en-US" sz="3500" baseline="30000" dirty="0" smtClean="0">
              <a:latin typeface="Arial Unicode MS" pitchFamily="34" charset="-128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405812" cy="4537075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solidFill>
                  <a:schemeClr val="tx2"/>
                </a:solidFill>
              </a:rPr>
              <a:t>Sign 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up 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for 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e-mail alerts 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in a </a:t>
            </a:r>
            <a:r>
              <a:rPr lang="en-US" altLang="en-US" sz="2400" b="1" dirty="0" smtClean="0">
                <a:solidFill>
                  <a:schemeClr val="accent2"/>
                </a:solidFill>
              </a:rPr>
              <a:t>Website/Database</a:t>
            </a:r>
            <a:endParaRPr lang="en-GB" altLang="en-US" b="1" dirty="0" smtClean="0">
              <a:solidFill>
                <a:schemeClr val="accent2"/>
              </a:solidFill>
            </a:endParaRPr>
          </a:p>
        </p:txBody>
      </p:sp>
      <p:sp>
        <p:nvSpPr>
          <p:cNvPr id="8192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EFE13C-64F0-42CE-82F9-562662D62D0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000" smtClean="0"/>
          </a:p>
        </p:txBody>
      </p:sp>
      <p:sp>
        <p:nvSpPr>
          <p:cNvPr id="81925" name="Rectangle 3"/>
          <p:cNvSpPr txBox="1">
            <a:spLocks noChangeArrowheads="1"/>
          </p:cNvSpPr>
          <p:nvPr/>
        </p:nvSpPr>
        <p:spPr bwMode="auto">
          <a:xfrm>
            <a:off x="468313" y="6572250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http://plus.mcmaster.ca/EvidenceUpdates/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88840"/>
            <a:ext cx="6408712" cy="4574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08211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 dirty="0" smtClean="0">
                <a:latin typeface="Arial Unicode MS" pitchFamily="34" charset="-128"/>
              </a:rPr>
              <a:t>New Articles (Email Alerts)</a:t>
            </a:r>
            <a:endParaRPr lang="en-GB" altLang="en-US" sz="3500" baseline="30000" dirty="0" smtClean="0">
              <a:latin typeface="Arial Unicode MS" pitchFamily="34" charset="-128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405812" cy="4537075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solidFill>
                  <a:schemeClr val="tx2"/>
                </a:solidFill>
              </a:rPr>
              <a:t>Sign 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up 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for 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e-mail alerts 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in a </a:t>
            </a:r>
            <a:r>
              <a:rPr lang="en-US" altLang="en-US" sz="2400" b="1" dirty="0" smtClean="0">
                <a:solidFill>
                  <a:schemeClr val="accent2"/>
                </a:solidFill>
              </a:rPr>
              <a:t>Website/Database</a:t>
            </a:r>
            <a:endParaRPr lang="en-GB" altLang="en-US" b="1" dirty="0" smtClean="0">
              <a:solidFill>
                <a:schemeClr val="accent2"/>
              </a:solidFill>
            </a:endParaRPr>
          </a:p>
        </p:txBody>
      </p:sp>
      <p:sp>
        <p:nvSpPr>
          <p:cNvPr id="8192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EFE13C-64F0-42CE-82F9-562662D62D0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000" smtClean="0"/>
          </a:p>
        </p:txBody>
      </p:sp>
      <p:sp>
        <p:nvSpPr>
          <p:cNvPr id="81925" name="Rectangle 3"/>
          <p:cNvSpPr txBox="1">
            <a:spLocks noChangeArrowheads="1"/>
          </p:cNvSpPr>
          <p:nvPr/>
        </p:nvSpPr>
        <p:spPr bwMode="auto">
          <a:xfrm>
            <a:off x="468313" y="6572250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http://www.healthevidence.org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811" y="1964374"/>
            <a:ext cx="5544616" cy="460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17626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 dirty="0" smtClean="0">
                <a:latin typeface="Arial Unicode MS" pitchFamily="34" charset="-128"/>
              </a:rPr>
              <a:t>New Articles (Email Alerts)</a:t>
            </a:r>
            <a:endParaRPr lang="en-GB" altLang="en-US" sz="3500" baseline="30000" dirty="0" smtClean="0">
              <a:latin typeface="Arial Unicode MS" pitchFamily="34" charset="-128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405812" cy="4537075"/>
          </a:xfrm>
        </p:spPr>
        <p:txBody>
          <a:bodyPr/>
          <a:lstStyle/>
          <a:p>
            <a:pPr eaLnBrk="1" hangingPunct="1"/>
            <a:endParaRPr lang="en-US" altLang="en-US" sz="2400" b="1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sz="3200" b="1" dirty="0" smtClean="0">
                <a:solidFill>
                  <a:schemeClr val="accent2"/>
                </a:solidFill>
              </a:rPr>
              <a:t>EXERCISE:</a:t>
            </a:r>
          </a:p>
          <a:p>
            <a:pPr eaLnBrk="1" hangingPunct="1"/>
            <a:endParaRPr lang="en-US" altLang="en-US" sz="2400" b="1" dirty="0">
              <a:solidFill>
                <a:schemeClr val="tx2"/>
              </a:solidFill>
            </a:endParaRPr>
          </a:p>
          <a:p>
            <a:pPr lvl="1"/>
            <a:endParaRPr lang="en-US" altLang="en-US" b="1" dirty="0" smtClean="0">
              <a:solidFill>
                <a:schemeClr val="tx2"/>
              </a:solidFill>
            </a:endParaRPr>
          </a:p>
          <a:p>
            <a:pPr lvl="1"/>
            <a:r>
              <a:rPr lang="en-US" altLang="en-US" b="1" dirty="0" smtClean="0">
                <a:solidFill>
                  <a:schemeClr val="tx2"/>
                </a:solidFill>
              </a:rPr>
              <a:t>Sign-up </a:t>
            </a:r>
            <a:r>
              <a:rPr lang="en-US" altLang="en-US" b="1" dirty="0" smtClean="0">
                <a:solidFill>
                  <a:schemeClr val="tx2"/>
                </a:solidFill>
              </a:rPr>
              <a:t>for </a:t>
            </a:r>
            <a:r>
              <a:rPr lang="en-US" altLang="en-US" b="1" dirty="0" smtClean="0">
                <a:solidFill>
                  <a:schemeClr val="tx2"/>
                </a:solidFill>
              </a:rPr>
              <a:t>email alerts.</a:t>
            </a:r>
          </a:p>
          <a:p>
            <a:pPr lvl="2"/>
            <a:endParaRPr lang="en-US" altLang="en-US" b="1" dirty="0" smtClean="0">
              <a:solidFill>
                <a:srgbClr val="FF0000"/>
              </a:solidFill>
            </a:endParaRPr>
          </a:p>
          <a:p>
            <a:pPr lvl="2"/>
            <a:r>
              <a:rPr lang="en-US" altLang="en-US" b="1" dirty="0" smtClean="0">
                <a:solidFill>
                  <a:srgbClr val="FF0000"/>
                </a:solidFill>
              </a:rPr>
              <a:t>NOTE: </a:t>
            </a:r>
            <a:r>
              <a:rPr lang="en-US" altLang="en-US" b="1" dirty="0" smtClean="0">
                <a:solidFill>
                  <a:schemeClr val="tx2"/>
                </a:solidFill>
              </a:rPr>
              <a:t>For Journals’ email alerts don’t choose table of contents alerts! Instead, choose </a:t>
            </a:r>
            <a:r>
              <a:rPr lang="en-US" altLang="en-US" b="1" dirty="0" smtClean="0">
                <a:solidFill>
                  <a:srgbClr val="FF0000"/>
                </a:solidFill>
              </a:rPr>
              <a:t>“online first” articles </a:t>
            </a:r>
            <a:r>
              <a:rPr lang="en-US" altLang="en-US" b="1" dirty="0" smtClean="0">
                <a:solidFill>
                  <a:schemeClr val="tx2"/>
                </a:solidFill>
              </a:rPr>
              <a:t>(also named “in press”, “ahead of print”, </a:t>
            </a:r>
            <a:r>
              <a:rPr lang="en-US" altLang="en-US" b="1" dirty="0">
                <a:solidFill>
                  <a:schemeClr val="tx2"/>
                </a:solidFill>
              </a:rPr>
              <a:t>“press ahead”, </a:t>
            </a:r>
            <a:r>
              <a:rPr lang="en-US" altLang="en-US" b="1" dirty="0" smtClean="0">
                <a:solidFill>
                  <a:schemeClr val="tx2"/>
                </a:solidFill>
              </a:rPr>
              <a:t>etc.)</a:t>
            </a:r>
            <a:endParaRPr lang="en-US" altLang="en-US" b="1" dirty="0" smtClean="0">
              <a:solidFill>
                <a:schemeClr val="tx2"/>
              </a:solidFill>
            </a:endParaRPr>
          </a:p>
          <a:p>
            <a:pPr lvl="1"/>
            <a:endParaRPr lang="en-GB" altLang="en-US" b="1" dirty="0" smtClean="0">
              <a:solidFill>
                <a:schemeClr val="accent2"/>
              </a:solidFill>
            </a:endParaRPr>
          </a:p>
        </p:txBody>
      </p:sp>
      <p:sp>
        <p:nvSpPr>
          <p:cNvPr id="8192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EFE13C-64F0-42CE-82F9-562662D62D0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000" smtClean="0"/>
          </a:p>
        </p:txBody>
      </p:sp>
      <p:sp>
        <p:nvSpPr>
          <p:cNvPr id="81925" name="Rectangle 3"/>
          <p:cNvSpPr txBox="1">
            <a:spLocks noChangeArrowheads="1"/>
          </p:cNvSpPr>
          <p:nvPr/>
        </p:nvSpPr>
        <p:spPr bwMode="auto">
          <a:xfrm>
            <a:off x="468313" y="6572250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None/>
            </a:pPr>
            <a:endParaRPr lang="en-GB" alt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1785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196752"/>
            <a:ext cx="8075613" cy="4392488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en-US" sz="8000" b="1" dirty="0" smtClean="0">
              <a:solidFill>
                <a:schemeClr val="tx2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1500" b="1" dirty="0" smtClean="0">
                <a:solidFill>
                  <a:schemeClr val="tx2"/>
                </a:solidFill>
              </a:rPr>
              <a:t>(MATCHING)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1500" b="1" dirty="0" smtClean="0">
                <a:solidFill>
                  <a:schemeClr val="tx2"/>
                </a:solidFill>
              </a:rPr>
              <a:t>SEARCH RESULTS</a:t>
            </a:r>
          </a:p>
          <a:p>
            <a:pPr marL="0" indent="0" algn="ctr">
              <a:buNone/>
              <a:defRPr/>
            </a:pPr>
            <a:r>
              <a:rPr lang="en-US" sz="6600" b="1" dirty="0" smtClean="0">
                <a:solidFill>
                  <a:schemeClr val="tx2"/>
                </a:solidFill>
              </a:rPr>
              <a:t>(E-mail </a:t>
            </a:r>
            <a:r>
              <a:rPr lang="en-US" sz="6600" b="1" dirty="0">
                <a:solidFill>
                  <a:schemeClr val="tx2"/>
                </a:solidFill>
              </a:rPr>
              <a:t>Alerts)</a:t>
            </a:r>
            <a:endParaRPr lang="en-GB" sz="6600" b="1" dirty="0">
              <a:solidFill>
                <a:schemeClr val="tx2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en-GB" sz="48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6803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 dirty="0" err="1" smtClean="0">
                <a:latin typeface="Arial Unicode MS" pitchFamily="34" charset="-128"/>
              </a:rPr>
              <a:t>ScienceDirect</a:t>
            </a:r>
            <a:endParaRPr lang="en-GB" altLang="en-US" sz="3500" baseline="30000" dirty="0" smtClean="0">
              <a:latin typeface="Arial Unicode MS" pitchFamily="34" charset="-128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405812" cy="4537075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solidFill>
                  <a:schemeClr val="tx2"/>
                </a:solidFill>
              </a:rPr>
              <a:t>Create an alert of results matching your search query</a:t>
            </a:r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8192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EFE13C-64F0-42CE-82F9-562662D62D0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000" smtClean="0"/>
          </a:p>
        </p:txBody>
      </p:sp>
      <p:sp>
        <p:nvSpPr>
          <p:cNvPr id="81925" name="Rectangle 3"/>
          <p:cNvSpPr txBox="1">
            <a:spLocks noChangeArrowheads="1"/>
          </p:cNvSpPr>
          <p:nvPr/>
        </p:nvSpPr>
        <p:spPr bwMode="auto">
          <a:xfrm>
            <a:off x="468313" y="6572250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http://www.sciencedirect.com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2204864"/>
            <a:ext cx="7621587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82047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 dirty="0" smtClean="0">
                <a:latin typeface="Arial Unicode MS" pitchFamily="34" charset="-128"/>
              </a:rPr>
              <a:t>Scopus</a:t>
            </a:r>
            <a:endParaRPr lang="en-GB" altLang="en-US" sz="3500" baseline="30000" dirty="0" smtClean="0">
              <a:latin typeface="Arial Unicode MS" pitchFamily="34" charset="-128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405812" cy="4537075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solidFill>
                  <a:schemeClr val="tx2"/>
                </a:solidFill>
              </a:rPr>
              <a:t>Create an alert of results matching your search query</a:t>
            </a:r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8192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EFE13C-64F0-42CE-82F9-562662D62D0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000" smtClean="0"/>
          </a:p>
        </p:txBody>
      </p:sp>
      <p:sp>
        <p:nvSpPr>
          <p:cNvPr id="81925" name="Rectangle 3"/>
          <p:cNvSpPr txBox="1">
            <a:spLocks noChangeArrowheads="1"/>
          </p:cNvSpPr>
          <p:nvPr/>
        </p:nvSpPr>
        <p:spPr bwMode="auto">
          <a:xfrm>
            <a:off x="468313" y="6572250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http://www.scopus.com/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" y="2204863"/>
            <a:ext cx="9066213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1452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 dirty="0" smtClean="0">
                <a:latin typeface="Arial Unicode MS" pitchFamily="34" charset="-128"/>
              </a:rPr>
              <a:t>Google Scholar</a:t>
            </a:r>
            <a:endParaRPr lang="en-GB" altLang="en-US" sz="3500" baseline="30000" dirty="0" smtClean="0">
              <a:latin typeface="Arial Unicode MS" pitchFamily="34" charset="-128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405812" cy="4537075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solidFill>
                  <a:schemeClr val="tx2"/>
                </a:solidFill>
              </a:rPr>
              <a:t>Create an alert of results matching your search query</a:t>
            </a:r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8192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EFE13C-64F0-42CE-82F9-562662D62D0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000" smtClean="0"/>
          </a:p>
        </p:txBody>
      </p:sp>
      <p:sp>
        <p:nvSpPr>
          <p:cNvPr id="81925" name="Rectangle 3"/>
          <p:cNvSpPr txBox="1">
            <a:spLocks noChangeArrowheads="1"/>
          </p:cNvSpPr>
          <p:nvPr/>
        </p:nvSpPr>
        <p:spPr bwMode="auto">
          <a:xfrm>
            <a:off x="468313" y="6572250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http://scholar.google.com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7416824" cy="453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7684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3500" b="1" dirty="0" smtClean="0">
                <a:latin typeface="Arial Unicode MS" pitchFamily="34" charset="-128"/>
              </a:rPr>
              <a:t>New Articles Matching your Search Query (Email Alerts)</a:t>
            </a:r>
            <a:endParaRPr lang="en-GB" altLang="en-US" sz="3500" baseline="30000" dirty="0" smtClean="0">
              <a:latin typeface="Arial Unicode MS" pitchFamily="34" charset="-128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405812" cy="4537075"/>
          </a:xfrm>
        </p:spPr>
        <p:txBody>
          <a:bodyPr/>
          <a:lstStyle/>
          <a:p>
            <a:pPr eaLnBrk="1" hangingPunct="1"/>
            <a:endParaRPr lang="en-US" altLang="en-US" sz="2400" b="1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sz="3200" b="1" dirty="0" smtClean="0">
                <a:solidFill>
                  <a:schemeClr val="accent2"/>
                </a:solidFill>
              </a:rPr>
              <a:t>EXERCISE:</a:t>
            </a:r>
          </a:p>
          <a:p>
            <a:pPr eaLnBrk="1" hangingPunct="1"/>
            <a:endParaRPr lang="en-US" altLang="en-US" sz="2400" b="1" dirty="0">
              <a:solidFill>
                <a:schemeClr val="tx2"/>
              </a:solidFill>
            </a:endParaRPr>
          </a:p>
          <a:p>
            <a:pPr lvl="1"/>
            <a:endParaRPr lang="en-US" altLang="en-US" b="1" dirty="0" smtClean="0">
              <a:solidFill>
                <a:schemeClr val="tx2"/>
              </a:solidFill>
            </a:endParaRPr>
          </a:p>
          <a:p>
            <a:pPr lvl="1"/>
            <a:r>
              <a:rPr lang="en-US" altLang="en-US" b="1" dirty="0" smtClean="0">
                <a:solidFill>
                  <a:schemeClr val="tx2"/>
                </a:solidFill>
              </a:rPr>
              <a:t>Create 2 email alerts:</a:t>
            </a:r>
          </a:p>
          <a:p>
            <a:pPr lvl="2"/>
            <a:r>
              <a:rPr lang="en-US" altLang="en-US" b="1" dirty="0" smtClean="0">
                <a:solidFill>
                  <a:schemeClr val="tx2"/>
                </a:solidFill>
              </a:rPr>
              <a:t>1 for a search on Scopus</a:t>
            </a:r>
          </a:p>
          <a:p>
            <a:pPr lvl="2"/>
            <a:r>
              <a:rPr lang="en-US" altLang="en-US" b="1" dirty="0" smtClean="0">
                <a:solidFill>
                  <a:schemeClr val="tx2"/>
                </a:solidFill>
              </a:rPr>
              <a:t>1 for a search on Google Scholar</a:t>
            </a:r>
          </a:p>
          <a:p>
            <a:pPr lvl="1"/>
            <a:endParaRPr lang="en-GB" altLang="en-US" b="1" dirty="0" smtClean="0">
              <a:solidFill>
                <a:schemeClr val="accent2"/>
              </a:solidFill>
            </a:endParaRPr>
          </a:p>
        </p:txBody>
      </p:sp>
      <p:sp>
        <p:nvSpPr>
          <p:cNvPr id="8192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EFE13C-64F0-42CE-82F9-562662D62D0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000" smtClean="0"/>
          </a:p>
        </p:txBody>
      </p:sp>
      <p:sp>
        <p:nvSpPr>
          <p:cNvPr id="81925" name="Rectangle 3"/>
          <p:cNvSpPr txBox="1">
            <a:spLocks noChangeArrowheads="1"/>
          </p:cNvSpPr>
          <p:nvPr/>
        </p:nvSpPr>
        <p:spPr bwMode="auto">
          <a:xfrm>
            <a:off x="468313" y="6572250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None/>
            </a:pPr>
            <a:endParaRPr lang="en-GB" alt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4074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196752"/>
            <a:ext cx="8075613" cy="43924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1500" b="1" dirty="0" smtClean="0">
                <a:solidFill>
                  <a:schemeClr val="tx2"/>
                </a:solidFill>
              </a:rPr>
              <a:t>CITATIONS</a:t>
            </a:r>
          </a:p>
          <a:p>
            <a:pPr marL="0" indent="0" algn="ctr">
              <a:buNone/>
              <a:defRPr/>
            </a:pPr>
            <a:r>
              <a:rPr lang="en-US" sz="6600" b="1" dirty="0" smtClean="0">
                <a:solidFill>
                  <a:schemeClr val="tx2"/>
                </a:solidFill>
              </a:rPr>
              <a:t>(E-mail </a:t>
            </a:r>
            <a:r>
              <a:rPr lang="en-US" sz="6600" b="1" dirty="0">
                <a:solidFill>
                  <a:schemeClr val="tx2"/>
                </a:solidFill>
              </a:rPr>
              <a:t>Alerts)</a:t>
            </a:r>
            <a:endParaRPr lang="en-GB" sz="6600" b="1" dirty="0">
              <a:solidFill>
                <a:schemeClr val="tx2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en-GB" sz="48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9534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 dirty="0" smtClean="0">
                <a:latin typeface="Arial Unicode MS" pitchFamily="34" charset="-128"/>
              </a:rPr>
              <a:t>ISI Web of Knowledge</a:t>
            </a:r>
            <a:endParaRPr lang="en-GB" altLang="en-US" sz="3500" baseline="30000" dirty="0" smtClean="0">
              <a:latin typeface="Arial Unicode MS" pitchFamily="34" charset="-128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405812" cy="4537075"/>
          </a:xfrm>
        </p:spPr>
        <p:txBody>
          <a:bodyPr/>
          <a:lstStyle/>
          <a:p>
            <a:pPr eaLnBrk="1" hangingPunct="1"/>
            <a:endParaRPr lang="en-US" altLang="en-US" sz="2400" b="1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sz="2400" b="1" dirty="0" smtClean="0">
                <a:solidFill>
                  <a:schemeClr val="tx2"/>
                </a:solidFill>
              </a:rPr>
              <a:t>Citation Alert</a:t>
            </a:r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8192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EFE13C-64F0-42CE-82F9-562662D62D0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000" smtClean="0"/>
          </a:p>
        </p:txBody>
      </p:sp>
      <p:sp>
        <p:nvSpPr>
          <p:cNvPr id="81925" name="Rectangle 3"/>
          <p:cNvSpPr txBox="1">
            <a:spLocks noChangeArrowheads="1"/>
          </p:cNvSpPr>
          <p:nvPr/>
        </p:nvSpPr>
        <p:spPr bwMode="auto">
          <a:xfrm>
            <a:off x="468313" y="6572250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http://isiknowledge.com/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819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404813"/>
            <a:ext cx="24860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2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2852738"/>
            <a:ext cx="8521700" cy="261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 dirty="0" smtClean="0">
                <a:latin typeface="Arial Unicode MS" pitchFamily="34" charset="-128"/>
              </a:rPr>
              <a:t>Being up-to-date</a:t>
            </a:r>
            <a:endParaRPr lang="en-GB" altLang="en-US" sz="3500" baseline="30000" dirty="0" smtClean="0">
              <a:latin typeface="Arial Unicode MS" pitchFamily="34" charset="-128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405812" cy="4537075"/>
          </a:xfrm>
        </p:spPr>
        <p:txBody>
          <a:bodyPr/>
          <a:lstStyle/>
          <a:p>
            <a:pPr eaLnBrk="1" hangingPunct="1"/>
            <a:endParaRPr lang="en-US" altLang="en-US" sz="2400" b="1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sz="3200" b="1" dirty="0" smtClean="0">
                <a:solidFill>
                  <a:schemeClr val="accent2"/>
                </a:solidFill>
              </a:rPr>
              <a:t>SOME REASONS:</a:t>
            </a:r>
          </a:p>
          <a:p>
            <a:pPr eaLnBrk="1" hangingPunct="1"/>
            <a:endParaRPr lang="en-US" altLang="en-US" sz="2400" b="1" dirty="0">
              <a:solidFill>
                <a:schemeClr val="tx2"/>
              </a:solidFill>
            </a:endParaRPr>
          </a:p>
          <a:p>
            <a:pPr lvl="1"/>
            <a:r>
              <a:rPr lang="en-US" altLang="en-US" b="1" dirty="0" smtClean="0">
                <a:solidFill>
                  <a:schemeClr val="accent2"/>
                </a:solidFill>
              </a:rPr>
              <a:t>New research </a:t>
            </a:r>
            <a:r>
              <a:rPr lang="en-US" altLang="en-US" b="1" dirty="0" smtClean="0">
                <a:solidFill>
                  <a:schemeClr val="tx2"/>
                </a:solidFill>
              </a:rPr>
              <a:t>emerge everyday.</a:t>
            </a:r>
          </a:p>
          <a:p>
            <a:pPr lvl="1"/>
            <a:r>
              <a:rPr lang="en-US" altLang="en-US" b="1" dirty="0" smtClean="0">
                <a:solidFill>
                  <a:schemeClr val="accent2"/>
                </a:solidFill>
              </a:rPr>
              <a:t>Shortening the lag </a:t>
            </a:r>
            <a:r>
              <a:rPr lang="en-US" altLang="en-US" b="1" dirty="0" smtClean="0">
                <a:solidFill>
                  <a:schemeClr val="tx2"/>
                </a:solidFill>
              </a:rPr>
              <a:t>between: </a:t>
            </a:r>
            <a:r>
              <a:rPr lang="en-US" altLang="en-US" b="1" i="1" dirty="0" smtClean="0">
                <a:solidFill>
                  <a:schemeClr val="tx2"/>
                </a:solidFill>
              </a:rPr>
              <a:t>information release </a:t>
            </a:r>
            <a:r>
              <a:rPr lang="en-US" altLang="en-US" b="1" dirty="0" smtClean="0">
                <a:solidFill>
                  <a:schemeClr val="tx2"/>
                </a:solidFill>
              </a:rPr>
              <a:t>and </a:t>
            </a:r>
            <a:r>
              <a:rPr lang="en-US" altLang="en-US" b="1" i="1" dirty="0" smtClean="0">
                <a:solidFill>
                  <a:schemeClr val="tx2"/>
                </a:solidFill>
              </a:rPr>
              <a:t>knowledge acquisition.</a:t>
            </a:r>
          </a:p>
          <a:p>
            <a:pPr lvl="1"/>
            <a:r>
              <a:rPr lang="en-US" altLang="en-US" b="1" dirty="0" smtClean="0">
                <a:solidFill>
                  <a:schemeClr val="tx2"/>
                </a:solidFill>
              </a:rPr>
              <a:t>Build </a:t>
            </a:r>
            <a:r>
              <a:rPr lang="en-US" altLang="en-US" b="1" dirty="0" smtClean="0">
                <a:solidFill>
                  <a:schemeClr val="accent2"/>
                </a:solidFill>
              </a:rPr>
              <a:t>expertise</a:t>
            </a:r>
            <a:r>
              <a:rPr lang="en-US" altLang="en-US" b="1" dirty="0" smtClean="0">
                <a:solidFill>
                  <a:schemeClr val="tx2"/>
                </a:solidFill>
              </a:rPr>
              <a:t>.</a:t>
            </a:r>
          </a:p>
          <a:p>
            <a:pPr lvl="1"/>
            <a:r>
              <a:rPr lang="en-US" altLang="en-US" b="1" dirty="0" smtClean="0">
                <a:solidFill>
                  <a:schemeClr val="tx2"/>
                </a:solidFill>
              </a:rPr>
              <a:t>Challenges of </a:t>
            </a:r>
            <a:r>
              <a:rPr lang="en-US" altLang="en-US" b="1" dirty="0" smtClean="0">
                <a:solidFill>
                  <a:schemeClr val="accent2"/>
                </a:solidFill>
              </a:rPr>
              <a:t>competitiveness</a:t>
            </a:r>
            <a:r>
              <a:rPr lang="en-US" altLang="en-US" b="1" dirty="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8192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EFE13C-64F0-42CE-82F9-562662D62D0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000" smtClean="0"/>
          </a:p>
        </p:txBody>
      </p:sp>
      <p:sp>
        <p:nvSpPr>
          <p:cNvPr id="81925" name="Rectangle 3"/>
          <p:cNvSpPr txBox="1">
            <a:spLocks noChangeArrowheads="1"/>
          </p:cNvSpPr>
          <p:nvPr/>
        </p:nvSpPr>
        <p:spPr bwMode="auto">
          <a:xfrm>
            <a:off x="468313" y="6572250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None/>
            </a:pPr>
            <a:endParaRPr lang="en-GB" alt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222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 dirty="0" smtClean="0">
                <a:latin typeface="Arial Unicode MS" pitchFamily="34" charset="-128"/>
              </a:rPr>
              <a:t>Google Scholar – </a:t>
            </a:r>
            <a:r>
              <a:rPr lang="en-US" altLang="en-US" sz="3500" b="1" dirty="0" smtClean="0">
                <a:solidFill>
                  <a:srgbClr val="FF0000"/>
                </a:solidFill>
                <a:latin typeface="Arial Unicode MS" pitchFamily="34" charset="-128"/>
              </a:rPr>
              <a:t>Step 1</a:t>
            </a:r>
            <a:endParaRPr lang="en-GB" altLang="en-US" sz="3500" baseline="30000" dirty="0" smtClean="0">
              <a:solidFill>
                <a:srgbClr val="FF0000"/>
              </a:solidFill>
              <a:latin typeface="Arial Unicode MS" pitchFamily="34" charset="-128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405812" cy="4537075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solidFill>
                  <a:schemeClr val="tx2"/>
                </a:solidFill>
              </a:rPr>
              <a:t>Citation alert</a:t>
            </a:r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8192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EFE13C-64F0-42CE-82F9-562662D62D0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000" smtClean="0"/>
          </a:p>
        </p:txBody>
      </p:sp>
      <p:sp>
        <p:nvSpPr>
          <p:cNvPr id="81925" name="Rectangle 3"/>
          <p:cNvSpPr txBox="1">
            <a:spLocks noChangeArrowheads="1"/>
          </p:cNvSpPr>
          <p:nvPr/>
        </p:nvSpPr>
        <p:spPr bwMode="auto">
          <a:xfrm>
            <a:off x="468313" y="6572250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http://scholar.google.com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2048594"/>
            <a:ext cx="6694487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5606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 dirty="0" smtClean="0">
                <a:latin typeface="Arial Unicode MS" pitchFamily="34" charset="-128"/>
              </a:rPr>
              <a:t>Google Scholar – </a:t>
            </a:r>
            <a:r>
              <a:rPr lang="en-US" altLang="en-US" sz="3500" b="1" dirty="0" smtClean="0">
                <a:solidFill>
                  <a:srgbClr val="FF0000"/>
                </a:solidFill>
                <a:latin typeface="Arial Unicode MS" pitchFamily="34" charset="-128"/>
              </a:rPr>
              <a:t>Step 2</a:t>
            </a:r>
            <a:endParaRPr lang="en-GB" altLang="en-US" sz="3500" baseline="30000" dirty="0" smtClean="0">
              <a:solidFill>
                <a:srgbClr val="FF0000"/>
              </a:solidFill>
              <a:latin typeface="Arial Unicode MS" pitchFamily="34" charset="-128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405812" cy="4537075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solidFill>
                  <a:schemeClr val="tx2"/>
                </a:solidFill>
              </a:rPr>
              <a:t>Citation alert</a:t>
            </a:r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8192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EFE13C-64F0-42CE-82F9-562662D62D0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000" smtClean="0"/>
          </a:p>
        </p:txBody>
      </p:sp>
      <p:sp>
        <p:nvSpPr>
          <p:cNvPr id="81925" name="Rectangle 3"/>
          <p:cNvSpPr txBox="1">
            <a:spLocks noChangeArrowheads="1"/>
          </p:cNvSpPr>
          <p:nvPr/>
        </p:nvSpPr>
        <p:spPr bwMode="auto">
          <a:xfrm>
            <a:off x="468313" y="6572250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http://scholar.google.com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" y="1988840"/>
            <a:ext cx="7713663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51349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 dirty="0" smtClean="0">
                <a:latin typeface="Arial Unicode MS" pitchFamily="34" charset="-128"/>
              </a:rPr>
              <a:t>Google Scholar</a:t>
            </a:r>
            <a:endParaRPr lang="en-GB" altLang="en-US" sz="3500" baseline="30000" dirty="0" smtClean="0">
              <a:latin typeface="Arial Unicode MS" pitchFamily="34" charset="-128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405812" cy="4537075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solidFill>
                  <a:schemeClr val="tx2"/>
                </a:solidFill>
              </a:rPr>
              <a:t>Citation alert</a:t>
            </a:r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8192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EFE13C-64F0-42CE-82F9-562662D62D0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000" smtClean="0"/>
          </a:p>
        </p:txBody>
      </p:sp>
      <p:sp>
        <p:nvSpPr>
          <p:cNvPr id="81925" name="Rectangle 3"/>
          <p:cNvSpPr txBox="1">
            <a:spLocks noChangeArrowheads="1"/>
          </p:cNvSpPr>
          <p:nvPr/>
        </p:nvSpPr>
        <p:spPr bwMode="auto">
          <a:xfrm>
            <a:off x="468313" y="6572250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http://scholar.google.com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2352"/>
            <a:ext cx="7776864" cy="365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06196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 dirty="0" smtClean="0">
                <a:latin typeface="Arial Unicode MS" pitchFamily="34" charset="-128"/>
              </a:rPr>
              <a:t>New Citations (Email Alerts)</a:t>
            </a:r>
            <a:endParaRPr lang="en-GB" altLang="en-US" sz="3500" baseline="30000" dirty="0" smtClean="0">
              <a:latin typeface="Arial Unicode MS" pitchFamily="34" charset="-128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405812" cy="4537075"/>
          </a:xfrm>
        </p:spPr>
        <p:txBody>
          <a:bodyPr/>
          <a:lstStyle/>
          <a:p>
            <a:pPr eaLnBrk="1" hangingPunct="1"/>
            <a:endParaRPr lang="en-US" altLang="en-US" sz="2400" b="1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sz="3200" b="1" dirty="0" smtClean="0">
                <a:solidFill>
                  <a:schemeClr val="accent2"/>
                </a:solidFill>
              </a:rPr>
              <a:t>EXERCISE:</a:t>
            </a:r>
          </a:p>
          <a:p>
            <a:pPr eaLnBrk="1" hangingPunct="1"/>
            <a:endParaRPr lang="en-US" altLang="en-US" sz="2400" b="1" dirty="0">
              <a:solidFill>
                <a:schemeClr val="tx2"/>
              </a:solidFill>
            </a:endParaRPr>
          </a:p>
          <a:p>
            <a:pPr lvl="1"/>
            <a:endParaRPr lang="en-US" altLang="en-US" b="1" dirty="0" smtClean="0">
              <a:solidFill>
                <a:schemeClr val="tx2"/>
              </a:solidFill>
            </a:endParaRPr>
          </a:p>
          <a:p>
            <a:pPr lvl="1"/>
            <a:r>
              <a:rPr lang="en-US" altLang="en-US" b="1" dirty="0" smtClean="0">
                <a:solidFill>
                  <a:schemeClr val="tx2"/>
                </a:solidFill>
              </a:rPr>
              <a:t>Create 2 citation alerts:</a:t>
            </a:r>
          </a:p>
          <a:p>
            <a:pPr lvl="2"/>
            <a:r>
              <a:rPr lang="en-US" altLang="en-US" b="1" dirty="0" smtClean="0">
                <a:solidFill>
                  <a:schemeClr val="tx2"/>
                </a:solidFill>
              </a:rPr>
              <a:t>1 from ISI Web of Knowledge</a:t>
            </a:r>
          </a:p>
          <a:p>
            <a:pPr lvl="2"/>
            <a:r>
              <a:rPr lang="en-US" altLang="en-US" b="1" dirty="0" smtClean="0">
                <a:solidFill>
                  <a:schemeClr val="tx2"/>
                </a:solidFill>
              </a:rPr>
              <a:t>1 from Google Scholar</a:t>
            </a:r>
          </a:p>
          <a:p>
            <a:pPr lvl="1"/>
            <a:endParaRPr lang="en-GB" altLang="en-US" b="1" dirty="0" smtClean="0">
              <a:solidFill>
                <a:schemeClr val="accent2"/>
              </a:solidFill>
            </a:endParaRPr>
          </a:p>
        </p:txBody>
      </p:sp>
      <p:sp>
        <p:nvSpPr>
          <p:cNvPr id="8192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EFE13C-64F0-42CE-82F9-562662D62D0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000" smtClean="0"/>
          </a:p>
        </p:txBody>
      </p:sp>
      <p:sp>
        <p:nvSpPr>
          <p:cNvPr id="81925" name="Rectangle 3"/>
          <p:cNvSpPr txBox="1">
            <a:spLocks noChangeArrowheads="1"/>
          </p:cNvSpPr>
          <p:nvPr/>
        </p:nvSpPr>
        <p:spPr bwMode="auto">
          <a:xfrm>
            <a:off x="468313" y="6572250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None/>
            </a:pPr>
            <a:endParaRPr lang="en-GB" alt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3163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772816"/>
            <a:ext cx="8075613" cy="381642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3800" b="1" dirty="0" smtClean="0">
                <a:solidFill>
                  <a:schemeClr val="tx2"/>
                </a:solidFill>
              </a:rPr>
              <a:t>		RSS</a:t>
            </a:r>
            <a:endParaRPr lang="en-GB" sz="6600" b="1" dirty="0">
              <a:solidFill>
                <a:schemeClr val="tx2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en-GB" sz="4800" b="1" dirty="0" smtClean="0">
              <a:solidFill>
                <a:schemeClr val="tx2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20875"/>
            <a:ext cx="226695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9013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 dirty="0" smtClean="0">
                <a:latin typeface="Arial Unicode MS" pitchFamily="34" charset="-128"/>
              </a:rPr>
              <a:t>	</a:t>
            </a:r>
            <a:r>
              <a:rPr lang="en-US" altLang="en-US" sz="4000" b="1" dirty="0" smtClean="0">
                <a:latin typeface="Arial Unicode MS" pitchFamily="34" charset="-128"/>
              </a:rPr>
              <a:t>RSS</a:t>
            </a:r>
            <a:endParaRPr lang="en-GB" altLang="en-US" sz="3500" baseline="30000" dirty="0" smtClean="0">
              <a:latin typeface="Arial Unicode MS" pitchFamily="34" charset="-128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405812" cy="4537075"/>
          </a:xfrm>
        </p:spPr>
        <p:txBody>
          <a:bodyPr/>
          <a:lstStyle/>
          <a:p>
            <a:pPr eaLnBrk="1" hangingPunct="1"/>
            <a:endParaRPr lang="en-US" altLang="en-US" sz="2400" b="1" dirty="0" smtClean="0">
              <a:solidFill>
                <a:schemeClr val="tx2"/>
              </a:solidFill>
            </a:endParaRPr>
          </a:p>
          <a:p>
            <a:r>
              <a:rPr lang="en-US" altLang="en-US" sz="2400" b="1" dirty="0" smtClean="0">
                <a:solidFill>
                  <a:schemeClr val="tx2"/>
                </a:solidFill>
              </a:rPr>
              <a:t>RSS (</a:t>
            </a:r>
            <a:r>
              <a:rPr lang="en-US" altLang="en-US" sz="2400" b="1" i="1" dirty="0" smtClean="0">
                <a:solidFill>
                  <a:schemeClr val="tx2"/>
                </a:solidFill>
              </a:rPr>
              <a:t>Rich </a:t>
            </a:r>
            <a:r>
              <a:rPr lang="en-US" altLang="en-US" sz="2400" b="1" i="1" dirty="0">
                <a:solidFill>
                  <a:schemeClr val="tx2"/>
                </a:solidFill>
              </a:rPr>
              <a:t>Site Summary</a:t>
            </a:r>
            <a:r>
              <a:rPr lang="en-US" altLang="en-US" sz="2400" b="1" dirty="0">
                <a:solidFill>
                  <a:schemeClr val="tx2"/>
                </a:solidFill>
              </a:rPr>
              <a:t>; often dubbed </a:t>
            </a:r>
            <a:r>
              <a:rPr lang="en-US" altLang="en-US" sz="2400" b="1" i="1" dirty="0">
                <a:solidFill>
                  <a:schemeClr val="tx2"/>
                </a:solidFill>
              </a:rPr>
              <a:t>Really Simple Syndication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)</a:t>
            </a:r>
          </a:p>
          <a:p>
            <a:endParaRPr lang="en-US" altLang="en-US" sz="2400" b="1" dirty="0">
              <a:solidFill>
                <a:schemeClr val="tx2"/>
              </a:solidFill>
            </a:endParaRPr>
          </a:p>
          <a:p>
            <a:pPr lvl="1"/>
            <a:r>
              <a:rPr lang="en-US" altLang="en-US" sz="2100" b="1" dirty="0">
                <a:solidFill>
                  <a:schemeClr val="tx2"/>
                </a:solidFill>
              </a:rPr>
              <a:t>RSS feeds enable publishers to </a:t>
            </a:r>
            <a:r>
              <a:rPr lang="en-US" altLang="en-US" sz="2100" b="1" dirty="0">
                <a:solidFill>
                  <a:schemeClr val="accent2"/>
                </a:solidFill>
              </a:rPr>
              <a:t>syndicate data automatically</a:t>
            </a:r>
            <a:r>
              <a:rPr lang="en-US" altLang="en-US" sz="2100" b="1" dirty="0" smtClean="0">
                <a:solidFill>
                  <a:schemeClr val="tx2"/>
                </a:solidFill>
              </a:rPr>
              <a:t>.</a:t>
            </a:r>
          </a:p>
          <a:p>
            <a:pPr lvl="1"/>
            <a:endParaRPr lang="en-US" altLang="en-US" sz="2100" b="1" dirty="0" smtClean="0">
              <a:solidFill>
                <a:schemeClr val="tx2"/>
              </a:solidFill>
            </a:endParaRPr>
          </a:p>
          <a:p>
            <a:pPr lvl="1"/>
            <a:r>
              <a:rPr lang="en-US" altLang="en-US" sz="2100" b="1" dirty="0" smtClean="0">
                <a:solidFill>
                  <a:schemeClr val="tx2"/>
                </a:solidFill>
              </a:rPr>
              <a:t>If </a:t>
            </a:r>
            <a:r>
              <a:rPr lang="en-US" altLang="en-US" sz="2100" b="1" dirty="0">
                <a:solidFill>
                  <a:schemeClr val="tx2"/>
                </a:solidFill>
              </a:rPr>
              <a:t>you </a:t>
            </a:r>
            <a:r>
              <a:rPr lang="en-US" altLang="en-US" sz="2100" b="1" dirty="0">
                <a:solidFill>
                  <a:schemeClr val="accent2"/>
                </a:solidFill>
              </a:rPr>
              <a:t>subscribe</a:t>
            </a:r>
            <a:r>
              <a:rPr lang="en-US" altLang="en-US" sz="2100" b="1" dirty="0">
                <a:solidFill>
                  <a:schemeClr val="tx2"/>
                </a:solidFill>
              </a:rPr>
              <a:t> to a website RSS, then you don't need to manually check for new information.</a:t>
            </a:r>
          </a:p>
          <a:p>
            <a:pPr lvl="1"/>
            <a:endParaRPr lang="en-US" altLang="en-US" sz="2100" b="1" dirty="0" smtClean="0">
              <a:solidFill>
                <a:schemeClr val="tx2"/>
              </a:solidFill>
            </a:endParaRPr>
          </a:p>
          <a:p>
            <a:pPr lvl="1"/>
            <a:r>
              <a:rPr lang="en-US" altLang="en-US" sz="2100" b="1" dirty="0" smtClean="0">
                <a:solidFill>
                  <a:schemeClr val="tx2"/>
                </a:solidFill>
              </a:rPr>
              <a:t>Instead</a:t>
            </a:r>
            <a:r>
              <a:rPr lang="en-US" altLang="en-US" sz="2100" b="1" dirty="0">
                <a:solidFill>
                  <a:schemeClr val="tx2"/>
                </a:solidFill>
              </a:rPr>
              <a:t>, your RSS reader or </a:t>
            </a:r>
            <a:r>
              <a:rPr lang="en-US" altLang="en-US" sz="2100" b="1" dirty="0" smtClean="0">
                <a:solidFill>
                  <a:schemeClr val="tx2"/>
                </a:solidFill>
              </a:rPr>
              <a:t>web browser </a:t>
            </a:r>
            <a:r>
              <a:rPr lang="en-US" altLang="en-US" sz="2100" b="1" dirty="0">
                <a:solidFill>
                  <a:schemeClr val="tx2"/>
                </a:solidFill>
              </a:rPr>
              <a:t>will </a:t>
            </a:r>
            <a:r>
              <a:rPr lang="en-US" altLang="en-US" sz="2100" b="1" dirty="0" smtClean="0">
                <a:solidFill>
                  <a:schemeClr val="tx2"/>
                </a:solidFill>
              </a:rPr>
              <a:t>provides you </a:t>
            </a:r>
            <a:r>
              <a:rPr lang="en-US" altLang="en-US" sz="2100" b="1" dirty="0" smtClean="0">
                <a:solidFill>
                  <a:schemeClr val="accent2"/>
                </a:solidFill>
              </a:rPr>
              <a:t>any updates</a:t>
            </a:r>
            <a:r>
              <a:rPr lang="en-US" altLang="en-US" sz="2100" b="1" dirty="0" smtClean="0">
                <a:solidFill>
                  <a:schemeClr val="tx2"/>
                </a:solidFill>
              </a:rPr>
              <a:t>.</a:t>
            </a:r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8192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EFE13C-64F0-42CE-82F9-562662D62D0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000" smtClean="0"/>
          </a:p>
        </p:txBody>
      </p:sp>
      <p:sp>
        <p:nvSpPr>
          <p:cNvPr id="81925" name="Rectangle 3"/>
          <p:cNvSpPr txBox="1">
            <a:spLocks noChangeArrowheads="1"/>
          </p:cNvSpPr>
          <p:nvPr/>
        </p:nvSpPr>
        <p:spPr bwMode="auto">
          <a:xfrm>
            <a:off x="468313" y="6453336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http://en.wikipedia.org/wiki/RSS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2656"/>
            <a:ext cx="864096" cy="86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4062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196752"/>
            <a:ext cx="8075613" cy="43924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1500" b="1" dirty="0" smtClean="0">
                <a:solidFill>
                  <a:schemeClr val="tx2"/>
                </a:solidFill>
              </a:rPr>
              <a:t>RSS</a:t>
            </a:r>
          </a:p>
          <a:p>
            <a:pPr marL="0" indent="0" algn="ctr">
              <a:buNone/>
              <a:defRPr/>
            </a:pPr>
            <a:r>
              <a:rPr lang="en-US" sz="6600" b="1" dirty="0" smtClean="0">
                <a:solidFill>
                  <a:schemeClr val="tx2"/>
                </a:solidFill>
              </a:rPr>
              <a:t>(Web Browser)</a:t>
            </a:r>
            <a:endParaRPr lang="en-GB" sz="6600" b="1" dirty="0">
              <a:solidFill>
                <a:schemeClr val="tx2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en-GB" sz="48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6605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 dirty="0" smtClean="0">
                <a:latin typeface="Arial Unicode MS" pitchFamily="34" charset="-128"/>
              </a:rPr>
              <a:t>	</a:t>
            </a:r>
            <a:r>
              <a:rPr lang="en-US" altLang="en-US" sz="4000" b="1" dirty="0" smtClean="0">
                <a:latin typeface="Arial Unicode MS" pitchFamily="34" charset="-128"/>
              </a:rPr>
              <a:t>RSS</a:t>
            </a:r>
            <a:endParaRPr lang="en-GB" altLang="en-US" sz="3500" baseline="30000" dirty="0" smtClean="0">
              <a:latin typeface="Arial Unicode MS" pitchFamily="34" charset="-128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405812" cy="4537075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solidFill>
                  <a:schemeClr val="accent2"/>
                </a:solidFill>
              </a:rPr>
              <a:t>EXAMPLE: 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BBC News – Using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FIREFOX</a:t>
            </a:r>
          </a:p>
        </p:txBody>
      </p:sp>
      <p:sp>
        <p:nvSpPr>
          <p:cNvPr id="8192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EFE13C-64F0-42CE-82F9-562662D62D0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000" smtClean="0"/>
          </a:p>
        </p:txBody>
      </p:sp>
      <p:sp>
        <p:nvSpPr>
          <p:cNvPr id="81925" name="Rectangle 3"/>
          <p:cNvSpPr txBox="1">
            <a:spLocks noChangeArrowheads="1"/>
          </p:cNvSpPr>
          <p:nvPr/>
        </p:nvSpPr>
        <p:spPr bwMode="auto">
          <a:xfrm>
            <a:off x="468313" y="6572250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http://www.bbc.co.uk/news/10628494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2656"/>
            <a:ext cx="864096" cy="86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6992"/>
            <a:ext cx="4326607" cy="151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92382"/>
            <a:ext cx="4259283" cy="4188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7448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 dirty="0" smtClean="0">
                <a:latin typeface="Arial Unicode MS" pitchFamily="34" charset="-128"/>
              </a:rPr>
              <a:t>	</a:t>
            </a:r>
            <a:r>
              <a:rPr lang="en-US" altLang="en-US" sz="4000" b="1" dirty="0" smtClean="0">
                <a:latin typeface="Arial Unicode MS" pitchFamily="34" charset="-128"/>
              </a:rPr>
              <a:t>RSS</a:t>
            </a:r>
            <a:endParaRPr lang="en-GB" altLang="en-US" sz="3500" baseline="30000" dirty="0" smtClean="0">
              <a:latin typeface="Arial Unicode MS" pitchFamily="34" charset="-128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405812" cy="4537075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solidFill>
                  <a:srgbClr val="FF0000"/>
                </a:solidFill>
              </a:rPr>
              <a:t>Google Chrome </a:t>
            </a:r>
            <a:r>
              <a:rPr lang="en-US" altLang="en-US" sz="2400" b="1" dirty="0" smtClean="0">
                <a:solidFill>
                  <a:schemeClr val="accent2"/>
                </a:solidFill>
              </a:rPr>
              <a:t>users can use </a:t>
            </a:r>
            <a:r>
              <a:rPr lang="en-US" altLang="en-US" sz="2400" b="1" dirty="0" smtClean="0">
                <a:solidFill>
                  <a:schemeClr val="accent2"/>
                </a:solidFill>
              </a:rPr>
              <a:t>this App developed by Google</a:t>
            </a:r>
            <a:endParaRPr lang="en-US" alt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8192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EFE13C-64F0-42CE-82F9-562662D62D0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000" smtClean="0"/>
          </a:p>
        </p:txBody>
      </p:sp>
      <p:sp>
        <p:nvSpPr>
          <p:cNvPr id="81925" name="Rectangle 3"/>
          <p:cNvSpPr txBox="1">
            <a:spLocks noChangeArrowheads="1"/>
          </p:cNvSpPr>
          <p:nvPr/>
        </p:nvSpPr>
        <p:spPr bwMode="auto">
          <a:xfrm>
            <a:off x="468313" y="6572250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https://chrome.google.com/webstore/detail/rss-subscription-extensio/nlbjncdgjeocebhnmkbbbdekmmmcbfjd?hl=en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2656"/>
            <a:ext cx="864096" cy="86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66" y="2132856"/>
            <a:ext cx="6971506" cy="429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8978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196752"/>
            <a:ext cx="8075613" cy="43924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1500" b="1" dirty="0" smtClean="0">
                <a:solidFill>
                  <a:schemeClr val="tx2"/>
                </a:solidFill>
              </a:rPr>
              <a:t>RSS</a:t>
            </a:r>
          </a:p>
          <a:p>
            <a:pPr marL="0" indent="0" algn="ctr">
              <a:buNone/>
              <a:defRPr/>
            </a:pPr>
            <a:r>
              <a:rPr lang="en-US" sz="6600" b="1" dirty="0" smtClean="0">
                <a:solidFill>
                  <a:schemeClr val="tx2"/>
                </a:solidFill>
              </a:rPr>
              <a:t>(RSS Feed)</a:t>
            </a:r>
            <a:endParaRPr lang="en-GB" sz="6600" b="1" dirty="0">
              <a:solidFill>
                <a:schemeClr val="tx2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en-GB" sz="48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0120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04" y="1124744"/>
            <a:ext cx="8511232" cy="4935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8313" y="6572250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</a:t>
            </a:r>
            <a:r>
              <a:rPr lang="en-US" altLang="en-US" sz="1000" b="1" dirty="0" smtClean="0">
                <a:solidFill>
                  <a:schemeClr val="tx2"/>
                </a:solidFill>
              </a:rPr>
              <a:t>://www.uptodate.com/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0187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 dirty="0" smtClean="0">
                <a:latin typeface="Arial Unicode MS" pitchFamily="34" charset="-128"/>
              </a:rPr>
              <a:t>	</a:t>
            </a:r>
            <a:r>
              <a:rPr lang="en-US" altLang="en-US" sz="4000" b="1" dirty="0" smtClean="0">
                <a:latin typeface="Arial Unicode MS" pitchFamily="34" charset="-128"/>
              </a:rPr>
              <a:t>RSS</a:t>
            </a:r>
            <a:endParaRPr lang="en-GB" altLang="en-US" sz="3500" baseline="30000" dirty="0" smtClean="0">
              <a:latin typeface="Arial Unicode MS" pitchFamily="34" charset="-128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405812" cy="4537075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solidFill>
                  <a:schemeClr val="accent2"/>
                </a:solidFill>
              </a:rPr>
              <a:t>RSS Reader: 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Microsoft Outlook</a:t>
            </a:r>
            <a:endParaRPr lang="en-US" alt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8192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EFE13C-64F0-42CE-82F9-562662D62D0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00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2656"/>
            <a:ext cx="864096" cy="86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99" y="1988840"/>
            <a:ext cx="8422903" cy="4594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0089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 dirty="0" smtClean="0">
                <a:latin typeface="Arial Unicode MS" pitchFamily="34" charset="-128"/>
              </a:rPr>
              <a:t>	</a:t>
            </a:r>
            <a:r>
              <a:rPr lang="en-US" altLang="en-US" sz="4000" b="1" dirty="0" smtClean="0">
                <a:latin typeface="Arial Unicode MS" pitchFamily="34" charset="-128"/>
              </a:rPr>
              <a:t>RSS</a:t>
            </a:r>
            <a:endParaRPr lang="en-GB" altLang="en-US" sz="3500" baseline="30000" dirty="0" smtClean="0">
              <a:latin typeface="Arial Unicode MS" pitchFamily="34" charset="-128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405812" cy="4537075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solidFill>
                  <a:schemeClr val="accent2"/>
                </a:solidFill>
              </a:rPr>
              <a:t>RSS Reader: </a:t>
            </a:r>
            <a:r>
              <a:rPr lang="en-US" altLang="en-US" sz="2400" b="1" dirty="0" err="1" smtClean="0">
                <a:solidFill>
                  <a:schemeClr val="tx2"/>
                </a:solidFill>
              </a:rPr>
              <a:t>NetVibes</a:t>
            </a:r>
            <a:endParaRPr lang="en-US" alt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8192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EFE13C-64F0-42CE-82F9-562662D62D0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000" smtClean="0"/>
          </a:p>
        </p:txBody>
      </p:sp>
      <p:sp>
        <p:nvSpPr>
          <p:cNvPr id="81925" name="Rectangle 3"/>
          <p:cNvSpPr txBox="1">
            <a:spLocks noChangeArrowheads="1"/>
          </p:cNvSpPr>
          <p:nvPr/>
        </p:nvSpPr>
        <p:spPr bwMode="auto">
          <a:xfrm>
            <a:off x="468313" y="6453336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http://www.netvibes.com/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2656"/>
            <a:ext cx="864096" cy="86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420888"/>
            <a:ext cx="9073008" cy="378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99862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 dirty="0" smtClean="0">
                <a:latin typeface="Arial Unicode MS" pitchFamily="34" charset="-128"/>
              </a:rPr>
              <a:t>	</a:t>
            </a:r>
            <a:r>
              <a:rPr lang="en-US" altLang="en-US" sz="4000" b="1" dirty="0" smtClean="0">
                <a:latin typeface="Arial Unicode MS" pitchFamily="34" charset="-128"/>
              </a:rPr>
              <a:t>RSS</a:t>
            </a:r>
            <a:endParaRPr lang="en-GB" altLang="en-US" sz="3500" baseline="30000" dirty="0" smtClean="0">
              <a:latin typeface="Arial Unicode MS" pitchFamily="34" charset="-128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405812" cy="4537075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solidFill>
                  <a:schemeClr val="accent2"/>
                </a:solidFill>
              </a:rPr>
              <a:t>RSS Reader: </a:t>
            </a:r>
            <a:r>
              <a:rPr lang="en-US" altLang="en-US" sz="2400" b="1" dirty="0" err="1" smtClean="0">
                <a:solidFill>
                  <a:schemeClr val="tx2"/>
                </a:solidFill>
              </a:rPr>
              <a:t>Feedly</a:t>
            </a:r>
            <a:endParaRPr lang="en-US" alt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8192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EFE13C-64F0-42CE-82F9-562662D62D0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000" smtClean="0"/>
          </a:p>
        </p:txBody>
      </p:sp>
      <p:sp>
        <p:nvSpPr>
          <p:cNvPr id="81925" name="Rectangle 3"/>
          <p:cNvSpPr txBox="1">
            <a:spLocks noChangeArrowheads="1"/>
          </p:cNvSpPr>
          <p:nvPr/>
        </p:nvSpPr>
        <p:spPr bwMode="auto">
          <a:xfrm>
            <a:off x="468313" y="6453336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</a:t>
            </a:r>
            <a:r>
              <a:rPr lang="en-US" altLang="en-US" sz="1000" b="1" dirty="0" smtClean="0">
                <a:solidFill>
                  <a:schemeClr val="tx2"/>
                </a:solidFill>
              </a:rPr>
              <a:t>www.feedly.com</a:t>
            </a:r>
            <a:r>
              <a:rPr lang="en-US" altLang="en-US" sz="1000" b="1" dirty="0">
                <a:solidFill>
                  <a:schemeClr val="tx2"/>
                </a:solidFill>
              </a:rPr>
              <a:t>/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2656"/>
            <a:ext cx="864096" cy="86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03276"/>
            <a:ext cx="6108960" cy="4206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10359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 dirty="0" smtClean="0">
                <a:latin typeface="Arial Unicode MS" pitchFamily="34" charset="-128"/>
              </a:rPr>
              <a:t>	</a:t>
            </a:r>
            <a:r>
              <a:rPr lang="en-US" altLang="en-US" sz="4000" b="1" dirty="0" smtClean="0">
                <a:latin typeface="Arial Unicode MS" pitchFamily="34" charset="-128"/>
              </a:rPr>
              <a:t>RSS</a:t>
            </a:r>
            <a:endParaRPr lang="en-GB" altLang="en-US" sz="3500" baseline="30000" dirty="0" smtClean="0">
              <a:latin typeface="Arial Unicode MS" pitchFamily="34" charset="-128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405812" cy="4537075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solidFill>
                  <a:schemeClr val="accent2"/>
                </a:solidFill>
              </a:rPr>
              <a:t>RSS Reader: </a:t>
            </a:r>
            <a:r>
              <a:rPr lang="en-US" altLang="en-US" sz="2400" b="1" dirty="0" err="1" smtClean="0">
                <a:solidFill>
                  <a:schemeClr val="tx2"/>
                </a:solidFill>
              </a:rPr>
              <a:t>NewsBlur</a:t>
            </a:r>
            <a:endParaRPr lang="en-US" alt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8192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EFE13C-64F0-42CE-82F9-562662D62D0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000" smtClean="0"/>
          </a:p>
        </p:txBody>
      </p:sp>
      <p:sp>
        <p:nvSpPr>
          <p:cNvPr id="81925" name="Rectangle 3"/>
          <p:cNvSpPr txBox="1">
            <a:spLocks noChangeArrowheads="1"/>
          </p:cNvSpPr>
          <p:nvPr/>
        </p:nvSpPr>
        <p:spPr bwMode="auto">
          <a:xfrm>
            <a:off x="468313" y="6453336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http://www.newsblur.com/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2656"/>
            <a:ext cx="864096" cy="86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276873"/>
            <a:ext cx="9048296" cy="3644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6070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 dirty="0" smtClean="0">
                <a:latin typeface="Arial Unicode MS" pitchFamily="34" charset="-128"/>
              </a:rPr>
              <a:t>	</a:t>
            </a:r>
            <a:r>
              <a:rPr lang="en-US" altLang="en-US" sz="4000" b="1" dirty="0" smtClean="0">
                <a:latin typeface="Arial Unicode MS" pitchFamily="34" charset="-128"/>
              </a:rPr>
              <a:t>RSS</a:t>
            </a:r>
            <a:endParaRPr lang="en-GB" altLang="en-US" sz="3500" baseline="30000" dirty="0" smtClean="0">
              <a:latin typeface="Arial Unicode MS" pitchFamily="34" charset="-128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405812" cy="4537075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solidFill>
                  <a:schemeClr val="accent2"/>
                </a:solidFill>
              </a:rPr>
              <a:t>RSS Reader: </a:t>
            </a:r>
            <a:r>
              <a:rPr lang="en-US" altLang="en-US" sz="2400" b="1" dirty="0" err="1" smtClean="0">
                <a:solidFill>
                  <a:schemeClr val="tx2"/>
                </a:solidFill>
              </a:rPr>
              <a:t>FeedReader</a:t>
            </a:r>
            <a:endParaRPr lang="en-US" alt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8192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EFE13C-64F0-42CE-82F9-562662D62D0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sz="1000" smtClean="0"/>
          </a:p>
        </p:txBody>
      </p:sp>
      <p:sp>
        <p:nvSpPr>
          <p:cNvPr id="81925" name="Rectangle 3"/>
          <p:cNvSpPr txBox="1">
            <a:spLocks noChangeArrowheads="1"/>
          </p:cNvSpPr>
          <p:nvPr/>
        </p:nvSpPr>
        <p:spPr bwMode="auto">
          <a:xfrm>
            <a:off x="468313" y="6453336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http://www.feedreader.com/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2656"/>
            <a:ext cx="864096" cy="86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8097225" cy="4111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300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196752"/>
            <a:ext cx="8075613" cy="43924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1500" b="1" dirty="0" smtClean="0">
                <a:solidFill>
                  <a:schemeClr val="tx2"/>
                </a:solidFill>
              </a:rPr>
              <a:t>RSS</a:t>
            </a:r>
          </a:p>
          <a:p>
            <a:pPr marL="0" indent="0" algn="ctr">
              <a:buNone/>
              <a:defRPr/>
            </a:pPr>
            <a:r>
              <a:rPr lang="en-US" sz="6600" b="1" dirty="0" smtClean="0">
                <a:solidFill>
                  <a:schemeClr val="tx2"/>
                </a:solidFill>
              </a:rPr>
              <a:t>(News)</a:t>
            </a:r>
            <a:endParaRPr lang="en-GB" sz="6600" b="1" dirty="0">
              <a:solidFill>
                <a:schemeClr val="tx2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en-GB" sz="48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2090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 dirty="0" smtClean="0">
                <a:latin typeface="Arial Unicode MS" pitchFamily="34" charset="-128"/>
              </a:rPr>
              <a:t>	</a:t>
            </a:r>
            <a:r>
              <a:rPr lang="en-US" altLang="en-US" sz="4000" b="1" dirty="0" smtClean="0">
                <a:latin typeface="Arial Unicode MS" pitchFamily="34" charset="-128"/>
              </a:rPr>
              <a:t>RSS</a:t>
            </a:r>
            <a:endParaRPr lang="en-GB" altLang="en-US" sz="3500" baseline="30000" dirty="0" smtClean="0">
              <a:latin typeface="Arial Unicode MS" pitchFamily="34" charset="-128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405812" cy="4537075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solidFill>
                  <a:schemeClr val="accent2"/>
                </a:solidFill>
              </a:rPr>
              <a:t>EXAMPLE: 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Psychology Today</a:t>
            </a:r>
          </a:p>
        </p:txBody>
      </p:sp>
      <p:sp>
        <p:nvSpPr>
          <p:cNvPr id="8192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EFE13C-64F0-42CE-82F9-562662D62D0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n-US" sz="1000" smtClean="0"/>
          </a:p>
        </p:txBody>
      </p:sp>
      <p:sp>
        <p:nvSpPr>
          <p:cNvPr id="81925" name="Rectangle 3"/>
          <p:cNvSpPr txBox="1">
            <a:spLocks noChangeArrowheads="1"/>
          </p:cNvSpPr>
          <p:nvPr/>
        </p:nvSpPr>
        <p:spPr bwMode="auto">
          <a:xfrm>
            <a:off x="468313" y="6572250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https://www.psychologytoday.com/articles/index.rss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2656"/>
            <a:ext cx="864096" cy="86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7200800" cy="3843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25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 dirty="0" smtClean="0">
                <a:latin typeface="Arial Unicode MS" pitchFamily="34" charset="-128"/>
              </a:rPr>
              <a:t>	</a:t>
            </a:r>
            <a:r>
              <a:rPr lang="en-US" altLang="en-US" sz="4000" b="1" dirty="0" smtClean="0">
                <a:latin typeface="Arial Unicode MS" pitchFamily="34" charset="-128"/>
              </a:rPr>
              <a:t>RSS</a:t>
            </a:r>
            <a:endParaRPr lang="en-GB" altLang="en-US" sz="3500" baseline="30000" dirty="0" smtClean="0">
              <a:latin typeface="Arial Unicode MS" pitchFamily="34" charset="-128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405812" cy="4537075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solidFill>
                  <a:schemeClr val="accent2"/>
                </a:solidFill>
              </a:rPr>
              <a:t>EXAMPLE: 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Nature Publishing Group</a:t>
            </a:r>
          </a:p>
        </p:txBody>
      </p:sp>
      <p:sp>
        <p:nvSpPr>
          <p:cNvPr id="8192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EFE13C-64F0-42CE-82F9-562662D62D0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en-US" sz="1000" smtClean="0"/>
          </a:p>
        </p:txBody>
      </p:sp>
      <p:sp>
        <p:nvSpPr>
          <p:cNvPr id="81925" name="Rectangle 3"/>
          <p:cNvSpPr txBox="1">
            <a:spLocks noChangeArrowheads="1"/>
          </p:cNvSpPr>
          <p:nvPr/>
        </p:nvSpPr>
        <p:spPr bwMode="auto">
          <a:xfrm>
            <a:off x="468313" y="6572250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http://www.nature.com/webfeeds/index.html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2656"/>
            <a:ext cx="864096" cy="86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31" y="2060848"/>
            <a:ext cx="6276975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56597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 dirty="0" smtClean="0">
                <a:latin typeface="Arial Unicode MS" pitchFamily="34" charset="-128"/>
              </a:rPr>
              <a:t>	</a:t>
            </a:r>
            <a:r>
              <a:rPr lang="en-US" altLang="en-US" sz="4000" b="1" dirty="0" smtClean="0">
                <a:latin typeface="Arial Unicode MS" pitchFamily="34" charset="-128"/>
              </a:rPr>
              <a:t>RSS</a:t>
            </a:r>
            <a:endParaRPr lang="en-GB" altLang="en-US" sz="3500" baseline="30000" dirty="0" smtClean="0">
              <a:latin typeface="Arial Unicode MS" pitchFamily="34" charset="-128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405812" cy="4537075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solidFill>
                  <a:schemeClr val="accent2"/>
                </a:solidFill>
              </a:rPr>
              <a:t>EXAMPLE: 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The Economist – Social &amp; Behavioral Science</a:t>
            </a:r>
          </a:p>
        </p:txBody>
      </p:sp>
      <p:sp>
        <p:nvSpPr>
          <p:cNvPr id="8192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EFE13C-64F0-42CE-82F9-562662D62D0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en-US" sz="1000" smtClean="0"/>
          </a:p>
        </p:txBody>
      </p:sp>
      <p:sp>
        <p:nvSpPr>
          <p:cNvPr id="81925" name="Rectangle 3"/>
          <p:cNvSpPr txBox="1">
            <a:spLocks noChangeArrowheads="1"/>
          </p:cNvSpPr>
          <p:nvPr/>
        </p:nvSpPr>
        <p:spPr bwMode="auto">
          <a:xfrm>
            <a:off x="468313" y="6309320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http://www.economist.com/topics/social-and-behavioral-science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2656"/>
            <a:ext cx="864096" cy="86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52" y="2780928"/>
            <a:ext cx="816966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65984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 dirty="0" smtClean="0">
                <a:latin typeface="Arial Unicode MS" pitchFamily="34" charset="-128"/>
              </a:rPr>
              <a:t>	</a:t>
            </a:r>
            <a:r>
              <a:rPr lang="en-US" altLang="en-US" sz="4000" b="1" dirty="0" smtClean="0">
                <a:latin typeface="Arial Unicode MS" pitchFamily="34" charset="-128"/>
              </a:rPr>
              <a:t>RSS</a:t>
            </a:r>
            <a:endParaRPr lang="en-GB" altLang="en-US" sz="3500" baseline="30000" dirty="0" smtClean="0">
              <a:latin typeface="Arial Unicode MS" pitchFamily="34" charset="-128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405812" cy="4537075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solidFill>
                  <a:schemeClr val="accent2"/>
                </a:solidFill>
              </a:rPr>
              <a:t>EXAMPLE: 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BBC News</a:t>
            </a:r>
          </a:p>
        </p:txBody>
      </p:sp>
      <p:sp>
        <p:nvSpPr>
          <p:cNvPr id="8192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EFE13C-64F0-42CE-82F9-562662D62D0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en-US" sz="1000" smtClean="0"/>
          </a:p>
        </p:txBody>
      </p:sp>
      <p:sp>
        <p:nvSpPr>
          <p:cNvPr id="81925" name="Rectangle 3"/>
          <p:cNvSpPr txBox="1">
            <a:spLocks noChangeArrowheads="1"/>
          </p:cNvSpPr>
          <p:nvPr/>
        </p:nvSpPr>
        <p:spPr bwMode="auto">
          <a:xfrm>
            <a:off x="468313" y="6572250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http://www.bbc.co.uk/news/10628494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2656"/>
            <a:ext cx="864096" cy="86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481" y="2060848"/>
            <a:ext cx="4867275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45080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8313" y="6572250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https://play.google.com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2" y="1033033"/>
            <a:ext cx="8174831" cy="4700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2380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 dirty="0" smtClean="0">
                <a:latin typeface="Arial Unicode MS" pitchFamily="34" charset="-128"/>
              </a:rPr>
              <a:t>	</a:t>
            </a:r>
            <a:r>
              <a:rPr lang="en-US" altLang="en-US" sz="4000" b="1" dirty="0" smtClean="0">
                <a:latin typeface="Arial Unicode MS" pitchFamily="34" charset="-128"/>
              </a:rPr>
              <a:t>RSS</a:t>
            </a:r>
            <a:endParaRPr lang="en-GB" altLang="en-US" sz="3500" baseline="30000" dirty="0" smtClean="0">
              <a:latin typeface="Arial Unicode MS" pitchFamily="34" charset="-128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405812" cy="4537075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solidFill>
                  <a:schemeClr val="accent2"/>
                </a:solidFill>
              </a:rPr>
              <a:t>And many more:</a:t>
            </a:r>
          </a:p>
          <a:p>
            <a:pPr lvl="1"/>
            <a:endParaRPr lang="en-US" altLang="en-US" sz="2100" b="1" dirty="0" smtClean="0">
              <a:solidFill>
                <a:schemeClr val="tx2"/>
              </a:solidFill>
            </a:endParaRPr>
          </a:p>
        </p:txBody>
      </p:sp>
      <p:sp>
        <p:nvSpPr>
          <p:cNvPr id="8192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EFE13C-64F0-42CE-82F9-562662D62D0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en-US" sz="100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2656"/>
            <a:ext cx="864096" cy="86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000" y="2702200"/>
            <a:ext cx="3365955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52" y="2414931"/>
            <a:ext cx="3771881" cy="102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68650"/>
            <a:ext cx="3979925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71" y="4459140"/>
            <a:ext cx="405765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8581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196752"/>
            <a:ext cx="8075613" cy="43924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1500" b="1" dirty="0" smtClean="0">
                <a:solidFill>
                  <a:schemeClr val="tx2"/>
                </a:solidFill>
              </a:rPr>
              <a:t>RSS</a:t>
            </a:r>
          </a:p>
          <a:p>
            <a:pPr marL="0" indent="0" algn="ctr">
              <a:buNone/>
              <a:defRPr/>
            </a:pPr>
            <a:r>
              <a:rPr lang="en-US" sz="6600" b="1" dirty="0" smtClean="0">
                <a:solidFill>
                  <a:schemeClr val="tx2"/>
                </a:solidFill>
              </a:rPr>
              <a:t>(Searches)</a:t>
            </a:r>
            <a:endParaRPr lang="en-GB" sz="6600" b="1" dirty="0">
              <a:solidFill>
                <a:schemeClr val="tx2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en-GB" sz="48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8950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 dirty="0" smtClean="0">
                <a:latin typeface="Arial Unicode MS" pitchFamily="34" charset="-128"/>
              </a:rPr>
              <a:t>	</a:t>
            </a:r>
            <a:r>
              <a:rPr lang="en-US" altLang="en-US" sz="4000" b="1" dirty="0" smtClean="0">
                <a:latin typeface="Arial Unicode MS" pitchFamily="34" charset="-128"/>
              </a:rPr>
              <a:t>RSS</a:t>
            </a:r>
            <a:endParaRPr lang="en-GB" altLang="en-US" sz="3500" baseline="30000" dirty="0" smtClean="0">
              <a:latin typeface="Arial Unicode MS" pitchFamily="34" charset="-128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405812" cy="4537075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solidFill>
                  <a:schemeClr val="accent2"/>
                </a:solidFill>
              </a:rPr>
              <a:t>EXAMPLE: </a:t>
            </a:r>
            <a:r>
              <a:rPr lang="en-US" altLang="en-US" sz="2400" b="1" dirty="0" err="1" smtClean="0">
                <a:solidFill>
                  <a:schemeClr val="tx2"/>
                </a:solidFill>
              </a:rPr>
              <a:t>PsycINFO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 search</a:t>
            </a:r>
            <a:endParaRPr lang="en-US" alt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8192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EFE13C-64F0-42CE-82F9-562662D62D0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en-US" sz="1000" smtClean="0"/>
          </a:p>
        </p:txBody>
      </p:sp>
      <p:sp>
        <p:nvSpPr>
          <p:cNvPr id="81925" name="Rectangle 3"/>
          <p:cNvSpPr txBox="1">
            <a:spLocks noChangeArrowheads="1"/>
          </p:cNvSpPr>
          <p:nvPr/>
        </p:nvSpPr>
        <p:spPr bwMode="auto">
          <a:xfrm>
            <a:off x="468313" y="6572250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http://search.ebscohost.com/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2656"/>
            <a:ext cx="864096" cy="86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4904"/>
            <a:ext cx="8910847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16280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 dirty="0" smtClean="0">
                <a:latin typeface="Arial Unicode MS" pitchFamily="34" charset="-128"/>
              </a:rPr>
              <a:t>	</a:t>
            </a:r>
            <a:r>
              <a:rPr lang="en-US" altLang="en-US" sz="4000" b="1" dirty="0" smtClean="0">
                <a:latin typeface="Arial Unicode MS" pitchFamily="34" charset="-128"/>
              </a:rPr>
              <a:t>RSS</a:t>
            </a:r>
            <a:endParaRPr lang="en-GB" altLang="en-US" sz="3500" baseline="30000" dirty="0" smtClean="0">
              <a:latin typeface="Arial Unicode MS" pitchFamily="34" charset="-128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405812" cy="4537075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solidFill>
                  <a:schemeClr val="accent2"/>
                </a:solidFill>
              </a:rPr>
              <a:t>EXAMPLE: 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PubMed search</a:t>
            </a:r>
            <a:endParaRPr lang="en-US" alt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8192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EFE13C-64F0-42CE-82F9-562662D62D0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altLang="en-US" sz="1000" smtClean="0"/>
          </a:p>
        </p:txBody>
      </p:sp>
      <p:sp>
        <p:nvSpPr>
          <p:cNvPr id="81925" name="Rectangle 3"/>
          <p:cNvSpPr txBox="1">
            <a:spLocks noChangeArrowheads="1"/>
          </p:cNvSpPr>
          <p:nvPr/>
        </p:nvSpPr>
        <p:spPr bwMode="auto">
          <a:xfrm>
            <a:off x="468313" y="6572250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http://www.ncbi.nlm.nih.gov/pubmed/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2656"/>
            <a:ext cx="864096" cy="86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420888"/>
            <a:ext cx="8784976" cy="2577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54213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 dirty="0" smtClean="0">
                <a:latin typeface="Arial Unicode MS" pitchFamily="34" charset="-128"/>
              </a:rPr>
              <a:t>	</a:t>
            </a:r>
            <a:r>
              <a:rPr lang="en-US" altLang="en-US" sz="4000" b="1" dirty="0" smtClean="0">
                <a:latin typeface="Arial Unicode MS" pitchFamily="34" charset="-128"/>
              </a:rPr>
              <a:t>RSS</a:t>
            </a:r>
            <a:endParaRPr lang="en-GB" altLang="en-US" sz="3500" baseline="30000" dirty="0" smtClean="0">
              <a:latin typeface="Arial Unicode MS" pitchFamily="34" charset="-128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405812" cy="4537075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solidFill>
                  <a:schemeClr val="accent2"/>
                </a:solidFill>
              </a:rPr>
              <a:t>EXAMPLE: </a:t>
            </a:r>
            <a:r>
              <a:rPr lang="en-US" altLang="en-US" sz="2400" b="1" dirty="0" err="1" smtClean="0">
                <a:solidFill>
                  <a:schemeClr val="tx2"/>
                </a:solidFill>
              </a:rPr>
              <a:t>ScienceDirect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 search</a:t>
            </a:r>
            <a:endParaRPr lang="en-US" alt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8192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EFE13C-64F0-42CE-82F9-562662D62D0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US" altLang="en-US" sz="1000" smtClean="0"/>
          </a:p>
        </p:txBody>
      </p:sp>
      <p:sp>
        <p:nvSpPr>
          <p:cNvPr id="81925" name="Rectangle 3"/>
          <p:cNvSpPr txBox="1">
            <a:spLocks noChangeArrowheads="1"/>
          </p:cNvSpPr>
          <p:nvPr/>
        </p:nvSpPr>
        <p:spPr bwMode="auto">
          <a:xfrm>
            <a:off x="468313" y="6453336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http://www.sciencedirect.com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2656"/>
            <a:ext cx="864096" cy="86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85" y="2457161"/>
            <a:ext cx="7926840" cy="242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95972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 dirty="0" smtClean="0">
                <a:latin typeface="Arial Unicode MS" pitchFamily="34" charset="-128"/>
              </a:rPr>
              <a:t>	</a:t>
            </a:r>
            <a:r>
              <a:rPr lang="en-US" altLang="en-US" sz="4000" b="1" dirty="0" smtClean="0">
                <a:latin typeface="Arial Unicode MS" pitchFamily="34" charset="-128"/>
              </a:rPr>
              <a:t>RSS</a:t>
            </a:r>
            <a:endParaRPr lang="en-GB" altLang="en-US" sz="3500" baseline="30000" dirty="0" smtClean="0">
              <a:latin typeface="Arial Unicode MS" pitchFamily="34" charset="-128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405812" cy="4537075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solidFill>
                  <a:schemeClr val="accent2"/>
                </a:solidFill>
              </a:rPr>
              <a:t>EXAMPLE: 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Scopus search</a:t>
            </a:r>
            <a:endParaRPr lang="en-US" alt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8192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EFE13C-64F0-42CE-82F9-562662D62D0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altLang="en-US" sz="1000" smtClean="0"/>
          </a:p>
        </p:txBody>
      </p:sp>
      <p:sp>
        <p:nvSpPr>
          <p:cNvPr id="81925" name="Rectangle 3"/>
          <p:cNvSpPr txBox="1">
            <a:spLocks noChangeArrowheads="1"/>
          </p:cNvSpPr>
          <p:nvPr/>
        </p:nvSpPr>
        <p:spPr bwMode="auto">
          <a:xfrm>
            <a:off x="468313" y="6453336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</a:t>
            </a:r>
            <a:r>
              <a:rPr lang="en-US" altLang="en-US" sz="1000" b="1" dirty="0" smtClean="0">
                <a:solidFill>
                  <a:schemeClr val="tx2"/>
                </a:solidFill>
              </a:rPr>
              <a:t>://www.scopus.com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2656"/>
            <a:ext cx="864096" cy="86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0" y="2132856"/>
            <a:ext cx="8951913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33822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 dirty="0" smtClean="0">
                <a:latin typeface="Arial Unicode MS" pitchFamily="34" charset="-128"/>
              </a:rPr>
              <a:t>RSS Feed</a:t>
            </a:r>
            <a:endParaRPr lang="en-GB" altLang="en-US" sz="3500" baseline="30000" dirty="0" smtClean="0">
              <a:latin typeface="Arial Unicode MS" pitchFamily="34" charset="-128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405812" cy="4537075"/>
          </a:xfrm>
        </p:spPr>
        <p:txBody>
          <a:bodyPr/>
          <a:lstStyle/>
          <a:p>
            <a:pPr eaLnBrk="1" hangingPunct="1"/>
            <a:endParaRPr lang="en-US" altLang="en-US" sz="2400" b="1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sz="3200" b="1" dirty="0" smtClean="0">
                <a:solidFill>
                  <a:schemeClr val="accent2"/>
                </a:solidFill>
              </a:rPr>
              <a:t>EXERCISE:</a:t>
            </a:r>
          </a:p>
          <a:p>
            <a:pPr eaLnBrk="1" hangingPunct="1"/>
            <a:endParaRPr lang="en-US" altLang="en-US" sz="2400" b="1" dirty="0">
              <a:solidFill>
                <a:schemeClr val="tx2"/>
              </a:solidFill>
            </a:endParaRPr>
          </a:p>
          <a:p>
            <a:pPr lvl="1"/>
            <a:endParaRPr lang="en-US" altLang="en-US" b="1" dirty="0" smtClean="0">
              <a:solidFill>
                <a:schemeClr val="tx2"/>
              </a:solidFill>
            </a:endParaRPr>
          </a:p>
          <a:p>
            <a:pPr lvl="1"/>
            <a:r>
              <a:rPr lang="en-US" altLang="en-US" b="1" dirty="0" smtClean="0">
                <a:solidFill>
                  <a:schemeClr val="tx2"/>
                </a:solidFill>
              </a:rPr>
              <a:t>Sign up </a:t>
            </a:r>
            <a:r>
              <a:rPr lang="en-US" altLang="en-US" b="1" dirty="0" smtClean="0">
                <a:solidFill>
                  <a:schemeClr val="tx2"/>
                </a:solidFill>
              </a:rPr>
              <a:t>for a </a:t>
            </a:r>
            <a:r>
              <a:rPr lang="en-US" altLang="en-US" b="1" dirty="0" smtClean="0">
                <a:solidFill>
                  <a:schemeClr val="tx2"/>
                </a:solidFill>
              </a:rPr>
              <a:t>RSS feed reader (e.g. </a:t>
            </a:r>
            <a:r>
              <a:rPr lang="en-US" altLang="en-US" b="1" dirty="0" smtClean="0">
                <a:solidFill>
                  <a:schemeClr val="tx2"/>
                </a:solidFill>
              </a:rPr>
              <a:t>Netvibes</a:t>
            </a:r>
            <a:r>
              <a:rPr lang="en-US" altLang="en-US" b="1" dirty="0" smtClean="0">
                <a:solidFill>
                  <a:schemeClr val="tx2"/>
                </a:solidFill>
              </a:rPr>
              <a:t>) and subscribe to at least 2 RSS</a:t>
            </a:r>
            <a:endParaRPr lang="en-GB" altLang="en-US" b="1" dirty="0" smtClean="0">
              <a:solidFill>
                <a:schemeClr val="accent2"/>
              </a:solidFill>
            </a:endParaRPr>
          </a:p>
        </p:txBody>
      </p:sp>
      <p:sp>
        <p:nvSpPr>
          <p:cNvPr id="8192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EFE13C-64F0-42CE-82F9-562662D62D0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altLang="en-US" sz="1000" smtClean="0"/>
          </a:p>
        </p:txBody>
      </p:sp>
      <p:sp>
        <p:nvSpPr>
          <p:cNvPr id="81925" name="Rectangle 3"/>
          <p:cNvSpPr txBox="1">
            <a:spLocks noChangeArrowheads="1"/>
          </p:cNvSpPr>
          <p:nvPr/>
        </p:nvSpPr>
        <p:spPr bwMode="auto">
          <a:xfrm>
            <a:off x="468313" y="6572250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None/>
            </a:pPr>
            <a:endParaRPr lang="en-GB" alt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4361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196752"/>
            <a:ext cx="8075613" cy="316743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en-US" sz="8000" b="1" dirty="0" smtClean="0">
              <a:solidFill>
                <a:schemeClr val="tx2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1500" b="1" dirty="0" smtClean="0">
                <a:solidFill>
                  <a:schemeClr val="tx2"/>
                </a:solidFill>
              </a:rPr>
              <a:t>LISTSERV</a:t>
            </a:r>
            <a:endParaRPr lang="en-GB" sz="48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4085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 smtClean="0">
                <a:latin typeface="Arial Unicode MS" pitchFamily="34" charset="-128"/>
              </a:rPr>
              <a:t>LISTSERV</a:t>
            </a:r>
            <a:endParaRPr lang="en-GB" altLang="en-US" sz="3500" baseline="30000" dirty="0" smtClean="0">
              <a:latin typeface="Arial Unicode MS" pitchFamily="34" charset="-128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405812" cy="4537075"/>
          </a:xfrm>
        </p:spPr>
        <p:txBody>
          <a:bodyPr>
            <a:normAutofit/>
          </a:bodyPr>
          <a:lstStyle/>
          <a:p>
            <a:pPr eaLnBrk="1" hangingPunct="1"/>
            <a:endParaRPr lang="en-US" altLang="en-US" sz="2800" b="1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sz="2800" b="1" dirty="0" smtClean="0">
                <a:solidFill>
                  <a:schemeClr val="tx2"/>
                </a:solidFill>
              </a:rPr>
              <a:t>The term refers to </a:t>
            </a:r>
            <a:r>
              <a:rPr lang="en-US" altLang="en-US" sz="2800" b="1" i="1" dirty="0" smtClean="0">
                <a:solidFill>
                  <a:schemeClr val="tx2"/>
                </a:solidFill>
              </a:rPr>
              <a:t>electronic </a:t>
            </a:r>
            <a:r>
              <a:rPr lang="en-US" altLang="en-US" sz="2800" b="1" i="1" dirty="0" smtClean="0">
                <a:solidFill>
                  <a:schemeClr val="accent2"/>
                </a:solidFill>
              </a:rPr>
              <a:t>mailing list </a:t>
            </a:r>
            <a:r>
              <a:rPr lang="en-US" altLang="en-US" sz="2800" b="1" i="1" dirty="0" smtClean="0">
                <a:solidFill>
                  <a:schemeClr val="tx2"/>
                </a:solidFill>
              </a:rPr>
              <a:t>software</a:t>
            </a:r>
            <a:r>
              <a:rPr lang="en-US" altLang="en-US" sz="2800" b="1" dirty="0" smtClean="0">
                <a:solidFill>
                  <a:schemeClr val="tx2"/>
                </a:solidFill>
              </a:rPr>
              <a:t>.</a:t>
            </a:r>
          </a:p>
          <a:p>
            <a:pPr eaLnBrk="1" hangingPunct="1"/>
            <a:endParaRPr lang="en-US" altLang="en-US" sz="2800" b="1" dirty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sz="2800" b="1" dirty="0" smtClean="0">
                <a:solidFill>
                  <a:schemeClr val="tx2"/>
                </a:solidFill>
              </a:rPr>
              <a:t>People </a:t>
            </a:r>
            <a:r>
              <a:rPr lang="en-US" altLang="en-US" sz="2800" b="1" i="1" dirty="0" smtClean="0">
                <a:solidFill>
                  <a:schemeClr val="accent2"/>
                </a:solidFill>
              </a:rPr>
              <a:t>subscribed</a:t>
            </a:r>
            <a:r>
              <a:rPr lang="en-US" alt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altLang="en-US" sz="2800" b="1" dirty="0" smtClean="0">
                <a:solidFill>
                  <a:schemeClr val="tx2"/>
                </a:solidFill>
              </a:rPr>
              <a:t>to these mailing lists may participate in the discussion of different topics.</a:t>
            </a:r>
            <a:endParaRPr lang="en-US" altLang="en-US" sz="2800" b="1" dirty="0">
              <a:solidFill>
                <a:schemeClr val="tx2"/>
              </a:solidFill>
            </a:endParaRPr>
          </a:p>
          <a:p>
            <a:pPr eaLnBrk="1" hangingPunct="1"/>
            <a:endParaRPr lang="en-US" alt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8192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EFE13C-64F0-42CE-82F9-562662D62D0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n-US" altLang="en-US" sz="1000" smtClean="0"/>
          </a:p>
        </p:txBody>
      </p:sp>
      <p:sp>
        <p:nvSpPr>
          <p:cNvPr id="81925" name="Rectangle 3"/>
          <p:cNvSpPr txBox="1">
            <a:spLocks noChangeArrowheads="1"/>
          </p:cNvSpPr>
          <p:nvPr/>
        </p:nvSpPr>
        <p:spPr bwMode="auto">
          <a:xfrm>
            <a:off x="468312" y="6165304"/>
            <a:ext cx="8352159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None/>
            </a:pPr>
            <a:r>
              <a:rPr lang="en-US" altLang="en-US" sz="1000" b="1" i="1" dirty="0">
                <a:solidFill>
                  <a:schemeClr val="accent2"/>
                </a:solidFill>
              </a:rPr>
              <a:t>See: </a:t>
            </a:r>
            <a:r>
              <a:rPr lang="en-US" altLang="en-US" sz="1000" b="1" dirty="0">
                <a:solidFill>
                  <a:schemeClr val="tx2"/>
                </a:solidFill>
              </a:rPr>
              <a:t>Willis, J., Inman, D., &amp; </a:t>
            </a:r>
            <a:r>
              <a:rPr lang="en-US" altLang="en-US" sz="1000" b="1" dirty="0" err="1">
                <a:solidFill>
                  <a:schemeClr val="tx2"/>
                </a:solidFill>
              </a:rPr>
              <a:t>Valenti</a:t>
            </a:r>
            <a:r>
              <a:rPr lang="en-US" altLang="en-US" sz="1000" b="1" dirty="0">
                <a:solidFill>
                  <a:schemeClr val="tx2"/>
                </a:solidFill>
              </a:rPr>
              <a:t>, R. (2010). Sources of knowledge and perspectives. In J. Willis, </a:t>
            </a:r>
            <a:r>
              <a:rPr lang="en-US" altLang="en-US" sz="1000" b="1" dirty="0" smtClean="0">
                <a:solidFill>
                  <a:schemeClr val="tx2"/>
                </a:solidFill>
              </a:rPr>
              <a:t>D. Inman</a:t>
            </a:r>
            <a:r>
              <a:rPr lang="en-US" altLang="en-US" sz="1000" b="1" dirty="0">
                <a:solidFill>
                  <a:schemeClr val="tx2"/>
                </a:solidFill>
              </a:rPr>
              <a:t>, &amp; R. </a:t>
            </a:r>
            <a:r>
              <a:rPr lang="en-US" altLang="en-US" sz="1000" b="1" dirty="0" err="1">
                <a:solidFill>
                  <a:schemeClr val="tx2"/>
                </a:solidFill>
              </a:rPr>
              <a:t>Valenti</a:t>
            </a:r>
            <a:r>
              <a:rPr lang="en-US" altLang="en-US" sz="1000" b="1" dirty="0">
                <a:solidFill>
                  <a:schemeClr val="tx2"/>
                </a:solidFill>
              </a:rPr>
              <a:t> (Eds.), </a:t>
            </a:r>
            <a:r>
              <a:rPr lang="en-US" altLang="en-US" sz="1000" b="1" i="1" dirty="0">
                <a:solidFill>
                  <a:schemeClr val="tx2"/>
                </a:solidFill>
              </a:rPr>
              <a:t>Completing a professional practice dissertation: A guide for </a:t>
            </a:r>
            <a:r>
              <a:rPr lang="en-US" altLang="en-US" sz="1000" b="1" i="1" dirty="0" smtClean="0">
                <a:solidFill>
                  <a:schemeClr val="tx2"/>
                </a:solidFill>
              </a:rPr>
              <a:t>doctoral students </a:t>
            </a:r>
            <a:r>
              <a:rPr lang="en-US" altLang="en-US" sz="1000" b="1" i="1" dirty="0">
                <a:solidFill>
                  <a:schemeClr val="tx2"/>
                </a:solidFill>
              </a:rPr>
              <a:t>and faculty </a:t>
            </a:r>
            <a:r>
              <a:rPr lang="en-US" altLang="en-US" sz="1000" b="1" dirty="0">
                <a:solidFill>
                  <a:schemeClr val="tx2"/>
                </a:solidFill>
              </a:rPr>
              <a:t>(pp. 123–175). Charlotte, NC: IAP.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0099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dirty="0" smtClean="0">
                <a:latin typeface="Arial Unicode MS" pitchFamily="34" charset="-128"/>
              </a:rPr>
              <a:t>LISTSERV: Search lists with </a:t>
            </a:r>
            <a:r>
              <a:rPr lang="en-US" altLang="en-US" sz="4000" b="1" i="1" dirty="0" err="1" smtClean="0">
                <a:latin typeface="Arial Unicode MS" pitchFamily="34" charset="-128"/>
              </a:rPr>
              <a:t>CataList</a:t>
            </a:r>
            <a:endParaRPr lang="en-GB" altLang="en-US" sz="3500" i="1" baseline="30000" dirty="0" smtClean="0">
              <a:latin typeface="Arial Unicode MS" pitchFamily="34" charset="-128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405812" cy="4537075"/>
          </a:xfrm>
        </p:spPr>
        <p:txBody>
          <a:bodyPr>
            <a:normAutofit/>
          </a:bodyPr>
          <a:lstStyle/>
          <a:p>
            <a:pPr eaLnBrk="1" hangingPunct="1"/>
            <a:endParaRPr lang="en-US" altLang="en-US" sz="2800" b="1" dirty="0" smtClean="0">
              <a:solidFill>
                <a:schemeClr val="tx2"/>
              </a:solidFill>
            </a:endParaRPr>
          </a:p>
          <a:p>
            <a:pPr eaLnBrk="1" hangingPunct="1"/>
            <a:endParaRPr lang="en-US" alt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8192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EFE13C-64F0-42CE-82F9-562662D62D0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en-US" altLang="en-US" sz="1000" smtClean="0"/>
          </a:p>
        </p:txBody>
      </p:sp>
      <p:sp>
        <p:nvSpPr>
          <p:cNvPr id="81925" name="Rectangle 3"/>
          <p:cNvSpPr txBox="1">
            <a:spLocks noChangeArrowheads="1"/>
          </p:cNvSpPr>
          <p:nvPr/>
        </p:nvSpPr>
        <p:spPr bwMode="auto">
          <a:xfrm>
            <a:off x="468312" y="6345324"/>
            <a:ext cx="8352159" cy="25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http://www.lsoft.com/catalist.html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2" y="2276872"/>
            <a:ext cx="9108648" cy="3040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087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196752"/>
            <a:ext cx="8075613" cy="4896544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en-US" sz="8000" b="1" dirty="0" smtClean="0">
              <a:solidFill>
                <a:schemeClr val="tx2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1500" b="1" dirty="0" smtClean="0">
                <a:solidFill>
                  <a:schemeClr val="tx2"/>
                </a:solidFill>
              </a:rPr>
              <a:t>NEW ARTICLES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7800" b="1" dirty="0" smtClean="0">
                <a:solidFill>
                  <a:schemeClr val="tx2"/>
                </a:solidFill>
              </a:rPr>
              <a:t>(e-mail Alerts)</a:t>
            </a:r>
            <a:endParaRPr lang="en-GB" sz="28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5890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dirty="0" smtClean="0">
                <a:latin typeface="Arial Unicode MS" pitchFamily="34" charset="-128"/>
              </a:rPr>
              <a:t>LISTSERV: Search lists with </a:t>
            </a:r>
            <a:r>
              <a:rPr lang="en-US" altLang="en-US" sz="4000" b="1" i="1" dirty="0" err="1" smtClean="0">
                <a:latin typeface="Arial Unicode MS" pitchFamily="34" charset="-128"/>
              </a:rPr>
              <a:t>CataList</a:t>
            </a:r>
            <a:endParaRPr lang="en-GB" altLang="en-US" sz="3500" i="1" baseline="30000" dirty="0" smtClean="0">
              <a:latin typeface="Arial Unicode MS" pitchFamily="34" charset="-128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405812" cy="4537075"/>
          </a:xfrm>
        </p:spPr>
        <p:txBody>
          <a:bodyPr>
            <a:normAutofit/>
          </a:bodyPr>
          <a:lstStyle/>
          <a:p>
            <a:pPr eaLnBrk="1" hangingPunct="1"/>
            <a:endParaRPr lang="en-US" altLang="en-US" sz="2800" b="1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sz="2800" b="1" dirty="0" smtClean="0">
                <a:solidFill>
                  <a:schemeClr val="tx2"/>
                </a:solidFill>
              </a:rPr>
              <a:t>Example:</a:t>
            </a:r>
            <a:endParaRPr lang="en-US" altLang="en-US" sz="2800" b="1" dirty="0" smtClean="0">
              <a:solidFill>
                <a:schemeClr val="tx2"/>
              </a:solidFill>
            </a:endParaRPr>
          </a:p>
        </p:txBody>
      </p:sp>
      <p:sp>
        <p:nvSpPr>
          <p:cNvPr id="8192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EFE13C-64F0-42CE-82F9-562662D62D0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en-US" altLang="en-US" sz="1000" smtClean="0"/>
          </a:p>
        </p:txBody>
      </p:sp>
      <p:sp>
        <p:nvSpPr>
          <p:cNvPr id="81925" name="Rectangle 3"/>
          <p:cNvSpPr txBox="1">
            <a:spLocks noChangeArrowheads="1"/>
          </p:cNvSpPr>
          <p:nvPr/>
        </p:nvSpPr>
        <p:spPr bwMode="auto">
          <a:xfrm>
            <a:off x="468312" y="6345324"/>
            <a:ext cx="8352159" cy="25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http://www.lsoft.com/catalist.html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40" y="2852936"/>
            <a:ext cx="8807748" cy="284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0107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EFE13C-64F0-42CE-82F9-562662D62D0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en-US" altLang="en-US" sz="1000" smtClean="0"/>
          </a:p>
        </p:txBody>
      </p:sp>
      <p:sp>
        <p:nvSpPr>
          <p:cNvPr id="81925" name="Rectangle 3"/>
          <p:cNvSpPr txBox="1">
            <a:spLocks noChangeArrowheads="1"/>
          </p:cNvSpPr>
          <p:nvPr/>
        </p:nvSpPr>
        <p:spPr bwMode="auto">
          <a:xfrm>
            <a:off x="468313" y="6345324"/>
            <a:ext cx="3743648" cy="25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http://www.lsoft.com/catalist.html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337" y="332656"/>
            <a:ext cx="4671143" cy="615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3599631" cy="4537075"/>
          </a:xfrm>
        </p:spPr>
        <p:txBody>
          <a:bodyPr>
            <a:normAutofit/>
          </a:bodyPr>
          <a:lstStyle/>
          <a:p>
            <a:pPr eaLnBrk="1" hangingPunct="1"/>
            <a:endParaRPr lang="en-US" altLang="en-US" sz="2800" b="1" dirty="0" smtClean="0">
              <a:solidFill>
                <a:schemeClr val="tx2"/>
              </a:solidFill>
            </a:endParaRPr>
          </a:p>
          <a:p>
            <a:r>
              <a:rPr lang="en-US" altLang="en-US" sz="2800" b="1" dirty="0" smtClean="0">
                <a:solidFill>
                  <a:schemeClr val="tx2"/>
                </a:solidFill>
              </a:rPr>
              <a:t>Choose among the results</a:t>
            </a:r>
            <a:endParaRPr lang="en-US" altLang="en-US" sz="1600" b="1" dirty="0" smtClean="0">
              <a:solidFill>
                <a:schemeClr val="tx2"/>
              </a:solidFill>
            </a:endParaRPr>
          </a:p>
          <a:p>
            <a:pPr eaLnBrk="1" hangingPunct="1"/>
            <a:endParaRPr lang="en-US" altLang="en-US" sz="2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1923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dirty="0" smtClean="0">
                <a:latin typeface="Arial Unicode MS" pitchFamily="34" charset="-128"/>
              </a:rPr>
              <a:t>LISTSERV: Search lists with </a:t>
            </a:r>
            <a:r>
              <a:rPr lang="en-US" altLang="en-US" sz="4000" b="1" i="1" dirty="0" err="1" smtClean="0">
                <a:latin typeface="Arial Unicode MS" pitchFamily="34" charset="-128"/>
              </a:rPr>
              <a:t>CataList</a:t>
            </a:r>
            <a:endParaRPr lang="en-GB" altLang="en-US" sz="3500" i="1" baseline="30000" dirty="0" smtClean="0">
              <a:latin typeface="Arial Unicode MS" pitchFamily="34" charset="-128"/>
            </a:endParaRPr>
          </a:p>
        </p:txBody>
      </p:sp>
      <p:sp>
        <p:nvSpPr>
          <p:cNvPr id="8192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EFE13C-64F0-42CE-82F9-562662D62D0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en-US" altLang="en-US" sz="1000" smtClean="0"/>
          </a:p>
        </p:txBody>
      </p:sp>
      <p:sp>
        <p:nvSpPr>
          <p:cNvPr id="81925" name="Rectangle 3"/>
          <p:cNvSpPr txBox="1">
            <a:spLocks noChangeArrowheads="1"/>
          </p:cNvSpPr>
          <p:nvPr/>
        </p:nvSpPr>
        <p:spPr bwMode="auto">
          <a:xfrm>
            <a:off x="468312" y="6345324"/>
            <a:ext cx="8352159" cy="25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http://www.lsoft.com/catalist.html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45" y="1988840"/>
            <a:ext cx="786969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73075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EFE13C-64F0-42CE-82F9-562662D62D0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lang="en-US" altLang="en-US" sz="1000" smtClean="0"/>
          </a:p>
        </p:txBody>
      </p:sp>
      <p:sp>
        <p:nvSpPr>
          <p:cNvPr id="81925" name="Rectangle 3"/>
          <p:cNvSpPr txBox="1">
            <a:spLocks noChangeArrowheads="1"/>
          </p:cNvSpPr>
          <p:nvPr/>
        </p:nvSpPr>
        <p:spPr bwMode="auto">
          <a:xfrm>
            <a:off x="468312" y="6345324"/>
            <a:ext cx="8352159" cy="25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http://www.lsoft.com/catalist.html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47" y="332655"/>
            <a:ext cx="7992888" cy="59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5840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196752"/>
            <a:ext cx="8075613" cy="453650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7200" b="1" dirty="0" smtClean="0">
                <a:solidFill>
                  <a:schemeClr val="tx2"/>
                </a:solidFill>
              </a:rPr>
              <a:t>TRACKING</a:t>
            </a:r>
            <a:endParaRPr lang="en-US" sz="8000" b="1" dirty="0" smtClean="0">
              <a:solidFill>
                <a:schemeClr val="tx2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1500" b="1" dirty="0" smtClean="0">
                <a:solidFill>
                  <a:schemeClr val="accent2"/>
                </a:solidFill>
              </a:rPr>
              <a:t>AUTHORS</a:t>
            </a:r>
            <a:endParaRPr lang="en-US" sz="11500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2469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 smtClean="0">
                <a:latin typeface="Arial Unicode MS" pitchFamily="34" charset="-128"/>
              </a:rPr>
              <a:t>Tracking Authors’ new publications</a:t>
            </a:r>
            <a:endParaRPr lang="en-GB" altLang="en-US" sz="3500" baseline="30000" dirty="0" smtClean="0">
              <a:latin typeface="Arial Unicode MS" pitchFamily="34" charset="-128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405812" cy="4537075"/>
          </a:xfrm>
        </p:spPr>
        <p:txBody>
          <a:bodyPr>
            <a:normAutofit/>
          </a:bodyPr>
          <a:lstStyle/>
          <a:p>
            <a:pPr eaLnBrk="1" hangingPunct="1"/>
            <a:endParaRPr lang="en-US" altLang="en-US" sz="28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altLang="en-US" sz="2800" b="1" dirty="0" smtClean="0">
                <a:solidFill>
                  <a:srgbClr val="FF0000"/>
                </a:solidFill>
              </a:rPr>
              <a:t>IMPORTANT:</a:t>
            </a:r>
          </a:p>
          <a:p>
            <a:pPr marL="0" indent="0">
              <a:buNone/>
            </a:pPr>
            <a:endParaRPr lang="en-US" altLang="en-US" sz="2800" b="1" dirty="0" smtClean="0">
              <a:solidFill>
                <a:schemeClr val="tx2"/>
              </a:solidFill>
            </a:endParaRPr>
          </a:p>
          <a:p>
            <a:r>
              <a:rPr lang="en-US" altLang="en-US" sz="2800" b="1" dirty="0" smtClean="0">
                <a:solidFill>
                  <a:schemeClr val="tx2"/>
                </a:solidFill>
              </a:rPr>
              <a:t>"...[</a:t>
            </a:r>
            <a:r>
              <a:rPr lang="en-US" altLang="en-US" sz="2800" b="1" dirty="0" smtClean="0">
                <a:solidFill>
                  <a:schemeClr val="tx2"/>
                </a:solidFill>
              </a:rPr>
              <a:t>consider that it] can result in a </a:t>
            </a:r>
            <a:r>
              <a:rPr lang="en-US" altLang="en-US" sz="2800" b="1" dirty="0" smtClean="0">
                <a:solidFill>
                  <a:schemeClr val="accent2"/>
                </a:solidFill>
              </a:rPr>
              <a:t>biased sample of references</a:t>
            </a:r>
            <a:r>
              <a:rPr lang="en-US" altLang="en-US" sz="2800" b="1" dirty="0" smtClean="0">
                <a:solidFill>
                  <a:schemeClr val="tx2"/>
                </a:solidFill>
              </a:rPr>
              <a:t>, perhaps reflecting only one line of argument"  </a:t>
            </a:r>
            <a:r>
              <a:rPr lang="en-US" altLang="en-US" sz="1600" b="1" dirty="0">
                <a:solidFill>
                  <a:schemeClr val="tx2"/>
                </a:solidFill>
              </a:rPr>
              <a:t>(Booth, </a:t>
            </a:r>
            <a:r>
              <a:rPr lang="en-US" altLang="en-US" sz="1600" b="1" dirty="0" err="1">
                <a:solidFill>
                  <a:schemeClr val="tx2"/>
                </a:solidFill>
              </a:rPr>
              <a:t>Papaioannou</a:t>
            </a:r>
            <a:r>
              <a:rPr lang="en-US" altLang="en-US" sz="1600" b="1" dirty="0">
                <a:solidFill>
                  <a:schemeClr val="tx2"/>
                </a:solidFill>
              </a:rPr>
              <a:t>, &amp; Sutton, 2012; p. 79)</a:t>
            </a:r>
            <a:endParaRPr lang="en-US" altLang="en-US" sz="1600" b="1" dirty="0" smtClean="0">
              <a:solidFill>
                <a:schemeClr val="tx2"/>
              </a:solidFill>
            </a:endParaRPr>
          </a:p>
          <a:p>
            <a:pPr eaLnBrk="1" hangingPunct="1"/>
            <a:endParaRPr lang="en-US" alt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8192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EFE13C-64F0-42CE-82F9-562662D62D0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55</a:t>
            </a:fld>
            <a:endParaRPr lang="en-US" altLang="en-US" sz="1000" smtClean="0"/>
          </a:p>
        </p:txBody>
      </p:sp>
      <p:sp>
        <p:nvSpPr>
          <p:cNvPr id="81925" name="Rectangle 3"/>
          <p:cNvSpPr txBox="1">
            <a:spLocks noChangeArrowheads="1"/>
          </p:cNvSpPr>
          <p:nvPr/>
        </p:nvSpPr>
        <p:spPr bwMode="auto">
          <a:xfrm>
            <a:off x="449634" y="6293947"/>
            <a:ext cx="8352159" cy="25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None/>
            </a:pPr>
            <a:r>
              <a:rPr lang="en-US" altLang="en-US" sz="1000" b="1" dirty="0" smtClean="0">
                <a:solidFill>
                  <a:schemeClr val="tx2"/>
                </a:solidFill>
              </a:rPr>
              <a:t>Booth</a:t>
            </a:r>
            <a:r>
              <a:rPr lang="en-US" altLang="en-US" sz="1000" b="1" dirty="0">
                <a:solidFill>
                  <a:schemeClr val="tx2"/>
                </a:solidFill>
              </a:rPr>
              <a:t>, A., </a:t>
            </a:r>
            <a:r>
              <a:rPr lang="en-US" altLang="en-US" sz="1000" b="1" dirty="0" err="1">
                <a:solidFill>
                  <a:schemeClr val="tx2"/>
                </a:solidFill>
              </a:rPr>
              <a:t>Papaioannou</a:t>
            </a:r>
            <a:r>
              <a:rPr lang="en-US" altLang="en-US" sz="1000" b="1" dirty="0">
                <a:solidFill>
                  <a:schemeClr val="tx2"/>
                </a:solidFill>
              </a:rPr>
              <a:t>, D., &amp; Sutton, A. (2012). </a:t>
            </a:r>
            <a:r>
              <a:rPr lang="en-US" altLang="en-US" sz="1000" b="1" i="1" dirty="0">
                <a:solidFill>
                  <a:schemeClr val="tx2"/>
                </a:solidFill>
              </a:rPr>
              <a:t>Systematic approaches to a successful literature review</a:t>
            </a:r>
            <a:r>
              <a:rPr lang="en-US" altLang="en-US" sz="1000" b="1" dirty="0">
                <a:solidFill>
                  <a:schemeClr val="tx2"/>
                </a:solidFill>
              </a:rPr>
              <a:t>. Thousand Oaks, CA: Sage.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5426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b="1" dirty="0" smtClean="0">
                <a:latin typeface="Arial Unicode MS" pitchFamily="34" charset="-128"/>
              </a:rPr>
              <a:t>Authors’ new publications</a:t>
            </a:r>
            <a:endParaRPr lang="en-GB" altLang="en-US" sz="3500" i="1" baseline="30000" dirty="0" smtClean="0">
              <a:latin typeface="Arial Unicode MS" pitchFamily="34" charset="-128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405812" cy="453707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1" dirty="0" smtClean="0">
                <a:solidFill>
                  <a:schemeClr val="tx2"/>
                </a:solidFill>
              </a:rPr>
              <a:t>Author’s academic web page</a:t>
            </a:r>
          </a:p>
          <a:p>
            <a:pPr eaLnBrk="1" hangingPunct="1"/>
            <a:endParaRPr lang="en-US" alt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8192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EFE13C-64F0-42CE-82F9-562662D62D0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56</a:t>
            </a:fld>
            <a:endParaRPr lang="en-US" altLang="en-US" sz="100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46" y="1998616"/>
            <a:ext cx="7118746" cy="4814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03685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b="1" dirty="0" smtClean="0">
                <a:latin typeface="Arial Unicode MS" pitchFamily="34" charset="-128"/>
              </a:rPr>
              <a:t>Authors divulging science</a:t>
            </a:r>
            <a:endParaRPr lang="en-GB" altLang="en-US" sz="3500" i="1" baseline="30000" dirty="0" smtClean="0">
              <a:latin typeface="Arial Unicode MS" pitchFamily="34" charset="-128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405812" cy="4537075"/>
          </a:xfrm>
        </p:spPr>
        <p:txBody>
          <a:bodyPr>
            <a:normAutofit/>
          </a:bodyPr>
          <a:lstStyle/>
          <a:p>
            <a:pPr eaLnBrk="1" hangingPunct="1"/>
            <a:endParaRPr lang="en-US" altLang="en-US" sz="2800" b="1" dirty="0" smtClean="0">
              <a:solidFill>
                <a:schemeClr val="tx2"/>
              </a:solidFill>
            </a:endParaRPr>
          </a:p>
          <a:p>
            <a:pPr eaLnBrk="1" hangingPunct="1"/>
            <a:endParaRPr lang="en-US" alt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8192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EFE13C-64F0-42CE-82F9-562662D62D0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57</a:t>
            </a:fld>
            <a:endParaRPr lang="en-US" altLang="en-US" sz="1000" smtClean="0"/>
          </a:p>
        </p:txBody>
      </p:sp>
      <p:sp>
        <p:nvSpPr>
          <p:cNvPr id="81925" name="Rectangle 3"/>
          <p:cNvSpPr txBox="1">
            <a:spLocks noChangeArrowheads="1"/>
          </p:cNvSpPr>
          <p:nvPr/>
        </p:nvSpPr>
        <p:spPr bwMode="auto">
          <a:xfrm>
            <a:off x="468312" y="6489340"/>
            <a:ext cx="8352159" cy="25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https://theconversation.com/uk/health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319" y="1726337"/>
            <a:ext cx="6446144" cy="472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3398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196752"/>
            <a:ext cx="8075613" cy="4536504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7200" b="1" dirty="0" smtClean="0">
                <a:solidFill>
                  <a:schemeClr val="tx2"/>
                </a:solidFill>
              </a:rPr>
              <a:t>BUILDING AND EXPANDING YOUR ACADEMIC SOCIAL</a:t>
            </a:r>
            <a:endParaRPr lang="en-US" sz="8000" b="1" dirty="0" smtClean="0">
              <a:solidFill>
                <a:schemeClr val="tx2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1500" b="1" dirty="0" smtClean="0">
                <a:solidFill>
                  <a:schemeClr val="accent2"/>
                </a:solidFill>
              </a:rPr>
              <a:t>NETWORKS</a:t>
            </a:r>
            <a:endParaRPr lang="en-US" sz="11500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3844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dirty="0" smtClean="0">
                <a:solidFill>
                  <a:schemeClr val="accent2"/>
                </a:solidFill>
                <a:latin typeface="Arial Unicode MS" pitchFamily="34" charset="-128"/>
              </a:rPr>
              <a:t>FOLLOW</a:t>
            </a:r>
            <a:r>
              <a:rPr lang="en-US" altLang="en-US" sz="4000" b="1" dirty="0" smtClean="0">
                <a:latin typeface="Arial Unicode MS" pitchFamily="34" charset="-128"/>
              </a:rPr>
              <a:t> - Authors</a:t>
            </a:r>
            <a:r>
              <a:rPr lang="en-US" altLang="en-US" sz="4000" b="1" dirty="0" smtClean="0">
                <a:latin typeface="Arial Unicode MS" pitchFamily="34" charset="-128"/>
              </a:rPr>
              <a:t>’ new publications</a:t>
            </a:r>
            <a:endParaRPr lang="en-GB" altLang="en-US" sz="3500" i="1" baseline="30000" dirty="0" smtClean="0">
              <a:latin typeface="Arial Unicode MS" pitchFamily="34" charset="-128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405812" cy="4537075"/>
          </a:xfrm>
        </p:spPr>
        <p:txBody>
          <a:bodyPr>
            <a:normAutofit/>
          </a:bodyPr>
          <a:lstStyle/>
          <a:p>
            <a:pPr eaLnBrk="1" hangingPunct="1"/>
            <a:endParaRPr lang="en-US" altLang="en-US" sz="2800" b="1" dirty="0" smtClean="0">
              <a:solidFill>
                <a:schemeClr val="tx2"/>
              </a:solidFill>
            </a:endParaRPr>
          </a:p>
          <a:p>
            <a:pPr eaLnBrk="1" hangingPunct="1"/>
            <a:endParaRPr lang="en-US" alt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8192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EFE13C-64F0-42CE-82F9-562662D62D0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59</a:t>
            </a:fld>
            <a:endParaRPr lang="en-US" altLang="en-US" sz="1000" smtClean="0"/>
          </a:p>
        </p:txBody>
      </p:sp>
      <p:sp>
        <p:nvSpPr>
          <p:cNvPr id="81925" name="Rectangle 3"/>
          <p:cNvSpPr txBox="1">
            <a:spLocks noChangeArrowheads="1"/>
          </p:cNvSpPr>
          <p:nvPr/>
        </p:nvSpPr>
        <p:spPr bwMode="auto">
          <a:xfrm>
            <a:off x="468312" y="6489340"/>
            <a:ext cx="8352159" cy="25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https</a:t>
            </a:r>
            <a:r>
              <a:rPr lang="en-US" altLang="en-US" sz="1000" b="1" dirty="0" smtClean="0">
                <a:solidFill>
                  <a:schemeClr val="tx2"/>
                </a:solidFill>
              </a:rPr>
              <a:t>://www.academia.edu/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81" y="1772816"/>
            <a:ext cx="8367389" cy="4672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80462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196752"/>
            <a:ext cx="8075613" cy="489654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1500" b="1" dirty="0" smtClean="0">
                <a:solidFill>
                  <a:schemeClr val="tx2"/>
                </a:solidFill>
              </a:rPr>
              <a:t>JOURNALS</a:t>
            </a:r>
            <a:endParaRPr lang="en-US" sz="11500" b="1" dirty="0" smtClean="0">
              <a:solidFill>
                <a:schemeClr val="tx2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7800" b="1" dirty="0" smtClean="0">
                <a:solidFill>
                  <a:schemeClr val="tx2"/>
                </a:solidFill>
              </a:rPr>
              <a:t>(e-mail Alerts)</a:t>
            </a:r>
            <a:endParaRPr lang="en-GB" sz="28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6914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b="1" dirty="0">
                <a:solidFill>
                  <a:schemeClr val="accent2"/>
                </a:solidFill>
                <a:latin typeface="Arial Unicode MS" pitchFamily="34" charset="-128"/>
              </a:rPr>
              <a:t>Follow</a:t>
            </a:r>
            <a:r>
              <a:rPr lang="en-US" altLang="en-US" sz="4000" b="1" dirty="0">
                <a:latin typeface="Arial Unicode MS" pitchFamily="34" charset="-128"/>
              </a:rPr>
              <a:t> - Authors</a:t>
            </a:r>
            <a:r>
              <a:rPr lang="en-US" altLang="en-US" sz="4000" b="1" dirty="0" smtClean="0">
                <a:latin typeface="Arial Unicode MS" pitchFamily="34" charset="-128"/>
              </a:rPr>
              <a:t>’ new publications</a:t>
            </a:r>
            <a:endParaRPr lang="en-GB" altLang="en-US" sz="3500" i="1" baseline="30000" dirty="0" smtClean="0">
              <a:latin typeface="Arial Unicode MS" pitchFamily="34" charset="-128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405812" cy="4537075"/>
          </a:xfrm>
        </p:spPr>
        <p:txBody>
          <a:bodyPr>
            <a:normAutofit/>
          </a:bodyPr>
          <a:lstStyle/>
          <a:p>
            <a:pPr eaLnBrk="1" hangingPunct="1"/>
            <a:endParaRPr lang="en-US" altLang="en-US" sz="2800" b="1" dirty="0" smtClean="0">
              <a:solidFill>
                <a:schemeClr val="tx2"/>
              </a:solidFill>
            </a:endParaRPr>
          </a:p>
          <a:p>
            <a:pPr eaLnBrk="1" hangingPunct="1"/>
            <a:endParaRPr lang="en-US" alt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8192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EFE13C-64F0-42CE-82F9-562662D62D0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60</a:t>
            </a:fld>
            <a:endParaRPr lang="en-US" altLang="en-US" sz="1000" smtClean="0"/>
          </a:p>
        </p:txBody>
      </p:sp>
      <p:sp>
        <p:nvSpPr>
          <p:cNvPr id="81925" name="Rectangle 3"/>
          <p:cNvSpPr txBox="1">
            <a:spLocks noChangeArrowheads="1"/>
          </p:cNvSpPr>
          <p:nvPr/>
        </p:nvSpPr>
        <p:spPr bwMode="auto">
          <a:xfrm>
            <a:off x="468312" y="6345324"/>
            <a:ext cx="8352159" cy="25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https://www.researchgate.net/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43" y="1672072"/>
            <a:ext cx="8501137" cy="449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13391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 b="1" dirty="0" smtClean="0">
                <a:solidFill>
                  <a:schemeClr val="accent2"/>
                </a:solidFill>
                <a:latin typeface="Arial Unicode MS" pitchFamily="34" charset="-128"/>
              </a:rPr>
              <a:t>FOLLOW</a:t>
            </a:r>
            <a:r>
              <a:rPr lang="en-US" altLang="en-US" sz="4000" b="1" dirty="0" smtClean="0">
                <a:latin typeface="Arial Unicode MS" pitchFamily="34" charset="-128"/>
              </a:rPr>
              <a:t> - </a:t>
            </a:r>
            <a:r>
              <a:rPr lang="en-US" altLang="en-US" sz="4000" b="1" dirty="0">
                <a:latin typeface="Arial Unicode MS" pitchFamily="34" charset="-128"/>
              </a:rPr>
              <a:t>Academic </a:t>
            </a:r>
            <a:r>
              <a:rPr lang="en-US" altLang="en-US" sz="4000" b="1" dirty="0" smtClean="0">
                <a:latin typeface="Arial Unicode MS" pitchFamily="34" charset="-128"/>
              </a:rPr>
              <a:t>social networks</a:t>
            </a:r>
            <a:endParaRPr lang="en-GB" altLang="en-US" sz="3500" i="1" baseline="30000" dirty="0" smtClean="0">
              <a:latin typeface="Arial Unicode MS" pitchFamily="34" charset="-128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405812" cy="453707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1" dirty="0" smtClean="0">
                <a:solidFill>
                  <a:schemeClr val="tx2"/>
                </a:solidFill>
              </a:rPr>
              <a:t>In </a:t>
            </a:r>
            <a:r>
              <a:rPr lang="en-US" altLang="en-US" sz="2800" b="1" dirty="0" smtClean="0">
                <a:solidFill>
                  <a:schemeClr val="accent2"/>
                </a:solidFill>
              </a:rPr>
              <a:t>Twitter</a:t>
            </a:r>
            <a:r>
              <a:rPr lang="en-US" altLang="en-US" sz="2800" b="1" dirty="0" smtClean="0">
                <a:solidFill>
                  <a:schemeClr val="tx2"/>
                </a:solidFill>
              </a:rPr>
              <a:t> you can follow your preferred authors, institutions, etc.</a:t>
            </a:r>
            <a:endParaRPr lang="en-US" altLang="en-US" sz="2800" b="1" dirty="0" smtClean="0">
              <a:solidFill>
                <a:schemeClr val="tx2"/>
              </a:solidFill>
            </a:endParaRPr>
          </a:p>
          <a:p>
            <a:pPr eaLnBrk="1" hangingPunct="1"/>
            <a:endParaRPr lang="en-US" alt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8192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EFE13C-64F0-42CE-82F9-562662D62D0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61</a:t>
            </a:fld>
            <a:endParaRPr lang="en-US" altLang="en-US" sz="1000" smtClean="0"/>
          </a:p>
        </p:txBody>
      </p:sp>
      <p:sp>
        <p:nvSpPr>
          <p:cNvPr id="81925" name="Rectangle 3"/>
          <p:cNvSpPr txBox="1">
            <a:spLocks noChangeArrowheads="1"/>
          </p:cNvSpPr>
          <p:nvPr/>
        </p:nvSpPr>
        <p:spPr bwMode="auto">
          <a:xfrm>
            <a:off x="468312" y="6489340"/>
            <a:ext cx="8352159" cy="25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https</a:t>
            </a:r>
            <a:r>
              <a:rPr lang="en-US" altLang="en-US" sz="1000" b="1" dirty="0" smtClean="0">
                <a:solidFill>
                  <a:schemeClr val="tx2"/>
                </a:solidFill>
              </a:rPr>
              <a:t>://www.twitter.com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07" y="2447333"/>
            <a:ext cx="6912768" cy="4042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18208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b="1" dirty="0" smtClean="0">
                <a:solidFill>
                  <a:schemeClr val="accent2"/>
                </a:solidFill>
                <a:latin typeface="Arial Unicode MS" pitchFamily="34" charset="-128"/>
              </a:rPr>
              <a:t>JOIN</a:t>
            </a:r>
            <a:r>
              <a:rPr lang="en-US" altLang="en-US" sz="4000" b="1" dirty="0" smtClean="0">
                <a:latin typeface="Arial Unicode MS" pitchFamily="34" charset="-128"/>
              </a:rPr>
              <a:t> </a:t>
            </a:r>
            <a:r>
              <a:rPr lang="en-US" altLang="en-US" sz="4000" b="1" dirty="0">
                <a:latin typeface="Arial Unicode MS" pitchFamily="34" charset="-128"/>
              </a:rPr>
              <a:t>- </a:t>
            </a:r>
            <a:r>
              <a:rPr lang="en-US" altLang="en-US" sz="4000" b="1" dirty="0" smtClean="0">
                <a:latin typeface="Arial Unicode MS" pitchFamily="34" charset="-128"/>
              </a:rPr>
              <a:t>Academic </a:t>
            </a:r>
            <a:r>
              <a:rPr lang="en-US" altLang="en-US" sz="4000" b="1" dirty="0">
                <a:latin typeface="Arial Unicode MS" pitchFamily="34" charset="-128"/>
              </a:rPr>
              <a:t>social networks</a:t>
            </a:r>
            <a:endParaRPr lang="en-GB" altLang="en-US" sz="3500" i="1" baseline="30000" dirty="0" smtClean="0">
              <a:latin typeface="Arial Unicode MS" pitchFamily="34" charset="-128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405812" cy="4537075"/>
          </a:xfrm>
        </p:spPr>
        <p:txBody>
          <a:bodyPr>
            <a:normAutofit/>
          </a:bodyPr>
          <a:lstStyle/>
          <a:p>
            <a:r>
              <a:rPr lang="en-US" altLang="en-US" sz="2800" b="1" dirty="0">
                <a:solidFill>
                  <a:schemeClr val="tx2"/>
                </a:solidFill>
              </a:rPr>
              <a:t>Joining a group </a:t>
            </a:r>
            <a:r>
              <a:rPr lang="en-US" altLang="en-US" sz="2800" b="1" dirty="0" smtClean="0">
                <a:solidFill>
                  <a:schemeClr val="tx2"/>
                </a:solidFill>
              </a:rPr>
              <a:t>in </a:t>
            </a:r>
            <a:r>
              <a:rPr lang="en-US" altLang="en-US" sz="2800" b="1" dirty="0" err="1" smtClean="0">
                <a:solidFill>
                  <a:schemeClr val="accent2"/>
                </a:solidFill>
              </a:rPr>
              <a:t>Linkedin</a:t>
            </a:r>
            <a:endParaRPr lang="en-US" altLang="en-US" sz="2800" b="1" dirty="0" smtClean="0">
              <a:solidFill>
                <a:schemeClr val="tx2"/>
              </a:solidFill>
            </a:endParaRPr>
          </a:p>
          <a:p>
            <a:pPr eaLnBrk="1" hangingPunct="1"/>
            <a:endParaRPr lang="en-US" alt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8192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EFE13C-64F0-42CE-82F9-562662D62D0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62</a:t>
            </a:fld>
            <a:endParaRPr lang="en-US" altLang="en-US" sz="1000" smtClean="0"/>
          </a:p>
        </p:txBody>
      </p:sp>
      <p:sp>
        <p:nvSpPr>
          <p:cNvPr id="81925" name="Rectangle 3"/>
          <p:cNvSpPr txBox="1">
            <a:spLocks noChangeArrowheads="1"/>
          </p:cNvSpPr>
          <p:nvPr/>
        </p:nvSpPr>
        <p:spPr bwMode="auto">
          <a:xfrm>
            <a:off x="468312" y="6489340"/>
            <a:ext cx="8352159" cy="25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https</a:t>
            </a:r>
            <a:r>
              <a:rPr lang="en-US" altLang="en-US" sz="1000" b="1" dirty="0" smtClean="0">
                <a:solidFill>
                  <a:schemeClr val="tx2"/>
                </a:solidFill>
              </a:rPr>
              <a:t>://www.mendeley.com/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29" y="2204864"/>
            <a:ext cx="7641901" cy="3950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8782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b="1" dirty="0">
                <a:solidFill>
                  <a:schemeClr val="accent2"/>
                </a:solidFill>
                <a:latin typeface="Arial Unicode MS" pitchFamily="34" charset="-128"/>
              </a:rPr>
              <a:t>JOIN</a:t>
            </a:r>
            <a:r>
              <a:rPr lang="en-US" altLang="en-US" sz="4000" b="1" dirty="0">
                <a:latin typeface="Arial Unicode MS" pitchFamily="34" charset="-128"/>
              </a:rPr>
              <a:t> - </a:t>
            </a:r>
            <a:r>
              <a:rPr lang="en-US" altLang="en-US" sz="4000" b="1" dirty="0" smtClean="0">
                <a:latin typeface="Arial Unicode MS" pitchFamily="34" charset="-128"/>
              </a:rPr>
              <a:t>Academic </a:t>
            </a:r>
            <a:r>
              <a:rPr lang="en-US" altLang="en-US" sz="4000" b="1" dirty="0">
                <a:latin typeface="Arial Unicode MS" pitchFamily="34" charset="-128"/>
              </a:rPr>
              <a:t>social networks</a:t>
            </a:r>
            <a:endParaRPr lang="en-GB" altLang="en-US" sz="3500" i="1" baseline="30000" dirty="0" smtClean="0">
              <a:latin typeface="Arial Unicode MS" pitchFamily="34" charset="-128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405812" cy="4537075"/>
          </a:xfrm>
        </p:spPr>
        <p:txBody>
          <a:bodyPr>
            <a:normAutofit/>
          </a:bodyPr>
          <a:lstStyle/>
          <a:p>
            <a:r>
              <a:rPr lang="en-US" altLang="en-US" sz="2800" b="1" dirty="0">
                <a:solidFill>
                  <a:schemeClr val="tx2"/>
                </a:solidFill>
              </a:rPr>
              <a:t>Joining a group in </a:t>
            </a:r>
            <a:r>
              <a:rPr lang="en-US" altLang="en-US" sz="2800" b="1" dirty="0" smtClean="0">
                <a:solidFill>
                  <a:schemeClr val="accent2"/>
                </a:solidFill>
              </a:rPr>
              <a:t>Facebook</a:t>
            </a:r>
            <a:endParaRPr lang="en-US" altLang="en-US" sz="2800" b="1" dirty="0" smtClean="0">
              <a:solidFill>
                <a:schemeClr val="tx2"/>
              </a:solidFill>
            </a:endParaRPr>
          </a:p>
          <a:p>
            <a:pPr eaLnBrk="1" hangingPunct="1"/>
            <a:endParaRPr lang="en-US" alt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8192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EFE13C-64F0-42CE-82F9-562662D62D0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63</a:t>
            </a:fld>
            <a:endParaRPr lang="en-US" altLang="en-US" sz="1000" smtClean="0"/>
          </a:p>
        </p:txBody>
      </p:sp>
      <p:sp>
        <p:nvSpPr>
          <p:cNvPr id="81925" name="Rectangle 3"/>
          <p:cNvSpPr txBox="1">
            <a:spLocks noChangeArrowheads="1"/>
          </p:cNvSpPr>
          <p:nvPr/>
        </p:nvSpPr>
        <p:spPr bwMode="auto">
          <a:xfrm>
            <a:off x="468312" y="6489340"/>
            <a:ext cx="8352159" cy="25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https</a:t>
            </a:r>
            <a:r>
              <a:rPr lang="en-US" altLang="en-US" sz="1000" b="1" dirty="0" smtClean="0">
                <a:solidFill>
                  <a:schemeClr val="tx2"/>
                </a:solidFill>
              </a:rPr>
              <a:t>://www.facebook.com/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2231479"/>
            <a:ext cx="7478713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7377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 b="1" dirty="0" smtClean="0">
                <a:solidFill>
                  <a:schemeClr val="accent2"/>
                </a:solidFill>
                <a:latin typeface="Arial Unicode MS" pitchFamily="34" charset="-128"/>
              </a:rPr>
              <a:t>PARTICIPATE</a:t>
            </a:r>
            <a:r>
              <a:rPr lang="en-US" altLang="en-US" sz="4000" b="1" dirty="0" smtClean="0">
                <a:latin typeface="Arial Unicode MS" pitchFamily="34" charset="-128"/>
              </a:rPr>
              <a:t> </a:t>
            </a:r>
            <a:r>
              <a:rPr lang="en-US" altLang="en-US" sz="4000" b="1" dirty="0">
                <a:latin typeface="Arial Unicode MS" pitchFamily="34" charset="-128"/>
              </a:rPr>
              <a:t>- Academic </a:t>
            </a:r>
            <a:r>
              <a:rPr lang="en-US" altLang="en-US" sz="4000" b="1" dirty="0" smtClean="0">
                <a:latin typeface="Arial Unicode MS" pitchFamily="34" charset="-128"/>
              </a:rPr>
              <a:t>congresses</a:t>
            </a:r>
            <a:endParaRPr lang="en-GB" altLang="en-US" sz="3500" i="1" baseline="30000" dirty="0" smtClean="0">
              <a:latin typeface="Arial Unicode MS" pitchFamily="34" charset="-128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405812" cy="453707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1" dirty="0" smtClean="0">
                <a:solidFill>
                  <a:schemeClr val="tx2"/>
                </a:solidFill>
              </a:rPr>
              <a:t>Participate i</a:t>
            </a:r>
            <a:r>
              <a:rPr lang="en-US" altLang="en-US" sz="2800" b="1" dirty="0" smtClean="0">
                <a:solidFill>
                  <a:schemeClr val="tx2"/>
                </a:solidFill>
              </a:rPr>
              <a:t>n </a:t>
            </a:r>
            <a:r>
              <a:rPr lang="en-US" altLang="en-US" sz="2800" b="1" dirty="0" smtClean="0">
                <a:solidFill>
                  <a:schemeClr val="accent2"/>
                </a:solidFill>
              </a:rPr>
              <a:t>congresses and other academic events</a:t>
            </a:r>
            <a:endParaRPr lang="en-US" alt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8192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EFE13C-64F0-42CE-82F9-562662D62D0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64</a:t>
            </a:fld>
            <a:endParaRPr lang="en-US" altLang="en-US" sz="1000" smtClean="0"/>
          </a:p>
        </p:txBody>
      </p:sp>
      <p:sp>
        <p:nvSpPr>
          <p:cNvPr id="81925" name="Rectangle 3"/>
          <p:cNvSpPr txBox="1">
            <a:spLocks noChangeArrowheads="1"/>
          </p:cNvSpPr>
          <p:nvPr/>
        </p:nvSpPr>
        <p:spPr bwMode="auto">
          <a:xfrm>
            <a:off x="468312" y="6489340"/>
            <a:ext cx="8352159" cy="25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None/>
            </a:pPr>
            <a:r>
              <a:rPr lang="en-US" altLang="en-US" sz="1000" b="1" dirty="0" smtClean="0">
                <a:solidFill>
                  <a:schemeClr val="tx2"/>
                </a:solidFill>
              </a:rPr>
              <a:t>http</a:t>
            </a:r>
            <a:r>
              <a:rPr lang="en-US" altLang="en-US" sz="1000" b="1" dirty="0" smtClean="0">
                <a:solidFill>
                  <a:schemeClr val="tx2"/>
                </a:solidFill>
              </a:rPr>
              <a:t>://http</a:t>
            </a:r>
            <a:r>
              <a:rPr lang="en-US" altLang="en-US" sz="1000" b="1" dirty="0">
                <a:solidFill>
                  <a:schemeClr val="tx2"/>
                </a:solidFill>
              </a:rPr>
              <a:t>://</a:t>
            </a:r>
            <a:r>
              <a:rPr lang="en-US" altLang="en-US" sz="1000" b="1" dirty="0" smtClean="0">
                <a:solidFill>
                  <a:schemeClr val="tx2"/>
                </a:solidFill>
              </a:rPr>
              <a:t>www.globaleventslist.elsevier.com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21403"/>
            <a:ext cx="4774480" cy="445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0695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196752"/>
            <a:ext cx="8075613" cy="316743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en-US" sz="8000" b="1" dirty="0" smtClean="0">
              <a:solidFill>
                <a:schemeClr val="tx2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1500" b="1" smtClean="0">
                <a:solidFill>
                  <a:schemeClr val="tx2"/>
                </a:solidFill>
              </a:rPr>
              <a:t>EXAM</a:t>
            </a:r>
            <a:endParaRPr lang="en-GB" sz="48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6096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 dirty="0" smtClean="0">
                <a:latin typeface="Arial Unicode MS" pitchFamily="34" charset="-128"/>
              </a:rPr>
              <a:t>New Articles (Email Alerts)</a:t>
            </a:r>
            <a:endParaRPr lang="en-GB" altLang="en-US" sz="3500" baseline="30000" dirty="0" smtClean="0">
              <a:latin typeface="Arial Unicode MS" pitchFamily="34" charset="-128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405812" cy="4537075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solidFill>
                  <a:schemeClr val="tx2"/>
                </a:solidFill>
              </a:rPr>
              <a:t>Signing up 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for E-mail 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alerts 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in a </a:t>
            </a:r>
            <a:r>
              <a:rPr lang="en-US" altLang="en-US" sz="2400" b="1" dirty="0" smtClean="0">
                <a:solidFill>
                  <a:schemeClr val="accent2"/>
                </a:solidFill>
              </a:rPr>
              <a:t>Journal</a:t>
            </a:r>
            <a:endParaRPr lang="en-GB" altLang="en-US" b="1" dirty="0" smtClean="0">
              <a:solidFill>
                <a:schemeClr val="accent2"/>
              </a:solidFill>
            </a:endParaRPr>
          </a:p>
        </p:txBody>
      </p:sp>
      <p:sp>
        <p:nvSpPr>
          <p:cNvPr id="8192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EFE13C-64F0-42CE-82F9-562662D62D0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000" smtClean="0"/>
          </a:p>
        </p:txBody>
      </p:sp>
      <p:sp>
        <p:nvSpPr>
          <p:cNvPr id="81925" name="Rectangle 3"/>
          <p:cNvSpPr txBox="1">
            <a:spLocks noChangeArrowheads="1"/>
          </p:cNvSpPr>
          <p:nvPr/>
        </p:nvSpPr>
        <p:spPr bwMode="auto">
          <a:xfrm>
            <a:off x="468313" y="6572250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http://www.apa.org/pubs/journals/psp/index.aspx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204864"/>
            <a:ext cx="8063185" cy="4115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7170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 dirty="0" smtClean="0">
                <a:latin typeface="Arial Unicode MS" pitchFamily="34" charset="-128"/>
              </a:rPr>
              <a:t>New Articles (Email Alerts)</a:t>
            </a:r>
            <a:endParaRPr lang="en-GB" altLang="en-US" sz="3500" baseline="30000" dirty="0" smtClean="0">
              <a:latin typeface="Arial Unicode MS" pitchFamily="34" charset="-128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405812" cy="4537075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solidFill>
                  <a:schemeClr val="tx2"/>
                </a:solidFill>
              </a:rPr>
              <a:t>Sign 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up 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for E-mail 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alerts 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in a </a:t>
            </a:r>
            <a:r>
              <a:rPr lang="en-US" altLang="en-US" sz="2400" b="1" dirty="0" smtClean="0">
                <a:solidFill>
                  <a:schemeClr val="accent2"/>
                </a:solidFill>
              </a:rPr>
              <a:t>Journal</a:t>
            </a:r>
            <a:endParaRPr lang="en-GB" altLang="en-US" b="1" dirty="0" smtClean="0">
              <a:solidFill>
                <a:schemeClr val="accent2"/>
              </a:solidFill>
            </a:endParaRPr>
          </a:p>
        </p:txBody>
      </p:sp>
      <p:sp>
        <p:nvSpPr>
          <p:cNvPr id="8192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EFE13C-64F0-42CE-82F9-562662D62D0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000" smtClean="0"/>
          </a:p>
        </p:txBody>
      </p:sp>
      <p:sp>
        <p:nvSpPr>
          <p:cNvPr id="81925" name="Rectangle 3"/>
          <p:cNvSpPr txBox="1">
            <a:spLocks noChangeArrowheads="1"/>
          </p:cNvSpPr>
          <p:nvPr/>
        </p:nvSpPr>
        <p:spPr bwMode="auto">
          <a:xfrm>
            <a:off x="468313" y="6572250"/>
            <a:ext cx="8075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None/>
            </a:pPr>
            <a:r>
              <a:rPr lang="en-US" altLang="en-US" sz="1000" b="1" dirty="0">
                <a:solidFill>
                  <a:schemeClr val="tx2"/>
                </a:solidFill>
              </a:rPr>
              <a:t>http://ebmh.bmj.com/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1716"/>
            <a:ext cx="8081950" cy="4369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58224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196752"/>
            <a:ext cx="8075613" cy="489654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1500" b="1" dirty="0" smtClean="0">
                <a:solidFill>
                  <a:schemeClr val="tx2"/>
                </a:solidFill>
              </a:rPr>
              <a:t>EVIDENCE</a:t>
            </a:r>
            <a:endParaRPr lang="en-US" sz="11500" b="1" dirty="0" smtClean="0">
              <a:solidFill>
                <a:schemeClr val="tx2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7800" b="1" dirty="0" smtClean="0">
                <a:solidFill>
                  <a:schemeClr val="tx2"/>
                </a:solidFill>
              </a:rPr>
              <a:t>(e-mail Alerts)</a:t>
            </a:r>
            <a:endParaRPr lang="en-GB" sz="28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5011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3933</TotalTime>
  <Words>957</Words>
  <Application>Microsoft Office PowerPoint</Application>
  <PresentationFormat>On-screen Show (4:3)</PresentationFormat>
  <Paragraphs>274</Paragraphs>
  <Slides>65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Median</vt:lpstr>
      <vt:lpstr>BEING UP-TO-DATE </vt:lpstr>
      <vt:lpstr>Being up-to-date</vt:lpstr>
      <vt:lpstr>PowerPoint Presentation</vt:lpstr>
      <vt:lpstr>PowerPoint Presentation</vt:lpstr>
      <vt:lpstr>PowerPoint Presentation</vt:lpstr>
      <vt:lpstr>PowerPoint Presentation</vt:lpstr>
      <vt:lpstr>New Articles (Email Alerts)</vt:lpstr>
      <vt:lpstr>New Articles (Email Alerts)</vt:lpstr>
      <vt:lpstr>PowerPoint Presentation</vt:lpstr>
      <vt:lpstr>New Articles (Email Alerts)</vt:lpstr>
      <vt:lpstr>New Articles (Email Alerts)</vt:lpstr>
      <vt:lpstr>New Articles (Email Alerts)</vt:lpstr>
      <vt:lpstr>PowerPoint Presentation</vt:lpstr>
      <vt:lpstr>ScienceDirect</vt:lpstr>
      <vt:lpstr>Scopus</vt:lpstr>
      <vt:lpstr>Google Scholar</vt:lpstr>
      <vt:lpstr>New Articles Matching your Search Query (Email Alerts)</vt:lpstr>
      <vt:lpstr>PowerPoint Presentation</vt:lpstr>
      <vt:lpstr>ISI Web of Knowledge</vt:lpstr>
      <vt:lpstr>Google Scholar – Step 1</vt:lpstr>
      <vt:lpstr>Google Scholar – Step 2</vt:lpstr>
      <vt:lpstr>Google Scholar</vt:lpstr>
      <vt:lpstr>New Citations (Email Alerts)</vt:lpstr>
      <vt:lpstr>PowerPoint Presentation</vt:lpstr>
      <vt:lpstr> RSS</vt:lpstr>
      <vt:lpstr>PowerPoint Presentation</vt:lpstr>
      <vt:lpstr> RSS</vt:lpstr>
      <vt:lpstr> RSS</vt:lpstr>
      <vt:lpstr>PowerPoint Presentation</vt:lpstr>
      <vt:lpstr> RSS</vt:lpstr>
      <vt:lpstr> RSS</vt:lpstr>
      <vt:lpstr> RSS</vt:lpstr>
      <vt:lpstr> RSS</vt:lpstr>
      <vt:lpstr> RSS</vt:lpstr>
      <vt:lpstr>PowerPoint Presentation</vt:lpstr>
      <vt:lpstr> RSS</vt:lpstr>
      <vt:lpstr> RSS</vt:lpstr>
      <vt:lpstr> RSS</vt:lpstr>
      <vt:lpstr> RSS</vt:lpstr>
      <vt:lpstr> RSS</vt:lpstr>
      <vt:lpstr>PowerPoint Presentation</vt:lpstr>
      <vt:lpstr> RSS</vt:lpstr>
      <vt:lpstr> RSS</vt:lpstr>
      <vt:lpstr> RSS</vt:lpstr>
      <vt:lpstr> RSS</vt:lpstr>
      <vt:lpstr>RSS Feed</vt:lpstr>
      <vt:lpstr>PowerPoint Presentation</vt:lpstr>
      <vt:lpstr>LISTSERV</vt:lpstr>
      <vt:lpstr>LISTSERV: Search lists with CataList</vt:lpstr>
      <vt:lpstr>LISTSERV: Search lists with CataList</vt:lpstr>
      <vt:lpstr>PowerPoint Presentation</vt:lpstr>
      <vt:lpstr>LISTSERV: Search lists with CataList</vt:lpstr>
      <vt:lpstr>PowerPoint Presentation</vt:lpstr>
      <vt:lpstr>PowerPoint Presentation</vt:lpstr>
      <vt:lpstr>Tracking Authors’ new publications</vt:lpstr>
      <vt:lpstr>Authors’ new publications</vt:lpstr>
      <vt:lpstr>Authors divulging science</vt:lpstr>
      <vt:lpstr>PowerPoint Presentation</vt:lpstr>
      <vt:lpstr>FOLLOW - Authors’ new publications</vt:lpstr>
      <vt:lpstr>Follow - Authors’ new publications</vt:lpstr>
      <vt:lpstr>FOLLOW - Academic social networks</vt:lpstr>
      <vt:lpstr>JOIN - Academic social networks</vt:lpstr>
      <vt:lpstr>JOIN - Academic social networks</vt:lpstr>
      <vt:lpstr>PARTICIPATE - Academic congresses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Offline Resources for Psychological Assessment</dc:title>
  <dc:creator>recepcion;Carlos A. Almenara</dc:creator>
  <cp:lastModifiedBy>Carlos A. Almenara</cp:lastModifiedBy>
  <cp:revision>604</cp:revision>
  <dcterms:created xsi:type="dcterms:W3CDTF">2011-09-15T02:18:50Z</dcterms:created>
  <dcterms:modified xsi:type="dcterms:W3CDTF">2015-05-06T10:28:30Z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arkets">
    <vt:lpwstr>en-us</vt:lpwstr>
  </property>
  <property fmtid="{D5CDD505-2E9C-101B-9397-08002B2CF9AE}" pid="3" name="AssetType">
    <vt:lpwstr>TP</vt:lpwstr>
  </property>
  <property fmtid="{D5CDD505-2E9C-101B-9397-08002B2CF9AE}" pid="4" name="TPInstallLocation">
    <vt:lpwstr>{My Templates}</vt:lpwstr>
  </property>
  <property fmtid="{D5CDD505-2E9C-101B-9397-08002B2CF9AE}" pid="5" name="PrimaryImageGen">
    <vt:lpwstr>1</vt:lpwstr>
  </property>
  <property fmtid="{D5CDD505-2E9C-101B-9397-08002B2CF9AE}" pid="6" name="TPCommandLine">
    <vt:lpwstr>{PP} /n {FilePath}</vt:lpwstr>
  </property>
  <property fmtid="{D5CDD505-2E9C-101B-9397-08002B2CF9AE}" pid="7" name="ContentTypeId">
    <vt:lpwstr>0x0101006025706CF4CD034688BEBAE97A2E701D020200C3831ACA17D8814887A164412888521E</vt:lpwstr>
  </property>
  <property fmtid="{D5CDD505-2E9C-101B-9397-08002B2CF9AE}" pid="8" name="display_urn:schemas-microsoft-com:office:office#APAuthor">
    <vt:lpwstr>REDMOND\cynvey</vt:lpwstr>
  </property>
  <property fmtid="{D5CDD505-2E9C-101B-9397-08002B2CF9AE}" pid="9" name="APAuthor">
    <vt:lpwstr>191</vt:lpwstr>
  </property>
  <property fmtid="{D5CDD505-2E9C-101B-9397-08002B2CF9AE}" pid="10" name="IsDeleted">
    <vt:lpwstr>0</vt:lpwstr>
  </property>
  <property fmtid="{D5CDD505-2E9C-101B-9397-08002B2CF9AE}" pid="11" name="Milestone">
    <vt:lpwstr>Continuous</vt:lpwstr>
  </property>
  <property fmtid="{D5CDD505-2E9C-101B-9397-08002B2CF9AE}" pid="12" name="ShowIn">
    <vt:lpwstr>Show everywhere</vt:lpwstr>
  </property>
  <property fmtid="{D5CDD505-2E9C-101B-9397-08002B2CF9AE}" pid="13" name="UANotes">
    <vt:lpwstr>Assigned to Luann for retrofit pass</vt:lpwstr>
  </property>
  <property fmtid="{D5CDD505-2E9C-101B-9397-08002B2CF9AE}" pid="14" name="TemplateStatus">
    <vt:lpwstr>Complete</vt:lpwstr>
  </property>
  <property fmtid="{D5CDD505-2E9C-101B-9397-08002B2CF9AE}" pid="15" name="TPAppVersion">
    <vt:lpwstr>11</vt:lpwstr>
  </property>
  <property fmtid="{D5CDD505-2E9C-101B-9397-08002B2CF9AE}" pid="16" name="AssetId">
    <vt:lpwstr>TS006087452</vt:lpwstr>
  </property>
  <property fmtid="{D5CDD505-2E9C-101B-9397-08002B2CF9AE}" pid="17" name="IsSearchable">
    <vt:lpwstr>0</vt:lpwstr>
  </property>
  <property fmtid="{D5CDD505-2E9C-101B-9397-08002B2CF9AE}" pid="18" name="NumericId">
    <vt:lpwstr>-1.00000000000000</vt:lpwstr>
  </property>
  <property fmtid="{D5CDD505-2E9C-101B-9397-08002B2CF9AE}" pid="19" name="PublishTargets">
    <vt:lpwstr>OfficeOnline</vt:lpwstr>
  </property>
  <property fmtid="{D5CDD505-2E9C-101B-9397-08002B2CF9AE}" pid="20" name="TPLaunchHelpLinkType">
    <vt:lpwstr>Template</vt:lpwstr>
  </property>
  <property fmtid="{D5CDD505-2E9C-101B-9397-08002B2CF9AE}" pid="21" name="TPFriendlyName">
    <vt:lpwstr>Presentation (Level design)</vt:lpwstr>
  </property>
  <property fmtid="{D5CDD505-2E9C-101B-9397-08002B2CF9AE}" pid="22" name="display_urn:schemas-microsoft-com:office:office#APEditor">
    <vt:lpwstr>REDMOND\v-luannv</vt:lpwstr>
  </property>
  <property fmtid="{D5CDD505-2E9C-101B-9397-08002B2CF9AE}" pid="23" name="APEditor">
    <vt:lpwstr>92</vt:lpwstr>
  </property>
  <property fmtid="{D5CDD505-2E9C-101B-9397-08002B2CF9AE}" pid="24" name="Provider">
    <vt:lpwstr>EY006220130</vt:lpwstr>
  </property>
  <property fmtid="{D5CDD505-2E9C-101B-9397-08002B2CF9AE}" pid="25" name="SourceTitle">
    <vt:lpwstr>Presentation (Level design)</vt:lpwstr>
  </property>
  <property fmtid="{D5CDD505-2E9C-101B-9397-08002B2CF9AE}" pid="26" name="TPApplication">
    <vt:lpwstr>PowerPoint</vt:lpwstr>
  </property>
  <property fmtid="{D5CDD505-2E9C-101B-9397-08002B2CF9AE}" pid="27" name="TPLaunchHelpLink">
    <vt:lpwstr/>
  </property>
  <property fmtid="{D5CDD505-2E9C-101B-9397-08002B2CF9AE}" pid="28" name="OpenTemplate">
    <vt:lpwstr>1</vt:lpwstr>
  </property>
  <property fmtid="{D5CDD505-2E9C-101B-9397-08002B2CF9AE}" pid="29" name="UALocRecommendation">
    <vt:lpwstr>Localize</vt:lpwstr>
  </property>
  <property fmtid="{D5CDD505-2E9C-101B-9397-08002B2CF9AE}" pid="30" name="Applications">
    <vt:lpwstr>184;#Office 2000;#182;#Office XP;#79;#Template 12;#64;#PowerPoint 2003;#65;#Microsoft Office PowerPoint 2007</vt:lpwstr>
  </property>
  <property fmtid="{D5CDD505-2E9C-101B-9397-08002B2CF9AE}" pid="31" name="PublishStatusLookup">
    <vt:lpwstr>257944</vt:lpwstr>
  </property>
  <property fmtid="{D5CDD505-2E9C-101B-9397-08002B2CF9AE}" pid="32" name="TPComponent">
    <vt:lpwstr>PPTFiles</vt:lpwstr>
  </property>
  <property fmtid="{D5CDD505-2E9C-101B-9397-08002B2CF9AE}" pid="33" name="TPNamespace">
    <vt:lpwstr>POWERPNT</vt:lpwstr>
  </property>
  <property fmtid="{D5CDD505-2E9C-101B-9397-08002B2CF9AE}" pid="34" name="TPClientViewer">
    <vt:lpwstr>Microsoft Office PowerPoint</vt:lpwstr>
  </property>
  <property fmtid="{D5CDD505-2E9C-101B-9397-08002B2CF9AE}" pid="35" name="APTrustLevel">
    <vt:lpwstr>1.00000000000000</vt:lpwstr>
  </property>
  <property fmtid="{D5CDD505-2E9C-101B-9397-08002B2CF9AE}" pid="36" name="TrustLevel">
    <vt:lpwstr>Microsoft Managed Content</vt:lpwstr>
  </property>
  <property fmtid="{D5CDD505-2E9C-101B-9397-08002B2CF9AE}" pid="37" name="Content Type">
    <vt:lpwstr>OOFile</vt:lpwstr>
  </property>
  <property fmtid="{D5CDD505-2E9C-101B-9397-08002B2CF9AE}" pid="38" name="AuthoringAssetId">
    <vt:lpwstr>TP006087452</vt:lpwstr>
  </property>
</Properties>
</file>