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138"/>
  </p:notesMasterIdLst>
  <p:sldIdLst>
    <p:sldId id="256" r:id="rId3"/>
    <p:sldId id="383" r:id="rId4"/>
    <p:sldId id="368" r:id="rId5"/>
    <p:sldId id="431" r:id="rId6"/>
    <p:sldId id="432" r:id="rId7"/>
    <p:sldId id="433" r:id="rId8"/>
    <p:sldId id="434" r:id="rId9"/>
    <p:sldId id="435" r:id="rId10"/>
    <p:sldId id="436" r:id="rId11"/>
    <p:sldId id="521" r:id="rId12"/>
    <p:sldId id="522" r:id="rId13"/>
    <p:sldId id="523" r:id="rId14"/>
    <p:sldId id="438" r:id="rId15"/>
    <p:sldId id="437" r:id="rId16"/>
    <p:sldId id="514" r:id="rId17"/>
    <p:sldId id="439" r:id="rId18"/>
    <p:sldId id="546" r:id="rId19"/>
    <p:sldId id="440" r:id="rId20"/>
    <p:sldId id="442" r:id="rId21"/>
    <p:sldId id="443" r:id="rId22"/>
    <p:sldId id="445" r:id="rId23"/>
    <p:sldId id="444" r:id="rId24"/>
    <p:sldId id="446" r:id="rId25"/>
    <p:sldId id="447" r:id="rId26"/>
    <p:sldId id="448" r:id="rId27"/>
    <p:sldId id="449" r:id="rId28"/>
    <p:sldId id="547" r:id="rId29"/>
    <p:sldId id="450" r:id="rId30"/>
    <p:sldId id="451" r:id="rId31"/>
    <p:sldId id="544" r:id="rId32"/>
    <p:sldId id="452" r:id="rId33"/>
    <p:sldId id="453" r:id="rId34"/>
    <p:sldId id="524" r:id="rId35"/>
    <p:sldId id="454" r:id="rId36"/>
    <p:sldId id="455" r:id="rId37"/>
    <p:sldId id="545" r:id="rId38"/>
    <p:sldId id="456" r:id="rId39"/>
    <p:sldId id="457" r:id="rId40"/>
    <p:sldId id="548" r:id="rId41"/>
    <p:sldId id="550" r:id="rId42"/>
    <p:sldId id="549" r:id="rId43"/>
    <p:sldId id="458" r:id="rId44"/>
    <p:sldId id="459" r:id="rId45"/>
    <p:sldId id="551" r:id="rId46"/>
    <p:sldId id="460" r:id="rId47"/>
    <p:sldId id="461" r:id="rId48"/>
    <p:sldId id="462" r:id="rId49"/>
    <p:sldId id="463" r:id="rId50"/>
    <p:sldId id="466" r:id="rId51"/>
    <p:sldId id="467" r:id="rId52"/>
    <p:sldId id="464" r:id="rId53"/>
    <p:sldId id="465" r:id="rId54"/>
    <p:sldId id="552" r:id="rId55"/>
    <p:sldId id="469" r:id="rId56"/>
    <p:sldId id="468" r:id="rId57"/>
    <p:sldId id="470" r:id="rId58"/>
    <p:sldId id="471" r:id="rId59"/>
    <p:sldId id="553" r:id="rId60"/>
    <p:sldId id="472" r:id="rId61"/>
    <p:sldId id="473" r:id="rId62"/>
    <p:sldId id="554" r:id="rId63"/>
    <p:sldId id="555" r:id="rId64"/>
    <p:sldId id="556" r:id="rId65"/>
    <p:sldId id="475" r:id="rId66"/>
    <p:sldId id="557" r:id="rId67"/>
    <p:sldId id="477" r:id="rId68"/>
    <p:sldId id="476" r:id="rId69"/>
    <p:sldId id="515" r:id="rId70"/>
    <p:sldId id="558" r:id="rId71"/>
    <p:sldId id="478" r:id="rId72"/>
    <p:sldId id="526" r:id="rId73"/>
    <p:sldId id="527" r:id="rId74"/>
    <p:sldId id="528" r:id="rId75"/>
    <p:sldId id="529" r:id="rId76"/>
    <p:sldId id="562" r:id="rId77"/>
    <p:sldId id="559" r:id="rId78"/>
    <p:sldId id="479" r:id="rId79"/>
    <p:sldId id="560" r:id="rId80"/>
    <p:sldId id="481" r:id="rId81"/>
    <p:sldId id="482" r:id="rId82"/>
    <p:sldId id="483" r:id="rId83"/>
    <p:sldId id="561" r:id="rId84"/>
    <p:sldId id="484" r:id="rId85"/>
    <p:sldId id="485" r:id="rId86"/>
    <p:sldId id="530" r:id="rId87"/>
    <p:sldId id="531" r:id="rId88"/>
    <p:sldId id="486" r:id="rId89"/>
    <p:sldId id="532" r:id="rId90"/>
    <p:sldId id="533" r:id="rId91"/>
    <p:sldId id="534" r:id="rId92"/>
    <p:sldId id="535" r:id="rId93"/>
    <p:sldId id="487" r:id="rId94"/>
    <p:sldId id="516" r:id="rId95"/>
    <p:sldId id="488" r:id="rId96"/>
    <p:sldId id="489" r:id="rId97"/>
    <p:sldId id="490" r:id="rId98"/>
    <p:sldId id="491" r:id="rId99"/>
    <p:sldId id="537" r:id="rId100"/>
    <p:sldId id="538" r:id="rId101"/>
    <p:sldId id="517" r:id="rId102"/>
    <p:sldId id="493" r:id="rId103"/>
    <p:sldId id="494" r:id="rId104"/>
    <p:sldId id="564" r:id="rId105"/>
    <p:sldId id="495" r:id="rId106"/>
    <p:sldId id="496" r:id="rId107"/>
    <p:sldId id="563" r:id="rId108"/>
    <p:sldId id="565" r:id="rId109"/>
    <p:sldId id="497" r:id="rId110"/>
    <p:sldId id="498" r:id="rId111"/>
    <p:sldId id="499" r:id="rId112"/>
    <p:sldId id="500" r:id="rId113"/>
    <p:sldId id="501" r:id="rId114"/>
    <p:sldId id="502" r:id="rId115"/>
    <p:sldId id="503" r:id="rId116"/>
    <p:sldId id="566" r:id="rId117"/>
    <p:sldId id="504" r:id="rId118"/>
    <p:sldId id="567" r:id="rId119"/>
    <p:sldId id="505" r:id="rId120"/>
    <p:sldId id="506" r:id="rId121"/>
    <p:sldId id="539" r:id="rId122"/>
    <p:sldId id="507" r:id="rId123"/>
    <p:sldId id="508" r:id="rId124"/>
    <p:sldId id="509" r:id="rId125"/>
    <p:sldId id="510" r:id="rId126"/>
    <p:sldId id="511" r:id="rId127"/>
    <p:sldId id="512" r:id="rId128"/>
    <p:sldId id="518" r:id="rId129"/>
    <p:sldId id="513" r:id="rId130"/>
    <p:sldId id="540" r:id="rId131"/>
    <p:sldId id="541" r:id="rId132"/>
    <p:sldId id="542" r:id="rId133"/>
    <p:sldId id="543" r:id="rId134"/>
    <p:sldId id="519" r:id="rId135"/>
    <p:sldId id="536" r:id="rId136"/>
    <p:sldId id="304" r:id="rId1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60" autoAdjust="0"/>
  </p:normalViewPr>
  <p:slideViewPr>
    <p:cSldViewPr>
      <p:cViewPr>
        <p:scale>
          <a:sx n="100" d="100"/>
          <a:sy n="100" d="100"/>
        </p:scale>
        <p:origin x="-22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3DD42473-288D-4443-A5E3-87F3943DCDC8}" type="datetime8">
              <a:rPr lang="en-US" smtClean="0"/>
              <a:pPr algn="ctr"/>
              <a:t>3/11/2015 10:14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B1CD-1765-45E0-AC0F-74017B318019}" type="datetime8">
              <a:rPr lang="en-US" smtClean="0">
                <a:solidFill>
                  <a:schemeClr val="tx2"/>
                </a:solidFill>
              </a:rPr>
              <a:pPr/>
              <a:t>3/11/2015 10:14 AM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D2E625-5E36-4628-8757-5927024ECC5E}" type="datetime8">
              <a:rPr lang="en-US" smtClean="0">
                <a:solidFill>
                  <a:schemeClr val="tx2"/>
                </a:solidFill>
              </a:rPr>
              <a:pPr/>
              <a:t>3/11/2015 10:14 AM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09D-901B-4C8E-9D0F-7BD77FA38759}" type="datetime8">
              <a:rPr lang="en-US" smtClean="0"/>
              <a:pPr/>
              <a:t>3/11/2015 10:14 AM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2D77-21A8-4CBB-AD1B-A085D14D9AA9}" type="datetime8">
              <a:rPr lang="en-US" smtClean="0"/>
              <a:pPr/>
              <a:t>3/11/2015 10:14 AM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E38967-8755-4ED6-B98A-8EC961E1CB07}" type="datetime8">
              <a:rPr lang="en-US" smtClean="0"/>
              <a:pPr/>
              <a:t>3/11/2015 10:14 AM</a:t>
            </a:fld>
            <a:endParaRPr lang="en-US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51A0B1-AD6D-4BD2-A173-405ED7EBB964}" type="datetime8">
              <a:rPr lang="en-US" smtClean="0"/>
              <a:pPr/>
              <a:t>3/11/2015 10:14 AM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4D1-0086-42CB-9FFD-1304B805518E}" type="datetime8">
              <a:rPr lang="en-US" smtClean="0"/>
              <a:pPr/>
              <a:t>3/11/2015 10:14 AM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3B1D-F988-47D1-AF8C-B289E8EFB86B}" type="datetime8">
              <a:rPr lang="en-US" smtClean="0"/>
              <a:pPr/>
              <a:t>3/11/2015 10:14 AM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A56E-3D00-44C8-ABC7-CD93ED76CF43}" type="datetime8">
              <a:rPr lang="en-US" smtClean="0"/>
              <a:pPr/>
              <a:t>3/11/2015 10:14 AM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B9A700-4540-4378-974C-2E9C91BF185C}" type="datetime8">
              <a:rPr lang="en-US" smtClean="0"/>
              <a:pPr/>
              <a:t>3/11/2015 10:14 AM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DBD3577A-9A9F-40EF-844C-F7C3FBAB15BA}" type="datetime8">
              <a:rPr lang="en-US" smtClean="0">
                <a:solidFill>
                  <a:schemeClr val="tx2"/>
                </a:solidFill>
              </a:rPr>
              <a:pPr/>
              <a:t>3/11/2015 10:14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i="1" dirty="0" smtClean="0"/>
              <a:t>ORGANIZING THE INFORMATION with MENDELEY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Carlos A. </a:t>
            </a:r>
            <a:r>
              <a:rPr lang="en-US" dirty="0" err="1" smtClean="0"/>
              <a:t>Almenara</a:t>
            </a:r>
            <a:r>
              <a:rPr lang="en-US" dirty="0" smtClean="0"/>
              <a:t>, PhD</a:t>
            </a:r>
          </a:p>
          <a:p>
            <a:pPr algn="r"/>
            <a:r>
              <a:rPr lang="en-US" b="1" i="1" dirty="0"/>
              <a:t>Online and Offline Resources In Psychological Assessment PSY494P122</a:t>
            </a:r>
            <a:r>
              <a:rPr lang="en-US" sz="1300" b="1" i="1" dirty="0" smtClean="0"/>
              <a:t>			</a:t>
            </a:r>
            <a:r>
              <a:rPr lang="en-US" sz="1300" b="1" i="1" dirty="0" smtClean="0"/>
              <a:t>(March 11</a:t>
            </a:r>
            <a:r>
              <a:rPr lang="en-US" sz="1300" b="1" i="1" baseline="30000" dirty="0" smtClean="0"/>
              <a:t>th</a:t>
            </a:r>
            <a:r>
              <a:rPr lang="en-US" sz="1300" b="1" i="1" dirty="0" smtClean="0"/>
              <a:t>, 2015)</a:t>
            </a:r>
            <a:endParaRPr lang="en-US" sz="13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6205868"/>
            <a:ext cx="1565275" cy="37213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 (Reference Manager)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Mendeley</a:t>
            </a:r>
            <a:r>
              <a:rPr lang="en-US" b="1" dirty="0" smtClean="0">
                <a:solidFill>
                  <a:schemeClr val="tx2"/>
                </a:solidFill>
              </a:rPr>
              <a:t> has </a:t>
            </a:r>
            <a:r>
              <a:rPr lang="en-US" b="1" dirty="0" smtClean="0">
                <a:solidFill>
                  <a:schemeClr val="accent2"/>
                </a:solidFill>
              </a:rPr>
              <a:t>two</a:t>
            </a:r>
            <a:r>
              <a:rPr lang="en-US" b="1" dirty="0" smtClean="0">
                <a:solidFill>
                  <a:schemeClr val="tx2"/>
                </a:solidFill>
              </a:rPr>
              <a:t> synchronized interfaces: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i="1" u="sng" dirty="0" smtClean="0">
                <a:solidFill>
                  <a:schemeClr val="accent2"/>
                </a:solidFill>
              </a:rPr>
              <a:t>Desktop software</a:t>
            </a:r>
            <a:r>
              <a:rPr lang="en-US" b="1" dirty="0" smtClean="0">
                <a:solidFill>
                  <a:schemeClr val="accent2"/>
                </a:solidFill>
              </a:rPr>
              <a:t>: </a:t>
            </a:r>
            <a:r>
              <a:rPr lang="en-US" b="1" dirty="0" smtClean="0">
                <a:solidFill>
                  <a:schemeClr val="tx2"/>
                </a:solidFill>
              </a:rPr>
              <a:t>Software and documents manager.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i="1" u="sng" dirty="0" smtClean="0">
                <a:solidFill>
                  <a:schemeClr val="accent2"/>
                </a:solidFill>
              </a:rPr>
              <a:t>Web Application</a:t>
            </a:r>
            <a:r>
              <a:rPr lang="en-US" b="1" dirty="0" smtClean="0">
                <a:solidFill>
                  <a:schemeClr val="accent2"/>
                </a:solidFill>
              </a:rPr>
              <a:t>: </a:t>
            </a:r>
            <a:r>
              <a:rPr lang="en-US" b="1" dirty="0" smtClean="0">
                <a:solidFill>
                  <a:schemeClr val="tx2"/>
                </a:solidFill>
              </a:rPr>
              <a:t>Incl. also an academic social network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http://www.mendeley.com/</a:t>
            </a:r>
          </a:p>
        </p:txBody>
      </p:sp>
    </p:spTree>
    <p:extLst>
      <p:ext uri="{BB962C8B-B14F-4D97-AF65-F5344CB8AC3E}">
        <p14:creationId xmlns:p14="http://schemas.microsoft.com/office/powerpoint/2010/main" val="2496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MENU BAR: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TOOLS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Invite people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9" y="2743200"/>
            <a:ext cx="743581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Invite people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81000" y="6477000"/>
            <a:ext cx="3429000" cy="190500"/>
          </a:xfrm>
        </p:spPr>
        <p:txBody>
          <a:bodyPr/>
          <a:lstStyle/>
          <a:p>
            <a:pPr algn="ctr"/>
            <a:r>
              <a:rPr lang="en-US" sz="1100" b="1" dirty="0"/>
              <a:t>https://www.mendeley.com/invite/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08125"/>
            <a:ext cx="56388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4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WEB BROWSER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BUTTON</a:t>
            </a:r>
            <a:endParaRPr lang="en-US" sz="7000" b="1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Bookmarklet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46813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435"/>
            <a:ext cx="8382000" cy="660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46050"/>
            <a:ext cx="8431213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6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MS WORD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BUTTON</a:t>
            </a:r>
            <a:endParaRPr lang="en-US" sz="7000" b="1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MS Word plugin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65113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7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MS Word plugin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1638300"/>
            <a:ext cx="5181600" cy="507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 (Reference Manager)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Key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characteristics</a:t>
            </a:r>
            <a:r>
              <a:rPr lang="en-US" b="1" dirty="0" smtClean="0">
                <a:solidFill>
                  <a:schemeClr val="tx2"/>
                </a:solidFill>
              </a:rPr>
              <a:t> of </a:t>
            </a:r>
            <a:r>
              <a:rPr lang="en-US" b="1" dirty="0" err="1" smtClean="0">
                <a:solidFill>
                  <a:schemeClr val="tx2"/>
                </a:solidFill>
              </a:rPr>
              <a:t>Mendeley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Content </a:t>
            </a:r>
            <a:r>
              <a:rPr lang="en-US" b="1" dirty="0">
                <a:solidFill>
                  <a:schemeClr val="tx2"/>
                </a:solidFill>
              </a:rPr>
              <a:t>discovery &amp; </a:t>
            </a:r>
            <a:r>
              <a:rPr lang="en-US" b="1" dirty="0" smtClean="0">
                <a:solidFill>
                  <a:schemeClr val="tx2"/>
                </a:solidFill>
              </a:rPr>
              <a:t>access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Knowledge </a:t>
            </a:r>
            <a:r>
              <a:rPr lang="en-US" b="1" dirty="0">
                <a:solidFill>
                  <a:schemeClr val="tx2"/>
                </a:solidFill>
              </a:rPr>
              <a:t>management &amp; </a:t>
            </a:r>
            <a:r>
              <a:rPr lang="en-US" b="1" dirty="0" smtClean="0">
                <a:solidFill>
                  <a:schemeClr val="tx2"/>
                </a:solidFill>
              </a:rPr>
              <a:t>collaboration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Publication &amp; dissemination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http://www.mendeley.com/</a:t>
            </a:r>
          </a:p>
        </p:txBody>
      </p:sp>
    </p:spTree>
    <p:extLst>
      <p:ext uri="{BB962C8B-B14F-4D97-AF65-F5344CB8AC3E}">
        <p14:creationId xmlns:p14="http://schemas.microsoft.com/office/powerpoint/2010/main" val="32245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MS Word plugin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62400"/>
            <a:ext cx="43148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11400"/>
            <a:ext cx="622337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5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This is how it appears in your text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86998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3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Click Insert Bibliography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50575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7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Insert Bibliography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80592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30003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8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Insert Bibliography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783771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64" y="4724400"/>
            <a:ext cx="70294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AUTOMATICALLY CHECK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FOR DUPLICATES</a:t>
            </a:r>
            <a:endParaRPr lang="en-US" sz="7000" b="1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Duplicates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47950"/>
            <a:ext cx="8446119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6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CUSTOMIZE</a:t>
            </a:r>
            <a:endParaRPr lang="en-US" sz="7000" b="1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Options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77562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7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Tools, Options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General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533524"/>
            <a:ext cx="6751637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2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 (Reference Manager)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On April 9</a:t>
            </a:r>
            <a:r>
              <a:rPr lang="en-US" b="1" baseline="30000" dirty="0" smtClean="0">
                <a:solidFill>
                  <a:schemeClr val="tx2"/>
                </a:solidFill>
              </a:rPr>
              <a:t>th</a:t>
            </a:r>
            <a:r>
              <a:rPr lang="en-US" b="1" dirty="0" smtClean="0">
                <a:solidFill>
                  <a:schemeClr val="tx2"/>
                </a:solidFill>
              </a:rPr>
              <a:t> 2013</a:t>
            </a:r>
            <a:r>
              <a:rPr lang="en-US" b="1" dirty="0">
                <a:solidFill>
                  <a:schemeClr val="tx2"/>
                </a:solidFill>
              </a:rPr>
              <a:t>, Elsevier acquired </a:t>
            </a:r>
            <a:r>
              <a:rPr lang="en-US" b="1" dirty="0" err="1" smtClean="0">
                <a:solidFill>
                  <a:schemeClr val="tx2"/>
                </a:solidFill>
              </a:rPr>
              <a:t>Mendeley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http://www.mendeley.com/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572000" cy="293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2549525" cy="39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7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Tools, Options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General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6400800" cy="497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5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</a:t>
            </a:r>
            <a:r>
              <a:rPr lang="en-US" b="1" dirty="0"/>
              <a:t>Tools, Options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2144713" cy="48768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Document Details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295400"/>
            <a:ext cx="6770687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7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</a:t>
            </a:r>
            <a:r>
              <a:rPr lang="en-US" b="1" dirty="0"/>
              <a:t>Tools, Options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2144713" cy="48768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File Organizer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1533525"/>
            <a:ext cx="6770687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6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</a:t>
            </a:r>
            <a:r>
              <a:rPr lang="en-US" b="1" dirty="0"/>
              <a:t>Tools, Options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2209800" cy="48768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Watched (Indexed) Folders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96741"/>
            <a:ext cx="6553200" cy="523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9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</a:t>
            </a:r>
            <a:r>
              <a:rPr lang="en-US" b="1" dirty="0"/>
              <a:t>Tools, Options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2209800" cy="48768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err="1" smtClean="0">
                <a:solidFill>
                  <a:schemeClr val="tx2"/>
                </a:solidFill>
              </a:rPr>
              <a:t>BibTex</a:t>
            </a:r>
            <a:r>
              <a:rPr lang="en-US" b="1" dirty="0" smtClean="0">
                <a:solidFill>
                  <a:schemeClr val="tx2"/>
                </a:solidFill>
              </a:rPr>
              <a:t>  File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524000"/>
            <a:ext cx="6629400" cy="520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2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</a:t>
            </a:r>
            <a:r>
              <a:rPr lang="en-US" b="1" dirty="0"/>
              <a:t>Tools, Options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2209800" cy="48768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Integrate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90675"/>
            <a:ext cx="6694487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1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</a:t>
            </a:r>
            <a:r>
              <a:rPr lang="en-US" b="1" dirty="0"/>
              <a:t>Tools, Options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2209800" cy="48768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Proxy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533525"/>
            <a:ext cx="6675437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8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MENU BAR: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HELP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Help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5800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62200"/>
            <a:ext cx="8221663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3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EXTRA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BUTTONS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Create your account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</a:t>
            </a:r>
            <a:r>
              <a:rPr lang="en-US" sz="1100" dirty="0"/>
              <a:t>s://www.</a:t>
            </a:r>
            <a:r>
              <a:rPr lang="en-US" sz="1100" b="1" dirty="0"/>
              <a:t>mendeley</a:t>
            </a:r>
            <a:r>
              <a:rPr lang="en-US" sz="1100" dirty="0"/>
              <a:t>.com/join/</a:t>
            </a:r>
            <a:endParaRPr lang="en-US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76" y="1632857"/>
            <a:ext cx="7322224" cy="484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6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Extra Buttons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5800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06600"/>
            <a:ext cx="4267200" cy="372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8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Extra Buttons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5800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9500"/>
            <a:ext cx="866440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Extra Buttons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5800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458200" cy="380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1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APA Citation Style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EXERCISES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438560" y="228600"/>
            <a:ext cx="370544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EXERCISE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0" y="2819400"/>
            <a:ext cx="4419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Insert a </a:t>
            </a:r>
            <a:r>
              <a:rPr lang="en-US" b="1" dirty="0" smtClean="0">
                <a:solidFill>
                  <a:schemeClr val="accent2"/>
                </a:solidFill>
              </a:rPr>
              <a:t>book chapter </a:t>
            </a:r>
            <a:r>
              <a:rPr lang="en-US" b="1" dirty="0" smtClean="0">
                <a:solidFill>
                  <a:schemeClr val="tx2"/>
                </a:solidFill>
              </a:rPr>
              <a:t>(manually)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427672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9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2"/>
                </a:solidFill>
              </a:rPr>
              <a:t>READINGS: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sz="2600" b="1" i="1" dirty="0">
                <a:solidFill>
                  <a:schemeClr val="tx2"/>
                </a:solidFill>
              </a:rPr>
              <a:t>Finding sources by subject: Psychology (</a:t>
            </a:r>
            <a:r>
              <a:rPr lang="en-US" sz="2600" b="1" i="1" dirty="0" err="1">
                <a:solidFill>
                  <a:schemeClr val="tx2"/>
                </a:solidFill>
              </a:rPr>
              <a:t>Lenburg</a:t>
            </a:r>
            <a:r>
              <a:rPr lang="en-US" sz="2600" b="1" i="1" dirty="0">
                <a:solidFill>
                  <a:schemeClr val="tx2"/>
                </a:solidFill>
              </a:rPr>
              <a:t>, 2010)</a:t>
            </a:r>
          </a:p>
          <a:p>
            <a:endParaRPr lang="en-US" sz="2600" b="1" i="1" dirty="0" smtClean="0">
              <a:solidFill>
                <a:schemeClr val="tx2"/>
              </a:solidFill>
            </a:endParaRPr>
          </a:p>
          <a:p>
            <a:r>
              <a:rPr lang="en-US" sz="2600" b="1" i="1" dirty="0">
                <a:solidFill>
                  <a:schemeClr val="tx2"/>
                </a:solidFill>
              </a:rPr>
              <a:t>Evaluating and selecting psychological measures for research purposes (Constantine &amp; </a:t>
            </a:r>
            <a:r>
              <a:rPr lang="en-US" sz="2600" b="1" i="1" dirty="0" err="1">
                <a:solidFill>
                  <a:schemeClr val="tx2"/>
                </a:solidFill>
              </a:rPr>
              <a:t>Ponterotto</a:t>
            </a:r>
            <a:r>
              <a:rPr lang="en-US" sz="2600" b="1" i="1" dirty="0">
                <a:solidFill>
                  <a:schemeClr val="tx2"/>
                </a:solidFill>
              </a:rPr>
              <a:t>, 2006)</a:t>
            </a:r>
          </a:p>
          <a:p>
            <a:endParaRPr lang="en-US" sz="2600" b="1" i="1" dirty="0">
              <a:solidFill>
                <a:schemeClr val="tx2"/>
              </a:solidFill>
            </a:endParaRPr>
          </a:p>
          <a:p>
            <a:r>
              <a:rPr lang="en-US" sz="2600" b="1" i="1" dirty="0">
                <a:solidFill>
                  <a:schemeClr val="tx2"/>
                </a:solidFill>
              </a:rPr>
              <a:t>Finding search words (</a:t>
            </a:r>
            <a:r>
              <a:rPr lang="en-US" sz="2600" b="1" i="1" dirty="0" err="1">
                <a:solidFill>
                  <a:schemeClr val="tx2"/>
                </a:solidFill>
              </a:rPr>
              <a:t>Ercegovac</a:t>
            </a:r>
            <a:r>
              <a:rPr lang="en-US" sz="2600" b="1" i="1" dirty="0">
                <a:solidFill>
                  <a:schemeClr val="tx2"/>
                </a:solidFill>
              </a:rPr>
              <a:t>, 2008; Chapter 2)</a:t>
            </a:r>
          </a:p>
          <a:p>
            <a:endParaRPr lang="en-US" sz="2600" b="1" i="1" dirty="0" smtClean="0">
              <a:solidFill>
                <a:schemeClr val="tx2"/>
              </a:solidFill>
            </a:endParaRPr>
          </a:p>
          <a:p>
            <a:r>
              <a:rPr lang="en-US" sz="2600" b="1" i="1" dirty="0" smtClean="0">
                <a:solidFill>
                  <a:schemeClr val="tx2"/>
                </a:solidFill>
              </a:rPr>
              <a:t>Finding </a:t>
            </a:r>
            <a:r>
              <a:rPr lang="en-US" sz="2600" b="1" i="1" dirty="0">
                <a:solidFill>
                  <a:schemeClr val="tx2"/>
                </a:solidFill>
              </a:rPr>
              <a:t>sources of </a:t>
            </a:r>
            <a:r>
              <a:rPr lang="en-US" sz="2600" b="1" i="1" dirty="0" smtClean="0">
                <a:solidFill>
                  <a:schemeClr val="tx2"/>
                </a:solidFill>
              </a:rPr>
              <a:t>information: archives</a:t>
            </a:r>
            <a:r>
              <a:rPr lang="en-US" sz="2600" b="1" i="1" dirty="0">
                <a:solidFill>
                  <a:schemeClr val="tx2"/>
                </a:solidFill>
              </a:rPr>
              <a:t>, CD-ROM collections, general </a:t>
            </a:r>
            <a:r>
              <a:rPr lang="en-US" sz="2600" b="1" i="1" dirty="0" smtClean="0">
                <a:solidFill>
                  <a:schemeClr val="tx2"/>
                </a:solidFill>
              </a:rPr>
              <a:t>references (</a:t>
            </a:r>
            <a:r>
              <a:rPr lang="en-US" sz="2600" b="1" i="1" dirty="0" err="1" smtClean="0">
                <a:solidFill>
                  <a:schemeClr val="tx2"/>
                </a:solidFill>
              </a:rPr>
              <a:t>Lenburg</a:t>
            </a:r>
            <a:r>
              <a:rPr lang="en-US" sz="2600" b="1" i="1" dirty="0">
                <a:solidFill>
                  <a:schemeClr val="tx2"/>
                </a:solidFill>
              </a:rPr>
              <a:t>, 2010</a:t>
            </a:r>
            <a:r>
              <a:rPr lang="en-US" sz="2600" b="1" i="1" dirty="0" smtClean="0">
                <a:solidFill>
                  <a:schemeClr val="tx2"/>
                </a:solidFill>
              </a:rPr>
              <a:t>) </a:t>
            </a:r>
            <a:r>
              <a:rPr lang="en-US" sz="2600" b="1" i="1" dirty="0" smtClean="0">
                <a:solidFill>
                  <a:srgbClr val="FF0000"/>
                </a:solidFill>
              </a:rPr>
              <a:t>(optional</a:t>
            </a:r>
            <a:r>
              <a:rPr lang="en-US" sz="2600" b="1" i="1" dirty="0" smtClean="0">
                <a:solidFill>
                  <a:srgbClr val="FF0000"/>
                </a:solidFill>
              </a:rPr>
              <a:t>)</a:t>
            </a:r>
            <a:endParaRPr lang="en-US" sz="26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Download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http://www.mendeley.com/download-mendeley-desktop/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" y="1981200"/>
            <a:ext cx="88185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5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MENU BAR: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FILE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598"/>
            <a:ext cx="8686800" cy="346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ADDING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FILES INTO YOUR DATABASE</a:t>
            </a:r>
            <a:endParaRPr lang="en-US" sz="7000" b="1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51367"/>
            <a:ext cx="8534400" cy="410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124200" cy="56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483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REFERENCE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MANAGEMENT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32179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9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71992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599"/>
            <a:ext cx="8153400" cy="47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4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34838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1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6138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1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172200" cy="493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8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96741"/>
            <a:ext cx="6553200" cy="523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7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ADDING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REFERENCES MANUALLY</a:t>
            </a: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524783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7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438560" y="228600"/>
            <a:ext cx="370544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Manual mode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438561" y="2209800"/>
            <a:ext cx="3245191" cy="3200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easiest and recommended way to manually introduce an article’s reference is using the </a:t>
            </a:r>
            <a:r>
              <a:rPr lang="en-US" b="1" dirty="0" smtClean="0">
                <a:solidFill>
                  <a:schemeClr val="accent2"/>
                </a:solidFill>
              </a:rPr>
              <a:t>DOI * </a:t>
            </a:r>
            <a:r>
              <a:rPr lang="en-US" b="1" dirty="0" smtClean="0">
                <a:solidFill>
                  <a:schemeClr val="tx2"/>
                </a:solidFill>
              </a:rPr>
              <a:t>or </a:t>
            </a:r>
            <a:r>
              <a:rPr lang="en-US" b="1" dirty="0" smtClean="0">
                <a:solidFill>
                  <a:schemeClr val="accent2"/>
                </a:solidFill>
              </a:rPr>
              <a:t>PMID **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485614" y="6400800"/>
            <a:ext cx="3429785" cy="381000"/>
          </a:xfrm>
        </p:spPr>
        <p:txBody>
          <a:bodyPr/>
          <a:lstStyle/>
          <a:p>
            <a:pPr algn="ctr"/>
            <a:r>
              <a:rPr lang="en-US" sz="1100" b="1" dirty="0" smtClean="0"/>
              <a:t>* DOI: Digital Object Identifier</a:t>
            </a:r>
          </a:p>
          <a:p>
            <a:pPr algn="ctr"/>
            <a:r>
              <a:rPr lang="en-US" sz="1100" b="1" dirty="0" smtClean="0"/>
              <a:t>** PMID: PubMed ID</a:t>
            </a:r>
            <a:endParaRPr lang="en-US" sz="11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02"/>
            <a:ext cx="5485615" cy="687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0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Comparison of Reference Management Software: Operating System</a:t>
            </a:r>
            <a:endParaRPr lang="en-US" sz="32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Based on:  http</a:t>
            </a:r>
            <a:r>
              <a:rPr lang="en-US" sz="1100" b="1" dirty="0"/>
              <a:t>://en.wikipedia.org/wiki/Comparison_of_reference_management_software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600200"/>
            <a:ext cx="58674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2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38347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GB" sz="1000" b="1" dirty="0"/>
              <a:t>https://is.muni.cz/auth/el/1423/jaro2015/PSY494P122/55411723/55696571/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6270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000" b="1" dirty="0"/>
              <a:t>10.1111/j.1460-2466.2012.01667.x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334000" cy="512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6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438560" y="228600"/>
            <a:ext cx="370544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Manual mode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410200" y="1828800"/>
            <a:ext cx="35814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As you can see, there is </a:t>
            </a:r>
            <a:r>
              <a:rPr lang="en-US" b="1" dirty="0" smtClean="0">
                <a:solidFill>
                  <a:schemeClr val="accent2"/>
                </a:solidFill>
              </a:rPr>
              <a:t>missing information</a:t>
            </a:r>
            <a:r>
              <a:rPr lang="en-US" b="1" dirty="0" smtClean="0">
                <a:solidFill>
                  <a:schemeClr val="tx2"/>
                </a:solidFill>
              </a:rPr>
              <a:t>. 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In the case of this journal, </a:t>
            </a:r>
            <a:r>
              <a:rPr lang="en-US" b="1" dirty="0" smtClean="0">
                <a:solidFill>
                  <a:schemeClr val="accent2"/>
                </a:solidFill>
              </a:rPr>
              <a:t>Keywords </a:t>
            </a:r>
            <a:r>
              <a:rPr lang="en-US" b="1" dirty="0" smtClean="0">
                <a:solidFill>
                  <a:schemeClr val="tx2"/>
                </a:solidFill>
              </a:rPr>
              <a:t>are not available.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 smtClean="0">
                <a:solidFill>
                  <a:schemeClr val="accent2"/>
                </a:solidFill>
              </a:rPr>
              <a:t>Abstract </a:t>
            </a:r>
            <a:r>
              <a:rPr lang="en-US" b="1" dirty="0" smtClean="0">
                <a:solidFill>
                  <a:schemeClr val="tx2"/>
                </a:solidFill>
              </a:rPr>
              <a:t>is retrieved from PubMed, but the </a:t>
            </a:r>
            <a:r>
              <a:rPr lang="en-US" b="1" dirty="0" smtClean="0">
                <a:solidFill>
                  <a:schemeClr val="accent2"/>
                </a:solidFill>
              </a:rPr>
              <a:t>PMID </a:t>
            </a:r>
            <a:r>
              <a:rPr lang="en-US" b="1" dirty="0" smtClean="0">
                <a:solidFill>
                  <a:schemeClr val="tx2"/>
                </a:solidFill>
              </a:rPr>
              <a:t>is still pending.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937"/>
            <a:ext cx="5267325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5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GB" sz="1000" b="1" dirty="0"/>
              <a:t>10.1111/j.1460-2466.2012.01644.x</a:t>
            </a:r>
            <a:endParaRPr lang="en-US" sz="1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27200"/>
            <a:ext cx="4800600" cy="46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0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0" y="228600"/>
            <a:ext cx="45720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Manual mode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495800" y="2743200"/>
            <a:ext cx="4343400" cy="2514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 the case of this other article from the same journal, the </a:t>
            </a:r>
            <a:r>
              <a:rPr lang="en-US" b="1" dirty="0" smtClean="0">
                <a:solidFill>
                  <a:schemeClr val="accent2"/>
                </a:solidFill>
              </a:rPr>
              <a:t>Abstract </a:t>
            </a:r>
            <a:r>
              <a:rPr lang="en-US" b="1" dirty="0" smtClean="0">
                <a:solidFill>
                  <a:schemeClr val="tx2"/>
                </a:solidFill>
              </a:rPr>
              <a:t>was retrieved (</a:t>
            </a:r>
            <a:r>
              <a:rPr lang="en-US" b="1" dirty="0" smtClean="0">
                <a:solidFill>
                  <a:schemeClr val="accent2"/>
                </a:solidFill>
              </a:rPr>
              <a:t>PMID </a:t>
            </a:r>
            <a:r>
              <a:rPr lang="en-US" b="1" dirty="0" smtClean="0">
                <a:solidFill>
                  <a:schemeClr val="tx2"/>
                </a:solidFill>
              </a:rPr>
              <a:t>is already available).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405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Modifying references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This is how the reference would looks like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1500" b="1" dirty="0">
                <a:solidFill>
                  <a:schemeClr val="tx2"/>
                </a:solidFill>
              </a:rPr>
              <a:t>Kim, H. S., </a:t>
            </a:r>
            <a:r>
              <a:rPr lang="en-US" sz="1500" b="1" dirty="0" err="1">
                <a:solidFill>
                  <a:schemeClr val="tx2"/>
                </a:solidFill>
              </a:rPr>
              <a:t>Bigman</a:t>
            </a:r>
            <a:r>
              <a:rPr lang="en-US" sz="1500" b="1" dirty="0">
                <a:solidFill>
                  <a:schemeClr val="tx2"/>
                </a:solidFill>
              </a:rPr>
              <a:t>, C. A., Leader, A. E., </a:t>
            </a:r>
            <a:r>
              <a:rPr lang="en-US" sz="1500" b="1" dirty="0" err="1">
                <a:solidFill>
                  <a:schemeClr val="tx2"/>
                </a:solidFill>
              </a:rPr>
              <a:t>Lerman</a:t>
            </a:r>
            <a:r>
              <a:rPr lang="en-US" sz="1500" b="1" dirty="0">
                <a:solidFill>
                  <a:schemeClr val="tx2"/>
                </a:solidFill>
              </a:rPr>
              <a:t>, C., &amp; Cappella, J. N. (2012). Narrative </a:t>
            </a:r>
            <a:r>
              <a:rPr lang="en-US" sz="1500" b="1" dirty="0">
                <a:solidFill>
                  <a:srgbClr val="FF0000"/>
                </a:solidFill>
              </a:rPr>
              <a:t>H</a:t>
            </a:r>
            <a:r>
              <a:rPr lang="en-US" sz="1500" b="1" dirty="0">
                <a:solidFill>
                  <a:schemeClr val="tx2"/>
                </a:solidFill>
              </a:rPr>
              <a:t>ealth </a:t>
            </a:r>
            <a:r>
              <a:rPr lang="en-US" sz="1500" b="1" dirty="0">
                <a:solidFill>
                  <a:srgbClr val="FF0000"/>
                </a:solidFill>
              </a:rPr>
              <a:t>C</a:t>
            </a:r>
            <a:r>
              <a:rPr lang="en-US" sz="1500" b="1" dirty="0">
                <a:solidFill>
                  <a:schemeClr val="tx2"/>
                </a:solidFill>
              </a:rPr>
              <a:t>ommunication and </a:t>
            </a:r>
            <a:r>
              <a:rPr lang="en-US" sz="1500" b="1" dirty="0">
                <a:solidFill>
                  <a:srgbClr val="FF0000"/>
                </a:solidFill>
              </a:rPr>
              <a:t>B</a:t>
            </a:r>
            <a:r>
              <a:rPr lang="en-US" sz="1500" b="1" dirty="0">
                <a:solidFill>
                  <a:schemeClr val="tx2"/>
                </a:solidFill>
              </a:rPr>
              <a:t>ehavior </a:t>
            </a:r>
            <a:r>
              <a:rPr lang="en-US" sz="1500" b="1" dirty="0">
                <a:solidFill>
                  <a:srgbClr val="FF0000"/>
                </a:solidFill>
              </a:rPr>
              <a:t>C</a:t>
            </a:r>
            <a:r>
              <a:rPr lang="en-US" sz="1500" b="1" dirty="0">
                <a:solidFill>
                  <a:schemeClr val="tx2"/>
                </a:solidFill>
              </a:rPr>
              <a:t>hange: The </a:t>
            </a:r>
            <a:r>
              <a:rPr lang="en-US" sz="1500" b="1" dirty="0">
                <a:solidFill>
                  <a:srgbClr val="FF0000"/>
                </a:solidFill>
              </a:rPr>
              <a:t>I</a:t>
            </a:r>
            <a:r>
              <a:rPr lang="en-US" sz="1500" b="1" dirty="0">
                <a:solidFill>
                  <a:schemeClr val="tx2"/>
                </a:solidFill>
              </a:rPr>
              <a:t>nfluence of </a:t>
            </a:r>
            <a:r>
              <a:rPr lang="en-US" sz="1500" b="1" dirty="0">
                <a:solidFill>
                  <a:srgbClr val="FF0000"/>
                </a:solidFill>
              </a:rPr>
              <a:t>E</a:t>
            </a:r>
            <a:r>
              <a:rPr lang="en-US" sz="1500" b="1" dirty="0">
                <a:solidFill>
                  <a:schemeClr val="tx2"/>
                </a:solidFill>
              </a:rPr>
              <a:t>xemplars in the </a:t>
            </a:r>
            <a:r>
              <a:rPr lang="en-US" sz="1500" b="1" dirty="0">
                <a:solidFill>
                  <a:srgbClr val="FF0000"/>
                </a:solidFill>
              </a:rPr>
              <a:t>N</a:t>
            </a:r>
            <a:r>
              <a:rPr lang="en-US" sz="1500" b="1" dirty="0">
                <a:solidFill>
                  <a:schemeClr val="tx2"/>
                </a:solidFill>
              </a:rPr>
              <a:t>ews on </a:t>
            </a:r>
            <a:r>
              <a:rPr lang="en-US" sz="1500" b="1" dirty="0">
                <a:solidFill>
                  <a:srgbClr val="FF0000"/>
                </a:solidFill>
              </a:rPr>
              <a:t>I</a:t>
            </a:r>
            <a:r>
              <a:rPr lang="en-US" sz="1500" b="1" dirty="0">
                <a:solidFill>
                  <a:schemeClr val="tx2"/>
                </a:solidFill>
              </a:rPr>
              <a:t>ntention to </a:t>
            </a:r>
            <a:r>
              <a:rPr lang="en-US" sz="1500" b="1" dirty="0">
                <a:solidFill>
                  <a:srgbClr val="FF0000"/>
                </a:solidFill>
              </a:rPr>
              <a:t>Q</a:t>
            </a:r>
            <a:r>
              <a:rPr lang="en-US" sz="1500" b="1" dirty="0">
                <a:solidFill>
                  <a:schemeClr val="tx2"/>
                </a:solidFill>
              </a:rPr>
              <a:t>uit </a:t>
            </a:r>
            <a:r>
              <a:rPr lang="en-US" sz="1500" b="1" dirty="0">
                <a:solidFill>
                  <a:srgbClr val="FF0000"/>
                </a:solidFill>
              </a:rPr>
              <a:t>S</a:t>
            </a:r>
            <a:r>
              <a:rPr lang="en-US" sz="1500" b="1" dirty="0">
                <a:solidFill>
                  <a:schemeClr val="tx2"/>
                </a:solidFill>
              </a:rPr>
              <a:t>moking. </a:t>
            </a:r>
            <a:r>
              <a:rPr lang="en-US" sz="1500" b="1" i="1" dirty="0">
                <a:solidFill>
                  <a:schemeClr val="tx2"/>
                </a:solidFill>
              </a:rPr>
              <a:t>The Journal of </a:t>
            </a:r>
            <a:r>
              <a:rPr lang="en-US" sz="1500" b="1" i="1" dirty="0">
                <a:solidFill>
                  <a:srgbClr val="FF0000"/>
                </a:solidFill>
              </a:rPr>
              <a:t>c</a:t>
            </a:r>
            <a:r>
              <a:rPr lang="en-US" sz="1500" b="1" i="1" dirty="0">
                <a:solidFill>
                  <a:schemeClr val="tx2"/>
                </a:solidFill>
              </a:rPr>
              <a:t>ommunication</a:t>
            </a:r>
            <a:r>
              <a:rPr lang="en-US" sz="1500" b="1" dirty="0">
                <a:solidFill>
                  <a:schemeClr val="tx2"/>
                </a:solidFill>
              </a:rPr>
              <a:t>, 62(3), 473–492. doi:10.1111/j.1460-2466.2012.01644.x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This is the correct reference (</a:t>
            </a:r>
            <a:r>
              <a:rPr lang="en-US" sz="2800" b="1" dirty="0" smtClean="0">
                <a:solidFill>
                  <a:schemeClr val="accent2"/>
                </a:solidFill>
              </a:rPr>
              <a:t>APA style</a:t>
            </a:r>
            <a:r>
              <a:rPr lang="en-US" sz="2800" b="1" dirty="0" smtClean="0">
                <a:solidFill>
                  <a:schemeClr val="tx2"/>
                </a:solidFill>
              </a:rPr>
              <a:t>, 6</a:t>
            </a:r>
            <a:r>
              <a:rPr lang="en-US" sz="28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2800" b="1" dirty="0" smtClean="0">
                <a:solidFill>
                  <a:schemeClr val="tx2"/>
                </a:solidFill>
              </a:rPr>
              <a:t> edition):</a:t>
            </a:r>
          </a:p>
          <a:p>
            <a:pPr lvl="1"/>
            <a:endParaRPr lang="en-US" sz="1400" b="1" dirty="0" smtClean="0">
              <a:solidFill>
                <a:schemeClr val="tx2"/>
              </a:solidFill>
            </a:endParaRPr>
          </a:p>
          <a:p>
            <a:pPr lvl="1"/>
            <a:r>
              <a:rPr lang="en-US" sz="1400" b="1" dirty="0" smtClean="0">
                <a:solidFill>
                  <a:schemeClr val="tx2"/>
                </a:solidFill>
              </a:rPr>
              <a:t>Kim</a:t>
            </a:r>
            <a:r>
              <a:rPr lang="en-US" sz="1400" b="1" dirty="0">
                <a:solidFill>
                  <a:schemeClr val="tx2"/>
                </a:solidFill>
              </a:rPr>
              <a:t>, H. S., </a:t>
            </a:r>
            <a:r>
              <a:rPr lang="en-US" sz="1400" b="1" dirty="0" err="1">
                <a:solidFill>
                  <a:schemeClr val="tx2"/>
                </a:solidFill>
              </a:rPr>
              <a:t>Bigman</a:t>
            </a:r>
            <a:r>
              <a:rPr lang="en-US" sz="1400" b="1" dirty="0">
                <a:solidFill>
                  <a:schemeClr val="tx2"/>
                </a:solidFill>
              </a:rPr>
              <a:t>, C. A., Leader, A. E., </a:t>
            </a:r>
            <a:r>
              <a:rPr lang="en-US" sz="1400" b="1" dirty="0" err="1">
                <a:solidFill>
                  <a:schemeClr val="tx2"/>
                </a:solidFill>
              </a:rPr>
              <a:t>Lerman</a:t>
            </a:r>
            <a:r>
              <a:rPr lang="en-US" sz="1400" b="1" dirty="0">
                <a:solidFill>
                  <a:schemeClr val="tx2"/>
                </a:solidFill>
              </a:rPr>
              <a:t>, C., &amp; Cappella, J. N. (</a:t>
            </a:r>
            <a:r>
              <a:rPr lang="en-US" sz="1400" b="1" dirty="0" smtClean="0">
                <a:solidFill>
                  <a:schemeClr val="tx2"/>
                </a:solidFill>
              </a:rPr>
              <a:t>2012). Narrative health communication and behavior change: The influence of exemplars in the news on intention to quit smoking. </a:t>
            </a:r>
            <a:r>
              <a:rPr lang="en-US" sz="1400" b="1" i="1" dirty="0">
                <a:solidFill>
                  <a:schemeClr val="tx2"/>
                </a:solidFill>
              </a:rPr>
              <a:t>The Journal of </a:t>
            </a:r>
            <a:r>
              <a:rPr lang="en-US" sz="1400" b="1" i="1" dirty="0" smtClean="0">
                <a:solidFill>
                  <a:schemeClr val="tx2"/>
                </a:solidFill>
              </a:rPr>
              <a:t>Communication</a:t>
            </a:r>
            <a:r>
              <a:rPr lang="en-US" sz="1400" b="1" dirty="0">
                <a:solidFill>
                  <a:schemeClr val="tx2"/>
                </a:solidFill>
              </a:rPr>
              <a:t>, 62(3), 473–492. doi:10.1111/j.1460-2466.2012.01644.x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7297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GB" sz="1000" b="1" dirty="0"/>
              <a:t>https://is.muni.cz/auth/el/1423/jaro2015/PSY494P122/55411723/55696571/</a:t>
            </a:r>
            <a:endParaRPr lang="en-US" sz="1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010400" cy="267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7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000" b="1" dirty="0"/>
              <a:t>16371076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3999"/>
            <a:ext cx="3886200" cy="500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9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b="1" dirty="0"/>
              <a:t>MENDELEY: File (Menu bar)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61133"/>
            <a:ext cx="4165600" cy="451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66898"/>
            <a:ext cx="4613487" cy="392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4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IMPORTING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A LIST OF REFERENCES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Comparison of Reference Management Software: Exporting Options</a:t>
            </a:r>
            <a:endParaRPr lang="en-US" sz="32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Based on:  http</a:t>
            </a:r>
            <a:r>
              <a:rPr lang="en-US" sz="1100" b="1" dirty="0"/>
              <a:t>://en.wikipedia.org/wiki/Comparison_of_reference_management_software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76400"/>
            <a:ext cx="8151813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9563"/>
            <a:ext cx="8504237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2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034338" cy="344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55" y="3733800"/>
            <a:ext cx="4772027" cy="27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518142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3824"/>
            <a:ext cx="7391400" cy="517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0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EXPORTING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A LIST OF REFERENCES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91400" cy="51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399"/>
            <a:ext cx="8458200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6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2404"/>
            <a:ext cx="7086600" cy="496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9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399"/>
            <a:ext cx="8458200" cy="462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8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502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8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Comparison of Reference Management Software: Importing Options</a:t>
            </a:r>
            <a:endParaRPr lang="en-US" sz="32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Based on:  http</a:t>
            </a:r>
            <a:r>
              <a:rPr lang="en-US" sz="1100" b="1" dirty="0"/>
              <a:t>://en.wikipedia.org/wiki/Comparison_of_reference_management_software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89454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6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399"/>
            <a:ext cx="8458200" cy="462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7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77583" cy="517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279113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1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DUPLICATED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REFERENCES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7883"/>
            <a:ext cx="8458200" cy="407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1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0013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4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" y="2362200"/>
            <a:ext cx="9018588" cy="27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5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8991600" cy="359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3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DELETING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REFERENCES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4" y="2133600"/>
            <a:ext cx="902481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Comparison of Reference Management Software: Output File Format</a:t>
            </a:r>
            <a:endParaRPr lang="en-US" sz="32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Based on:  http</a:t>
            </a:r>
            <a:r>
              <a:rPr lang="en-US" sz="1100" b="1" dirty="0"/>
              <a:t>://en.wikipedia.org/wiki/Comparison_of_reference_management_software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663329"/>
            <a:ext cx="8610600" cy="488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0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i="1" dirty="0" smtClean="0">
                <a:solidFill>
                  <a:schemeClr val="tx2"/>
                </a:solidFill>
              </a:rPr>
              <a:t>Delete Documents </a:t>
            </a:r>
            <a:r>
              <a:rPr lang="en-US" b="1" dirty="0" smtClean="0">
                <a:solidFill>
                  <a:schemeClr val="tx2"/>
                </a:solidFill>
              </a:rPr>
              <a:t>option (and other options) is also available using </a:t>
            </a:r>
            <a:r>
              <a:rPr lang="en-US" b="1" dirty="0" smtClean="0">
                <a:solidFill>
                  <a:schemeClr val="accent2"/>
                </a:solidFill>
              </a:rPr>
              <a:t>right click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467600" cy="392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6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THE NAME OF YOUR FILES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24000"/>
            <a:ext cx="8915400" cy="67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4" y="2362200"/>
            <a:ext cx="868167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6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63000" cy="369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1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Click and drag the bubbles to edit the way the files are named.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393534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5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SYNCHRONIZING YOUR DATABASE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Synchronize your library </a:t>
            </a:r>
            <a:r>
              <a:rPr lang="en-US" sz="2800" b="1" dirty="0">
                <a:solidFill>
                  <a:schemeClr val="tx2"/>
                </a:solidFill>
              </a:rPr>
              <a:t>to be used by you on the Mendeley’s website or to </a:t>
            </a:r>
            <a:r>
              <a:rPr lang="en-US" sz="2800" b="1" dirty="0" smtClean="0">
                <a:solidFill>
                  <a:schemeClr val="accent2"/>
                </a:solidFill>
              </a:rPr>
              <a:t>retrieve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your records and files in </a:t>
            </a:r>
            <a:r>
              <a:rPr lang="en-US" sz="2800" b="1" dirty="0">
                <a:solidFill>
                  <a:schemeClr val="tx2"/>
                </a:solidFill>
              </a:rPr>
              <a:t>another device.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66382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4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File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During the synchronization process, your files, records, annotations are </a:t>
            </a:r>
            <a:r>
              <a:rPr lang="en-US" b="1" dirty="0" smtClean="0">
                <a:solidFill>
                  <a:schemeClr val="accent2"/>
                </a:solidFill>
              </a:rPr>
              <a:t>uploaded/downloaded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4876800"/>
            <a:ext cx="6545179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1066800" cy="115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2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MENU BAR: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EDIT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SEARCHING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YOUR 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DATABASE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Comparison of Reference Management Software: Word Processor Integration</a:t>
            </a:r>
            <a:endParaRPr lang="en-US" sz="32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Based on:  http</a:t>
            </a:r>
            <a:r>
              <a:rPr lang="en-US" sz="1100" b="1" dirty="0"/>
              <a:t>://en.wikipedia.org/wiki/Comparison_of_reference_management_software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670130"/>
            <a:ext cx="5715000" cy="488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6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Searching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44725"/>
            <a:ext cx="7162800" cy="433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00599"/>
            <a:ext cx="4419600" cy="65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5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Searching: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15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81" y="2514600"/>
            <a:ext cx="455254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0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Searching: </a:t>
            </a:r>
            <a:r>
              <a:rPr lang="en-US" b="1" dirty="0" smtClean="0">
                <a:solidFill>
                  <a:schemeClr val="tx2"/>
                </a:solidFill>
              </a:rPr>
              <a:t>You may use </a:t>
            </a:r>
            <a:r>
              <a:rPr lang="en-US" b="1" dirty="0" smtClean="0">
                <a:solidFill>
                  <a:schemeClr val="accent2"/>
                </a:solidFill>
              </a:rPr>
              <a:t>truncation</a:t>
            </a:r>
            <a:r>
              <a:rPr lang="en-US" b="1" dirty="0" smtClean="0">
                <a:solidFill>
                  <a:schemeClr val="tx2"/>
                </a:solidFill>
              </a:rPr>
              <a:t> (*)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NOTE: If you use truncation, the word won’t be highlighted but bolded</a:t>
            </a:r>
            <a:endParaRPr 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35300"/>
            <a:ext cx="549288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867572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7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Searching: You may use </a:t>
            </a:r>
            <a:r>
              <a:rPr lang="en-US" b="1" dirty="0" smtClean="0">
                <a:solidFill>
                  <a:schemeClr val="accent2"/>
                </a:solidFill>
              </a:rPr>
              <a:t>Boolean operators </a:t>
            </a:r>
            <a:r>
              <a:rPr lang="en-US" b="1" dirty="0" smtClean="0">
                <a:solidFill>
                  <a:schemeClr val="tx2"/>
                </a:solidFill>
              </a:rPr>
              <a:t>(AND, OR, NOT)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531125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7" y="3962400"/>
            <a:ext cx="901808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NOTE: Search strategy is “read” from left to right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3308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4136"/>
            <a:ext cx="9144000" cy="387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Advanced Search</a:t>
            </a:r>
            <a:r>
              <a:rPr lang="en-US" b="1" dirty="0" smtClean="0">
                <a:solidFill>
                  <a:schemeClr val="tx2"/>
                </a:solidFill>
              </a:rPr>
              <a:t>: </a:t>
            </a:r>
            <a:r>
              <a:rPr lang="en-US" b="1" dirty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mprove your search using the </a:t>
            </a:r>
            <a:r>
              <a:rPr lang="en-US" b="1" dirty="0" smtClean="0">
                <a:solidFill>
                  <a:schemeClr val="accent2"/>
                </a:solidFill>
              </a:rPr>
              <a:t>filters</a:t>
            </a:r>
            <a:r>
              <a:rPr lang="en-US" b="1" dirty="0" smtClean="0">
                <a:solidFill>
                  <a:schemeClr val="tx2"/>
                </a:solidFill>
              </a:rPr>
              <a:t> on the left panel.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1828800" cy="217487"/>
          </a:xfrm>
        </p:spPr>
        <p:txBody>
          <a:bodyPr/>
          <a:lstStyle/>
          <a:p>
            <a:pPr algn="ctr"/>
            <a:r>
              <a:rPr lang="en-US" sz="1100" b="1" dirty="0"/>
              <a:t>http://goo.gl/vDSGj7</a:t>
            </a:r>
            <a:endParaRPr lang="en-US" sz="11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6354763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4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COPY/PASTE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REFERENCES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Copy citation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2500"/>
            <a:ext cx="7620000" cy="437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0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CREATE FOLDERS FOR YOUR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REFERENCES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Create a folder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315200" cy="442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Comparison of Reference Management Software: Database Lookup</a:t>
            </a:r>
            <a:endParaRPr lang="en-US" sz="32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Based on:  http</a:t>
            </a:r>
            <a:r>
              <a:rPr lang="en-US" sz="1100" b="1" dirty="0"/>
              <a:t>://en.wikipedia.org/wiki/Comparison_of_reference_management_software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047875"/>
            <a:ext cx="8621713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3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Drag and drop </a:t>
            </a:r>
            <a:r>
              <a:rPr lang="en-US" b="1" dirty="0" smtClean="0">
                <a:solidFill>
                  <a:schemeClr val="tx2"/>
                </a:solidFill>
              </a:rPr>
              <a:t>into the new folder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57985"/>
            <a:ext cx="8915400" cy="331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records appear now </a:t>
            </a:r>
            <a:r>
              <a:rPr lang="en-US" b="1" dirty="0" smtClean="0">
                <a:solidFill>
                  <a:schemeClr val="accent2"/>
                </a:solidFill>
              </a:rPr>
              <a:t>also</a:t>
            </a:r>
            <a:r>
              <a:rPr lang="en-US" b="1" dirty="0" smtClean="0">
                <a:solidFill>
                  <a:schemeClr val="tx2"/>
                </a:solidFill>
              </a:rPr>
              <a:t> in the folder.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200400"/>
            <a:ext cx="8382000" cy="140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8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CREATE A GROUP!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Create a Group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22500"/>
            <a:ext cx="813895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7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029200" cy="49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5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Invite people </a:t>
            </a:r>
            <a:r>
              <a:rPr lang="en-US" b="1" dirty="0" smtClean="0">
                <a:solidFill>
                  <a:schemeClr val="tx2"/>
                </a:solidFill>
              </a:rPr>
              <a:t>to join your group: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943600" cy="336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4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Edit </a:t>
            </a:r>
            <a:r>
              <a:rPr lang="en-US" b="1" dirty="0" smtClean="0">
                <a:solidFill>
                  <a:schemeClr val="tx2"/>
                </a:solidFill>
              </a:rPr>
              <a:t>the characteristics of your group: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63813"/>
            <a:ext cx="4419600" cy="281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7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Give this group more details: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24400" cy="416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Give this group more details: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2286000"/>
            <a:ext cx="4094162" cy="411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4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Give this group more details: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66950"/>
            <a:ext cx="40671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9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495800" cy="356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Delete </a:t>
            </a:r>
            <a:r>
              <a:rPr lang="en-US" b="1" dirty="0" smtClean="0">
                <a:solidFill>
                  <a:schemeClr val="tx2"/>
                </a:solidFill>
              </a:rPr>
              <a:t>the group: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27649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0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Delete </a:t>
            </a:r>
            <a:r>
              <a:rPr lang="en-US" b="1" dirty="0" smtClean="0">
                <a:solidFill>
                  <a:schemeClr val="tx2"/>
                </a:solidFill>
              </a:rPr>
              <a:t>the group: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79198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3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Edit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number of </a:t>
            </a:r>
            <a:r>
              <a:rPr lang="en-US" b="1" dirty="0" smtClean="0">
                <a:solidFill>
                  <a:schemeClr val="accent2"/>
                </a:solidFill>
              </a:rPr>
              <a:t>groups</a:t>
            </a:r>
            <a:r>
              <a:rPr lang="en-US" b="1" dirty="0" smtClean="0">
                <a:solidFill>
                  <a:schemeClr val="tx2"/>
                </a:solidFill>
              </a:rPr>
              <a:t> is growing everyday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http://www.mendeley.com/groups/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9" y="2438400"/>
            <a:ext cx="761246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MENU BAR: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VIEW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View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590800"/>
            <a:ext cx="8151813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View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View Mode: </a:t>
            </a:r>
            <a:r>
              <a:rPr lang="en-US" b="1" i="1" dirty="0" smtClean="0">
                <a:solidFill>
                  <a:schemeClr val="accent2"/>
                </a:solidFill>
              </a:rPr>
              <a:t>Library as Citations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" y="2311400"/>
            <a:ext cx="87420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8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View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Citation Style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55528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View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Details box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28886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0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View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Mendeley</a:t>
            </a:r>
            <a:r>
              <a:rPr lang="en-US" b="1" dirty="0" smtClean="0">
                <a:solidFill>
                  <a:schemeClr val="tx2"/>
                </a:solidFill>
              </a:rPr>
              <a:t> Suggests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546376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0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MENDELEY: View (Menu bar)</a:t>
            </a:r>
            <a:endParaRPr lang="en-US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Mendeley</a:t>
            </a:r>
            <a:r>
              <a:rPr lang="en-US" b="1" dirty="0" smtClean="0">
                <a:solidFill>
                  <a:schemeClr val="tx2"/>
                </a:solidFill>
              </a:rPr>
              <a:t> Suggests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endParaRPr lang="en-US" sz="11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5700"/>
            <a:ext cx="8458200" cy="429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8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StudPr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1716</Words>
  <Application>Microsoft Office PowerPoint</Application>
  <PresentationFormat>On-screen Show (4:3)</PresentationFormat>
  <Paragraphs>543</Paragraphs>
  <Slides>135</Slides>
  <Notes>135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6" baseType="lpstr">
      <vt:lpstr>EdStudPres</vt:lpstr>
      <vt:lpstr>ORGANIZING THE INFORMATION with MENDELEY </vt:lpstr>
      <vt:lpstr>PowerPoint Presentation</vt:lpstr>
      <vt:lpstr>Comparison of Reference Management Software: Operating System</vt:lpstr>
      <vt:lpstr>Comparison of Reference Management Software: Exporting Options</vt:lpstr>
      <vt:lpstr>Comparison of Reference Management Software: Importing Options</vt:lpstr>
      <vt:lpstr>Comparison of Reference Management Software: Output File Format</vt:lpstr>
      <vt:lpstr>Comparison of Reference Management Software: Word Processor Integration</vt:lpstr>
      <vt:lpstr>Comparison of Reference Management Software: Database Lookup</vt:lpstr>
      <vt:lpstr>PowerPoint Presentation</vt:lpstr>
      <vt:lpstr>MENDELEY (Reference Manager)</vt:lpstr>
      <vt:lpstr>MENDELEY (Reference Manager)</vt:lpstr>
      <vt:lpstr>MENDELEY (Reference Manager)</vt:lpstr>
      <vt:lpstr>MENDELEY: Create your account</vt:lpstr>
      <vt:lpstr>MENDELEY: Download</vt:lpstr>
      <vt:lpstr>PowerPoint Presentation</vt:lpstr>
      <vt:lpstr>MENDELEY: File (Menu bar)</vt:lpstr>
      <vt:lpstr>PowerPoint Presentation</vt:lpstr>
      <vt:lpstr>MENDELEY: File (Menu bar)</vt:lpstr>
      <vt:lpstr>MENDELEY: File (Menu bar)</vt:lpstr>
      <vt:lpstr>MENDELEY: File (Menu bar)</vt:lpstr>
      <vt:lpstr>MENDELEY: File (Menu bar)</vt:lpstr>
      <vt:lpstr>MENDELEY: File (Menu bar)</vt:lpstr>
      <vt:lpstr>MENDELEY: File (Menu bar)</vt:lpstr>
      <vt:lpstr>MENDELEY: File (Menu bar)</vt:lpstr>
      <vt:lpstr>MENDELEY: File (Menu bar)</vt:lpstr>
      <vt:lpstr>MENDELEY: File (Menu bar)</vt:lpstr>
      <vt:lpstr>PowerPoint Presentation</vt:lpstr>
      <vt:lpstr>MENDELEY: File (Menu bar)</vt:lpstr>
      <vt:lpstr>Manual mode</vt:lpstr>
      <vt:lpstr>MENDELEY: File (Menu bar)</vt:lpstr>
      <vt:lpstr>MENDELEY: File (Menu bar)</vt:lpstr>
      <vt:lpstr>Manual mode</vt:lpstr>
      <vt:lpstr>MENDELEY: File (Menu bar)</vt:lpstr>
      <vt:lpstr>Manual mode</vt:lpstr>
      <vt:lpstr>MENDELEY: Modifying references</vt:lpstr>
      <vt:lpstr>MENDELEY: File (Menu bar)</vt:lpstr>
      <vt:lpstr>MENDELEY: File (Menu bar)</vt:lpstr>
      <vt:lpstr>MENDELEY: File (Menu bar)</vt:lpstr>
      <vt:lpstr>PowerPoint Presentation</vt:lpstr>
      <vt:lpstr>PowerPoint Presentation</vt:lpstr>
      <vt:lpstr>PowerPoint Presentation</vt:lpstr>
      <vt:lpstr>MENDELEY: File (Menu bar)</vt:lpstr>
      <vt:lpstr>MENDELEY: File (Menu bar)</vt:lpstr>
      <vt:lpstr>PowerPoint Presentation</vt:lpstr>
      <vt:lpstr>MENDELEY: File (Menu bar)</vt:lpstr>
      <vt:lpstr>MENDELEY: File (Menu bar)</vt:lpstr>
      <vt:lpstr>MENDELEY: File (Menu bar)</vt:lpstr>
      <vt:lpstr>MENDELEY: File (Menu bar)</vt:lpstr>
      <vt:lpstr>MENDELEY: File (Menu bar)</vt:lpstr>
      <vt:lpstr>MENDELEY: File (Menu bar)</vt:lpstr>
      <vt:lpstr>MENDELEY: File (Menu bar)</vt:lpstr>
      <vt:lpstr>MENDELEY: File (Menu bar)</vt:lpstr>
      <vt:lpstr>PowerPoint Presentation</vt:lpstr>
      <vt:lpstr>MENDELEY: File (Menu bar)</vt:lpstr>
      <vt:lpstr>MENDELEY: File (Menu bar)</vt:lpstr>
      <vt:lpstr>MENDELEY: File (Menu bar)</vt:lpstr>
      <vt:lpstr>MENDELEY: File (Menu bar)</vt:lpstr>
      <vt:lpstr>PowerPoint Presentation</vt:lpstr>
      <vt:lpstr>MENDELEY: File (Menu bar)</vt:lpstr>
      <vt:lpstr>MENDELEY: File (Menu bar)</vt:lpstr>
      <vt:lpstr>PowerPoint Presentation</vt:lpstr>
      <vt:lpstr>MENDELEY: File (Menu bar)</vt:lpstr>
      <vt:lpstr>MENDELEY: File (Menu bar)</vt:lpstr>
      <vt:lpstr>MENDELEY: File (Menu bar)</vt:lpstr>
      <vt:lpstr>PowerPoint Presentation</vt:lpstr>
      <vt:lpstr>MENDELEY: File (Menu bar)</vt:lpstr>
      <vt:lpstr>MENDELEY: File (Menu bar)</vt:lpstr>
      <vt:lpstr>PowerPoint Presentation</vt:lpstr>
      <vt:lpstr>PowerPoint Presentation</vt:lpstr>
      <vt:lpstr>MENDELEY: Edit (Menu bar)</vt:lpstr>
      <vt:lpstr>MENDELEY: Edit (Menu bar)</vt:lpstr>
      <vt:lpstr>MENDELEY: Edit (Menu bar)</vt:lpstr>
      <vt:lpstr>MENDELEY: Edit (Menu bar)</vt:lpstr>
      <vt:lpstr>PowerPoint Presentation</vt:lpstr>
      <vt:lpstr>PowerPoint Presentation</vt:lpstr>
      <vt:lpstr>PowerPoint Presentation</vt:lpstr>
      <vt:lpstr>MENDELEY: Edit (Menu bar)</vt:lpstr>
      <vt:lpstr>PowerPoint Presentation</vt:lpstr>
      <vt:lpstr>MENDELEY: Edit (Menu bar)</vt:lpstr>
      <vt:lpstr>MENDELEY: Edit (Menu bar)</vt:lpstr>
      <vt:lpstr>MENDELEY: Edit (Menu bar)</vt:lpstr>
      <vt:lpstr>PowerPoint Presentation</vt:lpstr>
      <vt:lpstr>MENDELEY: Edit (Menu bar)</vt:lpstr>
      <vt:lpstr>MENDELEY: Edit (Menu bar)</vt:lpstr>
      <vt:lpstr>MENDELEY: Edit (Menu bar)</vt:lpstr>
      <vt:lpstr>MENDELEY: Edit (Menu bar)</vt:lpstr>
      <vt:lpstr>MENDELEY: Edit (Menu bar)</vt:lpstr>
      <vt:lpstr>MENDELEY: Edit (Menu bar)</vt:lpstr>
      <vt:lpstr>MENDELEY: Edit (Menu bar)</vt:lpstr>
      <vt:lpstr>MENDELEY: Edit (Menu bar)</vt:lpstr>
      <vt:lpstr>MENDELEY: Edit (Menu bar)</vt:lpstr>
      <vt:lpstr>MENDELEY: Edit (Menu bar)</vt:lpstr>
      <vt:lpstr>PowerPoint Presentation</vt:lpstr>
      <vt:lpstr>MENDELEY: View (Menu bar)</vt:lpstr>
      <vt:lpstr>MENDELEY: View (Menu bar)</vt:lpstr>
      <vt:lpstr>MENDELEY: View (Menu bar)</vt:lpstr>
      <vt:lpstr>MENDELEY: View (Menu bar)</vt:lpstr>
      <vt:lpstr>MENDELEY: View (Menu bar)</vt:lpstr>
      <vt:lpstr>MENDELEY: View (Menu bar)</vt:lpstr>
      <vt:lpstr>PowerPoint Presentation</vt:lpstr>
      <vt:lpstr>MENDELEY: Tools (Menu bar)</vt:lpstr>
      <vt:lpstr>MENDELEY: Tools (Menu bar)</vt:lpstr>
      <vt:lpstr>PowerPoint Presentation</vt:lpstr>
      <vt:lpstr>MENDELEY: Tools (Menu bar)</vt:lpstr>
      <vt:lpstr>PowerPoint Presentation</vt:lpstr>
      <vt:lpstr>PowerPoint Presentation</vt:lpstr>
      <vt:lpstr>PowerPoint Presentation</vt:lpstr>
      <vt:lpstr>MENDELEY: Tools (Menu bar)</vt:lpstr>
      <vt:lpstr>MENDELEY: Tools (Menu bar)</vt:lpstr>
      <vt:lpstr>MENDELEY: Tools (Menu bar)</vt:lpstr>
      <vt:lpstr>MENDELEY: Tools (Menu bar)</vt:lpstr>
      <vt:lpstr>MENDELEY: Tools (Menu bar)</vt:lpstr>
      <vt:lpstr>MENDELEY: Tools (Menu bar)</vt:lpstr>
      <vt:lpstr>MENDELEY: Tools (Menu bar)</vt:lpstr>
      <vt:lpstr>PowerPoint Presentation</vt:lpstr>
      <vt:lpstr>MENDELEY: Tools (Menu bar)</vt:lpstr>
      <vt:lpstr>PowerPoint Presentation</vt:lpstr>
      <vt:lpstr>MENDELEY: Tools (Menu bar)</vt:lpstr>
      <vt:lpstr>MENDELEY: Tools, Options</vt:lpstr>
      <vt:lpstr>MENDELEY: Tools, Options</vt:lpstr>
      <vt:lpstr>MENDELEY: Tools, Options</vt:lpstr>
      <vt:lpstr>MENDELEY: Tools, Options</vt:lpstr>
      <vt:lpstr>MENDELEY: Tools, Options</vt:lpstr>
      <vt:lpstr>MENDELEY: Tools, Options</vt:lpstr>
      <vt:lpstr>MENDELEY: Tools, Options</vt:lpstr>
      <vt:lpstr>MENDELEY: Tools, Options</vt:lpstr>
      <vt:lpstr>PowerPoint Presentation</vt:lpstr>
      <vt:lpstr>MENDELEY: Help</vt:lpstr>
      <vt:lpstr>PowerPoint Presentation</vt:lpstr>
      <vt:lpstr>MENDELEY: Extra Buttons</vt:lpstr>
      <vt:lpstr>MENDELEY: Extra Buttons</vt:lpstr>
      <vt:lpstr>MENDELEY: Extra Buttons</vt:lpstr>
      <vt:lpstr>PowerPoint Presentation</vt:lpstr>
      <vt:lpstr>EXERCISE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2012-10-11T08:16:00Z</dcterms:created>
  <dcterms:modified xsi:type="dcterms:W3CDTF">2015-03-11T10:29:01Z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