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94" r:id="rId2"/>
  </p:sldMasterIdLst>
  <p:notesMasterIdLst>
    <p:notesMasterId r:id="rId73"/>
  </p:notesMasterIdLst>
  <p:sldIdLst>
    <p:sldId id="256" r:id="rId3"/>
    <p:sldId id="383" r:id="rId4"/>
    <p:sldId id="368" r:id="rId5"/>
    <p:sldId id="428" r:id="rId6"/>
    <p:sldId id="393" r:id="rId7"/>
    <p:sldId id="394" r:id="rId8"/>
    <p:sldId id="398" r:id="rId9"/>
    <p:sldId id="395" r:id="rId10"/>
    <p:sldId id="403" r:id="rId11"/>
    <p:sldId id="401" r:id="rId12"/>
    <p:sldId id="402" r:id="rId13"/>
    <p:sldId id="399" r:id="rId14"/>
    <p:sldId id="397" r:id="rId15"/>
    <p:sldId id="400" r:id="rId16"/>
    <p:sldId id="463" r:id="rId17"/>
    <p:sldId id="464" r:id="rId18"/>
    <p:sldId id="406" r:id="rId19"/>
    <p:sldId id="462" r:id="rId20"/>
    <p:sldId id="439" r:id="rId21"/>
    <p:sldId id="442" r:id="rId22"/>
    <p:sldId id="452" r:id="rId23"/>
    <p:sldId id="443" r:id="rId24"/>
    <p:sldId id="451" r:id="rId25"/>
    <p:sldId id="444" r:id="rId26"/>
    <p:sldId id="445" r:id="rId27"/>
    <p:sldId id="407" r:id="rId28"/>
    <p:sldId id="408" r:id="rId29"/>
    <p:sldId id="409" r:id="rId30"/>
    <p:sldId id="448" r:id="rId31"/>
    <p:sldId id="458" r:id="rId32"/>
    <p:sldId id="461" r:id="rId33"/>
    <p:sldId id="460" r:id="rId34"/>
    <p:sldId id="459" r:id="rId35"/>
    <p:sldId id="457" r:id="rId36"/>
    <p:sldId id="455" r:id="rId37"/>
    <p:sldId id="456" r:id="rId38"/>
    <p:sldId id="447" r:id="rId39"/>
    <p:sldId id="410" r:id="rId40"/>
    <p:sldId id="411" r:id="rId41"/>
    <p:sldId id="412" r:id="rId42"/>
    <p:sldId id="413" r:id="rId43"/>
    <p:sldId id="414" r:id="rId44"/>
    <p:sldId id="416" r:id="rId45"/>
    <p:sldId id="415" r:id="rId46"/>
    <p:sldId id="417" r:id="rId47"/>
    <p:sldId id="418" r:id="rId48"/>
    <p:sldId id="419" r:id="rId49"/>
    <p:sldId id="420" r:id="rId50"/>
    <p:sldId id="421" r:id="rId51"/>
    <p:sldId id="422" r:id="rId52"/>
    <p:sldId id="423" r:id="rId53"/>
    <p:sldId id="434" r:id="rId54"/>
    <p:sldId id="424" r:id="rId55"/>
    <p:sldId id="425" r:id="rId56"/>
    <p:sldId id="426" r:id="rId57"/>
    <p:sldId id="433" r:id="rId58"/>
    <p:sldId id="435" r:id="rId59"/>
    <p:sldId id="440" r:id="rId60"/>
    <p:sldId id="436" r:id="rId61"/>
    <p:sldId id="437" r:id="rId62"/>
    <p:sldId id="441" r:id="rId63"/>
    <p:sldId id="438" r:id="rId64"/>
    <p:sldId id="449" r:id="rId65"/>
    <p:sldId id="454" r:id="rId66"/>
    <p:sldId id="450" r:id="rId67"/>
    <p:sldId id="453" r:id="rId68"/>
    <p:sldId id="431" r:id="rId69"/>
    <p:sldId id="432" r:id="rId70"/>
    <p:sldId id="430" r:id="rId71"/>
    <p:sldId id="304" r:id="rId7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74" autoAdjust="0"/>
    <p:restoredTop sz="94139" autoAdjust="0"/>
  </p:normalViewPr>
  <p:slideViewPr>
    <p:cSldViewPr>
      <p:cViewPr>
        <p:scale>
          <a:sx n="75" d="100"/>
          <a:sy n="75" d="100"/>
        </p:scale>
        <p:origin x="-942" y="-6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25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2447E72A-D913-4DC2-9E0A-E520CE8FCC86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A5D78FC6-CE17-4259-A63C-DDFC12E04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517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gender identity disorder; impulse control disorders (i.e., kleptomania, trichotillomania, intermittent explosive disorder); selective </a:t>
            </a:r>
            <a:r>
              <a:rPr lang="en-US" dirty="0" err="1" smtClean="0"/>
              <a:t>mutism</a:t>
            </a:r>
            <a:r>
              <a:rPr lang="en-US" dirty="0" smtClean="0"/>
              <a:t>; Munchausen by proxy; childhood schizophrenia; gang involvement; sexual offending; self-injurious behavior; and feral children.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Assessment of People with Serious Mental Illness in the Community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6609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gender identity disorder; impulse control disorders (i.e., kleptomania, trichotillomania, intermittent explosive disorder); selective </a:t>
            </a:r>
            <a:r>
              <a:rPr lang="en-US" dirty="0" err="1" smtClean="0"/>
              <a:t>mutism</a:t>
            </a:r>
            <a:r>
              <a:rPr lang="en-US" dirty="0" smtClean="0"/>
              <a:t>; Munchausen by proxy; childhood schizophrenia; gang involvement; sexual offending; self-injurious behavior; and feral children.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gender identity disorder; impulse control disorders (i.e., kleptomania, trichotillomania, intermittent explosive disorder); selective </a:t>
            </a:r>
            <a:r>
              <a:rPr lang="en-US" dirty="0" err="1" smtClean="0"/>
              <a:t>mutism</a:t>
            </a:r>
            <a:r>
              <a:rPr lang="en-US" dirty="0" smtClean="0"/>
              <a:t>; Munchausen by proxy; childhood schizophrenia; gang involvement; sexual offending; self-injurious behavior; and feral children.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gender identity disorder; impulse control disorders (i.e., kleptomania, trichotillomania, intermittent explosive disorder); selective </a:t>
            </a:r>
            <a:r>
              <a:rPr lang="en-US" dirty="0" err="1" smtClean="0"/>
              <a:t>mutism</a:t>
            </a:r>
            <a:r>
              <a:rPr lang="en-US" dirty="0" smtClean="0"/>
              <a:t>; Munchausen by proxy; childhood schizophrenia; gang involvement; sexual offending; self-injurious behavior; and feral children.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gender identity disorder; impulse control disorders (i.e., kleptomania, trichotillomania, intermittent explosive disorder); selective </a:t>
            </a:r>
            <a:r>
              <a:rPr lang="en-US" dirty="0" err="1" smtClean="0"/>
              <a:t>mutism</a:t>
            </a:r>
            <a:r>
              <a:rPr lang="en-US" dirty="0" smtClean="0"/>
              <a:t>; Munchausen by proxy; childhood schizophrenia; gang involvement; sexual offending; self-injurious behavior; and feral children.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gender identity disorder; impulse control disorders (i.e., kleptomania, trichotillomania, intermittent explosive disorder); selective </a:t>
            </a:r>
            <a:r>
              <a:rPr lang="en-US" dirty="0" err="1" smtClean="0"/>
              <a:t>mutism</a:t>
            </a:r>
            <a:r>
              <a:rPr lang="en-US" dirty="0" smtClean="0"/>
              <a:t>; Munchausen by proxy; childhood schizophrenia; gang involvement; sexual offending; self-injurious behavior; and feral children.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gender identity disorder; impulse control disorders (i.e., kleptomania, trichotillomania, intermittent explosive disorder); selective </a:t>
            </a:r>
            <a:r>
              <a:rPr lang="en-US" dirty="0" err="1" smtClean="0"/>
              <a:t>mutism</a:t>
            </a:r>
            <a:r>
              <a:rPr lang="en-US" dirty="0" smtClean="0"/>
              <a:t>; Munchausen by proxy; childhood schizophrenia; gang involvement; sexual offending; self-injurious behavior; and feral children.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gender identity disorder; impulse control disorders (i.e., kleptomania, trichotillomania, intermittent explosive disorder); selective </a:t>
            </a:r>
            <a:r>
              <a:rPr lang="en-US" dirty="0" err="1" smtClean="0"/>
              <a:t>mutism</a:t>
            </a:r>
            <a:r>
              <a:rPr lang="en-US" dirty="0" smtClean="0"/>
              <a:t>; Munchausen by proxy; childhood schizophrenia; gang involvement; sexual offending; self-injurious behavior; and feral children.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gender identity disorder; impulse control disorders (i.e., kleptomania, trichotillomania, intermittent explosive disorder); selective </a:t>
            </a:r>
            <a:r>
              <a:rPr lang="en-US" dirty="0" err="1" smtClean="0"/>
              <a:t>mutism</a:t>
            </a:r>
            <a:r>
              <a:rPr lang="en-US" dirty="0" smtClean="0"/>
              <a:t>; Munchausen by proxy; childhood schizophrenia; gang involvement; sexual offending; self-injurious behavior; and feral children.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gender identity disorder; impulse control disorders (i.e., kleptomania, trichotillomania, intermittent explosive disorder); selective </a:t>
            </a:r>
            <a:r>
              <a:rPr lang="en-US" dirty="0" err="1" smtClean="0"/>
              <a:t>mutism</a:t>
            </a:r>
            <a:r>
              <a:rPr lang="en-US" dirty="0" smtClean="0"/>
              <a:t>; Munchausen by proxy; childhood schizophrenia; gang involvement; sexual offending; self-injurious behavior; and feral children.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Shap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hap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" name="Shape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/>
            <a:fld id="{3DD42473-288D-4443-A5E3-87F3943DCDC8}" type="datetime8">
              <a:rPr lang="en-US" smtClean="0"/>
              <a:pPr algn="ctr"/>
              <a:t>3/18/2015 10:48 AM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Shape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" name="Shap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AC53DF-4216-466D-99A7-94400E6C2A25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hap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5B1CD-1765-45E0-AC0F-74017B318019}" type="datetime8">
              <a:rPr lang="en-US" smtClean="0">
                <a:solidFill>
                  <a:schemeClr val="tx2"/>
                </a:solidFill>
              </a:rPr>
              <a:pPr/>
              <a:t>3/18/2015 10:48 AM</a:t>
            </a:fld>
            <a:endParaRPr lang="en-US"/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hape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ED2E625-5E36-4628-8757-5927024ECC5E}" type="datetime8">
              <a:rPr lang="en-US" smtClean="0">
                <a:solidFill>
                  <a:schemeClr val="tx2"/>
                </a:solidFill>
              </a:rPr>
              <a:pPr/>
              <a:t>3/18/2015 10:48 AM</a:t>
            </a:fld>
            <a:endParaRPr lang="en-US" dirty="0"/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8709D-901B-4C8E-9D0F-7BD77FA38759}" type="datetime8">
              <a:rPr lang="en-US" smtClean="0"/>
              <a:pPr/>
              <a:t>3/18/2015 10:48 AM</a:t>
            </a:fld>
            <a:endParaRPr lang="en-US" dirty="0"/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hape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Shap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2D77-21A8-4CBB-AD1B-A085D14D9AA9}" type="datetime8">
              <a:rPr lang="en-US" smtClean="0"/>
              <a:pPr/>
              <a:t>3/18/2015 10:48 AM</a:t>
            </a:fld>
            <a:endParaRPr lang="en-US"/>
          </a:p>
        </p:txBody>
      </p:sp>
      <p:sp>
        <p:nvSpPr>
          <p:cNvPr id="13" name="Shap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Shap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hape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Shape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hape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1E38967-8755-4ED6-B98A-8EC961E1CB07}" type="datetime8">
              <a:rPr lang="en-US" smtClean="0"/>
              <a:pPr/>
              <a:t>3/18/2015 10:48 AM</a:t>
            </a:fld>
            <a:endParaRPr lang="en-US"/>
          </a:p>
        </p:txBody>
      </p:sp>
      <p:sp>
        <p:nvSpPr>
          <p:cNvPr id="10" name="Shap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2" name="Shape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hape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Shape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hape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B51A0B1-AD6D-4BD2-A173-405ED7EBB964}" type="datetime8">
              <a:rPr lang="en-US" smtClean="0"/>
              <a:pPr/>
              <a:t>3/18/2015 10:48 AM</a:t>
            </a:fld>
            <a:endParaRPr lang="en-US"/>
          </a:p>
        </p:txBody>
      </p:sp>
      <p:sp>
        <p:nvSpPr>
          <p:cNvPr id="12" name="Shap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Shape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Shape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Shape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hap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EA4D1-0086-42CB-9FFD-1304B805518E}" type="datetime8">
              <a:rPr lang="en-US" smtClean="0"/>
              <a:pPr/>
              <a:t>3/18/2015 10:48 AM</a:t>
            </a:fld>
            <a:endParaRPr lang="en-US"/>
          </a:p>
        </p:txBody>
      </p:sp>
      <p:sp>
        <p:nvSpPr>
          <p:cNvPr id="4" name="Shap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hap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13B1D-F988-47D1-AF8C-B289E8EFB86B}" type="datetime8">
              <a:rPr lang="en-US" smtClean="0"/>
              <a:pPr/>
              <a:t>3/18/2015 10:48 AM</a:t>
            </a:fld>
            <a:endParaRPr lang="en-US"/>
          </a:p>
        </p:txBody>
      </p:sp>
      <p:sp>
        <p:nvSpPr>
          <p:cNvPr id="3" name="Shap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hap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8A56E-3D00-44C8-ABC7-CD93ED76CF43}" type="datetime8">
              <a:rPr lang="en-US" smtClean="0"/>
              <a:pPr/>
              <a:t>3/18/2015 10:48 AM</a:t>
            </a:fld>
            <a:endParaRPr lang="en-US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hape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hape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Shape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FB9A700-4540-4378-974C-2E9C91BF185C}" type="datetime8">
              <a:rPr lang="en-US" smtClean="0"/>
              <a:pPr/>
              <a:t>3/18/2015 10:48 AM</a:t>
            </a:fld>
            <a:endParaRPr lang="en-US"/>
          </a:p>
        </p:txBody>
      </p:sp>
      <p:sp>
        <p:nvSpPr>
          <p:cNvPr id="13" name="Shap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800" dirty="0"/>
          </a:p>
        </p:txBody>
      </p:sp>
      <p:sp>
        <p:nvSpPr>
          <p:cNvPr id="14" name="Shape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Shape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DBD3577A-9A9F-40EF-844C-F7C3FBAB15BA}" type="datetime8">
              <a:rPr lang="en-US" smtClean="0">
                <a:solidFill>
                  <a:schemeClr val="tx2"/>
                </a:solidFill>
              </a:rPr>
              <a:pPr/>
              <a:t>3/18/2015 10:48 AM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 algn="ctr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i="1" dirty="0"/>
              <a:t>Offline </a:t>
            </a:r>
            <a:r>
              <a:rPr lang="en-US" sz="6000" i="1" dirty="0" smtClean="0"/>
              <a:t>resources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i="1" dirty="0"/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Carlos A. </a:t>
            </a:r>
            <a:r>
              <a:rPr lang="en-US" dirty="0" err="1" smtClean="0"/>
              <a:t>Almenara</a:t>
            </a:r>
            <a:r>
              <a:rPr lang="en-US" dirty="0" smtClean="0"/>
              <a:t>, PhD</a:t>
            </a:r>
          </a:p>
          <a:p>
            <a:pPr algn="r"/>
            <a:r>
              <a:rPr lang="en-US" b="1" i="1" dirty="0"/>
              <a:t>Online and Offline Resources In Psychological Assessment PSY494P122</a:t>
            </a:r>
            <a:r>
              <a:rPr lang="en-US" sz="1300" b="1" i="1" dirty="0" smtClean="0"/>
              <a:t>			</a:t>
            </a:r>
            <a:r>
              <a:rPr lang="en-US" sz="1300" b="1" i="1" dirty="0" smtClean="0"/>
              <a:t>(March 18</a:t>
            </a:r>
            <a:r>
              <a:rPr lang="en-US" sz="1300" b="1" i="1" baseline="30000" dirty="0" smtClean="0"/>
              <a:t>th</a:t>
            </a:r>
            <a:r>
              <a:rPr lang="en-US" sz="1300" b="1" i="1" dirty="0" smtClean="0"/>
              <a:t>, 2015)</a:t>
            </a:r>
            <a:endParaRPr lang="en-US" sz="1300" b="1" i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" y="6205868"/>
            <a:ext cx="1565275" cy="372137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10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381000" y="1524000"/>
            <a:ext cx="8153400" cy="449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000" b="1" dirty="0" smtClean="0">
                <a:solidFill>
                  <a:schemeClr val="tx2"/>
                </a:solidFill>
              </a:rPr>
              <a:t>Social </a:t>
            </a:r>
            <a:r>
              <a:rPr lang="en-US" sz="7000" b="1" dirty="0">
                <a:solidFill>
                  <a:schemeClr val="tx2"/>
                </a:solidFill>
              </a:rPr>
              <a:t>Science Reference Sources: </a:t>
            </a:r>
            <a:endParaRPr lang="en-US" sz="70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sz="7000" b="1" dirty="0" smtClean="0">
                <a:solidFill>
                  <a:schemeClr val="tx2"/>
                </a:solidFill>
              </a:rPr>
              <a:t>A </a:t>
            </a:r>
            <a:r>
              <a:rPr lang="en-US" sz="7000" b="1" dirty="0">
                <a:solidFill>
                  <a:schemeClr val="tx2"/>
                </a:solidFill>
              </a:rPr>
              <a:t>Practical Guide</a:t>
            </a:r>
            <a:endParaRPr lang="en-US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16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911365" cy="990600"/>
          </a:xfrm>
        </p:spPr>
        <p:txBody>
          <a:bodyPr>
            <a:noAutofit/>
          </a:bodyPr>
          <a:lstStyle/>
          <a:p>
            <a:r>
              <a:rPr lang="en-US" sz="4000" b="1" dirty="0"/>
              <a:t>Social Science Reference </a:t>
            </a:r>
            <a:r>
              <a:rPr lang="en-US" sz="4000" b="1" dirty="0" smtClean="0"/>
              <a:t>Sources:</a:t>
            </a:r>
            <a:br>
              <a:rPr lang="en-US" sz="4000" b="1" dirty="0" smtClean="0"/>
            </a:br>
            <a:r>
              <a:rPr lang="en-US" sz="4000" b="1" dirty="0" smtClean="0"/>
              <a:t>A </a:t>
            </a:r>
            <a:r>
              <a:rPr lang="en-US" sz="4000" b="1" dirty="0"/>
              <a:t>Practical </a:t>
            </a:r>
            <a:r>
              <a:rPr lang="en-US" sz="4000" b="1" dirty="0" smtClean="0"/>
              <a:t>Guide (2000)</a:t>
            </a:r>
            <a:endParaRPr lang="en-US" sz="4000" b="1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648200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Provides entries for roughly </a:t>
            </a:r>
            <a:r>
              <a:rPr lang="en-US" b="1" dirty="0">
                <a:solidFill>
                  <a:schemeClr val="accent2"/>
                </a:solidFill>
              </a:rPr>
              <a:t>1,600 reference sources</a:t>
            </a:r>
            <a:r>
              <a:rPr lang="en-US" b="1" dirty="0">
                <a:solidFill>
                  <a:schemeClr val="tx2"/>
                </a:solidFill>
              </a:rPr>
              <a:t> in the social sciences, including anthropology, business, economics, education, geography, history, law, political science, psychology, and sociology.</a:t>
            </a:r>
          </a:p>
          <a:p>
            <a:endParaRPr lang="en-US" b="1" dirty="0">
              <a:solidFill>
                <a:schemeClr val="tx2"/>
              </a:solidFill>
            </a:endParaRPr>
          </a:p>
          <a:p>
            <a:r>
              <a:rPr lang="en-US" b="1" dirty="0">
                <a:solidFill>
                  <a:schemeClr val="tx2"/>
                </a:solidFill>
              </a:rPr>
              <a:t>Most titles published before 1980, which are listed in the second edition, have been excluded, while the present volume </a:t>
            </a:r>
            <a:r>
              <a:rPr lang="en-US" b="1" dirty="0">
                <a:solidFill>
                  <a:schemeClr val="accent2"/>
                </a:solidFill>
              </a:rPr>
              <a:t>gives special attention to electronic resources</a:t>
            </a:r>
            <a:r>
              <a:rPr lang="en-US" b="1" dirty="0">
                <a:solidFill>
                  <a:schemeClr val="tx2"/>
                </a:solidFill>
              </a:rPr>
              <a:t>, including more than 200 web sites</a:t>
            </a:r>
            <a:r>
              <a:rPr lang="en-US" b="1" dirty="0" smtClean="0">
                <a:solidFill>
                  <a:schemeClr val="tx2"/>
                </a:solidFill>
              </a:rPr>
              <a:t>.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11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4770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 smtClean="0">
                <a:solidFill>
                  <a:srgbClr val="FF0000"/>
                </a:solidFill>
              </a:rPr>
              <a:t>MUNI </a:t>
            </a:r>
            <a:r>
              <a:rPr lang="en-US" sz="1100" b="1" dirty="0" err="1" smtClean="0">
                <a:solidFill>
                  <a:srgbClr val="FF0000"/>
                </a:solidFill>
              </a:rPr>
              <a:t>Loc</a:t>
            </a:r>
            <a:r>
              <a:rPr lang="en-US" sz="1100" b="1" dirty="0">
                <a:solidFill>
                  <a:srgbClr val="FF0000"/>
                </a:solidFill>
              </a:rPr>
              <a:t>: Z7161.A1 L5 2000 H61eb</a:t>
            </a:r>
          </a:p>
          <a:p>
            <a:pPr algn="ctr"/>
            <a:r>
              <a:rPr lang="en-US" sz="1100" b="1" dirty="0">
                <a:solidFill>
                  <a:srgbClr val="FF0000"/>
                </a:solidFill>
              </a:rPr>
              <a:t>http://site.ebrary.com/lib/masaryk/Doc?id=10018032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28588"/>
            <a:ext cx="713640" cy="106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064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12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381000" y="1143000"/>
            <a:ext cx="8153400" cy="449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000" b="1" dirty="0" smtClean="0">
                <a:solidFill>
                  <a:schemeClr val="tx2"/>
                </a:solidFill>
              </a:rPr>
              <a:t>Directory of Unpublished Experimental Mental Measures</a:t>
            </a:r>
            <a:endParaRPr lang="en-US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26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68311" y="161141"/>
            <a:ext cx="7656513" cy="990600"/>
          </a:xfrm>
        </p:spPr>
        <p:txBody>
          <a:bodyPr>
            <a:noAutofit/>
          </a:bodyPr>
          <a:lstStyle/>
          <a:p>
            <a:r>
              <a:rPr lang="en-US" sz="4200" b="1" dirty="0"/>
              <a:t>Directory of Unpublished Experimental Mental Measures</a:t>
            </a: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302752" cy="48768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Identifies and describes </a:t>
            </a:r>
            <a:r>
              <a:rPr lang="en-US" sz="2800" b="1" dirty="0">
                <a:solidFill>
                  <a:schemeClr val="accent2"/>
                </a:solidFill>
              </a:rPr>
              <a:t>noncommercial psychological measures</a:t>
            </a:r>
            <a:r>
              <a:rPr lang="en-US" sz="2800" b="1" dirty="0">
                <a:solidFill>
                  <a:schemeClr val="tx2"/>
                </a:solidFill>
              </a:rPr>
              <a:t> from the fields of psychology, sociology, and education that have been devised by researchers and published in 36 top journals.</a:t>
            </a:r>
          </a:p>
          <a:p>
            <a:endParaRPr lang="en-US" sz="2800" b="1" dirty="0">
              <a:solidFill>
                <a:schemeClr val="tx2"/>
              </a:solidFill>
            </a:endParaRPr>
          </a:p>
          <a:p>
            <a:r>
              <a:rPr lang="en-US" sz="2800" b="1" dirty="0">
                <a:solidFill>
                  <a:schemeClr val="tx2"/>
                </a:solidFill>
              </a:rPr>
              <a:t>The instruments </a:t>
            </a:r>
            <a:r>
              <a:rPr lang="en-US" sz="2800" b="1" dirty="0">
                <a:solidFill>
                  <a:schemeClr val="accent2"/>
                </a:solidFill>
              </a:rPr>
              <a:t>are not evaluated</a:t>
            </a:r>
            <a:r>
              <a:rPr lang="en-US" sz="2800" b="1" dirty="0">
                <a:solidFill>
                  <a:schemeClr val="tx2"/>
                </a:solidFill>
              </a:rPr>
              <a:t>, but </a:t>
            </a:r>
            <a:r>
              <a:rPr lang="en-US" sz="2800" b="1" dirty="0" smtClean="0">
                <a:solidFill>
                  <a:schemeClr val="tx2"/>
                </a:solidFill>
              </a:rPr>
              <a:t>provides useful information about tests.</a:t>
            </a:r>
          </a:p>
          <a:p>
            <a:endParaRPr lang="en-US" sz="2800" b="1" dirty="0">
              <a:solidFill>
                <a:schemeClr val="tx2"/>
              </a:solidFill>
            </a:endParaRPr>
          </a:p>
          <a:p>
            <a:r>
              <a:rPr lang="en-US" sz="2800" b="1" dirty="0" smtClean="0">
                <a:solidFill>
                  <a:schemeClr val="tx2"/>
                </a:solidFill>
              </a:rPr>
              <a:t>Served as inspiration for the </a:t>
            </a:r>
            <a:r>
              <a:rPr lang="en-US" sz="2800" b="1" dirty="0" err="1" smtClean="0">
                <a:solidFill>
                  <a:schemeClr val="accent2"/>
                </a:solidFill>
              </a:rPr>
              <a:t>PsycTESTS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</a:rPr>
              <a:t>database.</a:t>
            </a: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/>
              <a:t>http://www.apa.org/pubs/books/4316096.aspx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4" y="42862"/>
            <a:ext cx="942975" cy="1227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970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200" b="1" dirty="0"/>
              <a:t>Directory of Unpublished Experimental Mental Measures</a:t>
            </a: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7162800" cy="48768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Volume </a:t>
            </a:r>
            <a:r>
              <a:rPr lang="en-US" b="1" dirty="0">
                <a:solidFill>
                  <a:schemeClr val="accent2"/>
                </a:solidFill>
              </a:rPr>
              <a:t>7: </a:t>
            </a:r>
            <a:r>
              <a:rPr lang="en-US" b="1" dirty="0">
                <a:solidFill>
                  <a:schemeClr val="tx2"/>
                </a:solidFill>
              </a:rPr>
              <a:t>Published in 1997</a:t>
            </a:r>
          </a:p>
          <a:p>
            <a:pPr lvl="1"/>
            <a:r>
              <a:rPr lang="en-US" b="1" dirty="0">
                <a:solidFill>
                  <a:schemeClr val="tx2"/>
                </a:solidFill>
              </a:rPr>
              <a:t>Covers noncommercial psychological measures </a:t>
            </a:r>
            <a:r>
              <a:rPr lang="en-US" b="1" dirty="0" smtClean="0">
                <a:solidFill>
                  <a:schemeClr val="tx2"/>
                </a:solidFill>
              </a:rPr>
              <a:t>between </a:t>
            </a:r>
            <a:r>
              <a:rPr lang="en-US" b="1" dirty="0">
                <a:solidFill>
                  <a:schemeClr val="tx2"/>
                </a:solidFill>
              </a:rPr>
              <a:t>1970 and </a:t>
            </a:r>
            <a:r>
              <a:rPr lang="en-US" b="1" dirty="0" smtClean="0">
                <a:solidFill>
                  <a:schemeClr val="tx2"/>
                </a:solidFill>
              </a:rPr>
              <a:t>1985.</a:t>
            </a:r>
          </a:p>
          <a:p>
            <a:pPr lvl="1"/>
            <a:endParaRPr lang="en-US" b="1" dirty="0" smtClean="0">
              <a:solidFill>
                <a:schemeClr val="tx2"/>
              </a:solidFill>
            </a:endParaRPr>
          </a:p>
          <a:p>
            <a:r>
              <a:rPr lang="en-US" b="1" dirty="0">
                <a:solidFill>
                  <a:schemeClr val="accent2"/>
                </a:solidFill>
              </a:rPr>
              <a:t>Volume 8: </a:t>
            </a:r>
            <a:r>
              <a:rPr lang="en-US" b="1" dirty="0">
                <a:solidFill>
                  <a:schemeClr val="tx2"/>
                </a:solidFill>
              </a:rPr>
              <a:t>Published in 2002</a:t>
            </a:r>
          </a:p>
          <a:p>
            <a:pPr lvl="1"/>
            <a:r>
              <a:rPr lang="en-US" b="1" dirty="0">
                <a:solidFill>
                  <a:schemeClr val="tx2"/>
                </a:solidFill>
              </a:rPr>
              <a:t>Covers noncommercial psychological measures between 1996 and 2000</a:t>
            </a:r>
            <a:r>
              <a:rPr lang="en-US" b="1" dirty="0" smtClean="0">
                <a:solidFill>
                  <a:schemeClr val="tx2"/>
                </a:solidFill>
              </a:rPr>
              <a:t>.</a:t>
            </a:r>
          </a:p>
          <a:p>
            <a:pPr lvl="1"/>
            <a:endParaRPr lang="en-US" b="1" dirty="0">
              <a:solidFill>
                <a:schemeClr val="tx2"/>
              </a:solidFill>
            </a:endParaRPr>
          </a:p>
          <a:p>
            <a:r>
              <a:rPr lang="en-US" b="1" dirty="0">
                <a:solidFill>
                  <a:schemeClr val="accent2"/>
                </a:solidFill>
              </a:rPr>
              <a:t>Volume </a:t>
            </a:r>
            <a:r>
              <a:rPr lang="en-US" b="1" dirty="0" smtClean="0">
                <a:solidFill>
                  <a:schemeClr val="accent2"/>
                </a:solidFill>
              </a:rPr>
              <a:t>9: </a:t>
            </a:r>
            <a:r>
              <a:rPr lang="en-US" b="1" dirty="0">
                <a:solidFill>
                  <a:schemeClr val="tx2"/>
                </a:solidFill>
              </a:rPr>
              <a:t>Published in </a:t>
            </a:r>
            <a:r>
              <a:rPr lang="en-US" b="1" dirty="0" smtClean="0">
                <a:solidFill>
                  <a:schemeClr val="tx2"/>
                </a:solidFill>
              </a:rPr>
              <a:t>2007</a:t>
            </a:r>
            <a:endParaRPr lang="en-US" b="1" dirty="0">
              <a:solidFill>
                <a:schemeClr val="tx2"/>
              </a:solidFill>
            </a:endParaRPr>
          </a:p>
          <a:p>
            <a:pPr lvl="1"/>
            <a:r>
              <a:rPr lang="en-US" b="1" dirty="0">
                <a:solidFill>
                  <a:schemeClr val="tx2"/>
                </a:solidFill>
              </a:rPr>
              <a:t>Covers noncommercial psychological </a:t>
            </a:r>
            <a:r>
              <a:rPr lang="en-US" b="1" dirty="0" smtClean="0">
                <a:solidFill>
                  <a:schemeClr val="tx2"/>
                </a:solidFill>
              </a:rPr>
              <a:t>measures between 2001 </a:t>
            </a:r>
            <a:r>
              <a:rPr lang="en-US" b="1" dirty="0">
                <a:solidFill>
                  <a:schemeClr val="tx2"/>
                </a:solidFill>
              </a:rPr>
              <a:t>and </a:t>
            </a:r>
            <a:r>
              <a:rPr lang="en-US" b="1" dirty="0" smtClean="0">
                <a:solidFill>
                  <a:schemeClr val="tx2"/>
                </a:solidFill>
              </a:rPr>
              <a:t>2005.</a:t>
            </a:r>
            <a:endParaRPr lang="en-US" b="1" dirty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/>
              <a:t>http://www.apa.org/pubs/books/4316096.aspx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600200"/>
            <a:ext cx="1107567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352800"/>
            <a:ext cx="1112203" cy="143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029200"/>
            <a:ext cx="1117283" cy="146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25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15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381000" y="1143000"/>
            <a:ext cx="8153400" cy="449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70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sz="7000" b="1" dirty="0" smtClean="0">
                <a:solidFill>
                  <a:schemeClr val="tx2"/>
                </a:solidFill>
              </a:rPr>
              <a:t>DOODY’S</a:t>
            </a:r>
          </a:p>
          <a:p>
            <a:pPr marL="0" indent="0" algn="ctr">
              <a:buNone/>
            </a:pPr>
            <a:r>
              <a:rPr lang="en-US" sz="7000" b="1" dirty="0" smtClean="0">
                <a:solidFill>
                  <a:schemeClr val="tx2"/>
                </a:solidFill>
              </a:rPr>
              <a:t>CORE TITLES</a:t>
            </a:r>
            <a:endParaRPr lang="en-US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74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911365" cy="9906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DOODY’S CORE TITLES</a:t>
            </a:r>
            <a:endParaRPr lang="en-US" sz="4000" b="1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6482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Provides </a:t>
            </a:r>
            <a:r>
              <a:rPr lang="en-US" b="1" dirty="0">
                <a:solidFill>
                  <a:schemeClr val="accent2"/>
                </a:solidFill>
              </a:rPr>
              <a:t>expert recommendations </a:t>
            </a:r>
            <a:r>
              <a:rPr lang="en-US" b="1" dirty="0">
                <a:solidFill>
                  <a:schemeClr val="tx2"/>
                </a:solidFill>
              </a:rPr>
              <a:t>of </a:t>
            </a:r>
            <a:r>
              <a:rPr lang="en-US" b="1" dirty="0" smtClean="0">
                <a:solidFill>
                  <a:schemeClr val="tx2"/>
                </a:solidFill>
              </a:rPr>
              <a:t>must-have titles in </a:t>
            </a:r>
            <a:r>
              <a:rPr lang="en-US" b="1" dirty="0">
                <a:solidFill>
                  <a:schemeClr val="tx2"/>
                </a:solidFill>
              </a:rPr>
              <a:t>121 </a:t>
            </a:r>
            <a:r>
              <a:rPr lang="en-US" b="1" dirty="0" smtClean="0">
                <a:solidFill>
                  <a:schemeClr val="tx2"/>
                </a:solidFill>
              </a:rPr>
              <a:t>specialties.</a:t>
            </a:r>
          </a:p>
          <a:p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/>
              <a:t>http://www.doody.com/dct</a:t>
            </a:r>
            <a:r>
              <a:rPr lang="en-US" sz="1100" b="1" dirty="0" smtClean="0"/>
              <a:t>/ </a:t>
            </a:r>
          </a:p>
          <a:p>
            <a:pPr algn="ctr"/>
            <a:r>
              <a:rPr lang="en-US" sz="1100" b="1" dirty="0">
                <a:solidFill>
                  <a:srgbClr val="FF0000"/>
                </a:solidFill>
              </a:rPr>
              <a:t>https://is.muni.cz/auth/el/1423/jaro2015/PSY494P122/43723478</a:t>
            </a:r>
            <a:r>
              <a:rPr lang="en-US" sz="1100" b="1" dirty="0" smtClean="0">
                <a:solidFill>
                  <a:srgbClr val="FF0000"/>
                </a:solidFill>
              </a:rPr>
              <a:t>/</a:t>
            </a:r>
            <a:endParaRPr lang="en-US" sz="11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692400"/>
            <a:ext cx="3962400" cy="3526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889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381000" y="1371600"/>
            <a:ext cx="8153400" cy="449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70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sz="7000" b="1" dirty="0" smtClean="0">
                <a:solidFill>
                  <a:schemeClr val="tx2"/>
                </a:solidFill>
              </a:rPr>
              <a:t>SELECTED BOOKS</a:t>
            </a:r>
            <a:endParaRPr lang="en-US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34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7543800" cy="990600"/>
          </a:xfrm>
        </p:spPr>
        <p:txBody>
          <a:bodyPr>
            <a:noAutofit/>
          </a:bodyPr>
          <a:lstStyle/>
          <a:p>
            <a:r>
              <a:rPr lang="en-US" sz="2800" b="1" dirty="0"/>
              <a:t>Wiley’s Essentials of Psychological </a:t>
            </a:r>
            <a:r>
              <a:rPr lang="en-US" sz="2800" b="1" dirty="0" smtClean="0"/>
              <a:t>Assessment</a:t>
            </a:r>
            <a:endParaRPr lang="en-US" sz="3400" b="1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8382000" cy="48006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To quickly </a:t>
            </a:r>
            <a:r>
              <a:rPr lang="en-US" sz="2400" b="1" dirty="0">
                <a:solidFill>
                  <a:schemeClr val="tx2"/>
                </a:solidFill>
              </a:rPr>
              <a:t>acquire the knowledge and skills </a:t>
            </a:r>
            <a:r>
              <a:rPr lang="en-US" sz="2400" b="1" dirty="0" smtClean="0">
                <a:solidFill>
                  <a:schemeClr val="tx2"/>
                </a:solidFill>
              </a:rPr>
              <a:t>needed </a:t>
            </a:r>
            <a:r>
              <a:rPr lang="en-US" sz="2400" b="1" dirty="0">
                <a:solidFill>
                  <a:schemeClr val="tx2"/>
                </a:solidFill>
              </a:rPr>
              <a:t>to make optimal use of the major psychological assessment tests.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4770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/>
              <a:t>http://eu.wiley.com/WileyCDA/Section/id-7198.html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212" y="2514600"/>
            <a:ext cx="6990988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391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7543800" cy="9906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Encyclopedia of Psychological Assessment</a:t>
            </a:r>
            <a:endParaRPr lang="en-US" sz="3600" b="1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532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/>
              <a:t>http://books.google.com/books?isbn=1847877176</a:t>
            </a: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2971799"/>
            <a:ext cx="8534400" cy="3004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11071"/>
            <a:ext cx="838200" cy="1108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57350"/>
            <a:ext cx="384810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087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381000" y="1752600"/>
            <a:ext cx="8153400" cy="3657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000" b="1" dirty="0" smtClean="0">
                <a:solidFill>
                  <a:schemeClr val="tx2"/>
                </a:solidFill>
              </a:rPr>
              <a:t>MENTAL MEASUREMENTS YEARBOOK</a:t>
            </a:r>
          </a:p>
          <a:p>
            <a:pPr marL="365760" lvl="1" indent="0">
              <a:buNone/>
            </a:pPr>
            <a:endParaRPr lang="en-US" b="1" dirty="0">
              <a:solidFill>
                <a:schemeClr val="tx2"/>
              </a:solidFill>
            </a:endParaRPr>
          </a:p>
          <a:p>
            <a:pPr marL="365760" lvl="1" indent="0">
              <a:buNone/>
            </a:pPr>
            <a:endParaRPr lang="en-US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31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467600" cy="715962"/>
          </a:xfrm>
        </p:spPr>
        <p:txBody>
          <a:bodyPr>
            <a:noAutofit/>
          </a:bodyPr>
          <a:lstStyle/>
          <a:p>
            <a:r>
              <a:rPr lang="en-US" sz="3200" b="1" dirty="0"/>
              <a:t>APA </a:t>
            </a:r>
            <a:r>
              <a:rPr lang="en-US" sz="3200" b="1" dirty="0" smtClean="0"/>
              <a:t>Handbook of Testing </a:t>
            </a:r>
            <a:r>
              <a:rPr lang="en-US" sz="3200" b="1" dirty="0"/>
              <a:t>and </a:t>
            </a:r>
            <a:r>
              <a:rPr lang="en-US" sz="3200" b="1" dirty="0" smtClean="0"/>
              <a:t>Assessment </a:t>
            </a:r>
            <a:r>
              <a:rPr lang="en-US" sz="3200" b="1" dirty="0"/>
              <a:t>in P</a:t>
            </a:r>
            <a:r>
              <a:rPr lang="en-US" sz="3200" b="1" dirty="0" smtClean="0"/>
              <a:t>sychology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tx2"/>
                </a:solidFill>
              </a:rPr>
              <a:t>This 3-volume </a:t>
            </a:r>
            <a:r>
              <a:rPr lang="en-US" b="1" dirty="0">
                <a:solidFill>
                  <a:schemeClr val="tx2"/>
                </a:solidFill>
              </a:rPr>
              <a:t>handbook is a comprehensive presentation of the </a:t>
            </a:r>
            <a:r>
              <a:rPr lang="en-US" b="1" dirty="0">
                <a:solidFill>
                  <a:schemeClr val="accent2"/>
                </a:solidFill>
              </a:rPr>
              <a:t>theory and application of tests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tx2"/>
                </a:solidFill>
              </a:rPr>
              <a:t>in psychology and </a:t>
            </a:r>
            <a:r>
              <a:rPr lang="en-US" b="1" dirty="0" smtClean="0">
                <a:solidFill>
                  <a:schemeClr val="tx2"/>
                </a:solidFill>
              </a:rPr>
              <a:t>education.</a:t>
            </a:r>
          </a:p>
          <a:p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tx2"/>
                </a:solidFill>
              </a:rPr>
              <a:t>Probably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2"/>
                </a:solidFill>
              </a:rPr>
              <a:t>the most comprehensive </a:t>
            </a:r>
            <a:r>
              <a:rPr lang="en-US" b="1" dirty="0" smtClean="0">
                <a:solidFill>
                  <a:schemeClr val="accent2"/>
                </a:solidFill>
              </a:rPr>
              <a:t>reviews </a:t>
            </a:r>
            <a:r>
              <a:rPr lang="en-US" b="1" dirty="0" smtClean="0">
                <a:solidFill>
                  <a:schemeClr val="tx2"/>
                </a:solidFill>
              </a:rPr>
              <a:t>on </a:t>
            </a:r>
            <a:r>
              <a:rPr lang="en-US" b="1" dirty="0">
                <a:solidFill>
                  <a:schemeClr val="tx2"/>
                </a:solidFill>
              </a:rPr>
              <a:t>the use of testing and </a:t>
            </a:r>
            <a:r>
              <a:rPr lang="en-US" b="1" dirty="0" smtClean="0">
                <a:solidFill>
                  <a:schemeClr val="tx2"/>
                </a:solidFill>
              </a:rPr>
              <a:t>assessment.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76200"/>
            <a:ext cx="838200" cy="1092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6261100"/>
            <a:ext cx="71628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000" b="1" kern="0" dirty="0" smtClean="0">
                <a:solidFill>
                  <a:srgbClr val="FF0000"/>
                </a:solidFill>
              </a:rPr>
              <a:t>MUNI Library (Book Number): 4240767206</a:t>
            </a:r>
            <a:endParaRPr lang="en-GB" sz="2400" b="1" kern="0" dirty="0">
              <a:solidFill>
                <a:srgbClr val="FF0000"/>
              </a:solidFill>
            </a:endParaRPr>
          </a:p>
          <a:p>
            <a:pPr marL="742950" lvl="1" indent="-285750" algn="ctr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GB" sz="2400" b="1" kern="0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9062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620000" cy="715962"/>
          </a:xfrm>
        </p:spPr>
        <p:txBody>
          <a:bodyPr>
            <a:noAutofit/>
          </a:bodyPr>
          <a:lstStyle/>
          <a:p>
            <a:r>
              <a:rPr lang="en-US" sz="3200" b="1" dirty="0"/>
              <a:t>Comprehensive Handbook of Psychological </a:t>
            </a:r>
            <a:r>
              <a:rPr lang="en-US" sz="3200" b="1" dirty="0" smtClean="0"/>
              <a:t>Assessment (</a:t>
            </a:r>
            <a:r>
              <a:rPr lang="en-US" sz="3200" b="1" dirty="0" err="1" smtClean="0"/>
              <a:t>Hersen</a:t>
            </a:r>
            <a:r>
              <a:rPr lang="en-US" sz="3200" b="1" dirty="0" smtClean="0"/>
              <a:t>, 2004)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4-volume </a:t>
            </a:r>
            <a:r>
              <a:rPr lang="en-US" b="1" dirty="0">
                <a:solidFill>
                  <a:schemeClr val="accent2"/>
                </a:solidFill>
              </a:rPr>
              <a:t>set </a:t>
            </a:r>
            <a:r>
              <a:rPr lang="en-US" b="1" dirty="0">
                <a:solidFill>
                  <a:schemeClr val="tx2"/>
                </a:solidFill>
              </a:rPr>
              <a:t>presenting essential information on the 4 major classes of psychological assessment instruments</a:t>
            </a:r>
            <a:r>
              <a:rPr lang="en-US" b="1" dirty="0" smtClean="0">
                <a:solidFill>
                  <a:schemeClr val="tx2"/>
                </a:solidFill>
              </a:rPr>
              <a:t>:</a:t>
            </a:r>
          </a:p>
          <a:p>
            <a:pPr lvl="1"/>
            <a:r>
              <a:rPr lang="en-US" b="1" dirty="0">
                <a:solidFill>
                  <a:schemeClr val="tx2"/>
                </a:solidFill>
              </a:rPr>
              <a:t>Comprehensive Handbook of Psychological Assessment</a:t>
            </a:r>
          </a:p>
          <a:p>
            <a:pPr lvl="1"/>
            <a:r>
              <a:rPr lang="en-US" b="1" dirty="0">
                <a:solidFill>
                  <a:schemeClr val="tx2"/>
                </a:solidFill>
              </a:rPr>
              <a:t>Intelligence/neuropsychological</a:t>
            </a:r>
          </a:p>
          <a:p>
            <a:pPr lvl="1"/>
            <a:r>
              <a:rPr lang="en-US" b="1" dirty="0">
                <a:solidFill>
                  <a:schemeClr val="tx2"/>
                </a:solidFill>
              </a:rPr>
              <a:t>Personality</a:t>
            </a:r>
          </a:p>
          <a:p>
            <a:pPr lvl="1"/>
            <a:r>
              <a:rPr lang="en-US" b="1" dirty="0">
                <a:solidFill>
                  <a:schemeClr val="tx2"/>
                </a:solidFill>
              </a:rPr>
              <a:t>Behavioral</a:t>
            </a:r>
          </a:p>
          <a:p>
            <a:pPr lvl="1"/>
            <a:r>
              <a:rPr lang="en-US" b="1" dirty="0">
                <a:solidFill>
                  <a:schemeClr val="tx2"/>
                </a:solidFill>
              </a:rPr>
              <a:t>Industrial/organizational</a:t>
            </a:r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6261100"/>
            <a:ext cx="71628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000" b="1" kern="0" dirty="0" smtClean="0">
                <a:solidFill>
                  <a:srgbClr val="FF0000"/>
                </a:solidFill>
              </a:rPr>
              <a:t>MUNI Library (Book Number): </a:t>
            </a:r>
            <a:r>
              <a:rPr lang="en-US" sz="1000" b="1" kern="0" dirty="0">
                <a:solidFill>
                  <a:srgbClr val="FF0000"/>
                </a:solidFill>
              </a:rPr>
              <a:t>4240748762</a:t>
            </a:r>
            <a:endParaRPr lang="en-GB" sz="2400" b="1" kern="0" dirty="0">
              <a:solidFill>
                <a:srgbClr val="FF0000"/>
              </a:solidFill>
            </a:endParaRPr>
          </a:p>
          <a:p>
            <a:pPr marL="742950" lvl="1" indent="-285750" algn="ctr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GB" sz="2400" b="1" kern="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00" y="127000"/>
            <a:ext cx="838200" cy="108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817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467600" cy="715962"/>
          </a:xfrm>
        </p:spPr>
        <p:txBody>
          <a:bodyPr>
            <a:noAutofit/>
          </a:bodyPr>
          <a:lstStyle/>
          <a:p>
            <a:r>
              <a:rPr lang="en-US" sz="3200" b="1" dirty="0"/>
              <a:t>Measures for Clinical Practice </a:t>
            </a:r>
            <a:r>
              <a:rPr lang="en-US" sz="3200" b="1" dirty="0" smtClean="0"/>
              <a:t>and Research</a:t>
            </a:r>
            <a:r>
              <a:rPr lang="en-US" sz="3200" b="1" dirty="0"/>
              <a:t>: A </a:t>
            </a:r>
            <a:r>
              <a:rPr lang="en-US" sz="3200" b="1" dirty="0" smtClean="0"/>
              <a:t>Sourcebook (4</a:t>
            </a:r>
            <a:r>
              <a:rPr lang="en-US" sz="3200" b="1" baseline="30000" dirty="0" smtClean="0"/>
              <a:t>th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ed</a:t>
            </a:r>
            <a:r>
              <a:rPr lang="en-US" sz="3200" b="1" dirty="0" smtClean="0"/>
              <a:t>)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The 4</a:t>
            </a:r>
            <a:r>
              <a:rPr lang="en-US" b="1" baseline="30000" dirty="0" smtClean="0">
                <a:solidFill>
                  <a:schemeClr val="tx2"/>
                </a:solidFill>
              </a:rPr>
              <a:t>th</a:t>
            </a:r>
            <a:r>
              <a:rPr lang="en-US" b="1" dirty="0" smtClean="0">
                <a:solidFill>
                  <a:schemeClr val="tx2"/>
                </a:solidFill>
              </a:rPr>
              <a:t> edition (Corcoran &amp; Fischer, 2007) of this 2-volume classic sourcebook </a:t>
            </a:r>
            <a:r>
              <a:rPr lang="en-US" b="1" dirty="0">
                <a:solidFill>
                  <a:schemeClr val="tx2"/>
                </a:solidFill>
              </a:rPr>
              <a:t>has dozens of </a:t>
            </a:r>
            <a:r>
              <a:rPr lang="en-US" b="1" dirty="0">
                <a:solidFill>
                  <a:schemeClr val="accent2"/>
                </a:solidFill>
              </a:rPr>
              <a:t>new scales </a:t>
            </a:r>
            <a:r>
              <a:rPr lang="en-US" b="1" dirty="0">
                <a:solidFill>
                  <a:schemeClr val="tx2"/>
                </a:solidFill>
              </a:rPr>
              <a:t>as well as </a:t>
            </a:r>
            <a:r>
              <a:rPr lang="en-US" b="1" dirty="0">
                <a:solidFill>
                  <a:schemeClr val="accent2"/>
                </a:solidFill>
              </a:rPr>
              <a:t>updated information</a:t>
            </a:r>
            <a:r>
              <a:rPr lang="en-US" b="1" dirty="0">
                <a:solidFill>
                  <a:schemeClr val="tx2"/>
                </a:solidFill>
              </a:rPr>
              <a:t> for existing </a:t>
            </a:r>
            <a:r>
              <a:rPr lang="en-US" b="1" dirty="0" smtClean="0">
                <a:solidFill>
                  <a:schemeClr val="tx2"/>
                </a:solidFill>
              </a:rPr>
              <a:t>instruments.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accent2"/>
                </a:solidFill>
              </a:rPr>
              <a:t>Each instrument </a:t>
            </a:r>
            <a:r>
              <a:rPr lang="en-US" b="1" dirty="0">
                <a:solidFill>
                  <a:schemeClr val="tx2"/>
                </a:solidFill>
              </a:rPr>
              <a:t>is reproduced in its entirety and critiqued by the </a:t>
            </a:r>
            <a:r>
              <a:rPr lang="en-US" b="1" dirty="0" smtClean="0">
                <a:solidFill>
                  <a:schemeClr val="tx2"/>
                </a:solidFill>
              </a:rPr>
              <a:t>editors.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6261100"/>
            <a:ext cx="71628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000" b="1" kern="0" dirty="0" smtClean="0">
                <a:solidFill>
                  <a:srgbClr val="FF0000"/>
                </a:solidFill>
              </a:rPr>
              <a:t>MUNI Library (Book Number): </a:t>
            </a:r>
            <a:r>
              <a:rPr lang="en-US" sz="1000" b="1" kern="0" dirty="0">
                <a:solidFill>
                  <a:srgbClr val="FF0000"/>
                </a:solidFill>
              </a:rPr>
              <a:t>4240767408</a:t>
            </a:r>
            <a:endParaRPr lang="en-GB" sz="2400" b="1" kern="0" dirty="0">
              <a:solidFill>
                <a:srgbClr val="FF0000"/>
              </a:solidFill>
            </a:endParaRPr>
          </a:p>
          <a:p>
            <a:pPr marL="742950" lvl="1" indent="-285750" algn="ctr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GB" sz="2400" b="1" kern="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5400"/>
            <a:ext cx="812800" cy="1136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636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467600" cy="715962"/>
          </a:xfrm>
        </p:spPr>
        <p:txBody>
          <a:bodyPr>
            <a:noAutofit/>
          </a:bodyPr>
          <a:lstStyle/>
          <a:p>
            <a:r>
              <a:rPr lang="en-US" sz="3200" b="1" dirty="0"/>
              <a:t>Measures for Clinical Practice </a:t>
            </a:r>
            <a:r>
              <a:rPr lang="en-US" sz="3200" b="1" dirty="0" smtClean="0"/>
              <a:t>and Research</a:t>
            </a:r>
            <a:r>
              <a:rPr lang="en-US" sz="3200" b="1" dirty="0"/>
              <a:t>: A </a:t>
            </a:r>
            <a:r>
              <a:rPr lang="en-US" sz="3200" b="1" dirty="0" smtClean="0"/>
              <a:t>Sourcebook (5</a:t>
            </a:r>
            <a:r>
              <a:rPr lang="en-US" sz="3200" b="1" baseline="30000" dirty="0" smtClean="0"/>
              <a:t>th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ed</a:t>
            </a:r>
            <a:r>
              <a:rPr lang="en-US" sz="3200" b="1" dirty="0" smtClean="0"/>
              <a:t>)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tx2"/>
                </a:solidFill>
              </a:rPr>
              <a:t>This seminal 2 volume 5</a:t>
            </a:r>
            <a:r>
              <a:rPr lang="en-US" b="1" baseline="30000" dirty="0" smtClean="0">
                <a:solidFill>
                  <a:schemeClr val="tx2"/>
                </a:solidFill>
              </a:rPr>
              <a:t>th</a:t>
            </a:r>
            <a:r>
              <a:rPr lang="en-US" b="1" dirty="0" smtClean="0">
                <a:solidFill>
                  <a:schemeClr val="tx2"/>
                </a:solidFill>
              </a:rPr>
              <a:t> edition (2013)</a:t>
            </a:r>
            <a:r>
              <a:rPr lang="en-US" b="1" dirty="0" smtClean="0">
                <a:solidFill>
                  <a:schemeClr val="accent2"/>
                </a:solidFill>
              </a:rPr>
              <a:t> contains </a:t>
            </a:r>
            <a:r>
              <a:rPr lang="en-US" b="1" dirty="0">
                <a:solidFill>
                  <a:schemeClr val="accent2"/>
                </a:solidFill>
              </a:rPr>
              <a:t>hundreds</a:t>
            </a:r>
            <a:r>
              <a:rPr lang="en-US" b="1" dirty="0">
                <a:solidFill>
                  <a:schemeClr val="tx2"/>
                </a:solidFill>
              </a:rPr>
              <a:t> of the most useful measurement tools for use in clinical practice and in research</a:t>
            </a:r>
            <a:r>
              <a:rPr lang="en-US" b="1" dirty="0" smtClean="0">
                <a:solidFill>
                  <a:schemeClr val="tx2"/>
                </a:solidFill>
              </a:rPr>
              <a:t>.</a:t>
            </a:r>
          </a:p>
          <a:p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accent2"/>
                </a:solidFill>
              </a:rPr>
              <a:t>All measures</a:t>
            </a:r>
            <a:r>
              <a:rPr lang="en-US" b="1" dirty="0">
                <a:solidFill>
                  <a:schemeClr val="tx2"/>
                </a:solidFill>
              </a:rPr>
              <a:t> are critiqued by the editors, who provide guidance on how to select and score them and the actual measures are </a:t>
            </a:r>
            <a:r>
              <a:rPr lang="en-US" b="1" dirty="0">
                <a:solidFill>
                  <a:schemeClr val="accent2"/>
                </a:solidFill>
              </a:rPr>
              <a:t>wholly reproduced</a:t>
            </a:r>
            <a:r>
              <a:rPr lang="en-US" b="1" dirty="0">
                <a:solidFill>
                  <a:schemeClr val="tx2"/>
                </a:solidFill>
              </a:rPr>
              <a:t>.</a:t>
            </a:r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6261100"/>
            <a:ext cx="71628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000" b="1" kern="0" dirty="0" smtClean="0">
                <a:solidFill>
                  <a:srgbClr val="FF0000"/>
                </a:solidFill>
              </a:rPr>
              <a:t>MUNI Library (Book Number): </a:t>
            </a:r>
            <a:r>
              <a:rPr lang="en-US" sz="1000" b="1" kern="0" dirty="0">
                <a:solidFill>
                  <a:srgbClr val="FF0000"/>
                </a:solidFill>
              </a:rPr>
              <a:t>000880275</a:t>
            </a:r>
            <a:endParaRPr lang="en-GB" sz="2400" b="1" kern="0" dirty="0">
              <a:solidFill>
                <a:srgbClr val="FF0000"/>
              </a:solidFill>
            </a:endParaRPr>
          </a:p>
          <a:p>
            <a:pPr marL="742950" lvl="1" indent="-285750" algn="ctr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GB" sz="2400" b="1" kern="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1" y="0"/>
            <a:ext cx="1028699" cy="1287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726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467600" cy="715962"/>
          </a:xfrm>
        </p:spPr>
        <p:txBody>
          <a:bodyPr>
            <a:noAutofit/>
          </a:bodyPr>
          <a:lstStyle/>
          <a:p>
            <a:r>
              <a:rPr lang="en-US" sz="3200" b="1" dirty="0"/>
              <a:t>A Compendium of Psychosocial 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(Dale L. Johnson, 2010) Presents </a:t>
            </a:r>
            <a:r>
              <a:rPr lang="en-US" b="1" dirty="0">
                <a:solidFill>
                  <a:schemeClr val="tx2"/>
                </a:solidFill>
              </a:rPr>
              <a:t>the purpose </a:t>
            </a:r>
            <a:r>
              <a:rPr lang="en-US" b="1" dirty="0">
                <a:solidFill>
                  <a:schemeClr val="accent2"/>
                </a:solidFill>
              </a:rPr>
              <a:t>of each measurement tool</a:t>
            </a:r>
            <a:r>
              <a:rPr lang="en-US" b="1" dirty="0">
                <a:solidFill>
                  <a:schemeClr val="tx2"/>
                </a:solidFill>
              </a:rPr>
              <a:t>, the description, psychometric properties, reliability, validity, and usage guidelines in template format</a:t>
            </a:r>
          </a:p>
          <a:p>
            <a:endParaRPr lang="en-US" b="1" dirty="0" smtClean="0">
              <a:solidFill>
                <a:schemeClr val="tx2"/>
              </a:solidFill>
            </a:endParaRPr>
          </a:p>
          <a:p>
            <a:r>
              <a:rPr lang="en-US" b="1" dirty="0" smtClean="0">
                <a:solidFill>
                  <a:schemeClr val="accent2"/>
                </a:solidFill>
              </a:rPr>
              <a:t>Includes </a:t>
            </a:r>
            <a:r>
              <a:rPr lang="en-US" b="1" dirty="0">
                <a:solidFill>
                  <a:schemeClr val="accent2"/>
                </a:solidFill>
              </a:rPr>
              <a:t>measurement tools </a:t>
            </a:r>
            <a:r>
              <a:rPr lang="en-US" b="1" dirty="0">
                <a:solidFill>
                  <a:schemeClr val="tx2"/>
                </a:solidFill>
              </a:rPr>
              <a:t>for </a:t>
            </a:r>
            <a:r>
              <a:rPr lang="en-US" b="1" u="sng" dirty="0">
                <a:solidFill>
                  <a:schemeClr val="tx2"/>
                </a:solidFill>
              </a:rPr>
              <a:t>functional assessment</a:t>
            </a:r>
            <a:r>
              <a:rPr lang="en-US" b="1" dirty="0">
                <a:solidFill>
                  <a:schemeClr val="tx2"/>
                </a:solidFill>
              </a:rPr>
              <a:t>, </a:t>
            </a:r>
            <a:r>
              <a:rPr lang="en-US" b="1" u="sng" dirty="0">
                <a:solidFill>
                  <a:schemeClr val="tx2"/>
                </a:solidFill>
              </a:rPr>
              <a:t>community</a:t>
            </a:r>
            <a:r>
              <a:rPr lang="en-US" b="1" dirty="0">
                <a:solidFill>
                  <a:schemeClr val="tx2"/>
                </a:solidFill>
              </a:rPr>
              <a:t> living, social problem solving and coping, agency performance evaluation, and </a:t>
            </a:r>
            <a:r>
              <a:rPr lang="en-US" b="1" dirty="0" smtClean="0">
                <a:solidFill>
                  <a:schemeClr val="tx2"/>
                </a:solidFill>
              </a:rPr>
              <a:t>more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6261100"/>
            <a:ext cx="71628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000" b="1" kern="0" dirty="0">
                <a:solidFill>
                  <a:schemeClr val="tx2"/>
                </a:solidFill>
              </a:rPr>
              <a:t>http://books.google.com/books?id=k_ukS4wz1dEC</a:t>
            </a:r>
            <a:endParaRPr lang="en-GB" sz="2400" b="1" kern="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215898"/>
            <a:ext cx="660400" cy="103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48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715250" cy="715962"/>
          </a:xfrm>
        </p:spPr>
        <p:txBody>
          <a:bodyPr>
            <a:noAutofit/>
          </a:bodyPr>
          <a:lstStyle/>
          <a:p>
            <a:r>
              <a:rPr lang="en-US" sz="3200" b="1" dirty="0"/>
              <a:t>Compendium of Quality of </a:t>
            </a:r>
            <a:r>
              <a:rPr lang="en-US" sz="3200" b="1" dirty="0" smtClean="0"/>
              <a:t>Life Instruments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(Sam </a:t>
            </a:r>
            <a:r>
              <a:rPr lang="en-US" b="1" dirty="0" err="1" smtClean="0">
                <a:solidFill>
                  <a:schemeClr val="tx2"/>
                </a:solidFill>
              </a:rPr>
              <a:t>Salek</a:t>
            </a:r>
            <a:r>
              <a:rPr lang="en-US" b="1" dirty="0" smtClean="0">
                <a:solidFill>
                  <a:schemeClr val="tx2"/>
                </a:solidFill>
              </a:rPr>
              <a:t>, 1999) </a:t>
            </a:r>
            <a:r>
              <a:rPr lang="en-US" b="1" dirty="0" smtClean="0">
                <a:solidFill>
                  <a:schemeClr val="accent2"/>
                </a:solidFill>
              </a:rPr>
              <a:t>5-volume </a:t>
            </a:r>
            <a:r>
              <a:rPr lang="en-US" b="1" dirty="0">
                <a:solidFill>
                  <a:schemeClr val="accent2"/>
                </a:solidFill>
              </a:rPr>
              <a:t>set </a:t>
            </a:r>
            <a:r>
              <a:rPr lang="en-US" b="1" dirty="0" smtClean="0">
                <a:solidFill>
                  <a:schemeClr val="tx2"/>
                </a:solidFill>
              </a:rPr>
              <a:t>covering approximately </a:t>
            </a:r>
            <a:r>
              <a:rPr lang="en-US" b="1" dirty="0">
                <a:solidFill>
                  <a:schemeClr val="accent2"/>
                </a:solidFill>
              </a:rPr>
              <a:t>200 instruments</a:t>
            </a:r>
            <a:r>
              <a:rPr lang="en-US" b="1" dirty="0">
                <a:solidFill>
                  <a:schemeClr val="tx2"/>
                </a:solidFill>
              </a:rPr>
              <a:t>, all validated by key references, used by researchers to measure the </a:t>
            </a:r>
            <a:r>
              <a:rPr lang="en-US" b="1" dirty="0">
                <a:solidFill>
                  <a:schemeClr val="accent2"/>
                </a:solidFill>
              </a:rPr>
              <a:t>quality of life</a:t>
            </a:r>
            <a:r>
              <a:rPr lang="en-US" b="1" dirty="0" smtClean="0">
                <a:solidFill>
                  <a:schemeClr val="tx2"/>
                </a:solidFill>
              </a:rPr>
              <a:t>.</a:t>
            </a:r>
          </a:p>
          <a:p>
            <a:endParaRPr lang="en-US" b="1" dirty="0">
              <a:solidFill>
                <a:schemeClr val="tx2"/>
              </a:solidFill>
            </a:endParaRPr>
          </a:p>
          <a:p>
            <a:r>
              <a:rPr lang="en-US" b="1" dirty="0">
                <a:solidFill>
                  <a:schemeClr val="accent2"/>
                </a:solidFill>
              </a:rPr>
              <a:t>Reliability, validity and strengths and weaknesses </a:t>
            </a:r>
            <a:r>
              <a:rPr lang="en-US" b="1" dirty="0">
                <a:solidFill>
                  <a:schemeClr val="tx2"/>
                </a:solidFill>
              </a:rPr>
              <a:t>of the instruments </a:t>
            </a:r>
            <a:r>
              <a:rPr lang="en-US" b="1" dirty="0" smtClean="0">
                <a:solidFill>
                  <a:schemeClr val="tx2"/>
                </a:solidFill>
              </a:rPr>
              <a:t>are </a:t>
            </a:r>
            <a:r>
              <a:rPr lang="en-US" b="1" dirty="0">
                <a:solidFill>
                  <a:schemeClr val="tx2"/>
                </a:solidFill>
              </a:rPr>
              <a:t>presented, enabling researchers to decide their use.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6261100"/>
            <a:ext cx="71628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000" b="1" kern="0" dirty="0">
                <a:solidFill>
                  <a:schemeClr val="tx2"/>
                </a:solidFill>
              </a:rPr>
              <a:t>http://www.wiley.com/legacy/products/subject/reference/salek_index.html</a:t>
            </a:r>
            <a:endParaRPr lang="en-GB" sz="2400" b="1" kern="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0" y="0"/>
            <a:ext cx="104775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453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b="1" dirty="0" smtClean="0"/>
              <a:t>A Compendium Of Neuropsychological Tests</a:t>
            </a:r>
            <a:endParaRPr lang="en-US" sz="3000" b="1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82000" cy="4800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Strauss et al. (2006)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1216 pages </a:t>
            </a:r>
            <a:r>
              <a:rPr lang="en-US" b="1" dirty="0" smtClean="0">
                <a:solidFill>
                  <a:schemeClr val="tx2"/>
                </a:solidFill>
              </a:rPr>
              <a:t>covering every aspect of neuropsychological assessment.</a:t>
            </a:r>
          </a:p>
          <a:p>
            <a:endParaRPr lang="en-US" b="1" dirty="0">
              <a:solidFill>
                <a:schemeClr val="tx2"/>
              </a:solidFill>
            </a:endParaRPr>
          </a:p>
          <a:p>
            <a:r>
              <a:rPr lang="en-US" b="1" dirty="0" smtClean="0">
                <a:solidFill>
                  <a:schemeClr val="accent2"/>
                </a:solidFill>
              </a:rPr>
              <a:t>Critical review </a:t>
            </a:r>
            <a:r>
              <a:rPr lang="en-US" b="1" dirty="0" smtClean="0">
                <a:solidFill>
                  <a:schemeClr val="tx2"/>
                </a:solidFill>
              </a:rPr>
              <a:t>of tests.</a:t>
            </a:r>
          </a:p>
          <a:p>
            <a:endParaRPr lang="en-US" b="1" dirty="0" smtClean="0">
              <a:solidFill>
                <a:schemeClr val="tx2"/>
              </a:solidFill>
            </a:endParaRPr>
          </a:p>
          <a:p>
            <a:r>
              <a:rPr lang="en-US" b="1" dirty="0" smtClean="0">
                <a:solidFill>
                  <a:schemeClr val="tx2"/>
                </a:solidFill>
              </a:rPr>
              <a:t>A complete chapter about </a:t>
            </a:r>
            <a:r>
              <a:rPr lang="en-US" b="1" dirty="0" smtClean="0">
                <a:solidFill>
                  <a:schemeClr val="accent2"/>
                </a:solidFill>
              </a:rPr>
              <a:t>norms </a:t>
            </a:r>
            <a:r>
              <a:rPr lang="en-US" b="1" dirty="0" smtClean="0">
                <a:solidFill>
                  <a:schemeClr val="tx2"/>
                </a:solidFill>
              </a:rPr>
              <a:t>selection, and access to normative data.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26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100" b="1" kern="0" dirty="0" smtClean="0">
                <a:solidFill>
                  <a:srgbClr val="FF0000"/>
                </a:solidFill>
              </a:rPr>
              <a:t>MUNI Library (Book Number): </a:t>
            </a:r>
            <a:r>
              <a:rPr lang="en-US" sz="1100" b="1" kern="0" dirty="0">
                <a:solidFill>
                  <a:srgbClr val="FF0000"/>
                </a:solidFill>
              </a:rPr>
              <a:t>4240765199</a:t>
            </a:r>
            <a:endParaRPr lang="en-GB" sz="3200" b="1" kern="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364" y="12700"/>
            <a:ext cx="859536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652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b="1" dirty="0" smtClean="0"/>
              <a:t>A Compendium Of Neuropsychological Tests</a:t>
            </a:r>
            <a:endParaRPr lang="en-US" sz="3000" b="1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4038600" cy="4800600"/>
          </a:xfrm>
        </p:spPr>
        <p:txBody>
          <a:bodyPr>
            <a:normAutofit/>
          </a:bodyPr>
          <a:lstStyle/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r>
              <a:rPr lang="en-US" b="1" dirty="0" smtClean="0">
                <a:solidFill>
                  <a:schemeClr val="tx2"/>
                </a:solidFill>
              </a:rPr>
              <a:t>Children’s Neuropsychological Test Profile 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27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100" b="1" kern="0" dirty="0" smtClean="0">
                <a:solidFill>
                  <a:srgbClr val="FF0000"/>
                </a:solidFill>
              </a:rPr>
              <a:t>MUNI Library (Book Number): </a:t>
            </a:r>
            <a:r>
              <a:rPr lang="en-US" sz="1100" b="1" kern="0" dirty="0">
                <a:solidFill>
                  <a:srgbClr val="FF0000"/>
                </a:solidFill>
              </a:rPr>
              <a:t>4240765199</a:t>
            </a:r>
            <a:endParaRPr lang="en-GB" sz="3200" b="1" kern="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364" y="12700"/>
            <a:ext cx="859536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01012"/>
            <a:ext cx="4419600" cy="5086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873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b="1" dirty="0" smtClean="0"/>
              <a:t>A Compendium Of Neuropsychological Tests</a:t>
            </a:r>
            <a:endParaRPr lang="en-US" sz="3000" b="1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4038600" cy="4800600"/>
          </a:xfrm>
        </p:spPr>
        <p:txBody>
          <a:bodyPr>
            <a:normAutofit/>
          </a:bodyPr>
          <a:lstStyle/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r>
              <a:rPr lang="en-US" b="1" dirty="0" smtClean="0">
                <a:solidFill>
                  <a:schemeClr val="tx2"/>
                </a:solidFill>
              </a:rPr>
              <a:t>Complete tests are available.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28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100" b="1" kern="0" dirty="0" smtClean="0">
                <a:solidFill>
                  <a:srgbClr val="FF0000"/>
                </a:solidFill>
              </a:rPr>
              <a:t>MUNI Library (Book Number): </a:t>
            </a:r>
            <a:r>
              <a:rPr lang="en-US" sz="1100" b="1" kern="0" dirty="0">
                <a:solidFill>
                  <a:srgbClr val="FF0000"/>
                </a:solidFill>
              </a:rPr>
              <a:t>4240765199</a:t>
            </a:r>
            <a:endParaRPr lang="en-GB" sz="3200" b="1" kern="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364" y="12700"/>
            <a:ext cx="859536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905000"/>
            <a:ext cx="5143500" cy="3703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924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7769352" cy="990600"/>
          </a:xfrm>
        </p:spPr>
        <p:txBody>
          <a:bodyPr>
            <a:noAutofit/>
          </a:bodyPr>
          <a:lstStyle/>
          <a:p>
            <a:r>
              <a:rPr lang="en-US" sz="3600" b="1" dirty="0"/>
              <a:t>A Compendium of Tests, Scales and </a:t>
            </a:r>
            <a:r>
              <a:rPr lang="en-US" sz="3600" b="1" dirty="0" smtClean="0"/>
              <a:t>Questionnaires (Tate, 2010)</a:t>
            </a:r>
            <a:endParaRPr lang="en-US" sz="3600" b="1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153400" cy="48006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Contains </a:t>
            </a:r>
            <a:r>
              <a:rPr lang="en-US" sz="2800" b="1" dirty="0">
                <a:solidFill>
                  <a:schemeClr val="tx2"/>
                </a:solidFill>
              </a:rPr>
              <a:t>an extensive selection of instruments developed to measure signs and symptoms commonly encountered in </a:t>
            </a:r>
            <a:r>
              <a:rPr lang="en-US" sz="2800" b="1" dirty="0">
                <a:solidFill>
                  <a:schemeClr val="accent2"/>
                </a:solidFill>
              </a:rPr>
              <a:t>neurological </a:t>
            </a:r>
            <a:r>
              <a:rPr lang="en-US" sz="2800" b="1" dirty="0" smtClean="0">
                <a:solidFill>
                  <a:schemeClr val="accent2"/>
                </a:solidFill>
              </a:rPr>
              <a:t>conditions</a:t>
            </a:r>
            <a:r>
              <a:rPr lang="en-US" sz="2800" b="1" dirty="0" smtClean="0">
                <a:solidFill>
                  <a:schemeClr val="tx2"/>
                </a:solidFill>
              </a:rPr>
              <a:t>. </a:t>
            </a:r>
          </a:p>
          <a:p>
            <a:endParaRPr lang="en-US" sz="2800" b="1" dirty="0">
              <a:solidFill>
                <a:schemeClr val="tx2"/>
              </a:solidFill>
            </a:endParaRPr>
          </a:p>
          <a:p>
            <a:r>
              <a:rPr lang="en-US" sz="2800" b="1" dirty="0">
                <a:solidFill>
                  <a:schemeClr val="tx2"/>
                </a:solidFill>
              </a:rPr>
              <a:t>Provides a </a:t>
            </a:r>
            <a:r>
              <a:rPr lang="en-US" sz="2800" b="1" dirty="0">
                <a:solidFill>
                  <a:schemeClr val="accent2"/>
                </a:solidFill>
              </a:rPr>
              <a:t>repository</a:t>
            </a:r>
            <a:r>
              <a:rPr lang="en-US" sz="2800" b="1" dirty="0">
                <a:solidFill>
                  <a:schemeClr val="tx2"/>
                </a:solidFill>
              </a:rPr>
              <a:t> of established instruments, as well as newly-developed scales, and covers all aspects of the functional consequences of acquired </a:t>
            </a:r>
            <a:r>
              <a:rPr lang="en-US" sz="2800" b="1" dirty="0">
                <a:solidFill>
                  <a:schemeClr val="accent2"/>
                </a:solidFill>
              </a:rPr>
              <a:t>brain impairment</a:t>
            </a:r>
            <a:r>
              <a:rPr lang="en-US" sz="2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477000"/>
            <a:ext cx="8458200" cy="228600"/>
          </a:xfrm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100" b="1" kern="0" dirty="0" smtClean="0">
                <a:solidFill>
                  <a:srgbClr val="FF0000"/>
                </a:solidFill>
              </a:rPr>
              <a:t>MUNI Library (Book Number): </a:t>
            </a:r>
            <a:r>
              <a:rPr lang="en-US" sz="1100" b="1" kern="0" dirty="0">
                <a:solidFill>
                  <a:srgbClr val="FF0000"/>
                </a:solidFill>
              </a:rPr>
              <a:t>3147044939</a:t>
            </a:r>
            <a:endParaRPr lang="en-GB" sz="3200" b="1" kern="0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304800"/>
            <a:ext cx="685800" cy="88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794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/>
              <a:t>Mental Measurements Yearbook</a:t>
            </a:r>
            <a:endParaRPr lang="en-US" sz="4000" b="1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876800"/>
          </a:xfrm>
        </p:spPr>
        <p:txBody>
          <a:bodyPr>
            <a:normAutofit fontScale="92500" lnSpcReduction="20000"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The series (now </a:t>
            </a:r>
            <a:r>
              <a:rPr lang="en-US" sz="3200" b="1" dirty="0" smtClean="0">
                <a:solidFill>
                  <a:schemeClr val="tx2"/>
                </a:solidFill>
              </a:rPr>
              <a:t>19</a:t>
            </a:r>
            <a:r>
              <a:rPr lang="en-US" sz="3200" b="1" baseline="30000" dirty="0" smtClean="0">
                <a:solidFill>
                  <a:schemeClr val="tx2"/>
                </a:solidFill>
              </a:rPr>
              <a:t>th</a:t>
            </a:r>
            <a:r>
              <a:rPr lang="en-US" sz="3200" b="1" dirty="0" smtClean="0">
                <a:solidFill>
                  <a:schemeClr val="tx2"/>
                </a:solidFill>
              </a:rPr>
              <a:t>, </a:t>
            </a:r>
            <a:r>
              <a:rPr lang="en-US" sz="3200" b="1" dirty="0" smtClean="0">
                <a:solidFill>
                  <a:schemeClr val="tx2"/>
                </a:solidFill>
              </a:rPr>
              <a:t>2014), </a:t>
            </a:r>
            <a:r>
              <a:rPr lang="en-US" sz="3200" b="1" dirty="0" smtClean="0">
                <a:solidFill>
                  <a:schemeClr val="tx2"/>
                </a:solidFill>
              </a:rPr>
              <a:t>initiated in </a:t>
            </a:r>
            <a:r>
              <a:rPr lang="en-US" sz="3200" b="1" dirty="0" smtClean="0">
                <a:solidFill>
                  <a:schemeClr val="accent2"/>
                </a:solidFill>
              </a:rPr>
              <a:t>1938</a:t>
            </a:r>
            <a:r>
              <a:rPr lang="en-US" sz="3200" b="1" dirty="0" smtClean="0">
                <a:solidFill>
                  <a:schemeClr val="tx2"/>
                </a:solidFill>
              </a:rPr>
              <a:t>, provides factual information, critical reviews, and comprehensive bibliographic references on the construction, use, and validity of </a:t>
            </a:r>
            <a:r>
              <a:rPr lang="en-US" sz="3200" b="1" dirty="0" smtClean="0">
                <a:solidFill>
                  <a:schemeClr val="accent2"/>
                </a:solidFill>
              </a:rPr>
              <a:t>all tests published in English</a:t>
            </a:r>
            <a:r>
              <a:rPr lang="en-US" sz="3200" b="1" dirty="0" smtClean="0">
                <a:solidFill>
                  <a:schemeClr val="tx2"/>
                </a:solidFill>
              </a:rPr>
              <a:t>.</a:t>
            </a:r>
          </a:p>
          <a:p>
            <a:endParaRPr lang="en-US" sz="3200" b="1" dirty="0" smtClean="0">
              <a:solidFill>
                <a:schemeClr val="tx2"/>
              </a:solidFill>
            </a:endParaRPr>
          </a:p>
          <a:p>
            <a:r>
              <a:rPr lang="en-US" sz="3200" b="1" dirty="0" smtClean="0">
                <a:solidFill>
                  <a:schemeClr val="tx2"/>
                </a:solidFill>
              </a:rPr>
              <a:t>Reviews are written by </a:t>
            </a:r>
            <a:r>
              <a:rPr lang="en-US" sz="3200" b="1" dirty="0" smtClean="0">
                <a:solidFill>
                  <a:schemeClr val="accent2"/>
                </a:solidFill>
              </a:rPr>
              <a:t>highly qualified professionals </a:t>
            </a:r>
            <a:r>
              <a:rPr lang="en-US" sz="3200" b="1" dirty="0" smtClean="0">
                <a:solidFill>
                  <a:schemeClr val="tx2"/>
                </a:solidFill>
              </a:rPr>
              <a:t>with expertise in a range of disciplines. </a:t>
            </a:r>
          </a:p>
          <a:p>
            <a:endParaRPr lang="en-US" sz="3200" b="1" dirty="0" smtClean="0">
              <a:solidFill>
                <a:schemeClr val="tx2"/>
              </a:solidFill>
            </a:endParaRPr>
          </a:p>
          <a:p>
            <a:r>
              <a:rPr lang="en-US" sz="3200" b="1" dirty="0" smtClean="0">
                <a:solidFill>
                  <a:schemeClr val="tx2"/>
                </a:solidFill>
              </a:rPr>
              <a:t> An updated </a:t>
            </a:r>
            <a:r>
              <a:rPr lang="en-US" sz="3200" b="1" dirty="0" smtClean="0">
                <a:solidFill>
                  <a:schemeClr val="accent2"/>
                </a:solidFill>
              </a:rPr>
              <a:t>directory of test publishers </a:t>
            </a:r>
            <a:r>
              <a:rPr lang="en-US" sz="3200" b="1" dirty="0" smtClean="0">
                <a:solidFill>
                  <a:schemeClr val="tx2"/>
                </a:solidFill>
              </a:rPr>
              <a:t>is also included.</a:t>
            </a:r>
            <a:endParaRPr lang="en-US" b="1" dirty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100" b="1" kern="0" dirty="0" smtClean="0">
                <a:solidFill>
                  <a:srgbClr val="FF0000"/>
                </a:solidFill>
              </a:rPr>
              <a:t>MUNI Library (Book Numbers</a:t>
            </a:r>
            <a:r>
              <a:rPr lang="en-US" sz="1100" b="1" kern="0" dirty="0">
                <a:solidFill>
                  <a:srgbClr val="FF0000"/>
                </a:solidFill>
              </a:rPr>
              <a:t>): 4240765324 to 4240765330 and 4240765194 to </a:t>
            </a:r>
            <a:r>
              <a:rPr lang="en-US" sz="1100" b="1" kern="0" dirty="0" smtClean="0">
                <a:solidFill>
                  <a:srgbClr val="FF0000"/>
                </a:solidFill>
              </a:rPr>
              <a:t>4240765197; </a:t>
            </a:r>
            <a:r>
              <a:rPr lang="en-GB" sz="1100" b="1" kern="0" dirty="0" smtClean="0">
                <a:solidFill>
                  <a:srgbClr val="FF0000"/>
                </a:solidFill>
              </a:rPr>
              <a:t>4240771078</a:t>
            </a:r>
            <a:endParaRPr lang="en-GB" sz="3200" b="1" kern="0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152400"/>
            <a:ext cx="744537" cy="1072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320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7769352" cy="990600"/>
          </a:xfrm>
        </p:spPr>
        <p:txBody>
          <a:bodyPr>
            <a:noAutofit/>
          </a:bodyPr>
          <a:lstStyle/>
          <a:p>
            <a:r>
              <a:rPr lang="en-US" sz="2800" b="1" dirty="0"/>
              <a:t>The measurement of affect, mood, and emotion: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A </a:t>
            </a:r>
            <a:r>
              <a:rPr lang="en-US" sz="2800" b="1" dirty="0"/>
              <a:t>guide for health-behavioral research</a:t>
            </a:r>
            <a:endParaRPr lang="en-US" sz="3600" b="1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153400" cy="4800600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chemeClr val="tx2"/>
                </a:solidFill>
              </a:rPr>
              <a:t>Ekkekakis</a:t>
            </a:r>
            <a:r>
              <a:rPr lang="en-US" sz="2800" b="1" dirty="0" smtClean="0">
                <a:solidFill>
                  <a:schemeClr val="tx2"/>
                </a:solidFill>
              </a:rPr>
              <a:t> (2013)</a:t>
            </a:r>
          </a:p>
          <a:p>
            <a:endParaRPr lang="en-US" sz="2800" b="1" dirty="0">
              <a:solidFill>
                <a:schemeClr val="tx2"/>
              </a:solidFill>
            </a:endParaRPr>
          </a:p>
          <a:p>
            <a:r>
              <a:rPr lang="en-US" sz="2800" b="1" dirty="0" smtClean="0">
                <a:solidFill>
                  <a:schemeClr val="tx2"/>
                </a:solidFill>
              </a:rPr>
              <a:t>Proposes </a:t>
            </a:r>
            <a:r>
              <a:rPr lang="en-US" sz="2800" b="1" dirty="0">
                <a:solidFill>
                  <a:schemeClr val="tx2"/>
                </a:solidFill>
              </a:rPr>
              <a:t>a sound system for </a:t>
            </a:r>
            <a:r>
              <a:rPr lang="en-US" sz="2800" b="1" dirty="0">
                <a:solidFill>
                  <a:schemeClr val="accent2"/>
                </a:solidFill>
              </a:rPr>
              <a:t>selecting measures </a:t>
            </a:r>
            <a:r>
              <a:rPr lang="en-US" sz="2800" b="1" dirty="0">
                <a:solidFill>
                  <a:schemeClr val="tx2"/>
                </a:solidFill>
              </a:rPr>
              <a:t>for these constructs </a:t>
            </a:r>
            <a:r>
              <a:rPr lang="en-US" sz="2800" b="1" dirty="0" smtClean="0">
                <a:solidFill>
                  <a:schemeClr val="tx2"/>
                </a:solidFill>
              </a:rPr>
              <a:t>(affect</a:t>
            </a:r>
            <a:r>
              <a:rPr lang="en-US" sz="2800" b="1" dirty="0">
                <a:solidFill>
                  <a:schemeClr val="tx2"/>
                </a:solidFill>
              </a:rPr>
              <a:t>, mood and </a:t>
            </a:r>
            <a:r>
              <a:rPr lang="en-US" sz="2800" b="1" dirty="0" smtClean="0">
                <a:solidFill>
                  <a:schemeClr val="tx2"/>
                </a:solidFill>
              </a:rPr>
              <a:t>emotion) in </a:t>
            </a:r>
            <a:r>
              <a:rPr lang="en-US" sz="2800" b="1" dirty="0">
                <a:solidFill>
                  <a:schemeClr val="tx2"/>
                </a:solidFill>
              </a:rPr>
              <a:t>an accessible </a:t>
            </a:r>
            <a:r>
              <a:rPr lang="en-US" sz="2800" b="1" dirty="0" smtClean="0">
                <a:solidFill>
                  <a:schemeClr val="tx2"/>
                </a:solidFill>
              </a:rPr>
              <a:t>guidebook. 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477000"/>
            <a:ext cx="8458200" cy="228600"/>
          </a:xfrm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100" b="1" kern="0" dirty="0"/>
              <a:t>http://</a:t>
            </a:r>
            <a:r>
              <a:rPr lang="en-US" sz="1100" b="1" kern="0" dirty="0" smtClean="0"/>
              <a:t>books.google.com/books?id=et6nmzXnfZsC</a:t>
            </a:r>
            <a:endParaRPr lang="en-GB" sz="3200" b="1" kern="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52400"/>
            <a:ext cx="685800" cy="1034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39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7769352" cy="990600"/>
          </a:xfrm>
        </p:spPr>
        <p:txBody>
          <a:bodyPr>
            <a:noAutofit/>
          </a:bodyPr>
          <a:lstStyle/>
          <a:p>
            <a:r>
              <a:rPr lang="en-US" sz="3600" b="1" dirty="0"/>
              <a:t>Attachment: Expanding the Cultural Connections </a:t>
            </a:r>
            <a:r>
              <a:rPr lang="en-US" sz="3600" b="1" dirty="0" smtClean="0"/>
              <a:t>(Erdman </a:t>
            </a:r>
            <a:r>
              <a:rPr lang="en-US" sz="3600" b="1" dirty="0"/>
              <a:t>et </a:t>
            </a:r>
            <a:r>
              <a:rPr lang="en-US" sz="3600" b="1" dirty="0" smtClean="0"/>
              <a:t>al., 2010</a:t>
            </a:r>
            <a:r>
              <a:rPr lang="en-US" sz="3600" b="1" dirty="0"/>
              <a:t>)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477000"/>
            <a:ext cx="8458200" cy="228600"/>
          </a:xfrm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100" b="1" kern="0" dirty="0"/>
              <a:t>http://</a:t>
            </a:r>
            <a:r>
              <a:rPr lang="en-US" sz="1100" b="1" kern="0" dirty="0" smtClean="0"/>
              <a:t>books.google.com/books?id=8TbfjV5EZHAC</a:t>
            </a:r>
            <a:endParaRPr lang="en-GB" sz="3200" b="1" kern="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52400"/>
            <a:ext cx="685800" cy="1044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2"/>
          <p:cNvSpPr txBox="1">
            <a:spLocks/>
          </p:cNvSpPr>
          <p:nvPr/>
        </p:nvSpPr>
        <p:spPr>
          <a:xfrm>
            <a:off x="457200" y="1676400"/>
            <a:ext cx="8153400" cy="4800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tx2"/>
                </a:solidFill>
              </a:rPr>
              <a:t>Explores the </a:t>
            </a:r>
            <a:r>
              <a:rPr lang="en-US" sz="2800" b="1" dirty="0">
                <a:solidFill>
                  <a:schemeClr val="accent2"/>
                </a:solidFill>
              </a:rPr>
              <a:t>latest trends </a:t>
            </a:r>
            <a:r>
              <a:rPr lang="en-US" sz="2800" b="1" dirty="0">
                <a:solidFill>
                  <a:schemeClr val="tx2"/>
                </a:solidFill>
              </a:rPr>
              <a:t>in the theory and application of attachment within cross-cultural </a:t>
            </a:r>
            <a:r>
              <a:rPr lang="en-US" sz="2800" b="1" dirty="0" smtClean="0">
                <a:solidFill>
                  <a:schemeClr val="tx2"/>
                </a:solidFill>
              </a:rPr>
              <a:t>settings.</a:t>
            </a:r>
          </a:p>
          <a:p>
            <a:endParaRPr lang="en-US" sz="2800" b="1" dirty="0">
              <a:solidFill>
                <a:schemeClr val="tx2"/>
              </a:solidFill>
            </a:endParaRPr>
          </a:p>
          <a:p>
            <a:r>
              <a:rPr lang="en-US" sz="2800" b="1" dirty="0">
                <a:solidFill>
                  <a:schemeClr val="tx2"/>
                </a:solidFill>
              </a:rPr>
              <a:t>Provides an </a:t>
            </a:r>
            <a:r>
              <a:rPr lang="en-US" sz="2800" b="1" dirty="0">
                <a:solidFill>
                  <a:schemeClr val="accent2"/>
                </a:solidFill>
              </a:rPr>
              <a:t>insightful analysis</a:t>
            </a:r>
            <a:r>
              <a:rPr lang="en-US" sz="2800" b="1" dirty="0">
                <a:solidFill>
                  <a:schemeClr val="tx2"/>
                </a:solidFill>
              </a:rPr>
              <a:t>, remarkable </a:t>
            </a:r>
            <a:r>
              <a:rPr lang="en-US" sz="2800" b="1" dirty="0">
                <a:solidFill>
                  <a:schemeClr val="accent2"/>
                </a:solidFill>
              </a:rPr>
              <a:t>case studies</a:t>
            </a:r>
            <a:r>
              <a:rPr lang="en-US" sz="2800" b="1" dirty="0">
                <a:solidFill>
                  <a:schemeClr val="tx2"/>
                </a:solidFill>
              </a:rPr>
              <a:t>, and groundbreaking </a:t>
            </a:r>
            <a:r>
              <a:rPr lang="en-US" sz="2800" b="1" dirty="0">
                <a:solidFill>
                  <a:schemeClr val="accent2"/>
                </a:solidFill>
              </a:rPr>
              <a:t>research</a:t>
            </a:r>
            <a:r>
              <a:rPr lang="en-US" sz="2800" b="1" dirty="0">
                <a:solidFill>
                  <a:schemeClr val="tx2"/>
                </a:solidFill>
              </a:rPr>
              <a:t> make it essential reading for any clinician or scholar interested in perceptions of love and attachment.</a:t>
            </a:r>
          </a:p>
        </p:txBody>
      </p:sp>
    </p:spTree>
    <p:extLst>
      <p:ext uri="{BB962C8B-B14F-4D97-AF65-F5344CB8AC3E}">
        <p14:creationId xmlns:p14="http://schemas.microsoft.com/office/powerpoint/2010/main" val="257600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7769352" cy="990600"/>
          </a:xfrm>
        </p:spPr>
        <p:txBody>
          <a:bodyPr>
            <a:noAutofit/>
          </a:bodyPr>
          <a:lstStyle/>
          <a:p>
            <a:r>
              <a:rPr lang="en-US" sz="2800" b="1" dirty="0"/>
              <a:t>The adult attachment projective picture system: Attachment theory and assessment in adults</a:t>
            </a:r>
            <a:endParaRPr lang="en-US" sz="3600" b="1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153400" cy="48006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George &amp; West (2012)</a:t>
            </a:r>
          </a:p>
          <a:p>
            <a:endParaRPr lang="en-US" sz="2800" b="1" dirty="0">
              <a:solidFill>
                <a:schemeClr val="tx2"/>
              </a:solidFill>
            </a:endParaRPr>
          </a:p>
          <a:p>
            <a:r>
              <a:rPr lang="en-US" sz="2800" b="1" dirty="0" smtClean="0">
                <a:solidFill>
                  <a:schemeClr val="tx2"/>
                </a:solidFill>
              </a:rPr>
              <a:t>Presents </a:t>
            </a:r>
            <a:r>
              <a:rPr lang="en-US" sz="2800" b="1" dirty="0">
                <a:solidFill>
                  <a:schemeClr val="tx2"/>
                </a:solidFill>
              </a:rPr>
              <a:t>cutting-edge research on adult attachment together with a complete overview of the </a:t>
            </a:r>
            <a:r>
              <a:rPr lang="en-US" sz="2800" b="1" dirty="0">
                <a:solidFill>
                  <a:schemeClr val="accent2"/>
                </a:solidFill>
              </a:rPr>
              <a:t>Adult Attachment Projective Picture System (AAP), </a:t>
            </a:r>
            <a:r>
              <a:rPr lang="en-US" sz="2800" b="1" dirty="0">
                <a:solidFill>
                  <a:schemeClr val="tx2"/>
                </a:solidFill>
              </a:rPr>
              <a:t>the authors' validated developmental assessment.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477000"/>
            <a:ext cx="8458200" cy="228600"/>
          </a:xfrm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100" b="1" kern="0" dirty="0">
                <a:solidFill>
                  <a:srgbClr val="FF0000"/>
                </a:solidFill>
              </a:rPr>
              <a:t>MUNI Library </a:t>
            </a:r>
            <a:r>
              <a:rPr lang="en-US" sz="1100" b="1" kern="0" dirty="0" smtClean="0">
                <a:solidFill>
                  <a:srgbClr val="FF0000"/>
                </a:solidFill>
              </a:rPr>
              <a:t>(Book Number): </a:t>
            </a:r>
            <a:r>
              <a:rPr lang="en-US" sz="1100" b="1" kern="0" dirty="0">
                <a:solidFill>
                  <a:srgbClr val="FF0000"/>
                </a:solidFill>
              </a:rPr>
              <a:t>000871251</a:t>
            </a:r>
            <a:endParaRPr lang="en-GB" sz="3200" b="1" kern="0" dirty="0">
              <a:solidFill>
                <a:srgbClr val="FF0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285" y="76200"/>
            <a:ext cx="707515" cy="106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202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7769352" cy="990600"/>
          </a:xfrm>
        </p:spPr>
        <p:txBody>
          <a:bodyPr>
            <a:noAutofit/>
          </a:bodyPr>
          <a:lstStyle/>
          <a:p>
            <a:r>
              <a:rPr lang="en-US" sz="2800" b="1" dirty="0"/>
              <a:t>Assessing common mental health and addiction issues with free-access instruments</a:t>
            </a:r>
            <a:endParaRPr lang="en-US" sz="3600" b="1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153400" cy="48006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Sandberg et al. (2013)</a:t>
            </a:r>
          </a:p>
          <a:p>
            <a:endParaRPr lang="en-US" sz="2800" b="1" dirty="0">
              <a:solidFill>
                <a:schemeClr val="tx2"/>
              </a:solidFill>
            </a:endParaRPr>
          </a:p>
          <a:p>
            <a:r>
              <a:rPr lang="en-US" sz="2800" b="1" dirty="0" smtClean="0">
                <a:solidFill>
                  <a:schemeClr val="tx2"/>
                </a:solidFill>
              </a:rPr>
              <a:t>Identifies </a:t>
            </a:r>
            <a:r>
              <a:rPr lang="en-US" sz="2800" b="1" dirty="0">
                <a:solidFill>
                  <a:schemeClr val="tx2"/>
                </a:solidFill>
              </a:rPr>
              <a:t>the most efficient free access instruments and provides </a:t>
            </a:r>
            <a:r>
              <a:rPr lang="en-US" sz="2800" b="1" dirty="0">
                <a:solidFill>
                  <a:schemeClr val="accent2"/>
                </a:solidFill>
              </a:rPr>
              <a:t>summary information</a:t>
            </a:r>
            <a:r>
              <a:rPr lang="en-US" sz="2800" b="1" dirty="0">
                <a:solidFill>
                  <a:schemeClr val="tx2"/>
                </a:solidFill>
              </a:rPr>
              <a:t> about administration, scoring, interpretation, psychometric integrity, and strengths and weaknesses.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477000"/>
            <a:ext cx="8458200" cy="228600"/>
          </a:xfrm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100" b="1" kern="0" dirty="0"/>
              <a:t>http://</a:t>
            </a:r>
            <a:r>
              <a:rPr lang="en-US" sz="1100" b="1" kern="0" dirty="0" smtClean="0"/>
              <a:t>books.google.com/books?id=V5kJXbqLcl8C</a:t>
            </a:r>
            <a:endParaRPr lang="en-GB" sz="3200" b="1" kern="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318" y="76200"/>
            <a:ext cx="685800" cy="1035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463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7769352" cy="990600"/>
          </a:xfrm>
        </p:spPr>
        <p:txBody>
          <a:bodyPr>
            <a:noAutofit/>
          </a:bodyPr>
          <a:lstStyle/>
          <a:p>
            <a:r>
              <a:rPr lang="en-US" sz="3000" b="1" dirty="0"/>
              <a:t>Measuring </a:t>
            </a:r>
            <a:r>
              <a:rPr lang="en-US" sz="3000" b="1" dirty="0" smtClean="0"/>
              <a:t>health: A </a:t>
            </a:r>
            <a:r>
              <a:rPr lang="en-US" sz="3000" b="1" dirty="0"/>
              <a:t>guide to rating scales and questionnaires (</a:t>
            </a:r>
            <a:r>
              <a:rPr lang="en-US" sz="3000" b="1" dirty="0" smtClean="0"/>
              <a:t>McDowell, 2006</a:t>
            </a:r>
            <a:r>
              <a:rPr lang="en-US" sz="3000" b="1" dirty="0"/>
              <a:t>)</a:t>
            </a: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153400" cy="4800600"/>
          </a:xfrm>
        </p:spPr>
        <p:txBody>
          <a:bodyPr>
            <a:normAutofit/>
          </a:bodyPr>
          <a:lstStyle/>
          <a:p>
            <a:endParaRPr lang="en-US" b="1" dirty="0">
              <a:solidFill>
                <a:schemeClr val="tx2"/>
              </a:solidFill>
            </a:endParaRPr>
          </a:p>
          <a:p>
            <a:r>
              <a:rPr lang="en-US" b="1" dirty="0" smtClean="0">
                <a:solidFill>
                  <a:schemeClr val="tx2"/>
                </a:solidFill>
              </a:rPr>
              <a:t>This </a:t>
            </a:r>
            <a:r>
              <a:rPr lang="en-US" b="1" dirty="0" smtClean="0">
                <a:solidFill>
                  <a:schemeClr val="accent2"/>
                </a:solidFill>
              </a:rPr>
              <a:t>3</a:t>
            </a:r>
            <a:r>
              <a:rPr lang="en-US" b="1" baseline="30000" dirty="0" smtClean="0">
                <a:solidFill>
                  <a:schemeClr val="accent2"/>
                </a:solidFill>
              </a:rPr>
              <a:t>rd</a:t>
            </a:r>
            <a:r>
              <a:rPr lang="en-US" b="1" dirty="0" smtClean="0">
                <a:solidFill>
                  <a:schemeClr val="accent2"/>
                </a:solidFill>
              </a:rPr>
              <a:t> edition</a:t>
            </a:r>
            <a:r>
              <a:rPr lang="en-US" b="1" dirty="0" smtClean="0">
                <a:solidFill>
                  <a:schemeClr val="tx2"/>
                </a:solidFill>
              </a:rPr>
              <a:t> provides </a:t>
            </a:r>
            <a:r>
              <a:rPr lang="en-US" b="1" dirty="0">
                <a:solidFill>
                  <a:schemeClr val="accent2"/>
                </a:solidFill>
              </a:rPr>
              <a:t>in-depth reviews </a:t>
            </a:r>
            <a:r>
              <a:rPr lang="en-US" b="1" dirty="0">
                <a:solidFill>
                  <a:schemeClr val="tx2"/>
                </a:solidFill>
              </a:rPr>
              <a:t>of over 100 of the leading health measurement tools and serves as a guide for choosing among them</a:t>
            </a:r>
            <a:r>
              <a:rPr lang="en-US" b="1" dirty="0" smtClean="0">
                <a:solidFill>
                  <a:schemeClr val="tx2"/>
                </a:solidFill>
              </a:rPr>
              <a:t>.</a:t>
            </a:r>
          </a:p>
          <a:p>
            <a:endParaRPr lang="en-US" b="1" dirty="0" smtClean="0">
              <a:solidFill>
                <a:schemeClr val="tx2"/>
              </a:solidFill>
            </a:endParaRPr>
          </a:p>
          <a:p>
            <a:r>
              <a:rPr lang="en-US" b="1" dirty="0">
                <a:solidFill>
                  <a:schemeClr val="tx2"/>
                </a:solidFill>
              </a:rPr>
              <a:t>Each chapter presents a </a:t>
            </a:r>
            <a:r>
              <a:rPr lang="en-US" b="1" dirty="0">
                <a:solidFill>
                  <a:schemeClr val="accent2"/>
                </a:solidFill>
              </a:rPr>
              <a:t>tabular comparison </a:t>
            </a:r>
            <a:r>
              <a:rPr lang="en-US" b="1" dirty="0">
                <a:solidFill>
                  <a:schemeClr val="tx2"/>
                </a:solidFill>
              </a:rPr>
              <a:t>of the quality of the instruments reviewed, followed by </a:t>
            </a:r>
            <a:r>
              <a:rPr lang="en-US" b="1" dirty="0" smtClean="0">
                <a:solidFill>
                  <a:schemeClr val="tx2"/>
                </a:solidFill>
              </a:rPr>
              <a:t>reliability </a:t>
            </a:r>
            <a:r>
              <a:rPr lang="en-US" b="1" dirty="0">
                <a:solidFill>
                  <a:schemeClr val="tx2"/>
                </a:solidFill>
              </a:rPr>
              <a:t>and validity and, where possible, shows a </a:t>
            </a:r>
            <a:r>
              <a:rPr lang="en-US" b="1" dirty="0">
                <a:solidFill>
                  <a:schemeClr val="accent2"/>
                </a:solidFill>
              </a:rPr>
              <a:t>copy of the actual scale</a:t>
            </a:r>
            <a:r>
              <a:rPr lang="en-US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34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477000"/>
            <a:ext cx="8458200" cy="228600"/>
          </a:xfrm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100" b="1" kern="0" dirty="0" smtClean="0">
                <a:solidFill>
                  <a:srgbClr val="FF0000"/>
                </a:solidFill>
              </a:rPr>
              <a:t>MUNI Library (Book Number): </a:t>
            </a:r>
            <a:r>
              <a:rPr lang="en-US" sz="1100" b="1" kern="0" dirty="0">
                <a:solidFill>
                  <a:srgbClr val="FF0000"/>
                </a:solidFill>
              </a:rPr>
              <a:t>3147056575</a:t>
            </a:r>
            <a:endParaRPr lang="en-GB" sz="3200" b="1" kern="0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560" y="0"/>
            <a:ext cx="85344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145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7769352" cy="990600"/>
          </a:xfrm>
        </p:spPr>
        <p:txBody>
          <a:bodyPr>
            <a:noAutofit/>
          </a:bodyPr>
          <a:lstStyle/>
          <a:p>
            <a:r>
              <a:rPr lang="en-US" sz="3000" b="1" dirty="0"/>
              <a:t>Health m</a:t>
            </a:r>
            <a:r>
              <a:rPr lang="en-US" sz="3000" b="1" dirty="0" smtClean="0"/>
              <a:t>easurement scales</a:t>
            </a:r>
            <a:r>
              <a:rPr lang="en-US" sz="3000" b="1" dirty="0"/>
              <a:t>: A practical guide to their development and use</a:t>
            </a: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153400" cy="4800600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chemeClr val="tx2"/>
                </a:solidFill>
              </a:rPr>
              <a:t>Streiner</a:t>
            </a:r>
            <a:r>
              <a:rPr lang="en-US" b="1" dirty="0">
                <a:solidFill>
                  <a:schemeClr val="tx2"/>
                </a:solidFill>
              </a:rPr>
              <a:t> &amp; Norman (2008)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This </a:t>
            </a:r>
            <a:r>
              <a:rPr lang="en-US" b="1" dirty="0" smtClean="0">
                <a:solidFill>
                  <a:schemeClr val="accent2"/>
                </a:solidFill>
              </a:rPr>
              <a:t>4</a:t>
            </a:r>
            <a:r>
              <a:rPr lang="en-US" b="1" baseline="30000" dirty="0" smtClean="0">
                <a:solidFill>
                  <a:schemeClr val="accent2"/>
                </a:solidFill>
              </a:rPr>
              <a:t>rd</a:t>
            </a:r>
            <a:r>
              <a:rPr lang="en-US" b="1" dirty="0" smtClean="0">
                <a:solidFill>
                  <a:schemeClr val="accent2"/>
                </a:solidFill>
              </a:rPr>
              <a:t> edition</a:t>
            </a:r>
            <a:r>
              <a:rPr lang="en-US" b="1" dirty="0" smtClean="0">
                <a:solidFill>
                  <a:schemeClr val="tx2"/>
                </a:solidFill>
              </a:rPr>
              <a:t> is a practical </a:t>
            </a:r>
            <a:r>
              <a:rPr lang="en-US" b="1" dirty="0">
                <a:solidFill>
                  <a:schemeClr val="tx2"/>
                </a:solidFill>
              </a:rPr>
              <a:t>guide for clinicians who are developing tools to measure subjective states, attitudes, or non-tangible outcomes.</a:t>
            </a:r>
            <a:endParaRPr lang="en-US" b="1" dirty="0" smtClean="0">
              <a:solidFill>
                <a:schemeClr val="tx2"/>
              </a:solidFill>
            </a:endParaRP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Attitudes</a:t>
            </a:r>
            <a:endParaRPr lang="en-US" b="1" dirty="0">
              <a:solidFill>
                <a:schemeClr val="tx2"/>
              </a:solidFill>
            </a:endParaRP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Feelings</a:t>
            </a:r>
            <a:endParaRPr lang="en-US" b="1" dirty="0">
              <a:solidFill>
                <a:schemeClr val="tx2"/>
              </a:solidFill>
            </a:endParaRP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Quality </a:t>
            </a:r>
            <a:r>
              <a:rPr lang="en-US" b="1" dirty="0">
                <a:solidFill>
                  <a:schemeClr val="tx2"/>
                </a:solidFill>
              </a:rPr>
              <a:t>of life</a:t>
            </a: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Educational </a:t>
            </a:r>
            <a:r>
              <a:rPr lang="en-US" b="1" dirty="0">
                <a:solidFill>
                  <a:schemeClr val="tx2"/>
                </a:solidFill>
              </a:rPr>
              <a:t>achievement and aptitude</a:t>
            </a: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Learning </a:t>
            </a:r>
            <a:r>
              <a:rPr lang="en-US" b="1" dirty="0">
                <a:solidFill>
                  <a:schemeClr val="tx2"/>
                </a:solidFill>
              </a:rPr>
              <a:t>style</a:t>
            </a:r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35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477000"/>
            <a:ext cx="8458200" cy="228600"/>
          </a:xfrm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100" b="1" kern="0" dirty="0">
                <a:solidFill>
                  <a:srgbClr val="FF0000"/>
                </a:solidFill>
              </a:rPr>
              <a:t>MUNI Library </a:t>
            </a:r>
            <a:r>
              <a:rPr lang="en-US" sz="1100" b="1" kern="0" dirty="0" smtClean="0">
                <a:solidFill>
                  <a:srgbClr val="FF0000"/>
                </a:solidFill>
              </a:rPr>
              <a:t>(Book Number): </a:t>
            </a:r>
            <a:r>
              <a:rPr lang="en-US" sz="1100" b="1" kern="0" dirty="0">
                <a:solidFill>
                  <a:srgbClr val="FF0000"/>
                </a:solidFill>
              </a:rPr>
              <a:t>000848258</a:t>
            </a:r>
            <a:endParaRPr lang="en-GB" sz="3200" b="1" kern="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52400"/>
            <a:ext cx="685800" cy="1035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538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7769352" cy="990600"/>
          </a:xfrm>
        </p:spPr>
        <p:txBody>
          <a:bodyPr>
            <a:noAutofit/>
          </a:bodyPr>
          <a:lstStyle/>
          <a:p>
            <a:r>
              <a:rPr lang="en-US" sz="3000" b="1" dirty="0"/>
              <a:t>Measurement in health behavior: Methods for research and evaluation (Di </a:t>
            </a:r>
            <a:r>
              <a:rPr lang="en-US" sz="3000" b="1" dirty="0" err="1"/>
              <a:t>Lorio</a:t>
            </a:r>
            <a:r>
              <a:rPr lang="en-US" sz="3000" b="1" dirty="0"/>
              <a:t>, </a:t>
            </a:r>
            <a:r>
              <a:rPr lang="en-US" sz="3000" b="1" dirty="0" smtClean="0"/>
              <a:t>2006)</a:t>
            </a:r>
            <a:endParaRPr lang="en-US" sz="3000" b="1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153400" cy="4800600"/>
          </a:xfrm>
        </p:spPr>
        <p:txBody>
          <a:bodyPr>
            <a:normAutofit/>
          </a:bodyPr>
          <a:lstStyle/>
          <a:p>
            <a:endParaRPr lang="en-US" b="1" dirty="0">
              <a:solidFill>
                <a:schemeClr val="tx2"/>
              </a:solidFill>
            </a:endParaRPr>
          </a:p>
          <a:p>
            <a:r>
              <a:rPr lang="en-US" b="1" dirty="0">
                <a:solidFill>
                  <a:schemeClr val="tx2"/>
                </a:solidFill>
              </a:rPr>
              <a:t>Offers </a:t>
            </a:r>
            <a:r>
              <a:rPr lang="en-US" b="1" dirty="0" smtClean="0">
                <a:solidFill>
                  <a:schemeClr val="tx2"/>
                </a:solidFill>
              </a:rPr>
              <a:t>information needed </a:t>
            </a:r>
            <a:r>
              <a:rPr lang="en-US" b="1" dirty="0">
                <a:solidFill>
                  <a:schemeClr val="tx2"/>
                </a:solidFill>
              </a:rPr>
              <a:t>to improve </a:t>
            </a:r>
            <a:r>
              <a:rPr lang="en-US" b="1" dirty="0" smtClean="0">
                <a:solidFill>
                  <a:schemeClr val="tx2"/>
                </a:solidFill>
              </a:rPr>
              <a:t>the </a:t>
            </a:r>
            <a:r>
              <a:rPr lang="en-US" b="1" dirty="0">
                <a:solidFill>
                  <a:schemeClr val="tx2"/>
                </a:solidFill>
              </a:rPr>
              <a:t>knowledge of </a:t>
            </a:r>
            <a:r>
              <a:rPr lang="en-US" b="1" dirty="0">
                <a:solidFill>
                  <a:schemeClr val="accent2"/>
                </a:solidFill>
              </a:rPr>
              <a:t>instrument development </a:t>
            </a:r>
            <a:r>
              <a:rPr lang="en-US" b="1" dirty="0">
                <a:solidFill>
                  <a:schemeClr val="tx2"/>
                </a:solidFill>
              </a:rPr>
              <a:t>and testing and </a:t>
            </a:r>
            <a:r>
              <a:rPr lang="en-US" b="1" dirty="0" smtClean="0">
                <a:solidFill>
                  <a:schemeClr val="tx2"/>
                </a:solidFill>
              </a:rPr>
              <a:t>the </a:t>
            </a:r>
            <a:r>
              <a:rPr lang="en-US" b="1" dirty="0">
                <a:solidFill>
                  <a:schemeClr val="tx2"/>
                </a:solidFill>
              </a:rPr>
              <a:t>understanding of </a:t>
            </a:r>
            <a:r>
              <a:rPr lang="en-US" b="1" dirty="0">
                <a:solidFill>
                  <a:schemeClr val="accent2"/>
                </a:solidFill>
              </a:rPr>
              <a:t>reliability and validity</a:t>
            </a:r>
            <a:r>
              <a:rPr lang="en-US" b="1" dirty="0">
                <a:solidFill>
                  <a:schemeClr val="tx2"/>
                </a:solidFill>
              </a:rPr>
              <a:t> testing discussed in articles and reports.</a:t>
            </a:r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36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477000"/>
            <a:ext cx="8458200" cy="228600"/>
          </a:xfrm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100" b="1" kern="0" dirty="0"/>
              <a:t>http://</a:t>
            </a:r>
            <a:r>
              <a:rPr lang="en-US" sz="1100" b="1" kern="0" dirty="0" smtClean="0"/>
              <a:t>books.google.com/books?id=JXv2z6NflR4C</a:t>
            </a:r>
            <a:endParaRPr lang="en-GB" sz="3200" b="1" kern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52400"/>
            <a:ext cx="762000" cy="103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227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7769352" cy="990600"/>
          </a:xfrm>
        </p:spPr>
        <p:txBody>
          <a:bodyPr>
            <a:noAutofit/>
          </a:bodyPr>
          <a:lstStyle/>
          <a:p>
            <a:r>
              <a:rPr lang="en-US" sz="3600" b="1" dirty="0"/>
              <a:t>Measuring </a:t>
            </a:r>
            <a:r>
              <a:rPr lang="en-US" sz="3600" b="1" dirty="0" smtClean="0"/>
              <a:t>health and wellbeing</a:t>
            </a:r>
            <a:endParaRPr lang="en-US" sz="3600" b="1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153400" cy="4800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Harvey &amp; Taylor </a:t>
            </a:r>
            <a:r>
              <a:rPr lang="en-US" b="1" dirty="0" smtClean="0">
                <a:solidFill>
                  <a:schemeClr val="tx2"/>
                </a:solidFill>
              </a:rPr>
              <a:t>(2013)</a:t>
            </a:r>
            <a:endParaRPr lang="en-US" b="1" dirty="0">
              <a:solidFill>
                <a:schemeClr val="tx2"/>
              </a:solidFill>
            </a:endParaRPr>
          </a:p>
          <a:p>
            <a:r>
              <a:rPr lang="en-US" b="1" dirty="0" smtClean="0">
                <a:solidFill>
                  <a:schemeClr val="tx2"/>
                </a:solidFill>
              </a:rPr>
              <a:t>It </a:t>
            </a:r>
            <a:r>
              <a:rPr lang="en-US" b="1" dirty="0">
                <a:solidFill>
                  <a:schemeClr val="tx2"/>
                </a:solidFill>
              </a:rPr>
              <a:t>is concerned with assessing and describing the needs, health and wellbeing of </a:t>
            </a:r>
            <a:r>
              <a:rPr lang="en-US" b="1" dirty="0">
                <a:solidFill>
                  <a:schemeClr val="accent2"/>
                </a:solidFill>
              </a:rPr>
              <a:t>specific populations, communities and groups</a:t>
            </a:r>
            <a:r>
              <a:rPr lang="en-US" b="1" dirty="0" smtClean="0">
                <a:solidFill>
                  <a:schemeClr val="tx2"/>
                </a:solidFill>
              </a:rPr>
              <a:t>.</a:t>
            </a:r>
          </a:p>
          <a:p>
            <a:endParaRPr lang="en-US" b="1" dirty="0">
              <a:solidFill>
                <a:schemeClr val="tx2"/>
              </a:solidFill>
            </a:endParaRPr>
          </a:p>
          <a:p>
            <a:r>
              <a:rPr lang="en-US" b="1" dirty="0">
                <a:solidFill>
                  <a:schemeClr val="accent2"/>
                </a:solidFill>
              </a:rPr>
              <a:t>Case studies</a:t>
            </a:r>
            <a:r>
              <a:rPr lang="en-US" b="1" dirty="0">
                <a:solidFill>
                  <a:schemeClr val="tx2"/>
                </a:solidFill>
              </a:rPr>
              <a:t>, activities and research summaries are used throughout the book to help the reader understand how to apply theory to practice.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477000"/>
            <a:ext cx="8458200" cy="228600"/>
          </a:xfrm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100" b="1" kern="0" dirty="0" smtClean="0">
                <a:solidFill>
                  <a:srgbClr val="FF0000"/>
                </a:solidFill>
              </a:rPr>
              <a:t>MUNI Library (Book Number): </a:t>
            </a:r>
            <a:r>
              <a:rPr lang="en-US" sz="1100" b="1" kern="0" dirty="0">
                <a:solidFill>
                  <a:srgbClr val="FF0000"/>
                </a:solidFill>
              </a:rPr>
              <a:t>3147058339</a:t>
            </a:r>
            <a:endParaRPr lang="en-GB" sz="3200" b="1" kern="0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52398"/>
            <a:ext cx="762000" cy="108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789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Handbook of clinical rating scales and assessment in psychiatry and mental health</a:t>
            </a:r>
            <a:endParaRPr lang="en-US" sz="3200" b="1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82000" cy="1752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Baer &amp; </a:t>
            </a:r>
            <a:r>
              <a:rPr lang="en-US" b="1" dirty="0" err="1" smtClean="0">
                <a:solidFill>
                  <a:schemeClr val="tx2"/>
                </a:solidFill>
              </a:rPr>
              <a:t>Blais</a:t>
            </a:r>
            <a:r>
              <a:rPr lang="en-US" b="1" dirty="0" smtClean="0">
                <a:solidFill>
                  <a:schemeClr val="tx2"/>
                </a:solidFill>
              </a:rPr>
              <a:t> (2010) </a:t>
            </a:r>
          </a:p>
          <a:p>
            <a:endParaRPr lang="en-US" b="1" dirty="0">
              <a:solidFill>
                <a:schemeClr val="tx2"/>
              </a:solidFill>
            </a:endParaRPr>
          </a:p>
          <a:p>
            <a:r>
              <a:rPr lang="en-US" b="1" dirty="0" smtClean="0">
                <a:solidFill>
                  <a:schemeClr val="tx2"/>
                </a:solidFill>
              </a:rPr>
              <a:t>Covered chapters: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38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/>
              <a:t>http://books.google.com/books?id=zqvfXSO-5vQC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76200"/>
            <a:ext cx="75438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/>
          <p:cNvSpPr txBox="1">
            <a:spLocks/>
          </p:cNvSpPr>
          <p:nvPr/>
        </p:nvSpPr>
        <p:spPr>
          <a:xfrm>
            <a:off x="381000" y="3352800"/>
            <a:ext cx="4762500" cy="2895600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b="1" dirty="0">
                <a:solidFill>
                  <a:schemeClr val="tx2"/>
                </a:solidFill>
              </a:rPr>
              <a:t>Depression</a:t>
            </a:r>
          </a:p>
          <a:p>
            <a:pPr lvl="1"/>
            <a:r>
              <a:rPr lang="en-US" b="1" dirty="0">
                <a:solidFill>
                  <a:schemeClr val="tx2"/>
                </a:solidFill>
              </a:rPr>
              <a:t>Anxiety Disorders</a:t>
            </a:r>
          </a:p>
          <a:p>
            <a:pPr lvl="1"/>
            <a:r>
              <a:rPr lang="en-US" b="1" dirty="0">
                <a:solidFill>
                  <a:schemeClr val="tx2"/>
                </a:solidFill>
              </a:rPr>
              <a:t>Bipolar Disorder</a:t>
            </a:r>
          </a:p>
          <a:p>
            <a:pPr lvl="1"/>
            <a:r>
              <a:rPr lang="en-US" b="1" dirty="0">
                <a:solidFill>
                  <a:schemeClr val="tx2"/>
                </a:solidFill>
              </a:rPr>
              <a:t>Eating </a:t>
            </a:r>
            <a:r>
              <a:rPr lang="en-US" b="1" dirty="0" smtClean="0">
                <a:solidFill>
                  <a:schemeClr val="tx2"/>
                </a:solidFill>
              </a:rPr>
              <a:t>Disorders</a:t>
            </a:r>
          </a:p>
          <a:p>
            <a:pPr lvl="1"/>
            <a:r>
              <a:rPr lang="en-US" b="1" dirty="0">
                <a:solidFill>
                  <a:schemeClr val="tx2"/>
                </a:solidFill>
              </a:rPr>
              <a:t>Addictions (alcohol, nicotine)</a:t>
            </a:r>
          </a:p>
          <a:p>
            <a:pPr lvl="1"/>
            <a:r>
              <a:rPr lang="en-US" b="1" dirty="0">
                <a:solidFill>
                  <a:schemeClr val="tx2"/>
                </a:solidFill>
              </a:rPr>
              <a:t>Personality </a:t>
            </a:r>
            <a:r>
              <a:rPr lang="en-US" b="1" dirty="0" err="1">
                <a:solidFill>
                  <a:schemeClr val="tx2"/>
                </a:solidFill>
              </a:rPr>
              <a:t>Disoders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8" name="Rectangle 2"/>
          <p:cNvSpPr txBox="1">
            <a:spLocks/>
          </p:cNvSpPr>
          <p:nvPr/>
        </p:nvSpPr>
        <p:spPr>
          <a:xfrm>
            <a:off x="4867910" y="3378200"/>
            <a:ext cx="4276090" cy="289560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b="1" dirty="0">
                <a:solidFill>
                  <a:schemeClr val="tx2"/>
                </a:solidFill>
              </a:rPr>
              <a:t>Outcomes in Mental </a:t>
            </a:r>
            <a:r>
              <a:rPr lang="en-US" b="1" dirty="0" smtClean="0">
                <a:solidFill>
                  <a:schemeClr val="tx2"/>
                </a:solidFill>
              </a:rPr>
              <a:t>Health</a:t>
            </a: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Adult ADHD</a:t>
            </a: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Schizophrenia</a:t>
            </a:r>
          </a:p>
          <a:p>
            <a:pPr lvl="1"/>
            <a:r>
              <a:rPr lang="en-US" b="1" dirty="0">
                <a:solidFill>
                  <a:schemeClr val="tx2"/>
                </a:solidFill>
              </a:rPr>
              <a:t>Cognitive and Neuropsychological </a:t>
            </a:r>
            <a:r>
              <a:rPr lang="en-US" b="1" dirty="0" smtClean="0">
                <a:solidFill>
                  <a:schemeClr val="tx2"/>
                </a:solidFill>
              </a:rPr>
              <a:t>Status</a:t>
            </a:r>
          </a:p>
          <a:p>
            <a:pPr lvl="1"/>
            <a:r>
              <a:rPr lang="en-US" b="1" dirty="0">
                <a:solidFill>
                  <a:schemeClr val="tx2"/>
                </a:solidFill>
              </a:rPr>
              <a:t>Psychotherapy </a:t>
            </a:r>
            <a:r>
              <a:rPr lang="en-US" b="1" dirty="0" smtClean="0">
                <a:solidFill>
                  <a:schemeClr val="tx2"/>
                </a:solidFill>
              </a:rPr>
              <a:t>Practice</a:t>
            </a: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Terrorism impact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86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Handbook of clinical rating scales and assessment in psychiatry and mental health</a:t>
            </a:r>
            <a:endParaRPr lang="en-US" sz="3200" b="1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8382000" cy="4800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The Terrorism Catastrophizing Scale (TCS)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39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/>
              <a:t>http://books.google.com/books?id=zqvfXSO-5vQC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76200"/>
            <a:ext cx="75438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09800"/>
            <a:ext cx="4114800" cy="432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305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/>
              <a:t>Tests in Print VIII (2011)</a:t>
            </a:r>
            <a:endParaRPr lang="en-US" sz="4000" b="1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876800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dirty="0" smtClean="0">
                <a:solidFill>
                  <a:schemeClr val="accent2"/>
                </a:solidFill>
              </a:rPr>
              <a:t>Complement </a:t>
            </a:r>
            <a:r>
              <a:rPr lang="en-US" sz="3200" b="1" dirty="0" smtClean="0">
                <a:solidFill>
                  <a:schemeClr val="tx2"/>
                </a:solidFill>
              </a:rPr>
              <a:t>the Mental Measurements Yearbooks.</a:t>
            </a:r>
          </a:p>
          <a:p>
            <a:endParaRPr lang="en-US" sz="3200" b="1" dirty="0" smtClean="0">
              <a:solidFill>
                <a:schemeClr val="tx2"/>
              </a:solidFill>
            </a:endParaRPr>
          </a:p>
          <a:p>
            <a:r>
              <a:rPr lang="en-US" sz="3200" b="1" dirty="0" smtClean="0">
                <a:solidFill>
                  <a:schemeClr val="tx2"/>
                </a:solidFill>
              </a:rPr>
              <a:t>Information on available tests and specific test </a:t>
            </a:r>
            <a:r>
              <a:rPr lang="en-US" sz="3200" b="1" dirty="0" smtClean="0">
                <a:solidFill>
                  <a:schemeClr val="accent2"/>
                </a:solidFill>
              </a:rPr>
              <a:t>bibliographies</a:t>
            </a:r>
            <a:r>
              <a:rPr lang="en-US" sz="3200" b="1" dirty="0" smtClean="0">
                <a:solidFill>
                  <a:schemeClr val="tx2"/>
                </a:solidFill>
              </a:rPr>
              <a:t>.</a:t>
            </a:r>
          </a:p>
          <a:p>
            <a:endParaRPr lang="en-US" sz="3200" b="1" dirty="0" smtClean="0">
              <a:solidFill>
                <a:schemeClr val="tx2"/>
              </a:solidFill>
            </a:endParaRPr>
          </a:p>
          <a:p>
            <a:r>
              <a:rPr lang="en-US" sz="3200" b="1" dirty="0" smtClean="0">
                <a:solidFill>
                  <a:schemeClr val="tx2"/>
                </a:solidFill>
              </a:rPr>
              <a:t>Contains </a:t>
            </a:r>
            <a:r>
              <a:rPr lang="en-US" sz="3200" b="1" dirty="0" smtClean="0">
                <a:solidFill>
                  <a:schemeClr val="accent2"/>
                </a:solidFill>
              </a:rPr>
              <a:t>descriptive information</a:t>
            </a:r>
            <a:r>
              <a:rPr lang="en-US" sz="3200" b="1" dirty="0" smtClean="0">
                <a:solidFill>
                  <a:schemeClr val="tx2"/>
                </a:solidFill>
              </a:rPr>
              <a:t> on approximately 3,000 testing instruments, including specific data on its purpose, target population, scoring, and pricing.</a:t>
            </a:r>
            <a:endParaRPr lang="en-US" b="1" dirty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100" b="1" kern="0" dirty="0" smtClean="0">
                <a:solidFill>
                  <a:srgbClr val="FF0000"/>
                </a:solidFill>
              </a:rPr>
              <a:t>MUNI Library (Book Number): </a:t>
            </a:r>
            <a:r>
              <a:rPr lang="en-US" sz="1100" b="1" kern="0" dirty="0">
                <a:solidFill>
                  <a:srgbClr val="FF0000"/>
                </a:solidFill>
              </a:rPr>
              <a:t>4240765193</a:t>
            </a:r>
            <a:endParaRPr lang="en-GB" sz="3200" b="1" kern="0" dirty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67700" y="76200"/>
            <a:ext cx="800100" cy="115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320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b="1" dirty="0"/>
              <a:t>Social Support Measurement and Intervention</a:t>
            </a: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8382000" cy="4800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Cohen et al</a:t>
            </a:r>
            <a:r>
              <a:rPr lang="en-US" b="1" dirty="0" smtClean="0">
                <a:solidFill>
                  <a:schemeClr val="tx2"/>
                </a:solidFill>
              </a:rPr>
              <a:t>. (2000)</a:t>
            </a:r>
            <a:endParaRPr lang="en-US" b="1" dirty="0">
              <a:solidFill>
                <a:schemeClr val="tx2"/>
              </a:solidFill>
            </a:endParaRPr>
          </a:p>
          <a:p>
            <a:r>
              <a:rPr lang="en-US" b="1" dirty="0" smtClean="0">
                <a:solidFill>
                  <a:schemeClr val="tx2"/>
                </a:solidFill>
              </a:rPr>
              <a:t>Provides a </a:t>
            </a:r>
            <a:r>
              <a:rPr lang="en-US" b="1" dirty="0" smtClean="0">
                <a:solidFill>
                  <a:schemeClr val="accent2"/>
                </a:solidFill>
              </a:rPr>
              <a:t>solid theoretical background </a:t>
            </a:r>
            <a:r>
              <a:rPr lang="en-US" b="1" dirty="0" smtClean="0">
                <a:solidFill>
                  <a:schemeClr val="tx2"/>
                </a:solidFill>
              </a:rPr>
              <a:t>for the measurement of social support.</a:t>
            </a:r>
          </a:p>
          <a:p>
            <a:endParaRPr lang="en-US" b="1" dirty="0" smtClean="0">
              <a:solidFill>
                <a:schemeClr val="tx2"/>
              </a:solidFill>
            </a:endParaRPr>
          </a:p>
          <a:p>
            <a:r>
              <a:rPr lang="en-US" b="1" dirty="0" smtClean="0">
                <a:solidFill>
                  <a:schemeClr val="tx2"/>
                </a:solidFill>
              </a:rPr>
              <a:t>Includes different theoretical </a:t>
            </a:r>
            <a:r>
              <a:rPr lang="en-US" b="1" dirty="0" smtClean="0">
                <a:solidFill>
                  <a:schemeClr val="accent2"/>
                </a:solidFill>
              </a:rPr>
              <a:t>perspectives</a:t>
            </a:r>
            <a:r>
              <a:rPr lang="en-US" b="1" dirty="0" smtClean="0">
                <a:solidFill>
                  <a:schemeClr val="tx2"/>
                </a:solidFill>
              </a:rPr>
              <a:t>.</a:t>
            </a: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r>
              <a:rPr lang="en-US" b="1" dirty="0" smtClean="0">
                <a:solidFill>
                  <a:schemeClr val="tx2"/>
                </a:solidFill>
              </a:rPr>
              <a:t>Includes </a:t>
            </a:r>
            <a:r>
              <a:rPr lang="en-US" b="1" dirty="0" smtClean="0">
                <a:solidFill>
                  <a:schemeClr val="accent2"/>
                </a:solidFill>
              </a:rPr>
              <a:t>related constructs</a:t>
            </a:r>
            <a:r>
              <a:rPr lang="en-US" b="1" dirty="0" smtClean="0">
                <a:solidFill>
                  <a:schemeClr val="tx2"/>
                </a:solidFill>
              </a:rPr>
              <a:t>.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40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/>
              <a:t>http://books.google.com/books?id=I_0HZQXQk2gC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76200"/>
            <a:ext cx="762000" cy="119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439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b="1" dirty="0"/>
              <a:t>Social Support Measurement and Intervention</a:t>
            </a: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8382000" cy="4800600"/>
          </a:xfrm>
        </p:spPr>
        <p:txBody>
          <a:bodyPr>
            <a:normAutofit/>
          </a:bodyPr>
          <a:lstStyle/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41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/>
              <a:t>http://books.google.com/books?id=I_0HZQXQk2gC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76200"/>
            <a:ext cx="762000" cy="119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76399"/>
            <a:ext cx="5791200" cy="4911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022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848600" cy="990600"/>
          </a:xfrm>
        </p:spPr>
        <p:txBody>
          <a:bodyPr>
            <a:noAutofit/>
          </a:bodyPr>
          <a:lstStyle/>
          <a:p>
            <a:r>
              <a:rPr lang="en-US" sz="3200" b="1" dirty="0"/>
              <a:t>Therapy outcome measures for rehabilitation </a:t>
            </a:r>
            <a:r>
              <a:rPr lang="en-US" sz="3200" b="1" dirty="0" smtClean="0"/>
              <a:t>professionals (</a:t>
            </a:r>
            <a:r>
              <a:rPr lang="en-US" sz="3200" b="1" dirty="0" err="1" smtClean="0"/>
              <a:t>Enderby</a:t>
            </a:r>
            <a:r>
              <a:rPr lang="en-US" sz="3200" b="1" dirty="0" smtClean="0"/>
              <a:t> et al., 2006)</a:t>
            </a:r>
            <a:endParaRPr lang="en-US" sz="3200" b="1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8382000" cy="4800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Concise 152 pages book covering the use of the </a:t>
            </a:r>
            <a:r>
              <a:rPr lang="en-US" b="1" dirty="0" smtClean="0">
                <a:solidFill>
                  <a:schemeClr val="accent2"/>
                </a:solidFill>
              </a:rPr>
              <a:t>TOM Core Scale </a:t>
            </a:r>
            <a:r>
              <a:rPr lang="en-US" b="1" dirty="0" smtClean="0">
                <a:solidFill>
                  <a:schemeClr val="tx2"/>
                </a:solidFill>
              </a:rPr>
              <a:t>in 26 different diseases.</a:t>
            </a:r>
          </a:p>
          <a:p>
            <a:pPr lvl="1"/>
            <a:endParaRPr lang="en-US" b="1" dirty="0" smtClean="0">
              <a:solidFill>
                <a:schemeClr val="tx2"/>
              </a:solidFill>
            </a:endParaRP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Impairment</a:t>
            </a: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Activity</a:t>
            </a: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Participation</a:t>
            </a: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Well-being/Distress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42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/>
              <a:t>http://</a:t>
            </a:r>
            <a:r>
              <a:rPr lang="en-US" sz="1100" b="1" dirty="0" smtClean="0"/>
              <a:t>books.google.com/books?id=cn8VPZSeJdEC</a:t>
            </a:r>
            <a:endParaRPr lang="en-US" sz="11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687" y="101601"/>
            <a:ext cx="784225" cy="102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120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Therapy outcome measures for rehabilitation professionals</a:t>
            </a: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8382000" cy="4800600"/>
          </a:xfrm>
        </p:spPr>
        <p:txBody>
          <a:bodyPr>
            <a:normAutofit/>
          </a:bodyPr>
          <a:lstStyle/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43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/>
              <a:t>http://</a:t>
            </a:r>
            <a:r>
              <a:rPr lang="en-US" sz="1100" b="1" dirty="0" smtClean="0"/>
              <a:t>books.google.com/books?id=cn8VPZSeJdEC</a:t>
            </a:r>
            <a:endParaRPr lang="en-US" sz="11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687" y="101601"/>
            <a:ext cx="784225" cy="102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00200"/>
            <a:ext cx="3721552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28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Therapy outcome measures for rehabilitation professionals</a:t>
            </a: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8382000" cy="4800600"/>
          </a:xfrm>
        </p:spPr>
        <p:txBody>
          <a:bodyPr>
            <a:normAutofit/>
          </a:bodyPr>
          <a:lstStyle/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44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/>
              <a:t>http://</a:t>
            </a:r>
            <a:r>
              <a:rPr lang="en-US" sz="1100" b="1" dirty="0" smtClean="0"/>
              <a:t>books.google.com/books?id=cn8VPZSeJdEC</a:t>
            </a:r>
            <a:endParaRPr lang="en-US" sz="11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687" y="101601"/>
            <a:ext cx="784225" cy="102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524000"/>
            <a:ext cx="3733800" cy="5050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979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Therapy outcome measures for rehabilitation professionals</a:t>
            </a: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8382000" cy="4800600"/>
          </a:xfrm>
        </p:spPr>
        <p:txBody>
          <a:bodyPr>
            <a:normAutofit/>
          </a:bodyPr>
          <a:lstStyle/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45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/>
              <a:t>http://</a:t>
            </a:r>
            <a:r>
              <a:rPr lang="en-US" sz="1100" b="1" dirty="0" smtClean="0"/>
              <a:t>books.google.com/books?id=cn8VPZSeJdEC</a:t>
            </a:r>
            <a:endParaRPr lang="en-US" sz="11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687" y="101601"/>
            <a:ext cx="784225" cy="102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1524000"/>
            <a:ext cx="3966287" cy="521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542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153400" cy="990600"/>
          </a:xfrm>
        </p:spPr>
        <p:txBody>
          <a:bodyPr>
            <a:noAutofit/>
          </a:bodyPr>
          <a:lstStyle/>
          <a:p>
            <a:r>
              <a:rPr lang="en-US" sz="2600" b="1" dirty="0"/>
              <a:t>Principles of assessment and outcome measurement for occupational therapists and physiotherapists</a:t>
            </a: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8382000" cy="4800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Fawcett (2013). </a:t>
            </a:r>
            <a:r>
              <a:rPr lang="en-US" b="1" dirty="0" smtClean="0">
                <a:solidFill>
                  <a:schemeClr val="accent2"/>
                </a:solidFill>
              </a:rPr>
              <a:t>Wide coverage </a:t>
            </a:r>
            <a:r>
              <a:rPr lang="en-US" b="1" dirty="0" smtClean="0">
                <a:solidFill>
                  <a:schemeClr val="tx2"/>
                </a:solidFill>
              </a:rPr>
              <a:t>of the different aspects of measurement:</a:t>
            </a:r>
          </a:p>
          <a:p>
            <a:pPr lvl="1"/>
            <a:endParaRPr lang="en-US" b="1" dirty="0" smtClean="0">
              <a:solidFill>
                <a:schemeClr val="tx2"/>
              </a:solidFill>
            </a:endParaRP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Importance of accurate assessment</a:t>
            </a: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Methods and sources of assessment</a:t>
            </a: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Purposes of assessment</a:t>
            </a: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Levels of measurement</a:t>
            </a: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Standardization and test development</a:t>
            </a: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Validity, reliability</a:t>
            </a: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Test administration, reporting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46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/>
              <a:t>http://</a:t>
            </a:r>
            <a:r>
              <a:rPr lang="en-US" sz="1100" b="1" dirty="0" smtClean="0"/>
              <a:t>books.google.com/books?id=s-NWZfVHcW0C</a:t>
            </a:r>
            <a:endParaRPr lang="en-US" sz="11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188" y="12700"/>
            <a:ext cx="874812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697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153400" cy="990600"/>
          </a:xfrm>
        </p:spPr>
        <p:txBody>
          <a:bodyPr>
            <a:noAutofit/>
          </a:bodyPr>
          <a:lstStyle/>
          <a:p>
            <a:r>
              <a:rPr lang="en-US" sz="2600" b="1" dirty="0"/>
              <a:t>Principles of assessment and outcome measurement for occupational therapists and physiotherapists</a:t>
            </a: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8382000" cy="4800600"/>
          </a:xfrm>
        </p:spPr>
        <p:txBody>
          <a:bodyPr>
            <a:normAutofit/>
          </a:bodyPr>
          <a:lstStyle/>
          <a:p>
            <a:endParaRPr lang="en-US" b="1" dirty="0" smtClean="0">
              <a:solidFill>
                <a:schemeClr val="tx2"/>
              </a:solidFill>
            </a:endParaRPr>
          </a:p>
          <a:p>
            <a:r>
              <a:rPr lang="en-US" b="1" dirty="0" smtClean="0">
                <a:solidFill>
                  <a:schemeClr val="tx2"/>
                </a:solidFill>
              </a:rPr>
              <a:t>This book provides worksheets to:</a:t>
            </a: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Evaluate your evidence-based practice</a:t>
            </a:r>
            <a:endParaRPr lang="en-US" b="1" dirty="0">
              <a:solidFill>
                <a:schemeClr val="tx2"/>
              </a:solidFill>
            </a:endParaRPr>
          </a:p>
          <a:p>
            <a:pPr lvl="1"/>
            <a:r>
              <a:rPr lang="en-US" b="1" dirty="0">
                <a:solidFill>
                  <a:schemeClr val="tx2"/>
                </a:solidFill>
              </a:rPr>
              <a:t>Reflect on data-collection </a:t>
            </a:r>
            <a:r>
              <a:rPr lang="en-US" b="1" dirty="0" smtClean="0">
                <a:solidFill>
                  <a:schemeClr val="tx2"/>
                </a:solidFill>
              </a:rPr>
              <a:t>methods</a:t>
            </a:r>
          </a:p>
          <a:p>
            <a:pPr lvl="1"/>
            <a:r>
              <a:rPr lang="en-US" b="1" dirty="0">
                <a:solidFill>
                  <a:schemeClr val="tx2"/>
                </a:solidFill>
              </a:rPr>
              <a:t>Reflect on the purposes of </a:t>
            </a:r>
            <a:r>
              <a:rPr lang="en-US" b="1" dirty="0" smtClean="0">
                <a:solidFill>
                  <a:schemeClr val="tx2"/>
                </a:solidFill>
              </a:rPr>
              <a:t>assessment</a:t>
            </a:r>
          </a:p>
          <a:p>
            <a:pPr lvl="1"/>
            <a:r>
              <a:rPr lang="en-US" b="1" dirty="0">
                <a:solidFill>
                  <a:schemeClr val="tx2"/>
                </a:solidFill>
              </a:rPr>
              <a:t>Reflect on levels of </a:t>
            </a:r>
            <a:r>
              <a:rPr lang="en-US" b="1" dirty="0" smtClean="0">
                <a:solidFill>
                  <a:schemeClr val="tx2"/>
                </a:solidFill>
              </a:rPr>
              <a:t>measurement</a:t>
            </a:r>
          </a:p>
          <a:p>
            <a:pPr lvl="1"/>
            <a:r>
              <a:rPr lang="en-US" b="1" dirty="0">
                <a:solidFill>
                  <a:schemeClr val="tx2"/>
                </a:solidFill>
              </a:rPr>
              <a:t>Reflect </a:t>
            </a:r>
            <a:r>
              <a:rPr lang="en-US" b="1" dirty="0" smtClean="0">
                <a:solidFill>
                  <a:schemeClr val="tx2"/>
                </a:solidFill>
              </a:rPr>
              <a:t>on </a:t>
            </a:r>
            <a:r>
              <a:rPr lang="en-US" b="1" dirty="0">
                <a:solidFill>
                  <a:schemeClr val="tx2"/>
                </a:solidFill>
              </a:rPr>
              <a:t>the adequacy of </a:t>
            </a:r>
            <a:r>
              <a:rPr lang="en-US" b="1" dirty="0" err="1" smtClean="0">
                <a:solidFill>
                  <a:schemeClr val="tx2"/>
                </a:solidFill>
              </a:rPr>
              <a:t>standardisation</a:t>
            </a:r>
            <a:r>
              <a:rPr lang="en-US" b="1" dirty="0" smtClean="0">
                <a:solidFill>
                  <a:schemeClr val="tx2"/>
                </a:solidFill>
              </a:rPr>
              <a:t> (checklist)</a:t>
            </a: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Prepare </a:t>
            </a:r>
            <a:r>
              <a:rPr lang="en-US" b="1" dirty="0">
                <a:solidFill>
                  <a:schemeClr val="tx2"/>
                </a:solidFill>
              </a:rPr>
              <a:t>for an </a:t>
            </a:r>
            <a:r>
              <a:rPr lang="en-US" b="1" dirty="0" smtClean="0">
                <a:solidFill>
                  <a:schemeClr val="tx2"/>
                </a:solidFill>
              </a:rPr>
              <a:t>assessment (checklist)</a:t>
            </a: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others</a:t>
            </a:r>
          </a:p>
          <a:p>
            <a:pPr lvl="1"/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47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4770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 smtClean="0">
                <a:solidFill>
                  <a:srgbClr val="FF0000"/>
                </a:solidFill>
              </a:rPr>
              <a:t>https://is.muni.cz/auth/el/1423/podzim2014/PSY494P122/43723478/</a:t>
            </a:r>
            <a:endParaRPr lang="en-US" sz="1100" b="1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188" y="12700"/>
            <a:ext cx="874812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021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153400" cy="990600"/>
          </a:xfrm>
        </p:spPr>
        <p:txBody>
          <a:bodyPr>
            <a:noAutofit/>
          </a:bodyPr>
          <a:lstStyle/>
          <a:p>
            <a:r>
              <a:rPr lang="en-US" sz="3400" b="1" dirty="0"/>
              <a:t>Standardized evaluation in clinical practice</a:t>
            </a: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8382000" cy="4800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First (2003)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Focused in the integration and standardization of </a:t>
            </a:r>
            <a:r>
              <a:rPr lang="en-US" b="1" dirty="0" smtClean="0">
                <a:solidFill>
                  <a:schemeClr val="accent2"/>
                </a:solidFill>
              </a:rPr>
              <a:t>assessment methods </a:t>
            </a:r>
            <a:r>
              <a:rPr lang="en-US" b="1" dirty="0" smtClean="0">
                <a:solidFill>
                  <a:schemeClr val="tx2"/>
                </a:solidFill>
              </a:rPr>
              <a:t>for the </a:t>
            </a:r>
            <a:r>
              <a:rPr lang="en-US" b="1" dirty="0" smtClean="0">
                <a:solidFill>
                  <a:schemeClr val="accent2"/>
                </a:solidFill>
              </a:rPr>
              <a:t>diagnosis </a:t>
            </a:r>
            <a:r>
              <a:rPr lang="en-US" b="1" dirty="0" smtClean="0">
                <a:solidFill>
                  <a:schemeClr val="tx2"/>
                </a:solidFill>
              </a:rPr>
              <a:t>in clinical settings.</a:t>
            </a: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r>
              <a:rPr lang="en-US" b="1" dirty="0" smtClean="0">
                <a:solidFill>
                  <a:schemeClr val="tx2"/>
                </a:solidFill>
              </a:rPr>
              <a:t>Specially interesting: an entire chapter to evaluate </a:t>
            </a:r>
            <a:r>
              <a:rPr lang="en-US" b="1" dirty="0" smtClean="0">
                <a:solidFill>
                  <a:schemeClr val="accent2"/>
                </a:solidFill>
              </a:rPr>
              <a:t>Suicide History </a:t>
            </a:r>
            <a:r>
              <a:rPr lang="en-US" b="1" dirty="0" smtClean="0">
                <a:solidFill>
                  <a:schemeClr val="tx2"/>
                </a:solidFill>
              </a:rPr>
              <a:t>(includes appendix)</a:t>
            </a:r>
          </a:p>
          <a:p>
            <a:pPr lvl="1"/>
            <a:endParaRPr lang="en-US" b="1" dirty="0" smtClean="0">
              <a:solidFill>
                <a:schemeClr val="tx2"/>
              </a:solidFill>
            </a:endParaRPr>
          </a:p>
          <a:p>
            <a:pPr lvl="1"/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48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/>
              <a:t>http://</a:t>
            </a:r>
            <a:r>
              <a:rPr lang="en-US" sz="1100" b="1" dirty="0" smtClean="0"/>
              <a:t>books.google.com/books?id=m6v8WpiW-rMC</a:t>
            </a:r>
            <a:endParaRPr lang="en-US" sz="1100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76200"/>
            <a:ext cx="75690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799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153400" cy="990600"/>
          </a:xfrm>
        </p:spPr>
        <p:txBody>
          <a:bodyPr>
            <a:noAutofit/>
          </a:bodyPr>
          <a:lstStyle/>
          <a:p>
            <a:r>
              <a:rPr lang="en-US" sz="3400" b="1" dirty="0"/>
              <a:t>Standardized evaluation in clinical practice</a:t>
            </a: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8382000" cy="4800600"/>
          </a:xfrm>
        </p:spPr>
        <p:txBody>
          <a:bodyPr>
            <a:normAutofit/>
          </a:bodyPr>
          <a:lstStyle/>
          <a:p>
            <a:pPr lvl="1"/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49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/>
              <a:t>http://</a:t>
            </a:r>
            <a:r>
              <a:rPr lang="en-US" sz="1100" b="1" dirty="0" smtClean="0"/>
              <a:t>books.google.com/books?id=m6v8WpiW-rMC</a:t>
            </a:r>
            <a:endParaRPr lang="en-US" sz="1100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76200"/>
            <a:ext cx="75690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6400800" cy="4808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428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381000" y="1752600"/>
            <a:ext cx="8153400" cy="449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000" b="1" dirty="0" smtClean="0">
                <a:solidFill>
                  <a:schemeClr val="tx2"/>
                </a:solidFill>
              </a:rPr>
              <a:t>Directory </a:t>
            </a:r>
            <a:r>
              <a:rPr lang="en-US" sz="7000" b="1" dirty="0">
                <a:solidFill>
                  <a:schemeClr val="tx2"/>
                </a:solidFill>
              </a:rPr>
              <a:t>of Special Libraries and Information Centers</a:t>
            </a:r>
            <a:endParaRPr lang="en-US" b="1" dirty="0">
              <a:solidFill>
                <a:schemeClr val="tx2"/>
              </a:solidFill>
            </a:endParaRPr>
          </a:p>
          <a:p>
            <a:pPr marL="365760" lvl="1" indent="0">
              <a:buNone/>
            </a:pPr>
            <a:endParaRPr lang="en-US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8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153400" cy="990600"/>
          </a:xfrm>
        </p:spPr>
        <p:txBody>
          <a:bodyPr>
            <a:noAutofit/>
          </a:bodyPr>
          <a:lstStyle/>
          <a:p>
            <a:r>
              <a:rPr lang="en-US" sz="4600" b="1" dirty="0"/>
              <a:t>Measuring stress in humans</a:t>
            </a: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8382000" cy="4800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Ice &amp; James (</a:t>
            </a:r>
            <a:r>
              <a:rPr lang="en-US" b="1" dirty="0" smtClean="0">
                <a:solidFill>
                  <a:schemeClr val="tx2"/>
                </a:solidFill>
              </a:rPr>
              <a:t>2007</a:t>
            </a:r>
            <a:r>
              <a:rPr lang="en-US" b="1" dirty="0">
                <a:solidFill>
                  <a:schemeClr val="tx2"/>
                </a:solidFill>
              </a:rPr>
              <a:t>)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Covers the emotional, behavioral, and physiological measurement of </a:t>
            </a:r>
            <a:r>
              <a:rPr lang="en-US" b="1" dirty="0" smtClean="0">
                <a:solidFill>
                  <a:schemeClr val="accent2"/>
                </a:solidFill>
              </a:rPr>
              <a:t>stress</a:t>
            </a:r>
            <a:r>
              <a:rPr lang="en-US" b="1" dirty="0" smtClean="0">
                <a:solidFill>
                  <a:schemeClr val="tx2"/>
                </a:solidFill>
              </a:rPr>
              <a:t>.</a:t>
            </a:r>
          </a:p>
          <a:p>
            <a:endParaRPr lang="en-US" b="1" dirty="0" smtClean="0">
              <a:solidFill>
                <a:schemeClr val="tx2"/>
              </a:solidFill>
            </a:endParaRPr>
          </a:p>
          <a:p>
            <a:r>
              <a:rPr lang="en-US" b="1" dirty="0" smtClean="0">
                <a:solidFill>
                  <a:schemeClr val="accent2"/>
                </a:solidFill>
              </a:rPr>
              <a:t>Review </a:t>
            </a:r>
            <a:r>
              <a:rPr lang="en-US" b="1" dirty="0" smtClean="0">
                <a:solidFill>
                  <a:schemeClr val="tx2"/>
                </a:solidFill>
              </a:rPr>
              <a:t>and basic information of measures.</a:t>
            </a: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r>
              <a:rPr lang="en-US" b="1" dirty="0" smtClean="0">
                <a:solidFill>
                  <a:schemeClr val="tx2"/>
                </a:solidFill>
              </a:rPr>
              <a:t>Although doesn’t provides the tests, provides </a:t>
            </a:r>
            <a:r>
              <a:rPr lang="en-US" b="1" dirty="0" smtClean="0">
                <a:solidFill>
                  <a:schemeClr val="accent2"/>
                </a:solidFill>
              </a:rPr>
              <a:t>web links</a:t>
            </a:r>
            <a:r>
              <a:rPr lang="en-US" b="1" dirty="0" smtClean="0">
                <a:solidFill>
                  <a:schemeClr val="tx2"/>
                </a:solidFill>
              </a:rPr>
              <a:t> to them (when available).</a:t>
            </a:r>
          </a:p>
          <a:p>
            <a:pPr lvl="1"/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50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/>
              <a:t>http://</a:t>
            </a:r>
            <a:r>
              <a:rPr lang="en-US" sz="1100" b="1" dirty="0" smtClean="0"/>
              <a:t>books.google.com/books?id=VogN0so08GcC</a:t>
            </a:r>
            <a:endParaRPr lang="en-US" sz="1100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76200"/>
            <a:ext cx="762000" cy="114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256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153400" cy="990600"/>
          </a:xfrm>
        </p:spPr>
        <p:txBody>
          <a:bodyPr>
            <a:noAutofit/>
          </a:bodyPr>
          <a:lstStyle/>
          <a:p>
            <a:r>
              <a:rPr lang="en-US" sz="3400" b="1" dirty="0"/>
              <a:t>Health status measurement in neurological </a:t>
            </a:r>
            <a:r>
              <a:rPr lang="en-US" sz="3400" b="1" dirty="0" smtClean="0"/>
              <a:t>disorders (</a:t>
            </a:r>
            <a:r>
              <a:rPr lang="en-US" sz="3600" b="1" dirty="0"/>
              <a:t>Jenkinson et </a:t>
            </a:r>
            <a:r>
              <a:rPr lang="en-US" sz="3600" b="1" dirty="0" smtClean="0"/>
              <a:t>al., 2000)</a:t>
            </a:r>
            <a:endParaRPr lang="en-US" sz="3400" b="1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83820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Covers the </a:t>
            </a:r>
            <a:r>
              <a:rPr lang="en-US" b="1" dirty="0" smtClean="0">
                <a:solidFill>
                  <a:schemeClr val="accent2"/>
                </a:solidFill>
              </a:rPr>
              <a:t>health status </a:t>
            </a:r>
            <a:r>
              <a:rPr lang="en-US" b="1" dirty="0" smtClean="0">
                <a:solidFill>
                  <a:schemeClr val="tx2"/>
                </a:solidFill>
              </a:rPr>
              <a:t>assessment in:</a:t>
            </a: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Headache</a:t>
            </a: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Parkinson’s disease</a:t>
            </a: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Multiple sclerosis</a:t>
            </a: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Stroke</a:t>
            </a: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Epilepsy</a:t>
            </a: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Alzheimer’s disease</a:t>
            </a: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Amyotrophic Lateral Sclerosis</a:t>
            </a:r>
          </a:p>
          <a:p>
            <a:pPr marL="365760" lvl="1" indent="0">
              <a:buNone/>
            </a:pPr>
            <a:endParaRPr lang="en-US" b="1" dirty="0">
              <a:solidFill>
                <a:schemeClr val="tx2"/>
              </a:solidFill>
            </a:endParaRPr>
          </a:p>
          <a:p>
            <a:r>
              <a:rPr lang="en-US" b="1" dirty="0" smtClean="0">
                <a:solidFill>
                  <a:schemeClr val="tx2"/>
                </a:solidFill>
              </a:rPr>
              <a:t>Includes </a:t>
            </a:r>
            <a:r>
              <a:rPr lang="en-US" b="1" dirty="0">
                <a:solidFill>
                  <a:schemeClr val="tx2"/>
                </a:solidFill>
              </a:rPr>
              <a:t>an entire chapter on the translation and cross-cultural </a:t>
            </a:r>
            <a:r>
              <a:rPr lang="en-US" b="1" dirty="0">
                <a:solidFill>
                  <a:schemeClr val="accent2"/>
                </a:solidFill>
              </a:rPr>
              <a:t>adaptation </a:t>
            </a:r>
            <a:r>
              <a:rPr lang="en-US" b="1" dirty="0">
                <a:solidFill>
                  <a:schemeClr val="tx2"/>
                </a:solidFill>
              </a:rPr>
              <a:t>of </a:t>
            </a:r>
            <a:r>
              <a:rPr lang="en-US" b="1" dirty="0" smtClean="0">
                <a:solidFill>
                  <a:schemeClr val="tx2"/>
                </a:solidFill>
              </a:rPr>
              <a:t>quality of life </a:t>
            </a:r>
            <a:r>
              <a:rPr lang="en-US" b="1" dirty="0">
                <a:solidFill>
                  <a:schemeClr val="tx2"/>
                </a:solidFill>
              </a:rPr>
              <a:t>measures.</a:t>
            </a: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51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/>
              <a:t>http://</a:t>
            </a:r>
            <a:r>
              <a:rPr lang="en-US" sz="1100" b="1" dirty="0" smtClean="0"/>
              <a:t>books.google.com/books?id=EXeAy5Mlc4QC</a:t>
            </a:r>
            <a:endParaRPr lang="en-US" sz="1100" b="1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120" y="25400"/>
            <a:ext cx="74078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619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7696200" cy="990600"/>
          </a:xfrm>
        </p:spPr>
        <p:txBody>
          <a:bodyPr>
            <a:noAutofit/>
          </a:bodyPr>
          <a:lstStyle/>
          <a:p>
            <a:r>
              <a:rPr lang="en-US" sz="2800" b="1" dirty="0"/>
              <a:t>Quality of Life: The Assessment, Analysis and Interpretation of Patient-reported Outcomes</a:t>
            </a:r>
            <a:endParaRPr lang="en-US" sz="3200" b="1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8382000" cy="4800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Provides </a:t>
            </a:r>
            <a:r>
              <a:rPr lang="en-US" b="1" dirty="0">
                <a:solidFill>
                  <a:schemeClr val="accent2"/>
                </a:solidFill>
              </a:rPr>
              <a:t>guidelines </a:t>
            </a:r>
            <a:r>
              <a:rPr lang="en-US" b="1" dirty="0">
                <a:solidFill>
                  <a:schemeClr val="tx2"/>
                </a:solidFill>
              </a:rPr>
              <a:t>on assessing, </a:t>
            </a:r>
            <a:r>
              <a:rPr lang="en-US" b="1" dirty="0" smtClean="0">
                <a:solidFill>
                  <a:schemeClr val="tx2"/>
                </a:solidFill>
              </a:rPr>
              <a:t>analyzing </a:t>
            </a:r>
            <a:r>
              <a:rPr lang="en-US" b="1" dirty="0">
                <a:solidFill>
                  <a:schemeClr val="tx2"/>
                </a:solidFill>
              </a:rPr>
              <a:t>and interpreting quality of life </a:t>
            </a:r>
            <a:r>
              <a:rPr lang="en-US" b="1" dirty="0" smtClean="0">
                <a:solidFill>
                  <a:schemeClr val="tx2"/>
                </a:solidFill>
              </a:rPr>
              <a:t>data</a:t>
            </a: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52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 err="1"/>
              <a:t>Fayers</a:t>
            </a:r>
            <a:r>
              <a:rPr lang="en-US" sz="1100" b="1" dirty="0"/>
              <a:t> &amp; Machin (2007). </a:t>
            </a:r>
            <a:r>
              <a:rPr lang="en-US" sz="1100" b="1" dirty="0" smtClean="0"/>
              <a:t> http</a:t>
            </a:r>
            <a:r>
              <a:rPr lang="en-US" sz="1100" b="1" dirty="0"/>
              <a:t>://</a:t>
            </a:r>
            <a:r>
              <a:rPr lang="en-US" sz="1100" b="1" dirty="0" smtClean="0"/>
              <a:t>books.google.com/books?isbn=0470024518</a:t>
            </a:r>
            <a:endParaRPr lang="en-US" sz="11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110" y="152400"/>
            <a:ext cx="72009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667000"/>
            <a:ext cx="3886200" cy="381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789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153400" cy="990600"/>
          </a:xfrm>
        </p:spPr>
        <p:txBody>
          <a:bodyPr>
            <a:noAutofit/>
          </a:bodyPr>
          <a:lstStyle/>
          <a:p>
            <a:r>
              <a:rPr lang="en-US" sz="3400" b="1" dirty="0"/>
              <a:t>Therapist’s guide to positive psychological interventions (</a:t>
            </a:r>
            <a:r>
              <a:rPr lang="en-US" sz="3400" b="1" dirty="0" smtClean="0"/>
              <a:t>Magyar-Moe, 2009)</a:t>
            </a:r>
            <a:endParaRPr lang="en-US" sz="3400" b="1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8382000" cy="4800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Evaluates the </a:t>
            </a:r>
            <a:r>
              <a:rPr lang="en-US" b="1" dirty="0" smtClean="0">
                <a:solidFill>
                  <a:schemeClr val="accent2"/>
                </a:solidFill>
              </a:rPr>
              <a:t>psychometric properties </a:t>
            </a:r>
            <a:r>
              <a:rPr lang="en-US" b="1" dirty="0" smtClean="0">
                <a:solidFill>
                  <a:schemeClr val="tx2"/>
                </a:solidFill>
              </a:rPr>
              <a:t>of some important instruments.</a:t>
            </a: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r>
              <a:rPr lang="en-US" b="1" dirty="0" smtClean="0">
                <a:solidFill>
                  <a:schemeClr val="tx2"/>
                </a:solidFill>
              </a:rPr>
              <a:t>Emphasize in the role of </a:t>
            </a:r>
            <a:r>
              <a:rPr lang="en-US" b="1" dirty="0" smtClean="0">
                <a:solidFill>
                  <a:schemeClr val="accent2"/>
                </a:solidFill>
              </a:rPr>
              <a:t>culture</a:t>
            </a:r>
            <a:r>
              <a:rPr lang="en-US" b="1" dirty="0" smtClean="0">
                <a:solidFill>
                  <a:schemeClr val="tx2"/>
                </a:solidFill>
              </a:rPr>
              <a:t>.</a:t>
            </a: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r>
              <a:rPr lang="en-US" b="1" dirty="0" smtClean="0">
                <a:solidFill>
                  <a:schemeClr val="tx2"/>
                </a:solidFill>
              </a:rPr>
              <a:t>Includes </a:t>
            </a:r>
            <a:r>
              <a:rPr lang="en-US" b="1" dirty="0" smtClean="0">
                <a:solidFill>
                  <a:schemeClr val="accent2"/>
                </a:solidFill>
              </a:rPr>
              <a:t>complete tests</a:t>
            </a:r>
            <a:r>
              <a:rPr lang="en-US" b="1" dirty="0" smtClean="0">
                <a:solidFill>
                  <a:schemeClr val="tx2"/>
                </a:solidFill>
              </a:rPr>
              <a:t>.</a:t>
            </a: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53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/>
              <a:t>http://books.google.com/books?id=B_j-ZTAJ-CUC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76200"/>
            <a:ext cx="666750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743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153400" cy="990600"/>
          </a:xfrm>
        </p:spPr>
        <p:txBody>
          <a:bodyPr>
            <a:noAutofit/>
          </a:bodyPr>
          <a:lstStyle/>
          <a:p>
            <a:r>
              <a:rPr lang="en-US" sz="3400" b="1" dirty="0"/>
              <a:t>Therapist’s guide to positive psychological interventions</a:t>
            </a: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8382000" cy="4800600"/>
          </a:xfrm>
        </p:spPr>
        <p:txBody>
          <a:bodyPr>
            <a:normAutofit/>
          </a:bodyPr>
          <a:lstStyle/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54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/>
              <a:t>http://books.google.com/books?id=B_j-ZTAJ-CUC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76200"/>
            <a:ext cx="666750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7558088" cy="4639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338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153400" cy="990600"/>
          </a:xfrm>
        </p:spPr>
        <p:txBody>
          <a:bodyPr>
            <a:noAutofit/>
          </a:bodyPr>
          <a:lstStyle/>
          <a:p>
            <a:r>
              <a:rPr lang="en-US" sz="3400" b="1" dirty="0"/>
              <a:t>Therapist’s guide to positive psychological interventions</a:t>
            </a: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8382000" cy="4800600"/>
          </a:xfrm>
        </p:spPr>
        <p:txBody>
          <a:bodyPr>
            <a:normAutofit/>
          </a:bodyPr>
          <a:lstStyle/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55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/>
              <a:t>http://books.google.com/books?id=B_j-ZTAJ-CUC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76200"/>
            <a:ext cx="666750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1828800"/>
            <a:ext cx="8969375" cy="397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921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7543800" cy="990600"/>
          </a:xfrm>
        </p:spPr>
        <p:txBody>
          <a:bodyPr>
            <a:noAutofit/>
          </a:bodyPr>
          <a:lstStyle/>
          <a:p>
            <a:r>
              <a:rPr lang="en-US" sz="3400" b="1" dirty="0" smtClean="0"/>
              <a:t>Social Anxiety: Clinical, developmental, and social perspectives</a:t>
            </a:r>
            <a:endParaRPr lang="en-US" sz="3400" b="1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8382000" cy="4800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Hofmann &amp; </a:t>
            </a:r>
            <a:r>
              <a:rPr lang="en-US" b="1" dirty="0" err="1">
                <a:solidFill>
                  <a:schemeClr val="tx2"/>
                </a:solidFill>
              </a:rPr>
              <a:t>DiBartolo</a:t>
            </a:r>
            <a:r>
              <a:rPr lang="en-US" b="1" dirty="0">
                <a:solidFill>
                  <a:schemeClr val="tx2"/>
                </a:solidFill>
              </a:rPr>
              <a:t> (2014)</a:t>
            </a:r>
            <a:endParaRPr lang="en-US" b="1" dirty="0" smtClean="0">
              <a:solidFill>
                <a:schemeClr val="tx2"/>
              </a:solidFill>
            </a:endParaRPr>
          </a:p>
          <a:p>
            <a:r>
              <a:rPr lang="en-US" b="1" dirty="0" smtClean="0">
                <a:solidFill>
                  <a:schemeClr val="tx2"/>
                </a:solidFill>
              </a:rPr>
              <a:t>An entire chapter covering different dimensions of </a:t>
            </a:r>
            <a:r>
              <a:rPr lang="en-US" b="1" dirty="0" smtClean="0">
                <a:solidFill>
                  <a:schemeClr val="accent2"/>
                </a:solidFill>
              </a:rPr>
              <a:t>social anxiety </a:t>
            </a:r>
            <a:r>
              <a:rPr lang="en-US" b="1" dirty="0" smtClean="0">
                <a:solidFill>
                  <a:schemeClr val="tx2"/>
                </a:solidFill>
              </a:rPr>
              <a:t>and </a:t>
            </a:r>
            <a:r>
              <a:rPr lang="en-US" b="1" dirty="0" smtClean="0">
                <a:solidFill>
                  <a:schemeClr val="accent2"/>
                </a:solidFill>
              </a:rPr>
              <a:t>phobia </a:t>
            </a:r>
            <a:r>
              <a:rPr lang="en-US" b="1" dirty="0" smtClean="0">
                <a:solidFill>
                  <a:schemeClr val="tx2"/>
                </a:solidFill>
              </a:rPr>
              <a:t>assessment.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56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/>
              <a:t>http://books.google.com/books?isbn=0123785529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76200"/>
            <a:ext cx="7572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" y="3352800"/>
            <a:ext cx="7086600" cy="2379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228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7543800" cy="990600"/>
          </a:xfrm>
        </p:spPr>
        <p:txBody>
          <a:bodyPr>
            <a:noAutofit/>
          </a:bodyPr>
          <a:lstStyle/>
          <a:p>
            <a:r>
              <a:rPr lang="en-US" sz="3400" b="1" dirty="0"/>
              <a:t>Tic Disorders, Trichotillomania, and Other Repetitive Behavior Disorders</a:t>
            </a: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8382000" cy="4800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Woods &amp; </a:t>
            </a:r>
            <a:r>
              <a:rPr lang="en-US" b="1" dirty="0" err="1" smtClean="0">
                <a:solidFill>
                  <a:schemeClr val="tx2"/>
                </a:solidFill>
              </a:rPr>
              <a:t>Miltenberger</a:t>
            </a:r>
            <a:r>
              <a:rPr lang="en-US" b="1" dirty="0" smtClean="0">
                <a:solidFill>
                  <a:schemeClr val="tx2"/>
                </a:solidFill>
              </a:rPr>
              <a:t> (2001)</a:t>
            </a:r>
          </a:p>
          <a:p>
            <a:r>
              <a:rPr lang="en-US" b="1" dirty="0">
                <a:solidFill>
                  <a:schemeClr val="tx2"/>
                </a:solidFill>
              </a:rPr>
              <a:t>This book, the most comprehensive guide to behavioral treatment of </a:t>
            </a:r>
            <a:r>
              <a:rPr lang="en-US" b="1" dirty="0">
                <a:solidFill>
                  <a:schemeClr val="accent2"/>
                </a:solidFill>
              </a:rPr>
              <a:t>repetitive </a:t>
            </a:r>
            <a:r>
              <a:rPr lang="en-US" b="1" dirty="0" smtClean="0">
                <a:solidFill>
                  <a:schemeClr val="accent2"/>
                </a:solidFill>
              </a:rPr>
              <a:t>behavior disorders</a:t>
            </a:r>
            <a:r>
              <a:rPr lang="en-US" b="1" dirty="0">
                <a:solidFill>
                  <a:schemeClr val="tx2"/>
                </a:solidFill>
              </a:rPr>
              <a:t>, includes a chapter on </a:t>
            </a:r>
            <a:r>
              <a:rPr lang="en-US" b="1" dirty="0" smtClean="0">
                <a:solidFill>
                  <a:schemeClr val="tx2"/>
                </a:solidFill>
              </a:rPr>
              <a:t>assessment.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57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/>
              <a:t>http://books.google.com/books?isbn=0387459448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759143"/>
            <a:ext cx="5791200" cy="2108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"/>
            <a:ext cx="70675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17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7543800" cy="990600"/>
          </a:xfrm>
        </p:spPr>
        <p:txBody>
          <a:bodyPr>
            <a:noAutofit/>
          </a:bodyPr>
          <a:lstStyle/>
          <a:p>
            <a:r>
              <a:rPr lang="en-US" sz="2800" b="1" dirty="0"/>
              <a:t>Assessing and Treating Low Incidence/High Severity Psychological Disorders of Childhood</a:t>
            </a:r>
            <a:endParaRPr lang="en-US" sz="3400" b="1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8382000" cy="4800600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chemeClr val="tx2"/>
                </a:solidFill>
              </a:rPr>
              <a:t>Dombrowski</a:t>
            </a:r>
            <a:r>
              <a:rPr lang="en-US" b="1" dirty="0">
                <a:solidFill>
                  <a:schemeClr val="tx2"/>
                </a:solidFill>
              </a:rPr>
              <a:t> et al. (2011)</a:t>
            </a:r>
            <a:endParaRPr lang="en-US" b="1" dirty="0" smtClean="0">
              <a:solidFill>
                <a:schemeClr val="tx2"/>
              </a:solidFill>
            </a:endParaRPr>
          </a:p>
          <a:p>
            <a:r>
              <a:rPr lang="en-US" b="1" dirty="0">
                <a:solidFill>
                  <a:schemeClr val="tx2"/>
                </a:solidFill>
              </a:rPr>
              <a:t>This </a:t>
            </a:r>
            <a:r>
              <a:rPr lang="en-US" b="1" dirty="0" smtClean="0">
                <a:solidFill>
                  <a:schemeClr val="tx2"/>
                </a:solidFill>
              </a:rPr>
              <a:t>book deserves attention, it’s </a:t>
            </a:r>
            <a:r>
              <a:rPr lang="en-US" b="1" dirty="0" smtClean="0">
                <a:solidFill>
                  <a:schemeClr val="accent2"/>
                </a:solidFill>
              </a:rPr>
              <a:t>focused on less-known disorders</a:t>
            </a:r>
            <a:r>
              <a:rPr lang="en-US" b="1" dirty="0" smtClean="0">
                <a:solidFill>
                  <a:schemeClr val="tx2"/>
                </a:solidFill>
              </a:rPr>
              <a:t> in children.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58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/>
              <a:t>http://books.google.com/books?isbn=1441999701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199" y="3505200"/>
            <a:ext cx="4924425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52400"/>
            <a:ext cx="685800" cy="997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428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7543800" cy="990600"/>
          </a:xfrm>
        </p:spPr>
        <p:txBody>
          <a:bodyPr>
            <a:noAutofit/>
          </a:bodyPr>
          <a:lstStyle/>
          <a:p>
            <a:r>
              <a:rPr lang="en-US" sz="3200" b="1" dirty="0"/>
              <a:t>Handbook of Sexuality-Related Measures</a:t>
            </a:r>
            <a:endParaRPr lang="en-US" sz="3400" b="1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8382000" cy="4800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Fisher et al. (2011)</a:t>
            </a:r>
            <a:endParaRPr lang="en-US" b="1" dirty="0" smtClean="0">
              <a:solidFill>
                <a:schemeClr val="tx2"/>
              </a:solidFill>
            </a:endParaRPr>
          </a:p>
          <a:p>
            <a:r>
              <a:rPr lang="en-US" b="1" dirty="0">
                <a:solidFill>
                  <a:schemeClr val="tx2"/>
                </a:solidFill>
              </a:rPr>
              <a:t>Reproduces </a:t>
            </a:r>
            <a:r>
              <a:rPr lang="en-US" b="1" dirty="0">
                <a:solidFill>
                  <a:schemeClr val="accent2"/>
                </a:solidFill>
              </a:rPr>
              <a:t>more than 200 instruments</a:t>
            </a:r>
            <a:r>
              <a:rPr lang="en-US" b="1" dirty="0">
                <a:solidFill>
                  <a:schemeClr val="tx2"/>
                </a:solidFill>
              </a:rPr>
              <a:t>, accompanied by essential information for their use in research, educational and clinical settings.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59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>
                <a:solidFill>
                  <a:srgbClr val="FF0000"/>
                </a:solidFill>
              </a:rPr>
              <a:t>MUNI Library (Book Number): 000997722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86200"/>
            <a:ext cx="8124898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00890"/>
            <a:ext cx="733498" cy="977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691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 b="1" dirty="0"/>
              <a:t>Directory of Special Libraries and Information Centers</a:t>
            </a: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876800"/>
          </a:xfrm>
        </p:spPr>
        <p:txBody>
          <a:bodyPr>
            <a:normAutofit fontScale="92500"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This 40th edition has 2 Volumes:</a:t>
            </a:r>
          </a:p>
          <a:p>
            <a:endParaRPr lang="en-US" b="1" dirty="0">
              <a:solidFill>
                <a:schemeClr val="tx2"/>
              </a:solidFill>
            </a:endParaRPr>
          </a:p>
          <a:p>
            <a:pPr lvl="1"/>
            <a:r>
              <a:rPr lang="en-US" b="1" dirty="0">
                <a:solidFill>
                  <a:schemeClr val="accent2"/>
                </a:solidFill>
              </a:rPr>
              <a:t>Volume 1 (6 parts): </a:t>
            </a:r>
            <a:r>
              <a:rPr lang="en-US" b="1" dirty="0">
                <a:solidFill>
                  <a:schemeClr val="tx2"/>
                </a:solidFill>
              </a:rPr>
              <a:t>provides detailed </a:t>
            </a:r>
            <a:r>
              <a:rPr lang="en-US" b="1" i="1" u="sng" dirty="0">
                <a:solidFill>
                  <a:schemeClr val="tx2"/>
                </a:solidFill>
              </a:rPr>
              <a:t>contact and descriptive information</a:t>
            </a:r>
            <a:r>
              <a:rPr lang="en-US" b="1" dirty="0">
                <a:solidFill>
                  <a:schemeClr val="tx2"/>
                </a:solidFill>
              </a:rPr>
              <a:t> on subject-specific resource collections maintained by various government agencies, businesses, publishers, educational and nonprofit organizations, and associations around the world. </a:t>
            </a:r>
          </a:p>
          <a:p>
            <a:endParaRPr lang="en-US" b="1" dirty="0">
              <a:solidFill>
                <a:schemeClr val="tx2"/>
              </a:solidFill>
            </a:endParaRPr>
          </a:p>
          <a:p>
            <a:pPr lvl="1"/>
            <a:r>
              <a:rPr lang="en-US" b="1" dirty="0" smtClean="0">
                <a:solidFill>
                  <a:schemeClr val="accent2"/>
                </a:solidFill>
              </a:rPr>
              <a:t>Volume </a:t>
            </a:r>
            <a:r>
              <a:rPr lang="en-US" b="1" dirty="0">
                <a:solidFill>
                  <a:schemeClr val="accent2"/>
                </a:solidFill>
              </a:rPr>
              <a:t>2 Geographic and Personnel Indexes (3 parts): </a:t>
            </a:r>
            <a:r>
              <a:rPr lang="en-US" b="1" dirty="0">
                <a:solidFill>
                  <a:schemeClr val="tx2"/>
                </a:solidFill>
              </a:rPr>
              <a:t>provides access to profiled libraries </a:t>
            </a:r>
            <a:r>
              <a:rPr lang="en-US" b="1" i="1" u="sng" dirty="0">
                <a:solidFill>
                  <a:schemeClr val="tx2"/>
                </a:solidFill>
              </a:rPr>
              <a:t>by geographic region</a:t>
            </a:r>
            <a:r>
              <a:rPr lang="en-US" b="1" dirty="0">
                <a:solidFill>
                  <a:schemeClr val="tx2"/>
                </a:solidFill>
              </a:rPr>
              <a:t>, as well as </a:t>
            </a:r>
            <a:r>
              <a:rPr lang="en-US" b="1" i="1" u="sng" dirty="0">
                <a:solidFill>
                  <a:schemeClr val="tx2"/>
                </a:solidFill>
              </a:rPr>
              <a:t>by the professional staff</a:t>
            </a:r>
            <a:r>
              <a:rPr lang="en-US" b="1" dirty="0">
                <a:solidFill>
                  <a:schemeClr val="tx2"/>
                </a:solidFill>
              </a:rPr>
              <a:t> that are cited in each listing</a:t>
            </a:r>
            <a:r>
              <a:rPr lang="en-US" b="1" dirty="0" smtClean="0">
                <a:solidFill>
                  <a:schemeClr val="tx2"/>
                </a:solidFill>
              </a:rPr>
              <a:t>.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 smtClean="0">
                <a:solidFill>
                  <a:srgbClr val="FF0000"/>
                </a:solidFill>
              </a:rPr>
              <a:t>https://is.muni.cz/auth/el/1423/podzim2014/PSY494P122/43723478/</a:t>
            </a:r>
            <a:endParaRPr lang="en-US" sz="1100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873" y="76201"/>
            <a:ext cx="83949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538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7543800" cy="990600"/>
          </a:xfrm>
        </p:spPr>
        <p:txBody>
          <a:bodyPr>
            <a:noAutofit/>
          </a:bodyPr>
          <a:lstStyle/>
          <a:p>
            <a:r>
              <a:rPr lang="en-US" sz="2800" b="1" dirty="0"/>
              <a:t>Eating Disorders in Children and Adolescents</a:t>
            </a:r>
            <a:endParaRPr lang="en-US" sz="3400" b="1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8382000" cy="4800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Le Grange &amp; Lock (2011)</a:t>
            </a:r>
            <a:endParaRPr lang="en-US" b="1" dirty="0" smtClean="0">
              <a:solidFill>
                <a:schemeClr val="tx2"/>
              </a:solidFill>
            </a:endParaRPr>
          </a:p>
          <a:p>
            <a:r>
              <a:rPr lang="en-US" b="1" dirty="0" smtClean="0">
                <a:solidFill>
                  <a:schemeClr val="tx2"/>
                </a:solidFill>
              </a:rPr>
              <a:t>Chapter 10 provides </a:t>
            </a:r>
            <a:r>
              <a:rPr lang="en-US" b="1" dirty="0">
                <a:solidFill>
                  <a:schemeClr val="tx2"/>
                </a:solidFill>
              </a:rPr>
              <a:t>information to </a:t>
            </a:r>
            <a:r>
              <a:rPr lang="en-US" b="1" dirty="0" smtClean="0">
                <a:solidFill>
                  <a:schemeClr val="tx2"/>
                </a:solidFill>
              </a:rPr>
              <a:t>accurately assess </a:t>
            </a:r>
            <a:r>
              <a:rPr lang="en-US" b="1" dirty="0">
                <a:solidFill>
                  <a:schemeClr val="tx2"/>
                </a:solidFill>
              </a:rPr>
              <a:t>the cardinal features of </a:t>
            </a:r>
            <a:r>
              <a:rPr lang="en-US" b="1" dirty="0">
                <a:solidFill>
                  <a:schemeClr val="accent2"/>
                </a:solidFill>
              </a:rPr>
              <a:t>eating disorders</a:t>
            </a:r>
            <a:r>
              <a:rPr lang="en-US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60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/>
              <a:t>http://books.google.com/books?isbn=1609184939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227" y="152400"/>
            <a:ext cx="685800" cy="979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394364"/>
            <a:ext cx="6477000" cy="2682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63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7543800" cy="990600"/>
          </a:xfrm>
        </p:spPr>
        <p:txBody>
          <a:bodyPr>
            <a:noAutofit/>
          </a:bodyPr>
          <a:lstStyle/>
          <a:p>
            <a:r>
              <a:rPr lang="en-US" sz="2800" b="1" dirty="0"/>
              <a:t>Handbook of assessment methods for eating behaviors and weight-related </a:t>
            </a:r>
            <a:r>
              <a:rPr lang="en-US" sz="2800" b="1" dirty="0" smtClean="0"/>
              <a:t>problems</a:t>
            </a:r>
            <a:endParaRPr lang="en-US" sz="3400" b="1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8382000" cy="4800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The </a:t>
            </a:r>
            <a:r>
              <a:rPr lang="en-US" b="1" dirty="0">
                <a:solidFill>
                  <a:schemeClr val="tx2"/>
                </a:solidFill>
              </a:rPr>
              <a:t>most comprehensive collection of measures and assessment tools related to </a:t>
            </a:r>
            <a:r>
              <a:rPr lang="en-US" b="1" dirty="0">
                <a:solidFill>
                  <a:schemeClr val="accent2"/>
                </a:solidFill>
              </a:rPr>
              <a:t>eating behaviors</a:t>
            </a:r>
            <a:r>
              <a:rPr lang="en-US" b="1" dirty="0">
                <a:solidFill>
                  <a:schemeClr val="tx2"/>
                </a:solidFill>
              </a:rPr>
              <a:t>. 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61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100" b="1" kern="0" dirty="0"/>
              <a:t>Allison &amp; Baskin (2009) </a:t>
            </a:r>
            <a:r>
              <a:rPr lang="en-US" sz="1100" b="1" kern="0" dirty="0" smtClean="0"/>
              <a:t> </a:t>
            </a:r>
            <a:r>
              <a:rPr lang="en-US" sz="1100" b="1" kern="0" dirty="0" smtClean="0">
                <a:solidFill>
                  <a:srgbClr val="FF0000"/>
                </a:solidFill>
              </a:rPr>
              <a:t>MUNI </a:t>
            </a:r>
            <a:r>
              <a:rPr lang="en-US" sz="1100" b="1" kern="0" dirty="0">
                <a:solidFill>
                  <a:srgbClr val="FF0000"/>
                </a:solidFill>
              </a:rPr>
              <a:t>Library </a:t>
            </a:r>
            <a:r>
              <a:rPr lang="en-US" sz="1100" b="1" kern="0" dirty="0" smtClean="0">
                <a:solidFill>
                  <a:srgbClr val="FF0000"/>
                </a:solidFill>
              </a:rPr>
              <a:t>(Book Number): </a:t>
            </a:r>
            <a:r>
              <a:rPr lang="en-US" sz="1100" b="1" kern="0" dirty="0">
                <a:solidFill>
                  <a:srgbClr val="FF0000"/>
                </a:solidFill>
              </a:rPr>
              <a:t>000870724</a:t>
            </a:r>
            <a:endParaRPr lang="en-GB" sz="3200" b="1" kern="0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17763"/>
            <a:ext cx="730827" cy="1044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743200"/>
            <a:ext cx="6858000" cy="361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006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7543800" cy="990600"/>
          </a:xfrm>
        </p:spPr>
        <p:txBody>
          <a:bodyPr>
            <a:noAutofit/>
          </a:bodyPr>
          <a:lstStyle/>
          <a:p>
            <a:r>
              <a:rPr lang="en-US" sz="2800" b="1" dirty="0"/>
              <a:t>Psychological </a:t>
            </a:r>
            <a:r>
              <a:rPr lang="en-US" sz="2800" b="1" dirty="0" smtClean="0"/>
              <a:t>assessment </a:t>
            </a:r>
            <a:r>
              <a:rPr lang="en-US" sz="2800" b="1" dirty="0"/>
              <a:t>in </a:t>
            </a:r>
            <a:r>
              <a:rPr lang="en-US" sz="2800" b="1" dirty="0" smtClean="0"/>
              <a:t>clinical practice</a:t>
            </a:r>
            <a:r>
              <a:rPr lang="en-US" sz="2800" b="1" dirty="0"/>
              <a:t>: A </a:t>
            </a:r>
            <a:r>
              <a:rPr lang="en-US" sz="2800" b="1" dirty="0" smtClean="0"/>
              <a:t>pragmatic guide (</a:t>
            </a:r>
            <a:r>
              <a:rPr lang="en-US" sz="2800" b="1" dirty="0" err="1" smtClean="0"/>
              <a:t>Hersen</a:t>
            </a:r>
            <a:r>
              <a:rPr lang="en-US" sz="2800" b="1" dirty="0" smtClean="0"/>
              <a:t>, 2004)</a:t>
            </a:r>
            <a:endParaRPr lang="en-US" sz="3400" b="1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8382000" cy="4800600"/>
          </a:xfrm>
        </p:spPr>
        <p:txBody>
          <a:bodyPr>
            <a:normAutofit/>
          </a:bodyPr>
          <a:lstStyle/>
          <a:p>
            <a:endParaRPr lang="en-US" b="1" dirty="0" smtClean="0">
              <a:solidFill>
                <a:schemeClr val="tx2"/>
              </a:solidFill>
            </a:endParaRPr>
          </a:p>
          <a:p>
            <a:r>
              <a:rPr lang="en-US" b="1" dirty="0" smtClean="0">
                <a:solidFill>
                  <a:schemeClr val="tx2"/>
                </a:solidFill>
              </a:rPr>
              <a:t>16 chapters covering the assessment of most common </a:t>
            </a:r>
            <a:r>
              <a:rPr lang="en-US" b="1" dirty="0" smtClean="0">
                <a:solidFill>
                  <a:schemeClr val="accent2"/>
                </a:solidFill>
              </a:rPr>
              <a:t>mental disorders</a:t>
            </a:r>
            <a:r>
              <a:rPr lang="en-US" b="1" dirty="0" smtClean="0">
                <a:solidFill>
                  <a:schemeClr val="tx2"/>
                </a:solidFill>
              </a:rPr>
              <a:t>.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62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/>
              <a:t>http://books.google.com/books?isbn=0415935024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00400"/>
            <a:ext cx="3657600" cy="3089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52400"/>
            <a:ext cx="685800" cy="1035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866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7543800" cy="990600"/>
          </a:xfrm>
        </p:spPr>
        <p:txBody>
          <a:bodyPr>
            <a:noAutofit/>
          </a:bodyPr>
          <a:lstStyle/>
          <a:p>
            <a:r>
              <a:rPr lang="en-US" sz="2800" b="1" dirty="0"/>
              <a:t>Towards personal </a:t>
            </a:r>
            <a:r>
              <a:rPr lang="en-US" sz="2800" b="1" dirty="0" smtClean="0"/>
              <a:t>excellence: Psychometric </a:t>
            </a:r>
            <a:r>
              <a:rPr lang="en-US" sz="2800" b="1" dirty="0"/>
              <a:t>tests and self-improvement techniques for managers</a:t>
            </a:r>
            <a:endParaRPr lang="en-US" sz="3400" b="1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8382000" cy="4800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This 2nd edition contains 6 pilot-tested modules each with a cluster of </a:t>
            </a:r>
            <a:r>
              <a:rPr lang="en-US" b="1" dirty="0">
                <a:solidFill>
                  <a:schemeClr val="accent2"/>
                </a:solidFill>
              </a:rPr>
              <a:t>skills and a self-assessment</a:t>
            </a:r>
            <a:r>
              <a:rPr lang="en-US" b="1" dirty="0">
                <a:solidFill>
                  <a:schemeClr val="tx2"/>
                </a:solidFill>
              </a:rPr>
              <a:t> questionnaire (with response sheets)</a:t>
            </a:r>
          </a:p>
          <a:p>
            <a:endParaRPr lang="en-US" b="1" dirty="0">
              <a:solidFill>
                <a:schemeClr val="tx2"/>
              </a:solidFill>
            </a:endParaRPr>
          </a:p>
          <a:p>
            <a:r>
              <a:rPr lang="en-US" b="1" dirty="0">
                <a:solidFill>
                  <a:schemeClr val="tx2"/>
                </a:solidFill>
              </a:rPr>
              <a:t>Enables the reader/user to record </a:t>
            </a:r>
            <a:r>
              <a:rPr lang="en-US" b="1" dirty="0">
                <a:solidFill>
                  <a:schemeClr val="accent2"/>
                </a:solidFill>
              </a:rPr>
              <a:t>individual strengths and weaknesses</a:t>
            </a:r>
            <a:r>
              <a:rPr lang="en-US" b="1" dirty="0">
                <a:solidFill>
                  <a:schemeClr val="tx2"/>
                </a:solidFill>
              </a:rPr>
              <a:t> to keep track of the process of learning</a:t>
            </a:r>
            <a:r>
              <a:rPr lang="en-US" b="1" dirty="0" smtClean="0">
                <a:solidFill>
                  <a:schemeClr val="tx2"/>
                </a:solidFill>
              </a:rPr>
              <a:t>.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63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/>
              <a:t>http://books.google.com/books?id=8dCno4FlthAC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196" y="228601"/>
            <a:ext cx="598097" cy="91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292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7696200" cy="990600"/>
          </a:xfrm>
        </p:spPr>
        <p:txBody>
          <a:bodyPr>
            <a:noAutofit/>
          </a:bodyPr>
          <a:lstStyle/>
          <a:p>
            <a:r>
              <a:rPr lang="en-US" sz="2800" b="1" dirty="0"/>
              <a:t>Management Skills: Assessment and </a:t>
            </a:r>
            <a:r>
              <a:rPr lang="en-US" sz="2800" b="1" dirty="0" smtClean="0"/>
              <a:t>Development</a:t>
            </a:r>
            <a:endParaRPr lang="en-US" sz="3400" b="1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8382000" cy="4800600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Offers a comprehensive, real world approach to </a:t>
            </a:r>
            <a:r>
              <a:rPr lang="en-US" b="1" dirty="0">
                <a:solidFill>
                  <a:schemeClr val="accent2"/>
                </a:solidFill>
              </a:rPr>
              <a:t>mastering the skills </a:t>
            </a:r>
            <a:r>
              <a:rPr lang="en-US" b="1" dirty="0">
                <a:solidFill>
                  <a:schemeClr val="tx2"/>
                </a:solidFill>
              </a:rPr>
              <a:t>needed for a career in management</a:t>
            </a:r>
            <a:r>
              <a:rPr lang="en-US" b="1" dirty="0" smtClean="0">
                <a:solidFill>
                  <a:schemeClr val="tx2"/>
                </a:solidFill>
              </a:rPr>
              <a:t>. It contains:</a:t>
            </a:r>
          </a:p>
          <a:p>
            <a:pPr lvl="2"/>
            <a:r>
              <a:rPr lang="en-US" b="1" i="1" dirty="0">
                <a:solidFill>
                  <a:schemeClr val="tx2"/>
                </a:solidFill>
              </a:rPr>
              <a:t>Assessing Your Skills (pre-assessment scales);</a:t>
            </a:r>
          </a:p>
          <a:p>
            <a:pPr lvl="2"/>
            <a:r>
              <a:rPr lang="en-US" b="1" i="1" dirty="0">
                <a:solidFill>
                  <a:schemeClr val="tx2"/>
                </a:solidFill>
              </a:rPr>
              <a:t>Learning About the Skills (concept portion of the text);</a:t>
            </a:r>
          </a:p>
          <a:p>
            <a:pPr lvl="2"/>
            <a:r>
              <a:rPr lang="en-US" b="1" i="1" dirty="0">
                <a:solidFill>
                  <a:schemeClr val="tx2"/>
                </a:solidFill>
              </a:rPr>
              <a:t>Practicing Your Skills (exercises);</a:t>
            </a:r>
          </a:p>
          <a:p>
            <a:pPr lvl="2"/>
            <a:r>
              <a:rPr lang="en-US" b="1" i="1" dirty="0">
                <a:solidFill>
                  <a:schemeClr val="tx2"/>
                </a:solidFill>
              </a:rPr>
              <a:t>Using Your Skills (case analysis);</a:t>
            </a:r>
          </a:p>
          <a:p>
            <a:pPr lvl="2"/>
            <a:r>
              <a:rPr lang="en-US" b="1" i="1" dirty="0">
                <a:solidFill>
                  <a:schemeClr val="tx2"/>
                </a:solidFill>
              </a:rPr>
              <a:t>Extending Your Skills (group and individual exercises);</a:t>
            </a:r>
          </a:p>
          <a:p>
            <a:pPr lvl="2"/>
            <a:r>
              <a:rPr lang="en-US" b="1" i="1" dirty="0">
                <a:solidFill>
                  <a:schemeClr val="tx2"/>
                </a:solidFill>
              </a:rPr>
              <a:t>Visualizing the Skills (video exercises);</a:t>
            </a:r>
          </a:p>
          <a:p>
            <a:pPr lvl="2"/>
            <a:r>
              <a:rPr lang="en-US" b="1" i="1" dirty="0">
                <a:solidFill>
                  <a:schemeClr val="tx2"/>
                </a:solidFill>
              </a:rPr>
              <a:t>Your Skills Now (assessing skills after working through the chapter);</a:t>
            </a:r>
          </a:p>
          <a:p>
            <a:pPr lvl="2"/>
            <a:r>
              <a:rPr lang="en-US" b="1" i="1" dirty="0">
                <a:solidFill>
                  <a:schemeClr val="tx2"/>
                </a:solidFill>
              </a:rPr>
              <a:t>Interpretations (scoring keys and comparison data).</a:t>
            </a:r>
            <a:endParaRPr lang="en-US" b="1" i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64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/>
              <a:t>http://www.cengagebrain.co.uk/shop/isbn/9781133582953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76200"/>
            <a:ext cx="852139" cy="1091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292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7543800" cy="990600"/>
          </a:xfrm>
        </p:spPr>
        <p:txBody>
          <a:bodyPr>
            <a:noAutofit/>
          </a:bodyPr>
          <a:lstStyle/>
          <a:p>
            <a:r>
              <a:rPr lang="en-US" sz="2800" b="1" dirty="0"/>
              <a:t>Oxford Handbook of Personnel Assessment and Selection</a:t>
            </a:r>
            <a:endParaRPr lang="en-US" sz="3400" b="1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8382000" cy="4800600"/>
          </a:xfrm>
        </p:spPr>
        <p:txBody>
          <a:bodyPr>
            <a:normAutofit fontScale="92500"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Comprehensive review of:</a:t>
            </a:r>
          </a:p>
          <a:p>
            <a:pPr lvl="1"/>
            <a:r>
              <a:rPr lang="en-US" b="1" dirty="0">
                <a:solidFill>
                  <a:schemeClr val="tx2"/>
                </a:solidFill>
              </a:rPr>
              <a:t>(1) historical and social context of the field of assessment and </a:t>
            </a:r>
            <a:r>
              <a:rPr lang="en-US" b="1" dirty="0" smtClean="0">
                <a:solidFill>
                  <a:schemeClr val="tx2"/>
                </a:solidFill>
              </a:rPr>
              <a:t>selection</a:t>
            </a:r>
            <a:endParaRPr lang="en-US" b="1" dirty="0">
              <a:solidFill>
                <a:schemeClr val="tx2"/>
              </a:solidFill>
            </a:endParaRP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(2</a:t>
            </a:r>
            <a:r>
              <a:rPr lang="en-US" b="1" dirty="0">
                <a:solidFill>
                  <a:schemeClr val="tx2"/>
                </a:solidFill>
              </a:rPr>
              <a:t>) research </a:t>
            </a:r>
            <a:r>
              <a:rPr lang="en-US" b="1" dirty="0" smtClean="0">
                <a:solidFill>
                  <a:schemeClr val="tx2"/>
                </a:solidFill>
              </a:rPr>
              <a:t>strategies</a:t>
            </a:r>
            <a:endParaRPr lang="en-US" b="1" dirty="0">
              <a:solidFill>
                <a:schemeClr val="tx2"/>
              </a:solidFill>
            </a:endParaRP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(3</a:t>
            </a:r>
            <a:r>
              <a:rPr lang="en-US" b="1" dirty="0">
                <a:solidFill>
                  <a:schemeClr val="tx2"/>
                </a:solidFill>
              </a:rPr>
              <a:t>) individual difference constructs that underlie effective </a:t>
            </a:r>
            <a:r>
              <a:rPr lang="en-US" b="1" dirty="0" smtClean="0">
                <a:solidFill>
                  <a:schemeClr val="tx2"/>
                </a:solidFill>
              </a:rPr>
              <a:t>performance</a:t>
            </a:r>
            <a:endParaRPr lang="en-US" b="1" dirty="0">
              <a:solidFill>
                <a:schemeClr val="tx2"/>
              </a:solidFill>
            </a:endParaRP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(4</a:t>
            </a:r>
            <a:r>
              <a:rPr lang="en-US" b="1" dirty="0">
                <a:solidFill>
                  <a:schemeClr val="tx2"/>
                </a:solidFill>
              </a:rPr>
              <a:t>) measures of predictor </a:t>
            </a:r>
            <a:r>
              <a:rPr lang="en-US" b="1" dirty="0" smtClean="0">
                <a:solidFill>
                  <a:schemeClr val="tx2"/>
                </a:solidFill>
              </a:rPr>
              <a:t>constructs</a:t>
            </a:r>
            <a:endParaRPr lang="en-US" b="1" dirty="0">
              <a:solidFill>
                <a:schemeClr val="tx2"/>
              </a:solidFill>
            </a:endParaRP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(5</a:t>
            </a:r>
            <a:r>
              <a:rPr lang="en-US" b="1" dirty="0">
                <a:solidFill>
                  <a:schemeClr val="tx2"/>
                </a:solidFill>
              </a:rPr>
              <a:t>) employee performance and outcome </a:t>
            </a:r>
            <a:r>
              <a:rPr lang="en-US" b="1" dirty="0" smtClean="0">
                <a:solidFill>
                  <a:schemeClr val="tx2"/>
                </a:solidFill>
              </a:rPr>
              <a:t>assessment</a:t>
            </a:r>
            <a:endParaRPr lang="en-US" b="1" dirty="0">
              <a:solidFill>
                <a:schemeClr val="tx2"/>
              </a:solidFill>
            </a:endParaRP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(6</a:t>
            </a:r>
            <a:r>
              <a:rPr lang="en-US" b="1" dirty="0">
                <a:solidFill>
                  <a:schemeClr val="tx2"/>
                </a:solidFill>
              </a:rPr>
              <a:t>) societal and organizational constraints on selection </a:t>
            </a:r>
            <a:r>
              <a:rPr lang="en-US" b="1" dirty="0" smtClean="0">
                <a:solidFill>
                  <a:schemeClr val="tx2"/>
                </a:solidFill>
              </a:rPr>
              <a:t>practice</a:t>
            </a:r>
            <a:endParaRPr lang="en-US" b="1" dirty="0">
              <a:solidFill>
                <a:schemeClr val="tx2"/>
              </a:solidFill>
            </a:endParaRP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(7</a:t>
            </a:r>
            <a:r>
              <a:rPr lang="en-US" b="1" dirty="0">
                <a:solidFill>
                  <a:schemeClr val="tx2"/>
                </a:solidFill>
              </a:rPr>
              <a:t>) implementation and sustainability of selection systems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65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 smtClean="0">
                <a:solidFill>
                  <a:srgbClr val="FF0000"/>
                </a:solidFill>
              </a:rPr>
              <a:t>MUNI Library (Book Number): </a:t>
            </a:r>
            <a:r>
              <a:rPr lang="en-US" sz="1100" b="1" dirty="0">
                <a:solidFill>
                  <a:srgbClr val="FF0000"/>
                </a:solidFill>
              </a:rPr>
              <a:t>4240767212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76200"/>
            <a:ext cx="762000" cy="108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140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7543800" cy="990600"/>
          </a:xfrm>
        </p:spPr>
        <p:txBody>
          <a:bodyPr>
            <a:noAutofit/>
          </a:bodyPr>
          <a:lstStyle/>
          <a:p>
            <a:r>
              <a:rPr lang="en-US" sz="2800" b="1" dirty="0"/>
              <a:t>Multiple Perspectives on the Effects of Evaluation on Performance</a:t>
            </a:r>
            <a:endParaRPr lang="en-US" sz="3400" b="1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8382000" cy="4800600"/>
          </a:xfrm>
        </p:spPr>
        <p:txBody>
          <a:bodyPr>
            <a:normAutofit/>
          </a:bodyPr>
          <a:lstStyle/>
          <a:p>
            <a:endParaRPr lang="en-US" b="1" dirty="0" smtClean="0">
              <a:solidFill>
                <a:schemeClr val="tx2"/>
              </a:solidFill>
            </a:endParaRPr>
          </a:p>
          <a:p>
            <a:r>
              <a:rPr lang="en-US" b="1" dirty="0" smtClean="0">
                <a:solidFill>
                  <a:schemeClr val="tx2"/>
                </a:solidFill>
              </a:rPr>
              <a:t>This book integrates </a:t>
            </a:r>
            <a:r>
              <a:rPr lang="en-US" b="1" dirty="0">
                <a:solidFill>
                  <a:schemeClr val="tx2"/>
                </a:solidFill>
              </a:rPr>
              <a:t>thinking from five different research </a:t>
            </a:r>
            <a:r>
              <a:rPr lang="en-US" b="1" dirty="0" smtClean="0">
                <a:solidFill>
                  <a:schemeClr val="tx2"/>
                </a:solidFill>
              </a:rPr>
              <a:t>traditions:</a:t>
            </a:r>
          </a:p>
          <a:p>
            <a:endParaRPr lang="en-US" b="1" dirty="0" smtClean="0">
              <a:solidFill>
                <a:schemeClr val="tx2"/>
              </a:solidFill>
            </a:endParaRP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Achievement Goals</a:t>
            </a: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Intrinsic </a:t>
            </a:r>
            <a:r>
              <a:rPr lang="en-US" b="1" dirty="0">
                <a:solidFill>
                  <a:schemeClr val="tx2"/>
                </a:solidFill>
              </a:rPr>
              <a:t>vs. Extrinsic </a:t>
            </a:r>
            <a:r>
              <a:rPr lang="en-US" b="1" dirty="0" smtClean="0">
                <a:solidFill>
                  <a:schemeClr val="tx2"/>
                </a:solidFill>
              </a:rPr>
              <a:t>Motivation</a:t>
            </a: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Goal Setting</a:t>
            </a: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Social Loafing</a:t>
            </a: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Social </a:t>
            </a:r>
            <a:r>
              <a:rPr lang="en-US" b="1" dirty="0">
                <a:solidFill>
                  <a:schemeClr val="tx2"/>
                </a:solidFill>
              </a:rPr>
              <a:t>Facilitation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66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/>
              <a:t>http://</a:t>
            </a:r>
            <a:r>
              <a:rPr lang="en-US" sz="1100" b="1" dirty="0" smtClean="0"/>
              <a:t>books.google.com/books?id=3FK7aHu8EDAC</a:t>
            </a:r>
            <a:endParaRPr lang="en-US" sz="11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0800"/>
            <a:ext cx="738841" cy="109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138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67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381000" y="1752600"/>
            <a:ext cx="8153400" cy="449580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000" b="1" dirty="0" smtClean="0">
                <a:solidFill>
                  <a:schemeClr val="tx2"/>
                </a:solidFill>
              </a:rPr>
              <a:t>TESTS AVAILABLE </a:t>
            </a:r>
          </a:p>
          <a:p>
            <a:pPr marL="0" indent="0" algn="ctr">
              <a:buNone/>
            </a:pPr>
            <a:r>
              <a:rPr lang="en-US" sz="7000" b="1" dirty="0" smtClean="0">
                <a:solidFill>
                  <a:schemeClr val="tx2"/>
                </a:solidFill>
              </a:rPr>
              <a:t>IN</a:t>
            </a:r>
          </a:p>
          <a:p>
            <a:pPr marL="0" indent="0" algn="ctr">
              <a:buNone/>
            </a:pPr>
            <a:r>
              <a:rPr lang="en-US" sz="7000" b="1" dirty="0" smtClean="0">
                <a:solidFill>
                  <a:schemeClr val="tx2"/>
                </a:solidFill>
              </a:rPr>
              <a:t>MASARYK UNIVERSITY</a:t>
            </a:r>
          </a:p>
          <a:p>
            <a:pPr marL="365760" lvl="1" indent="0">
              <a:buNone/>
            </a:pPr>
            <a:endParaRPr lang="en-US" b="1" dirty="0">
              <a:solidFill>
                <a:schemeClr val="tx2"/>
              </a:solidFill>
            </a:endParaRPr>
          </a:p>
          <a:p>
            <a:pPr marL="365760" lvl="1" indent="0">
              <a:buNone/>
            </a:pPr>
            <a:endParaRPr lang="en-US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73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153400" cy="990600"/>
          </a:xfrm>
        </p:spPr>
        <p:txBody>
          <a:bodyPr>
            <a:noAutofit/>
          </a:bodyPr>
          <a:lstStyle/>
          <a:p>
            <a:r>
              <a:rPr lang="en-US" sz="3400" b="1" dirty="0" smtClean="0"/>
              <a:t>Psychological instruments available in MUNI FSS</a:t>
            </a:r>
            <a:endParaRPr lang="en-US" sz="3400" b="1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8382000" cy="4800600"/>
          </a:xfrm>
        </p:spPr>
        <p:txBody>
          <a:bodyPr>
            <a:normAutofit/>
          </a:bodyPr>
          <a:lstStyle/>
          <a:p>
            <a:endParaRPr lang="en-US" b="1" dirty="0" smtClean="0">
              <a:solidFill>
                <a:schemeClr val="tx2"/>
              </a:solidFill>
            </a:endParaRPr>
          </a:p>
          <a:p>
            <a:r>
              <a:rPr lang="en-US" b="1" dirty="0" smtClean="0">
                <a:solidFill>
                  <a:schemeClr val="tx2"/>
                </a:solidFill>
              </a:rPr>
              <a:t>An inventory of tests is available for download.</a:t>
            </a: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68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532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/>
              <a:t>https://is.muni.cz/auth/el/1423/jaro2015/PSY494P122/43723478/</a:t>
            </a:r>
            <a:endParaRPr lang="en-US" sz="11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52400"/>
            <a:ext cx="1143000" cy="111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94000"/>
            <a:ext cx="8023661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081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69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381000" y="1752600"/>
            <a:ext cx="8153400" cy="449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70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sz="7000" b="1" dirty="0" smtClean="0">
                <a:solidFill>
                  <a:schemeClr val="tx2"/>
                </a:solidFill>
              </a:rPr>
              <a:t>QUESTIONS?</a:t>
            </a:r>
          </a:p>
          <a:p>
            <a:pPr marL="365760" lvl="1" indent="0">
              <a:buNone/>
            </a:pPr>
            <a:endParaRPr lang="en-US" b="1" dirty="0">
              <a:solidFill>
                <a:schemeClr val="tx2"/>
              </a:solidFill>
            </a:endParaRPr>
          </a:p>
          <a:p>
            <a:pPr marL="365760" lvl="1" indent="0">
              <a:buNone/>
            </a:pPr>
            <a:endParaRPr lang="en-US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48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381000" y="1524000"/>
            <a:ext cx="8153400" cy="449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000" b="1" dirty="0" smtClean="0">
                <a:solidFill>
                  <a:schemeClr val="tx2"/>
                </a:solidFill>
              </a:rPr>
              <a:t>WORLD GUIDE </a:t>
            </a:r>
          </a:p>
          <a:p>
            <a:pPr marL="0" indent="0" algn="ctr">
              <a:buNone/>
            </a:pPr>
            <a:r>
              <a:rPr lang="en-US" sz="7000" b="1" dirty="0" smtClean="0">
                <a:solidFill>
                  <a:schemeClr val="tx2"/>
                </a:solidFill>
              </a:rPr>
              <a:t>TO </a:t>
            </a:r>
          </a:p>
          <a:p>
            <a:pPr marL="0" indent="0" algn="ctr">
              <a:buNone/>
            </a:pPr>
            <a:r>
              <a:rPr lang="en-US" sz="7000" b="1" dirty="0" smtClean="0">
                <a:solidFill>
                  <a:schemeClr val="tx2"/>
                </a:solidFill>
              </a:rPr>
              <a:t>SPECIAL LIBRARIES</a:t>
            </a:r>
            <a:endParaRPr lang="en-US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43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CLASS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70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381000" y="1752600"/>
            <a:ext cx="8153400" cy="449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accent2"/>
                </a:solidFill>
              </a:rPr>
              <a:t>READINGS:</a:t>
            </a:r>
          </a:p>
          <a:p>
            <a:pPr lvl="1"/>
            <a:r>
              <a:rPr lang="en-US" b="1" i="1" dirty="0" smtClean="0">
                <a:solidFill>
                  <a:schemeClr val="tx2"/>
                </a:solidFill>
              </a:rPr>
              <a:t>Publishers </a:t>
            </a:r>
            <a:r>
              <a:rPr lang="en-US" b="1" i="1" dirty="0">
                <a:solidFill>
                  <a:schemeClr val="tx2"/>
                </a:solidFill>
              </a:rPr>
              <a:t>of psychological and </a:t>
            </a:r>
            <a:r>
              <a:rPr lang="en-US" b="1" i="1" dirty="0" err="1">
                <a:solidFill>
                  <a:schemeClr val="tx2"/>
                </a:solidFill>
              </a:rPr>
              <a:t>psychoeducational</a:t>
            </a:r>
            <a:r>
              <a:rPr lang="en-US" b="1" i="1" dirty="0">
                <a:solidFill>
                  <a:schemeClr val="tx2"/>
                </a:solidFill>
              </a:rPr>
              <a:t> </a:t>
            </a:r>
            <a:r>
              <a:rPr lang="en-US" b="1" i="1" dirty="0" smtClean="0">
                <a:solidFill>
                  <a:schemeClr val="tx2"/>
                </a:solidFill>
              </a:rPr>
              <a:t>tests </a:t>
            </a:r>
            <a:r>
              <a:rPr lang="en-US" b="1" dirty="0" smtClean="0">
                <a:solidFill>
                  <a:schemeClr val="tx2"/>
                </a:solidFill>
              </a:rPr>
              <a:t>(</a:t>
            </a:r>
            <a:r>
              <a:rPr lang="en-US" b="1" dirty="0" err="1" smtClean="0">
                <a:solidFill>
                  <a:schemeClr val="tx2"/>
                </a:solidFill>
              </a:rPr>
              <a:t>Koocher</a:t>
            </a:r>
            <a:r>
              <a:rPr lang="en-US" b="1" dirty="0">
                <a:solidFill>
                  <a:schemeClr val="tx2"/>
                </a:solidFill>
              </a:rPr>
              <a:t>, Norcross, &amp; Hill III, 2005)</a:t>
            </a:r>
          </a:p>
          <a:p>
            <a:pPr lvl="1"/>
            <a:endParaRPr lang="en-US" b="1" i="1" dirty="0" smtClean="0">
              <a:solidFill>
                <a:schemeClr val="tx2"/>
              </a:solidFill>
            </a:endParaRPr>
          </a:p>
          <a:p>
            <a:pPr lvl="1"/>
            <a:r>
              <a:rPr lang="en-US" b="1" i="1" dirty="0" smtClean="0">
                <a:solidFill>
                  <a:schemeClr val="tx2"/>
                </a:solidFill>
              </a:rPr>
              <a:t>Where </a:t>
            </a:r>
            <a:r>
              <a:rPr lang="en-US" b="1" i="1" dirty="0">
                <a:solidFill>
                  <a:schemeClr val="tx2"/>
                </a:solidFill>
              </a:rPr>
              <a:t>to go for authoritative information: Reference sources </a:t>
            </a:r>
            <a:r>
              <a:rPr lang="en-US" b="1" dirty="0">
                <a:solidFill>
                  <a:schemeClr val="tx2"/>
                </a:solidFill>
              </a:rPr>
              <a:t>(Cohen &amp; </a:t>
            </a:r>
            <a:r>
              <a:rPr lang="en-US" b="1" dirty="0" err="1">
                <a:solidFill>
                  <a:schemeClr val="tx2"/>
                </a:solidFill>
              </a:rPr>
              <a:t>Swerdlik</a:t>
            </a:r>
            <a:r>
              <a:rPr lang="en-US" b="1" dirty="0">
                <a:solidFill>
                  <a:schemeClr val="tx2"/>
                </a:solidFill>
              </a:rPr>
              <a:t>, 2009)</a:t>
            </a:r>
          </a:p>
          <a:p>
            <a:pPr lvl="1"/>
            <a:endParaRPr lang="en-US" b="1" i="1" dirty="0" smtClean="0">
              <a:solidFill>
                <a:schemeClr val="tx2"/>
              </a:solidFill>
            </a:endParaRPr>
          </a:p>
          <a:p>
            <a:pPr lvl="1"/>
            <a:r>
              <a:rPr lang="en-US" b="1" i="1" dirty="0" smtClean="0">
                <a:solidFill>
                  <a:schemeClr val="tx2"/>
                </a:solidFill>
              </a:rPr>
              <a:t>Sourcing </a:t>
            </a:r>
            <a:r>
              <a:rPr lang="en-US" b="1" i="1" dirty="0">
                <a:solidFill>
                  <a:schemeClr val="tx2"/>
                </a:solidFill>
              </a:rPr>
              <a:t>materials and measures for psychological research </a:t>
            </a:r>
            <a:r>
              <a:rPr lang="en-US" b="1" dirty="0">
                <a:solidFill>
                  <a:schemeClr val="tx2"/>
                </a:solidFill>
              </a:rPr>
              <a:t>(Evans, 2007).</a:t>
            </a:r>
            <a:endParaRPr lang="en-US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75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200" b="1" dirty="0"/>
              <a:t>World Guide to Special Libraries</a:t>
            </a: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876800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This 9th </a:t>
            </a:r>
            <a:r>
              <a:rPr lang="en-US" sz="2800" b="1" dirty="0">
                <a:solidFill>
                  <a:schemeClr val="tx2"/>
                </a:solidFill>
              </a:rPr>
              <a:t>edition lists over </a:t>
            </a:r>
            <a:r>
              <a:rPr lang="en-US" sz="2800" b="1" dirty="0" smtClean="0">
                <a:solidFill>
                  <a:schemeClr val="accent2"/>
                </a:solidFill>
              </a:rPr>
              <a:t>35,000 </a:t>
            </a:r>
            <a:r>
              <a:rPr lang="en-US" sz="2800" b="1" dirty="0">
                <a:solidFill>
                  <a:schemeClr val="accent2"/>
                </a:solidFill>
              </a:rPr>
              <a:t>libraries </a:t>
            </a:r>
            <a:r>
              <a:rPr lang="en-US" sz="2800" b="1" dirty="0">
                <a:solidFill>
                  <a:schemeClr val="tx2"/>
                </a:solidFill>
              </a:rPr>
              <a:t>under </a:t>
            </a:r>
            <a:r>
              <a:rPr lang="en-US" sz="2800" b="1" dirty="0" smtClean="0">
                <a:solidFill>
                  <a:schemeClr val="tx2"/>
                </a:solidFill>
              </a:rPr>
              <a:t>approx. 80 </a:t>
            </a:r>
            <a:r>
              <a:rPr lang="en-US" sz="2800" b="1" dirty="0">
                <a:solidFill>
                  <a:schemeClr val="tx2"/>
                </a:solidFill>
              </a:rPr>
              <a:t>subject headings</a:t>
            </a:r>
            <a:r>
              <a:rPr lang="en-US" sz="2800" b="1" dirty="0" smtClean="0">
                <a:solidFill>
                  <a:schemeClr val="tx2"/>
                </a:solidFill>
              </a:rPr>
              <a:t>.</a:t>
            </a:r>
          </a:p>
          <a:p>
            <a:endParaRPr lang="en-US" sz="2800" b="1" dirty="0" smtClean="0">
              <a:solidFill>
                <a:schemeClr val="tx2"/>
              </a:solidFill>
            </a:endParaRPr>
          </a:p>
          <a:p>
            <a:r>
              <a:rPr lang="en-US" sz="2800" b="1" dirty="0">
                <a:solidFill>
                  <a:schemeClr val="tx2"/>
                </a:solidFill>
              </a:rPr>
              <a:t>Includes</a:t>
            </a:r>
            <a:r>
              <a:rPr lang="en-US" sz="2800" b="1" dirty="0">
                <a:solidFill>
                  <a:srgbClr val="FFC000"/>
                </a:solidFill>
              </a:rPr>
              <a:t> </a:t>
            </a:r>
            <a:r>
              <a:rPr lang="en-US" sz="2800" b="1" dirty="0">
                <a:solidFill>
                  <a:schemeClr val="accent2"/>
                </a:solidFill>
              </a:rPr>
              <a:t>special libraries </a:t>
            </a:r>
            <a:r>
              <a:rPr lang="en-US" sz="2800" b="1" dirty="0">
                <a:solidFill>
                  <a:schemeClr val="tx2"/>
                </a:solidFill>
              </a:rPr>
              <a:t>from the National Library of Medicine (Bethesda, USA), to ‘classic’ special libraries such as the </a:t>
            </a:r>
            <a:r>
              <a:rPr lang="en-US" sz="2800" b="1" dirty="0" err="1">
                <a:solidFill>
                  <a:schemeClr val="tx2"/>
                </a:solidFill>
              </a:rPr>
              <a:t>Bibliothèque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artistique</a:t>
            </a:r>
            <a:r>
              <a:rPr lang="en-US" sz="2800" b="1" dirty="0">
                <a:solidFill>
                  <a:schemeClr val="tx2"/>
                </a:solidFill>
              </a:rPr>
              <a:t> de la </a:t>
            </a:r>
            <a:r>
              <a:rPr lang="en-US" sz="2800" b="1" dirty="0" err="1">
                <a:solidFill>
                  <a:schemeClr val="tx2"/>
                </a:solidFill>
              </a:rPr>
              <a:t>ville</a:t>
            </a:r>
            <a:r>
              <a:rPr lang="en-US" sz="2800" b="1" dirty="0">
                <a:solidFill>
                  <a:schemeClr val="tx2"/>
                </a:solidFill>
              </a:rPr>
              <a:t> de </a:t>
            </a:r>
            <a:r>
              <a:rPr lang="en-US" sz="2800" b="1" dirty="0" err="1" smtClean="0">
                <a:solidFill>
                  <a:schemeClr val="tx2"/>
                </a:solidFill>
              </a:rPr>
              <a:t>Bruxelles</a:t>
            </a:r>
            <a:r>
              <a:rPr lang="en-US" sz="2800" b="1" dirty="0" smtClean="0">
                <a:solidFill>
                  <a:schemeClr val="tx2"/>
                </a:solidFill>
              </a:rPr>
              <a:t>.</a:t>
            </a:r>
          </a:p>
          <a:p>
            <a:endParaRPr lang="en-US" sz="2800" b="1" dirty="0" smtClean="0">
              <a:solidFill>
                <a:schemeClr val="tx2"/>
              </a:solidFill>
            </a:endParaRPr>
          </a:p>
          <a:p>
            <a:r>
              <a:rPr lang="en-US" sz="2800" b="1" dirty="0" smtClean="0">
                <a:solidFill>
                  <a:schemeClr val="tx2"/>
                </a:solidFill>
              </a:rPr>
              <a:t>It </a:t>
            </a:r>
            <a:r>
              <a:rPr lang="en-US" sz="2800" b="1" dirty="0">
                <a:solidFill>
                  <a:schemeClr val="tx2"/>
                </a:solidFill>
              </a:rPr>
              <a:t>provides </a:t>
            </a:r>
            <a:r>
              <a:rPr lang="en-US" sz="2800" b="1" dirty="0">
                <a:solidFill>
                  <a:schemeClr val="accent2"/>
                </a:solidFill>
              </a:rPr>
              <a:t>complete details </a:t>
            </a:r>
            <a:r>
              <a:rPr lang="en-US" sz="2800" b="1" dirty="0">
                <a:solidFill>
                  <a:schemeClr val="tx2"/>
                </a:solidFill>
              </a:rPr>
              <a:t>of the libraries and their holdings, and alphabetical indexes of subjects and institutions</a:t>
            </a:r>
            <a:r>
              <a:rPr lang="en-US" sz="2800" b="1" dirty="0" smtClean="0">
                <a:solidFill>
                  <a:schemeClr val="tx2"/>
                </a:solidFill>
              </a:rPr>
              <a:t>.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 smtClean="0">
                <a:solidFill>
                  <a:srgbClr val="FF0000"/>
                </a:solidFill>
              </a:rPr>
              <a:t>https://is.muni.cz/auth/el/1423/podzim2014/PSY494P122/43723478/</a:t>
            </a:r>
            <a:endParaRPr lang="en-US" sz="1100" b="1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524" y="76200"/>
            <a:ext cx="788276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441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200" b="1" dirty="0"/>
              <a:t>World Guide to Special Libraries</a:t>
            </a: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876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Record example: </a:t>
            </a:r>
            <a:r>
              <a:rPr lang="en-US" b="1" dirty="0" smtClean="0">
                <a:solidFill>
                  <a:schemeClr val="tx2"/>
                </a:solidFill>
              </a:rPr>
              <a:t>Czech Republic’s national library</a:t>
            </a: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/>
              <a:t>http://www.degruyter.com/view/product/184160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0801"/>
            <a:ext cx="795321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362200"/>
            <a:ext cx="4683125" cy="4058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832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dStudPres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9000B0E-F247-42DE-B4C8-953FA55828E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0</TotalTime>
  <Words>3196</Words>
  <Application>Microsoft Office PowerPoint</Application>
  <PresentationFormat>On-screen Show (4:3)</PresentationFormat>
  <Paragraphs>544</Paragraphs>
  <Slides>70</Slides>
  <Notes>65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1" baseType="lpstr">
      <vt:lpstr>EdStudPres</vt:lpstr>
      <vt:lpstr>Offline resources </vt:lpstr>
      <vt:lpstr>PowerPoint Presentation</vt:lpstr>
      <vt:lpstr>Mental Measurements Yearbook</vt:lpstr>
      <vt:lpstr>Tests in Print VIII (2011)</vt:lpstr>
      <vt:lpstr>PowerPoint Presentation</vt:lpstr>
      <vt:lpstr>Directory of Special Libraries and Information Centers</vt:lpstr>
      <vt:lpstr>PowerPoint Presentation</vt:lpstr>
      <vt:lpstr>World Guide to Special Libraries</vt:lpstr>
      <vt:lpstr>World Guide to Special Libraries</vt:lpstr>
      <vt:lpstr>PowerPoint Presentation</vt:lpstr>
      <vt:lpstr>Social Science Reference Sources: A Practical Guide (2000)</vt:lpstr>
      <vt:lpstr>PowerPoint Presentation</vt:lpstr>
      <vt:lpstr>Directory of Unpublished Experimental Mental Measures</vt:lpstr>
      <vt:lpstr>Directory of Unpublished Experimental Mental Measures</vt:lpstr>
      <vt:lpstr>PowerPoint Presentation</vt:lpstr>
      <vt:lpstr>DOODY’S CORE TITLES</vt:lpstr>
      <vt:lpstr>PowerPoint Presentation</vt:lpstr>
      <vt:lpstr>Wiley’s Essentials of Psychological Assessment</vt:lpstr>
      <vt:lpstr>Encyclopedia of Psychological Assessment</vt:lpstr>
      <vt:lpstr>APA Handbook of Testing and Assessment in Psychology</vt:lpstr>
      <vt:lpstr>Comprehensive Handbook of Psychological Assessment (Hersen, 2004)</vt:lpstr>
      <vt:lpstr>Measures for Clinical Practice and Research: A Sourcebook (4th ed)</vt:lpstr>
      <vt:lpstr>Measures for Clinical Practice and Research: A Sourcebook (5th ed)</vt:lpstr>
      <vt:lpstr>A Compendium of Psychosocial Measures</vt:lpstr>
      <vt:lpstr>Compendium of Quality of Life Instruments</vt:lpstr>
      <vt:lpstr>A Compendium Of Neuropsychological Tests</vt:lpstr>
      <vt:lpstr>A Compendium Of Neuropsychological Tests</vt:lpstr>
      <vt:lpstr>A Compendium Of Neuropsychological Tests</vt:lpstr>
      <vt:lpstr>A Compendium of Tests, Scales and Questionnaires (Tate, 2010)</vt:lpstr>
      <vt:lpstr>The measurement of affect, mood, and emotion:  A guide for health-behavioral research</vt:lpstr>
      <vt:lpstr>Attachment: Expanding the Cultural Connections (Erdman et al., 2010)</vt:lpstr>
      <vt:lpstr>The adult attachment projective picture system: Attachment theory and assessment in adults</vt:lpstr>
      <vt:lpstr>Assessing common mental health and addiction issues with free-access instruments</vt:lpstr>
      <vt:lpstr>Measuring health: A guide to rating scales and questionnaires (McDowell, 2006)</vt:lpstr>
      <vt:lpstr>Health measurement scales: A practical guide to their development and use</vt:lpstr>
      <vt:lpstr>Measurement in health behavior: Methods for research and evaluation (Di Lorio, 2006)</vt:lpstr>
      <vt:lpstr>Measuring health and wellbeing</vt:lpstr>
      <vt:lpstr>Handbook of clinical rating scales and assessment in psychiatry and mental health</vt:lpstr>
      <vt:lpstr>Handbook of clinical rating scales and assessment in psychiatry and mental health</vt:lpstr>
      <vt:lpstr>Social Support Measurement and Intervention</vt:lpstr>
      <vt:lpstr>Social Support Measurement and Intervention</vt:lpstr>
      <vt:lpstr>Therapy outcome measures for rehabilitation professionals (Enderby et al., 2006)</vt:lpstr>
      <vt:lpstr>Therapy outcome measures for rehabilitation professionals</vt:lpstr>
      <vt:lpstr>Therapy outcome measures for rehabilitation professionals</vt:lpstr>
      <vt:lpstr>Therapy outcome measures for rehabilitation professionals</vt:lpstr>
      <vt:lpstr>Principles of assessment and outcome measurement for occupational therapists and physiotherapists</vt:lpstr>
      <vt:lpstr>Principles of assessment and outcome measurement for occupational therapists and physiotherapists</vt:lpstr>
      <vt:lpstr>Standardized evaluation in clinical practice</vt:lpstr>
      <vt:lpstr>Standardized evaluation in clinical practice</vt:lpstr>
      <vt:lpstr>Measuring stress in humans</vt:lpstr>
      <vt:lpstr>Health status measurement in neurological disorders (Jenkinson et al., 2000)</vt:lpstr>
      <vt:lpstr>Quality of Life: The Assessment, Analysis and Interpretation of Patient-reported Outcomes</vt:lpstr>
      <vt:lpstr>Therapist’s guide to positive psychological interventions (Magyar-Moe, 2009)</vt:lpstr>
      <vt:lpstr>Therapist’s guide to positive psychological interventions</vt:lpstr>
      <vt:lpstr>Therapist’s guide to positive psychological interventions</vt:lpstr>
      <vt:lpstr>Social Anxiety: Clinical, developmental, and social perspectives</vt:lpstr>
      <vt:lpstr>Tic Disorders, Trichotillomania, and Other Repetitive Behavior Disorders</vt:lpstr>
      <vt:lpstr>Assessing and Treating Low Incidence/High Severity Psychological Disorders of Childhood</vt:lpstr>
      <vt:lpstr>Handbook of Sexuality-Related Measures</vt:lpstr>
      <vt:lpstr>Eating Disorders in Children and Adolescents</vt:lpstr>
      <vt:lpstr>Handbook of assessment methods for eating behaviors and weight-related problems</vt:lpstr>
      <vt:lpstr>Psychological assessment in clinical practice: A pragmatic guide (Hersen, 2004)</vt:lpstr>
      <vt:lpstr>Towards personal excellence: Psychometric tests and self-improvement techniques for managers</vt:lpstr>
      <vt:lpstr>Management Skills: Assessment and Development</vt:lpstr>
      <vt:lpstr>Oxford Handbook of Personnel Assessment and Selection</vt:lpstr>
      <vt:lpstr>Multiple Perspectives on the Effects of Evaluation on Performance</vt:lpstr>
      <vt:lpstr>PowerPoint Presentation</vt:lpstr>
      <vt:lpstr>Psychological instruments available in MUNI FSS</vt:lpstr>
      <vt:lpstr>PowerPoint Presentation</vt:lpstr>
      <vt:lpstr>NEXT CLASS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2012-10-11T08:16:00Z</dcterms:created>
  <dcterms:modified xsi:type="dcterms:W3CDTF">2015-03-18T10:52:23Z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TC101671259990</vt:lpwstr>
  </property>
</Properties>
</file>