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47"/>
  </p:notesMasterIdLst>
  <p:sldIdLst>
    <p:sldId id="256" r:id="rId3"/>
    <p:sldId id="393" r:id="rId4"/>
    <p:sldId id="394" r:id="rId5"/>
    <p:sldId id="396" r:id="rId6"/>
    <p:sldId id="399" r:id="rId7"/>
    <p:sldId id="398" r:id="rId8"/>
    <p:sldId id="400" r:id="rId9"/>
    <p:sldId id="401" r:id="rId10"/>
    <p:sldId id="421" r:id="rId11"/>
    <p:sldId id="422" r:id="rId12"/>
    <p:sldId id="423" r:id="rId13"/>
    <p:sldId id="424" r:id="rId14"/>
    <p:sldId id="430" r:id="rId15"/>
    <p:sldId id="431" r:id="rId16"/>
    <p:sldId id="432" r:id="rId17"/>
    <p:sldId id="433" r:id="rId18"/>
    <p:sldId id="434" r:id="rId19"/>
    <p:sldId id="402" r:id="rId20"/>
    <p:sldId id="403" r:id="rId21"/>
    <p:sldId id="438" r:id="rId22"/>
    <p:sldId id="435" r:id="rId23"/>
    <p:sldId id="404" r:id="rId24"/>
    <p:sldId id="436" r:id="rId25"/>
    <p:sldId id="437" r:id="rId26"/>
    <p:sldId id="418" r:id="rId27"/>
    <p:sldId id="441" r:id="rId28"/>
    <p:sldId id="439" r:id="rId29"/>
    <p:sldId id="440" r:id="rId30"/>
    <p:sldId id="417" r:id="rId31"/>
    <p:sldId id="419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42" r:id="rId41"/>
    <p:sldId id="443" r:id="rId42"/>
    <p:sldId id="266" r:id="rId43"/>
    <p:sldId id="444" r:id="rId44"/>
    <p:sldId id="445" r:id="rId45"/>
    <p:sldId id="304" r:id="rId4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9645" autoAdjust="0"/>
  </p:normalViewPr>
  <p:slideViewPr>
    <p:cSldViewPr>
      <p:cViewPr>
        <p:scale>
          <a:sx n="100" d="100"/>
          <a:sy n="100" d="100"/>
        </p:scale>
        <p:origin x="-22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5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1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Shap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3DD42473-288D-4443-A5E3-87F3943DCDC8}" type="datetime8">
              <a:rPr lang="en-US" smtClean="0"/>
              <a:pPr algn="ctr"/>
              <a:t>3/25/2015 10:35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5B1CD-1765-45E0-AC0F-74017B318019}" type="datetime8">
              <a:rPr lang="en-US" smtClean="0">
                <a:solidFill>
                  <a:schemeClr val="tx2"/>
                </a:solidFill>
              </a:rPr>
              <a:pPr/>
              <a:t>3/25/2015 10:35 AM</a:t>
            </a:fld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ED2E625-5E36-4628-8757-5927024ECC5E}" type="datetime8">
              <a:rPr lang="en-US" smtClean="0">
                <a:solidFill>
                  <a:schemeClr val="tx2"/>
                </a:solidFill>
              </a:rPr>
              <a:pPr/>
              <a:t>3/25/2015 10:35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3B23E-D2D3-4E79-B888-B0D4F37E4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1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709D-901B-4C8E-9D0F-7BD77FA38759}" type="datetime8">
              <a:rPr lang="en-US" smtClean="0"/>
              <a:pPr/>
              <a:t>3/25/2015 10:35 AM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2D77-21A8-4CBB-AD1B-A085D14D9AA9}" type="datetime8">
              <a:rPr lang="en-US" smtClean="0"/>
              <a:pPr/>
              <a:t>3/25/2015 10:35 AM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1E38967-8755-4ED6-B98A-8EC961E1CB07}" type="datetime8">
              <a:rPr lang="en-US" smtClean="0"/>
              <a:pPr/>
              <a:t>3/25/2015 10:35 AM</a:t>
            </a:fld>
            <a:endParaRPr lang="en-US"/>
          </a:p>
        </p:txBody>
      </p:sp>
      <p:sp>
        <p:nvSpPr>
          <p:cNvPr id="10" name="Shap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B51A0B1-AD6D-4BD2-A173-405ED7EBB964}" type="datetime8">
              <a:rPr lang="en-US" smtClean="0"/>
              <a:pPr/>
              <a:t>3/25/2015 10:35 AM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A4D1-0086-42CB-9FFD-1304B805518E}" type="datetime8">
              <a:rPr lang="en-US" smtClean="0"/>
              <a:pPr/>
              <a:t>3/25/2015 10:35 AM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3B1D-F988-47D1-AF8C-B289E8EFB86B}" type="datetime8">
              <a:rPr lang="en-US" smtClean="0"/>
              <a:pPr/>
              <a:t>3/25/2015 10:35 AM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A56E-3D00-44C8-ABC7-CD93ED76CF43}" type="datetime8">
              <a:rPr lang="en-US" smtClean="0"/>
              <a:pPr/>
              <a:t>3/25/2015 10:35 AM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B9A700-4540-4378-974C-2E9C91BF185C}" type="datetime8">
              <a:rPr lang="en-US" smtClean="0"/>
              <a:pPr/>
              <a:t>3/25/2015 10:35 AM</a:t>
            </a:fld>
            <a:endParaRPr lang="en-US"/>
          </a:p>
        </p:txBody>
      </p:sp>
      <p:sp>
        <p:nvSpPr>
          <p:cNvPr id="13" name="Shap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DBD3577A-9A9F-40EF-844C-F7C3FBAB15BA}" type="datetime8">
              <a:rPr lang="en-US" smtClean="0">
                <a:solidFill>
                  <a:schemeClr val="tx2"/>
                </a:solidFill>
              </a:rPr>
              <a:pPr/>
              <a:t>3/25/2015 10:35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990600" y="4038600"/>
            <a:ext cx="7848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i="1" dirty="0" smtClean="0"/>
              <a:t>databases </a:t>
            </a:r>
            <a:r>
              <a:rPr lang="en-US" sz="6000" i="1" dirty="0" err="1" smtClean="0"/>
              <a:t>oF</a:t>
            </a:r>
            <a:r>
              <a:rPr lang="en-US" sz="6000" i="1" dirty="0" smtClean="0"/>
              <a:t> psychological tests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i="1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Carlos A. </a:t>
            </a:r>
            <a:r>
              <a:rPr lang="en-US" dirty="0" err="1" smtClean="0"/>
              <a:t>Almenara</a:t>
            </a:r>
            <a:r>
              <a:rPr lang="en-US" dirty="0" smtClean="0"/>
              <a:t>, PhD</a:t>
            </a:r>
          </a:p>
          <a:p>
            <a:pPr algn="r"/>
            <a:r>
              <a:rPr lang="en-US" b="1" i="1" dirty="0"/>
              <a:t>Online and Offline Resources In Psychological Assessment PSY494P122</a:t>
            </a:r>
            <a:r>
              <a:rPr lang="en-US" sz="1300" b="1" i="1" dirty="0" smtClean="0"/>
              <a:t>			(March 25</a:t>
            </a:r>
            <a:r>
              <a:rPr lang="en-US" sz="1300" b="1" i="1" baseline="30000" dirty="0" smtClean="0"/>
              <a:t>th</a:t>
            </a:r>
            <a:r>
              <a:rPr lang="en-US" sz="1300" b="1" i="1" dirty="0" smtClean="0"/>
              <a:t>, 2015)</a:t>
            </a:r>
            <a:endParaRPr lang="en-US" sz="13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6205868"/>
            <a:ext cx="1565275" cy="372137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685800"/>
            <a:ext cx="8153400" cy="449580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accent2">
                    <a:lumMod val="75000"/>
                  </a:schemeClr>
                </a:solidFill>
              </a:rPr>
              <a:t>TESTS AND MEASURES 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accent2">
                    <a:lumMod val="75000"/>
                  </a:schemeClr>
                </a:solidFill>
              </a:rPr>
              <a:t>IN THE 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accent2">
                    <a:lumMod val="75000"/>
                  </a:schemeClr>
                </a:solidFill>
              </a:rPr>
              <a:t>SOCIAL SCIENCES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/>
              <a:t>Tests and Measures in SS</a:t>
            </a:r>
            <a:endParaRPr lang="en-US" sz="4000" b="1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This </a:t>
            </a:r>
            <a:r>
              <a:rPr lang="en-US" sz="3200" b="1" dirty="0">
                <a:solidFill>
                  <a:schemeClr val="tx2"/>
                </a:solidFill>
              </a:rPr>
              <a:t>database contains information on about </a:t>
            </a:r>
            <a:r>
              <a:rPr lang="en-US" sz="3200" b="1" dirty="0" smtClean="0">
                <a:solidFill>
                  <a:schemeClr val="accent2"/>
                </a:solidFill>
              </a:rPr>
              <a:t>14,000 </a:t>
            </a:r>
            <a:r>
              <a:rPr lang="en-US" sz="3200" b="1" dirty="0">
                <a:solidFill>
                  <a:schemeClr val="accent2"/>
                </a:solidFill>
              </a:rPr>
              <a:t>measures </a:t>
            </a:r>
            <a:r>
              <a:rPr lang="en-US" sz="3200" b="1" dirty="0">
                <a:solidFill>
                  <a:schemeClr val="tx2"/>
                </a:solidFill>
              </a:rPr>
              <a:t>available in </a:t>
            </a:r>
            <a:r>
              <a:rPr lang="en-US" sz="3200" b="1" dirty="0" smtClean="0">
                <a:solidFill>
                  <a:schemeClr val="tx2"/>
                </a:solidFill>
              </a:rPr>
              <a:t>139 </a:t>
            </a:r>
            <a:r>
              <a:rPr lang="en-US" sz="3200" b="1" dirty="0">
                <a:solidFill>
                  <a:schemeClr val="tx2"/>
                </a:solidFill>
              </a:rPr>
              <a:t>compilation volumes.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26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2600" b="1" dirty="0" smtClean="0">
                <a:solidFill>
                  <a:schemeClr val="accent2"/>
                </a:solidFill>
              </a:rPr>
              <a:t>http</a:t>
            </a:r>
            <a:r>
              <a:rPr lang="en-US" sz="2600" b="1" dirty="0">
                <a:solidFill>
                  <a:schemeClr val="accent2"/>
                </a:solidFill>
              </a:rPr>
              <a:t>://</a:t>
            </a:r>
            <a:r>
              <a:rPr lang="en-US" sz="2600" b="1" dirty="0" smtClean="0">
                <a:solidFill>
                  <a:schemeClr val="accent2"/>
                </a:solidFill>
              </a:rPr>
              <a:t>libraries.uta.edu/TMdb</a:t>
            </a:r>
            <a:endParaRPr lang="en-US" sz="2600" b="1" dirty="0">
              <a:solidFill>
                <a:schemeClr val="accent2"/>
              </a:solidFill>
            </a:endParaRPr>
          </a:p>
          <a:p>
            <a:endParaRPr lang="en-US" sz="32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There </a:t>
            </a:r>
            <a:r>
              <a:rPr lang="en-US" sz="3200" b="1" dirty="0">
                <a:solidFill>
                  <a:schemeClr val="tx2"/>
                </a:solidFill>
              </a:rPr>
              <a:t>is a database version in </a:t>
            </a:r>
            <a:r>
              <a:rPr lang="en-US" sz="3200" b="1" dirty="0" err="1" smtClean="0">
                <a:solidFill>
                  <a:schemeClr val="accent2"/>
                </a:solidFill>
              </a:rPr>
              <a:t>RefShare</a:t>
            </a:r>
            <a:r>
              <a:rPr lang="en-US" sz="3200" b="1" dirty="0" smtClean="0">
                <a:solidFill>
                  <a:schemeClr val="accent2"/>
                </a:solidFill>
              </a:rPr>
              <a:t>*</a:t>
            </a:r>
            <a:r>
              <a:rPr lang="en-US" sz="3200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>
                <a:solidFill>
                  <a:schemeClr val="accent2"/>
                </a:solidFill>
              </a:rPr>
              <a:t>* https</a:t>
            </a:r>
            <a:r>
              <a:rPr lang="en-US" sz="1100" b="1" dirty="0">
                <a:solidFill>
                  <a:schemeClr val="accent2"/>
                </a:solidFill>
              </a:rPr>
              <a:t>://</a:t>
            </a:r>
            <a:r>
              <a:rPr lang="en-US" sz="1100" b="1" dirty="0" smtClean="0">
                <a:solidFill>
                  <a:schemeClr val="accent2"/>
                </a:solidFill>
              </a:rPr>
              <a:t>is.muni.cz/auth/el/1423/podzim2014/PSY494P122/43723478/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85722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20660"/>
            <a:ext cx="2039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8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Tests and Measures in SS</a:t>
            </a:r>
            <a:endParaRPr lang="en-US" sz="4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http://libraries.uta.edu/TMdb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661"/>
            <a:ext cx="2039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4400" cy="45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3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Tests and Measures in SS</a:t>
            </a:r>
            <a:endParaRPr lang="en-US" sz="4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Export all the database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https://is.muni.cz/auth/el/1423/podzim2014/PSY494P122/43723478/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661"/>
            <a:ext cx="2039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0" y="2362200"/>
            <a:ext cx="8628063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2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Tests and Measures in SS</a:t>
            </a:r>
            <a:endParaRPr lang="en-US" sz="4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Export all the database </a:t>
            </a:r>
            <a:r>
              <a:rPr lang="en-US" b="1" dirty="0">
                <a:solidFill>
                  <a:schemeClr val="accent2"/>
                </a:solidFill>
              </a:rPr>
              <a:t>(</a:t>
            </a:r>
            <a:r>
              <a:rPr lang="en-US" b="1" dirty="0" smtClean="0">
                <a:solidFill>
                  <a:schemeClr val="accent2"/>
                </a:solidFill>
              </a:rPr>
              <a:t>28985 records)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https://is.muni.cz/auth/el/1423/podzim2014/PSY494P122/43723478/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661"/>
            <a:ext cx="2039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420642" cy="396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0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Tests and Measures in SS</a:t>
            </a:r>
            <a:endParaRPr lang="en-US" sz="4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Searching through Google</a:t>
            </a:r>
            <a:endParaRPr lang="en-US" b="1" dirty="0" smtClean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 smtClean="0"/>
              <a:t>www.google.com</a:t>
            </a:r>
            <a:endParaRPr lang="en-US" sz="11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661"/>
            <a:ext cx="2039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714625"/>
            <a:ext cx="6392863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4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Tests and Measures in SS</a:t>
            </a:r>
            <a:endParaRPr lang="en-US" sz="4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EXERCISE 1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Using the </a:t>
            </a:r>
            <a:r>
              <a:rPr lang="en-US" b="1" i="1" dirty="0" smtClean="0">
                <a:solidFill>
                  <a:schemeClr val="accent2"/>
                </a:solidFill>
              </a:rPr>
              <a:t>exact match </a:t>
            </a:r>
            <a:r>
              <a:rPr lang="en-US" b="1" dirty="0" smtClean="0">
                <a:solidFill>
                  <a:schemeClr val="tx2"/>
                </a:solidFill>
              </a:rPr>
              <a:t>search strategy in Google, find and list all the books where the </a:t>
            </a:r>
            <a:r>
              <a:rPr lang="en-US" b="1" dirty="0" smtClean="0">
                <a:solidFill>
                  <a:schemeClr val="accent2"/>
                </a:solidFill>
              </a:rPr>
              <a:t>Overt Aggression Scale </a:t>
            </a:r>
            <a:r>
              <a:rPr lang="en-US" b="1" dirty="0" smtClean="0">
                <a:solidFill>
                  <a:schemeClr val="tx2"/>
                </a:solidFill>
              </a:rPr>
              <a:t>is available in full text.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810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http://libraries.uta.edu/TMdb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661"/>
            <a:ext cx="2039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1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Tests and Measures in SS</a:t>
            </a:r>
            <a:endParaRPr lang="en-US" sz="4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EXERCISE 2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Identify an instrument related to your </a:t>
            </a:r>
            <a:r>
              <a:rPr lang="en-US" b="1" dirty="0" smtClean="0">
                <a:solidFill>
                  <a:schemeClr val="accent2"/>
                </a:solidFill>
              </a:rPr>
              <a:t>topic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Save </a:t>
            </a:r>
            <a:r>
              <a:rPr lang="en-US" b="1" dirty="0" smtClean="0">
                <a:solidFill>
                  <a:schemeClr val="tx2"/>
                </a:solidFill>
              </a:rPr>
              <a:t>the name of the </a:t>
            </a:r>
            <a:r>
              <a:rPr lang="en-US" b="1" dirty="0" smtClean="0">
                <a:solidFill>
                  <a:schemeClr val="accent2"/>
                </a:solidFill>
              </a:rPr>
              <a:t>instrument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Save the source (</a:t>
            </a:r>
            <a:r>
              <a:rPr lang="en-US" b="1" dirty="0" smtClean="0">
                <a:solidFill>
                  <a:schemeClr val="accent2"/>
                </a:solidFill>
              </a:rPr>
              <a:t>reference</a:t>
            </a:r>
            <a:r>
              <a:rPr lang="en-US" b="1" dirty="0" smtClean="0">
                <a:solidFill>
                  <a:schemeClr val="tx2"/>
                </a:solidFill>
              </a:rPr>
              <a:t>) in </a:t>
            </a:r>
            <a:r>
              <a:rPr lang="en-US" b="1" dirty="0" err="1" smtClean="0">
                <a:solidFill>
                  <a:schemeClr val="accent2"/>
                </a:solidFill>
              </a:rPr>
              <a:t>Mendeley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http://libraries.uta.edu/TMdb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661"/>
            <a:ext cx="203993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1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0668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accent2">
                    <a:lumMod val="75000"/>
                  </a:schemeClr>
                </a:solidFill>
              </a:rPr>
              <a:t>MENTAL MEASUREMENTS YEARBOOK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15350" cy="487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FREE: </a:t>
            </a:r>
            <a:r>
              <a:rPr lang="en-US" b="1" dirty="0" smtClean="0">
                <a:solidFill>
                  <a:schemeClr val="tx2"/>
                </a:solidFill>
              </a:rPr>
              <a:t>Find </a:t>
            </a:r>
            <a:r>
              <a:rPr lang="en-US" b="1" dirty="0">
                <a:solidFill>
                  <a:schemeClr val="tx2"/>
                </a:solidFill>
              </a:rPr>
              <a:t>free information on </a:t>
            </a:r>
            <a:r>
              <a:rPr lang="en-US" b="1" dirty="0">
                <a:solidFill>
                  <a:schemeClr val="accent2"/>
                </a:solidFill>
              </a:rPr>
              <a:t>over 3500 </a:t>
            </a:r>
            <a:r>
              <a:rPr lang="en-US" b="1" dirty="0">
                <a:solidFill>
                  <a:schemeClr val="tx2"/>
                </a:solidFill>
              </a:rPr>
              <a:t>commercially available </a:t>
            </a:r>
            <a:r>
              <a:rPr lang="en-US" b="1" dirty="0" smtClean="0">
                <a:solidFill>
                  <a:schemeClr val="tx2"/>
                </a:solidFill>
              </a:rPr>
              <a:t>tests.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PAY-PER-VIEW: </a:t>
            </a:r>
            <a:r>
              <a:rPr lang="en-US" b="1" dirty="0" smtClean="0">
                <a:solidFill>
                  <a:schemeClr val="tx2"/>
                </a:solidFill>
              </a:rPr>
              <a:t>Get </a:t>
            </a:r>
            <a:r>
              <a:rPr lang="en-US" b="1" dirty="0">
                <a:solidFill>
                  <a:schemeClr val="tx2"/>
                </a:solidFill>
              </a:rPr>
              <a:t>access to the test reviews online, as they appear in the </a:t>
            </a:r>
            <a:r>
              <a:rPr lang="en-US" b="1" dirty="0">
                <a:solidFill>
                  <a:schemeClr val="accent2"/>
                </a:solidFill>
              </a:rPr>
              <a:t>Mental Measurements Yearbook </a:t>
            </a:r>
            <a:r>
              <a:rPr lang="en-US" b="1" dirty="0" smtClean="0">
                <a:solidFill>
                  <a:schemeClr val="tx2"/>
                </a:solidFill>
              </a:rPr>
              <a:t>series (fee: USD$15.00 per test review)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http://marketplace.unl.edu/buros/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1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838200"/>
            <a:ext cx="81534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accent2">
                    <a:lumMod val="75000"/>
                  </a:schemeClr>
                </a:solidFill>
              </a:rPr>
              <a:t>EDUCATIONAL TESTING SERVICE</a:t>
            </a: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accent2">
                    <a:lumMod val="75000"/>
                  </a:schemeClr>
                </a:solidFill>
              </a:rPr>
              <a:t>(ETS)</a:t>
            </a: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Search interface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http://buros.org/review-samples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00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7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SEARCH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Alphabetic Search: </a:t>
            </a:r>
            <a:r>
              <a:rPr lang="en-US" b="1" dirty="0" smtClean="0">
                <a:solidFill>
                  <a:schemeClr val="tx2"/>
                </a:solidFill>
              </a:rPr>
              <a:t>Alphabetical listing </a:t>
            </a:r>
            <a:r>
              <a:rPr lang="en-US" b="1" dirty="0">
                <a:solidFill>
                  <a:schemeClr val="tx2"/>
                </a:solidFill>
              </a:rPr>
              <a:t>of test titles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Category Search: </a:t>
            </a:r>
            <a:r>
              <a:rPr lang="en-US" b="1" dirty="0" smtClean="0">
                <a:solidFill>
                  <a:schemeClr val="tx2"/>
                </a:solidFill>
              </a:rPr>
              <a:t>Category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listing </a:t>
            </a:r>
            <a:r>
              <a:rPr lang="en-US" b="1" dirty="0">
                <a:solidFill>
                  <a:schemeClr val="tx2"/>
                </a:solidFill>
              </a:rPr>
              <a:t>of test </a:t>
            </a:r>
            <a:r>
              <a:rPr lang="en-US" b="1" dirty="0" smtClean="0">
                <a:solidFill>
                  <a:schemeClr val="tx2"/>
                </a:solidFill>
              </a:rPr>
              <a:t>titles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accent2"/>
                </a:solidFill>
              </a:rPr>
              <a:t>Keywords search: </a:t>
            </a:r>
            <a:r>
              <a:rPr lang="en-US" b="1" dirty="0" smtClean="0">
                <a:solidFill>
                  <a:schemeClr val="tx2"/>
                </a:solidFill>
              </a:rPr>
              <a:t>Search </a:t>
            </a:r>
            <a:r>
              <a:rPr lang="en-US" b="1" dirty="0">
                <a:solidFill>
                  <a:schemeClr val="tx2"/>
                </a:solidFill>
              </a:rPr>
              <a:t>for </a:t>
            </a:r>
            <a:r>
              <a:rPr lang="en-US" b="1" dirty="0">
                <a:solidFill>
                  <a:schemeClr val="accent2"/>
                </a:solidFill>
              </a:rPr>
              <a:t>keywords </a:t>
            </a:r>
            <a:r>
              <a:rPr lang="en-US" b="1" dirty="0" smtClean="0">
                <a:solidFill>
                  <a:schemeClr val="tx2"/>
                </a:solidFill>
              </a:rPr>
              <a:t>on </a:t>
            </a:r>
            <a:r>
              <a:rPr lang="en-US" b="1" dirty="0">
                <a:solidFill>
                  <a:schemeClr val="tx2"/>
                </a:solidFill>
              </a:rPr>
              <a:t>test </a:t>
            </a:r>
            <a:r>
              <a:rPr lang="en-US" b="1" dirty="0" smtClean="0">
                <a:solidFill>
                  <a:schemeClr val="tx2"/>
                </a:solidFill>
              </a:rPr>
              <a:t>titles, acronym, author, publisher, purpose, scores.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http://marketplace.unl.edu/buros/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Search interface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http://marketplace.unl.edu/buros/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438400"/>
            <a:ext cx="6865937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54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Alphabetical Listing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http://marketplace.unl.edu/buros/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8896350" cy="296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7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Category Listing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http://marketplace.unl.edu/buros/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0"/>
            <a:ext cx="40100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3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Open search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http://marketplace.unl.edu/buros/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" y="3035300"/>
            <a:ext cx="8937625" cy="189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24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Open search (results)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http://marketplace.unl.edu/buros/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2438400"/>
            <a:ext cx="69548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3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Limited search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http://marketplace.unl.edu/buros/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590800"/>
            <a:ext cx="591047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9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Limited search (results)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http://marketplace.unl.edu/buros/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942137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9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Record preview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http://marketplace.unl.edu/buros/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2286000"/>
            <a:ext cx="6497637" cy="417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29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Educational Testing Service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The ETS Test Collection is a database of more than </a:t>
            </a:r>
            <a:r>
              <a:rPr lang="en-US" b="1" dirty="0">
                <a:solidFill>
                  <a:schemeClr val="accent2"/>
                </a:solidFill>
              </a:rPr>
              <a:t>25,000 tests </a:t>
            </a:r>
            <a:r>
              <a:rPr lang="en-US" b="1" dirty="0">
                <a:solidFill>
                  <a:schemeClr val="tx2"/>
                </a:solidFill>
              </a:rPr>
              <a:t>and other measurement devices. 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Contains information about tests from the early </a:t>
            </a:r>
            <a:r>
              <a:rPr lang="en-US" b="1" dirty="0">
                <a:solidFill>
                  <a:schemeClr val="accent2"/>
                </a:solidFill>
              </a:rPr>
              <a:t>1900s to the present</a:t>
            </a:r>
            <a:r>
              <a:rPr lang="en-US" b="1" dirty="0">
                <a:solidFill>
                  <a:schemeClr val="tx2"/>
                </a:solidFill>
              </a:rPr>
              <a:t>, and is considered </a:t>
            </a:r>
            <a:r>
              <a:rPr lang="en-US" b="1" i="1" u="sng" dirty="0">
                <a:solidFill>
                  <a:schemeClr val="tx2"/>
                </a:solidFill>
              </a:rPr>
              <a:t>the largest compilation</a:t>
            </a:r>
            <a:r>
              <a:rPr lang="en-US" b="1" dirty="0">
                <a:solidFill>
                  <a:schemeClr val="tx2"/>
                </a:solidFill>
              </a:rPr>
              <a:t> of such materials in the world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Downloadable</a:t>
            </a:r>
            <a:r>
              <a:rPr lang="en-US" b="1" dirty="0" smtClean="0">
                <a:solidFill>
                  <a:schemeClr val="tx2"/>
                </a:solidFill>
              </a:rPr>
              <a:t> tests have a cost.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Home Page: http://www.ets.org/test_link/about 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Database</a:t>
            </a:r>
            <a:r>
              <a:rPr lang="en-US" sz="1100" b="1" dirty="0"/>
              <a:t>: http://</a:t>
            </a:r>
            <a:r>
              <a:rPr lang="en-US" sz="1100" b="1" dirty="0" smtClean="0"/>
              <a:t>1340.sydneyplus.com/ETS_SydneyEnterprise_External/Portal/TestCollection.aspx</a:t>
            </a:r>
            <a:endParaRPr lang="en-US" sz="11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6" y="238123"/>
            <a:ext cx="1428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3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Mental Measurements Yearbook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EXERCISE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Try to identify </a:t>
            </a:r>
            <a:r>
              <a:rPr lang="en-US" b="1" dirty="0" smtClean="0">
                <a:solidFill>
                  <a:schemeClr val="accent2"/>
                </a:solidFill>
              </a:rPr>
              <a:t>the most suitable </a:t>
            </a:r>
            <a:r>
              <a:rPr lang="en-US" b="1" dirty="0" smtClean="0">
                <a:solidFill>
                  <a:schemeClr val="tx2"/>
                </a:solidFill>
              </a:rPr>
              <a:t>instrument for your research.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If there is a review available, open the record and look for the section </a:t>
            </a:r>
            <a:r>
              <a:rPr lang="en-US" b="1" i="1" dirty="0" smtClean="0">
                <a:solidFill>
                  <a:schemeClr val="accent2"/>
                </a:solidFill>
              </a:rPr>
              <a:t>Reviewed In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http://marketplace.unl.edu/buros/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0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6705600" cy="200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14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32648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Health and Psychosocial Instruments</a:t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n-US" sz="3200" b="1" dirty="0" err="1" smtClean="0"/>
              <a:t>HaPI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Provides </a:t>
            </a:r>
            <a:r>
              <a:rPr lang="en-US" sz="2800" b="1" dirty="0">
                <a:solidFill>
                  <a:schemeClr val="tx2"/>
                </a:solidFill>
              </a:rPr>
              <a:t>access to information on approximately </a:t>
            </a:r>
            <a:r>
              <a:rPr lang="en-US" sz="2800" b="1" dirty="0">
                <a:solidFill>
                  <a:schemeClr val="accent2"/>
                </a:solidFill>
              </a:rPr>
              <a:t>15,000 measurement instruments </a:t>
            </a:r>
            <a:r>
              <a:rPr lang="en-US" sz="2800" b="1" dirty="0" smtClean="0">
                <a:solidFill>
                  <a:schemeClr val="tx2"/>
                </a:solidFill>
              </a:rPr>
              <a:t>in </a:t>
            </a:r>
            <a:r>
              <a:rPr lang="en-US" sz="2800" b="1" dirty="0">
                <a:solidFill>
                  <a:schemeClr val="tx2"/>
                </a:solidFill>
              </a:rPr>
              <a:t>the fields of health and psychosocial </a:t>
            </a:r>
            <a:r>
              <a:rPr lang="en-US" sz="2800" b="1" dirty="0" smtClean="0">
                <a:solidFill>
                  <a:schemeClr val="tx2"/>
                </a:solidFill>
              </a:rPr>
              <a:t>sciences:</a:t>
            </a:r>
          </a:p>
          <a:p>
            <a:pPr lvl="1"/>
            <a:endParaRPr lang="en-US" sz="2400" b="1" dirty="0" smtClean="0">
              <a:solidFill>
                <a:schemeClr val="tx2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tx2"/>
                </a:solidFill>
              </a:rPr>
              <a:t>Medicine</a:t>
            </a:r>
            <a:r>
              <a:rPr lang="en-US" sz="2400" b="1" dirty="0">
                <a:solidFill>
                  <a:schemeClr val="tx2"/>
                </a:solidFill>
              </a:rPr>
              <a:t>, nursing, public health, psychology, social work, communication, sociology, and organizational behavior/human resources</a:t>
            </a:r>
            <a:r>
              <a:rPr lang="en-US" sz="2400" b="1" dirty="0" smtClean="0">
                <a:solidFill>
                  <a:schemeClr val="tx2"/>
                </a:solidFill>
              </a:rPr>
              <a:t>.</a:t>
            </a:r>
            <a:endParaRPr lang="en-US" sz="2400" b="1" dirty="0">
              <a:solidFill>
                <a:schemeClr val="tx2"/>
              </a:solidFill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2800" b="1" dirty="0" smtClean="0">
                <a:solidFill>
                  <a:schemeClr val="tx2"/>
                </a:solidFill>
              </a:rPr>
              <a:t>Approximately </a:t>
            </a:r>
            <a:r>
              <a:rPr lang="en-US" sz="2800" b="1" dirty="0" smtClean="0">
                <a:solidFill>
                  <a:schemeClr val="accent2"/>
                </a:solidFill>
              </a:rPr>
              <a:t>145,000 records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The </a:t>
            </a:r>
            <a:r>
              <a:rPr lang="en-US" sz="2800" b="1" dirty="0">
                <a:solidFill>
                  <a:schemeClr val="tx2"/>
                </a:solidFill>
              </a:rPr>
              <a:t>full-text of the instruments </a:t>
            </a:r>
            <a:r>
              <a:rPr lang="en-US" sz="2800" b="1" dirty="0" smtClean="0">
                <a:solidFill>
                  <a:schemeClr val="tx2"/>
                </a:solidFill>
              </a:rPr>
              <a:t>is </a:t>
            </a:r>
            <a:r>
              <a:rPr lang="en-US" sz="2800" b="1" dirty="0">
                <a:solidFill>
                  <a:schemeClr val="accent2"/>
                </a:solidFill>
              </a:rPr>
              <a:t>not </a:t>
            </a:r>
            <a:r>
              <a:rPr lang="en-US" sz="2800" b="1" dirty="0" smtClean="0">
                <a:solidFill>
                  <a:schemeClr val="accent2"/>
                </a:solidFill>
              </a:rPr>
              <a:t>included.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http://www.bmdshapi.com/mission.html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60" y="381000"/>
            <a:ext cx="2156520" cy="80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0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32648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Health and Psychosocial Instruments</a:t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n-US" sz="3200" b="1" dirty="0" err="1" smtClean="0"/>
              <a:t>HaPI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Types </a:t>
            </a:r>
            <a:r>
              <a:rPr lang="en-US" b="1" dirty="0" smtClean="0">
                <a:solidFill>
                  <a:schemeClr val="tx2"/>
                </a:solidFill>
              </a:rPr>
              <a:t>of instruments covered by </a:t>
            </a:r>
            <a:r>
              <a:rPr lang="en-US" b="1" dirty="0" err="1" smtClean="0">
                <a:solidFill>
                  <a:schemeClr val="tx2"/>
                </a:solidFill>
              </a:rPr>
              <a:t>HaPI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Coverage: Since </a:t>
            </a:r>
            <a:r>
              <a:rPr lang="en-US" b="1" dirty="0" smtClean="0">
                <a:solidFill>
                  <a:schemeClr val="accent2"/>
                </a:solidFill>
              </a:rPr>
              <a:t>1985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http://www.bmdshapi.com/type_instruments.html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60" y="381000"/>
            <a:ext cx="2156520" cy="80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73" y="2438400"/>
            <a:ext cx="3099147" cy="313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75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32648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Health and Psychosocial Instruments</a:t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n-US" sz="3200" b="1" dirty="0" err="1" smtClean="0"/>
              <a:t>HaPI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Field codes </a:t>
            </a:r>
            <a:r>
              <a:rPr lang="en-US" b="1" dirty="0" smtClean="0">
                <a:solidFill>
                  <a:schemeClr val="tx2"/>
                </a:solidFill>
              </a:rPr>
              <a:t>available through OVID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http://gateway.ovid.com/genr7.9/fldguide/hapidb.htm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60" y="381000"/>
            <a:ext cx="2156520" cy="80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616493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42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32648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Health and Psychosocial Instruments</a:t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n-US" sz="3200" b="1" dirty="0" err="1" smtClean="0"/>
              <a:t>HaPI</a:t>
            </a:r>
            <a:r>
              <a:rPr lang="en-US" sz="3200" b="1" dirty="0" smtClean="0"/>
              <a:t>)</a:t>
            </a:r>
            <a:endParaRPr lang="en-US" sz="32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Field codes </a:t>
            </a:r>
            <a:r>
              <a:rPr lang="en-US" b="1" dirty="0" smtClean="0">
                <a:solidFill>
                  <a:schemeClr val="tx2"/>
                </a:solidFill>
              </a:rPr>
              <a:t>available through OVID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http://gateway.ovid.com/genr7.9/fldguide/hapidb.htm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860" y="381000"/>
            <a:ext cx="2156520" cy="80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20" y="2362200"/>
            <a:ext cx="6553200" cy="388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6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2954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11500" b="1" dirty="0" smtClean="0">
                <a:solidFill>
                  <a:schemeClr val="accent2">
                    <a:lumMod val="75000"/>
                  </a:schemeClr>
                </a:solidFill>
              </a:rPr>
              <a:t>PSYNDEX</a:t>
            </a:r>
            <a:endParaRPr lang="en-US" sz="7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32648" cy="990600"/>
          </a:xfrm>
        </p:spPr>
        <p:txBody>
          <a:bodyPr>
            <a:noAutofit/>
          </a:bodyPr>
          <a:lstStyle/>
          <a:p>
            <a:r>
              <a:rPr lang="en-US" sz="4000" b="1" dirty="0" err="1"/>
              <a:t>PSYNDEXplus</a:t>
            </a:r>
            <a:r>
              <a:rPr lang="en-US" sz="4000" b="1" dirty="0"/>
              <a:t> with </a:t>
            </a:r>
            <a:r>
              <a:rPr lang="en-US" sz="4000" b="1" dirty="0" err="1"/>
              <a:t>TestFinder</a:t>
            </a:r>
            <a:endParaRPr lang="en-US" sz="4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534400" cy="48768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The most comprehensive </a:t>
            </a:r>
            <a:r>
              <a:rPr lang="en-US" sz="2400" b="1" dirty="0">
                <a:solidFill>
                  <a:schemeClr val="accent2"/>
                </a:solidFill>
              </a:rPr>
              <a:t>abstract </a:t>
            </a:r>
            <a:r>
              <a:rPr lang="en-US" sz="2400" b="1" dirty="0">
                <a:solidFill>
                  <a:schemeClr val="tx2"/>
                </a:solidFill>
              </a:rPr>
              <a:t>(not full text) database of psychological literature, audiovisual media, intervention programs, </a:t>
            </a:r>
            <a:r>
              <a:rPr lang="en-US" sz="2400" b="1" dirty="0">
                <a:solidFill>
                  <a:schemeClr val="accent2"/>
                </a:solidFill>
              </a:rPr>
              <a:t>and tests </a:t>
            </a:r>
            <a:r>
              <a:rPr lang="en-US" sz="2400" b="1" dirty="0">
                <a:solidFill>
                  <a:schemeClr val="tx2"/>
                </a:solidFill>
              </a:rPr>
              <a:t>from the </a:t>
            </a:r>
            <a:r>
              <a:rPr lang="en-US" sz="2400" b="1" dirty="0">
                <a:solidFill>
                  <a:schemeClr val="accent2"/>
                </a:solidFill>
              </a:rPr>
              <a:t>German-speaking countries </a:t>
            </a:r>
            <a:r>
              <a:rPr lang="en-US" sz="2400" b="1" dirty="0">
                <a:solidFill>
                  <a:schemeClr val="tx2"/>
                </a:solidFill>
              </a:rPr>
              <a:t>(30% translated in </a:t>
            </a:r>
            <a:r>
              <a:rPr lang="en-US" sz="2400" b="1" dirty="0" err="1">
                <a:solidFill>
                  <a:schemeClr val="tx2"/>
                </a:solidFill>
              </a:rPr>
              <a:t>english</a:t>
            </a:r>
            <a:r>
              <a:rPr lang="en-US" sz="2400" b="1" dirty="0">
                <a:solidFill>
                  <a:schemeClr val="tx2"/>
                </a:solidFill>
              </a:rPr>
              <a:t>)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sz="2400" b="1" dirty="0" smtClean="0">
              <a:solidFill>
                <a:schemeClr val="tx2"/>
              </a:solidFill>
            </a:endParaRPr>
          </a:p>
          <a:p>
            <a:r>
              <a:rPr lang="en-US" sz="2400" b="1" dirty="0" smtClean="0">
                <a:solidFill>
                  <a:schemeClr val="tx2"/>
                </a:solidFill>
              </a:rPr>
              <a:t>Records </a:t>
            </a:r>
            <a:r>
              <a:rPr lang="en-US" sz="2400" b="1" dirty="0">
                <a:solidFill>
                  <a:schemeClr val="tx2"/>
                </a:solidFill>
              </a:rPr>
              <a:t>of </a:t>
            </a:r>
            <a:r>
              <a:rPr lang="en-US" sz="2400" b="1" dirty="0">
                <a:solidFill>
                  <a:schemeClr val="accent2"/>
                </a:solidFill>
              </a:rPr>
              <a:t>psychological publications </a:t>
            </a:r>
            <a:r>
              <a:rPr lang="en-US" sz="2400" b="1" dirty="0">
                <a:solidFill>
                  <a:schemeClr val="tx2"/>
                </a:solidFill>
              </a:rPr>
              <a:t>from authors in the German-speaking countries, audiovisual media, and descriptions of intervention </a:t>
            </a:r>
            <a:r>
              <a:rPr lang="en-US" sz="2400" b="1" dirty="0" smtClean="0">
                <a:solidFill>
                  <a:schemeClr val="tx2"/>
                </a:solidFill>
              </a:rPr>
              <a:t>programs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458200" cy="228600"/>
          </a:xfrm>
        </p:spPr>
        <p:txBody>
          <a:bodyPr/>
          <a:lstStyle/>
          <a:p>
            <a:pPr algn="ctr">
              <a:defRPr/>
            </a:pPr>
            <a:r>
              <a:rPr lang="en-US" sz="1100" b="1" dirty="0" smtClean="0"/>
              <a:t>http://www.ovid.com/site/catalog/databases/140.jsp</a:t>
            </a:r>
            <a:endParaRPr lang="en-US" sz="11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80" y="214242"/>
            <a:ext cx="2156520" cy="80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5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32648" cy="990600"/>
          </a:xfrm>
        </p:spPr>
        <p:txBody>
          <a:bodyPr>
            <a:noAutofit/>
          </a:bodyPr>
          <a:lstStyle/>
          <a:p>
            <a:r>
              <a:rPr lang="en-US" sz="4000" b="1" dirty="0" err="1"/>
              <a:t>PSYNDEXplus</a:t>
            </a:r>
            <a:r>
              <a:rPr lang="en-US" sz="4000" b="1" dirty="0"/>
              <a:t> with </a:t>
            </a:r>
            <a:r>
              <a:rPr lang="en-US" sz="4000" b="1" dirty="0" err="1"/>
              <a:t>TestFinder</a:t>
            </a:r>
            <a:endParaRPr lang="en-US" sz="40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04800" y="1676400"/>
            <a:ext cx="8610600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Published by </a:t>
            </a:r>
            <a:r>
              <a:rPr lang="de-DE" b="1" dirty="0">
                <a:solidFill>
                  <a:schemeClr val="accent2"/>
                </a:solidFill>
              </a:rPr>
              <a:t>Zentrum fur Psychologische Information und Dokumentation (ZPID) </a:t>
            </a:r>
            <a:r>
              <a:rPr lang="de-DE" b="1" dirty="0">
                <a:solidFill>
                  <a:schemeClr val="tx2"/>
                </a:solidFill>
              </a:rPr>
              <a:t>at the University of </a:t>
            </a:r>
            <a:r>
              <a:rPr lang="de-DE" b="1" dirty="0" smtClean="0">
                <a:solidFill>
                  <a:schemeClr val="tx2"/>
                </a:solidFill>
              </a:rPr>
              <a:t>Trier.</a:t>
            </a: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 smtClean="0">
                <a:solidFill>
                  <a:schemeClr val="tx2"/>
                </a:solidFill>
              </a:rPr>
              <a:t>Coverage: </a:t>
            </a:r>
          </a:p>
          <a:p>
            <a:pPr lvl="1"/>
            <a:r>
              <a:rPr lang="de-DE" b="1" dirty="0">
                <a:solidFill>
                  <a:schemeClr val="tx2"/>
                </a:solidFill>
              </a:rPr>
              <a:t>Literature: </a:t>
            </a:r>
            <a:r>
              <a:rPr lang="de-DE" b="1" dirty="0" smtClean="0">
                <a:solidFill>
                  <a:schemeClr val="tx2"/>
                </a:solidFill>
              </a:rPr>
              <a:t>		1977 – Present</a:t>
            </a:r>
            <a:r>
              <a:rPr lang="de-DE" b="1" dirty="0">
                <a:solidFill>
                  <a:schemeClr val="tx2"/>
                </a:solidFill>
              </a:rPr>
              <a:t> (~</a:t>
            </a:r>
            <a:r>
              <a:rPr lang="de-DE" b="1" dirty="0" smtClean="0">
                <a:solidFill>
                  <a:schemeClr val="tx2"/>
                </a:solidFill>
              </a:rPr>
              <a:t>215,000 </a:t>
            </a:r>
            <a:r>
              <a:rPr lang="de-DE" b="1" dirty="0">
                <a:solidFill>
                  <a:schemeClr val="tx2"/>
                </a:solidFill>
              </a:rPr>
              <a:t>records)</a:t>
            </a:r>
            <a:endParaRPr lang="de-DE" b="1" dirty="0" smtClean="0">
              <a:solidFill>
                <a:schemeClr val="tx2"/>
              </a:solidFill>
            </a:endParaRPr>
          </a:p>
          <a:p>
            <a:pPr lvl="1"/>
            <a:r>
              <a:rPr lang="de-DE" b="1" dirty="0">
                <a:solidFill>
                  <a:schemeClr val="tx2"/>
                </a:solidFill>
              </a:rPr>
              <a:t>Audiovisual media: </a:t>
            </a:r>
            <a:r>
              <a:rPr lang="de-DE" b="1" dirty="0" smtClean="0">
                <a:solidFill>
                  <a:schemeClr val="tx2"/>
                </a:solidFill>
              </a:rPr>
              <a:t>	1932 – Present (~2,000 records)</a:t>
            </a:r>
          </a:p>
          <a:p>
            <a:pPr lvl="1"/>
            <a:r>
              <a:rPr lang="de-DE" b="1" dirty="0">
                <a:solidFill>
                  <a:schemeClr val="accent2"/>
                </a:solidFill>
              </a:rPr>
              <a:t>TESTS:</a:t>
            </a:r>
            <a:r>
              <a:rPr lang="de-DE" b="1" dirty="0">
                <a:solidFill>
                  <a:srgbClr val="FFC000"/>
                </a:solidFill>
              </a:rPr>
              <a:t>			</a:t>
            </a:r>
            <a:r>
              <a:rPr lang="de-DE" b="1" dirty="0">
                <a:solidFill>
                  <a:schemeClr val="accent2"/>
                </a:solidFill>
              </a:rPr>
              <a:t>1945 </a:t>
            </a:r>
            <a:r>
              <a:rPr lang="de-DE" b="1" dirty="0" smtClean="0">
                <a:solidFill>
                  <a:schemeClr val="accent2"/>
                </a:solidFill>
              </a:rPr>
              <a:t>– Present (~5,800 tests)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91300"/>
            <a:ext cx="8458200" cy="228600"/>
          </a:xfrm>
        </p:spPr>
        <p:txBody>
          <a:bodyPr/>
          <a:lstStyle/>
          <a:p>
            <a:pPr algn="ctr">
              <a:defRPr/>
            </a:pPr>
            <a:r>
              <a:rPr lang="en-US" sz="1100" b="1" dirty="0" smtClean="0"/>
              <a:t>http://www.ovid.com/site/catalog/databases/140.jsp</a:t>
            </a:r>
            <a:endParaRPr lang="en-US" sz="11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80" y="214242"/>
            <a:ext cx="2156520" cy="80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1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r>
              <a:rPr lang="en-US" altLang="en-US" sz="4800" b="1" dirty="0" smtClean="0"/>
              <a:t>PSYNDEX via </a:t>
            </a:r>
            <a:r>
              <a:rPr lang="en-US" altLang="en-US" sz="4800" b="1" dirty="0" err="1" smtClean="0"/>
              <a:t>PubPsych</a:t>
            </a:r>
            <a:endParaRPr lang="en-GB" altLang="en-US" sz="4800" b="1" baseline="300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308725"/>
            <a:ext cx="8075612" cy="4016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http://www.pubpsych.eu/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2" y="2514600"/>
            <a:ext cx="84566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10"/>
          <p:cNvSpPr txBox="1">
            <a:spLocks/>
          </p:cNvSpPr>
          <p:nvPr/>
        </p:nvSpPr>
        <p:spPr>
          <a:xfrm>
            <a:off x="0" y="1295400"/>
            <a:ext cx="533400" cy="244476"/>
          </a:xfrm>
          <a:prstGeom prst="rect">
            <a:avLst/>
          </a:prstGeom>
          <a:ln/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latinLnBrk="0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D93096-5B34-4342-9326-69289CEAE4C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Educational Testing Service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Field codes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5532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http://1340.sydneyplus.com/ETS_SydneyEnterprise_External/Portal/TestCollection.aspx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6" y="238123"/>
            <a:ext cx="1428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7696200" cy="430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8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1139825"/>
          </a:xfrm>
        </p:spPr>
        <p:txBody>
          <a:bodyPr>
            <a:normAutofit/>
          </a:bodyPr>
          <a:lstStyle/>
          <a:p>
            <a:r>
              <a:rPr lang="en-US" altLang="en-US" sz="4800" b="1" dirty="0" smtClean="0"/>
              <a:t>PSYNDEX via </a:t>
            </a:r>
            <a:r>
              <a:rPr lang="en-US" altLang="en-US" sz="4800" b="1" dirty="0" err="1" smtClean="0"/>
              <a:t>PubPsych</a:t>
            </a:r>
            <a:endParaRPr lang="en-GB" altLang="en-US" sz="4800" b="1" baseline="30000" dirty="0" smtClean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9"/>
            <a:ext cx="8075612" cy="665161"/>
          </a:xfrm>
        </p:spPr>
        <p:txBody>
          <a:bodyPr/>
          <a:lstStyle/>
          <a:p>
            <a:r>
              <a:rPr lang="fr-FR" altLang="en-US" sz="2400" b="1" dirty="0" err="1">
                <a:solidFill>
                  <a:schemeClr val="accent2"/>
                </a:solidFill>
              </a:rPr>
              <a:t>aggression</a:t>
            </a:r>
            <a:r>
              <a:rPr lang="fr-FR" altLang="en-US" sz="2400" b="1" dirty="0">
                <a:solidFill>
                  <a:schemeClr val="accent2"/>
                </a:solidFill>
              </a:rPr>
              <a:t> DB="PSYNDEX" DT="TEST/Questionnaire"</a:t>
            </a:r>
            <a:endParaRPr lang="en-GB" altLang="en-US" b="1" dirty="0" smtClean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4663" y="6428581"/>
            <a:ext cx="8075612" cy="20081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US" sz="1000" b="1" dirty="0">
                <a:solidFill>
                  <a:schemeClr val="tx2"/>
                </a:solidFill>
              </a:rPr>
              <a:t>http://www.pubpsych.eu/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7" name="Slide Number Placeholder 10"/>
          <p:cNvSpPr txBox="1">
            <a:spLocks/>
          </p:cNvSpPr>
          <p:nvPr/>
        </p:nvSpPr>
        <p:spPr>
          <a:xfrm>
            <a:off x="0" y="1295400"/>
            <a:ext cx="533400" cy="244476"/>
          </a:xfrm>
          <a:prstGeom prst="rect">
            <a:avLst/>
          </a:prstGeom>
          <a:ln/>
        </p:spPr>
        <p:txBody>
          <a:bodyPr vert="horz" anchor="ctr" anchorCtr="0">
            <a:normAutofit fontScale="85000" lnSpcReduction="20000"/>
          </a:bodyPr>
          <a:lstStyle>
            <a:defPPr>
              <a:defRPr lang="en-US"/>
            </a:defPPr>
            <a:lvl1pPr marL="0" algn="ctr" defTabSz="914400" rtl="0" latinLnBrk="0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AD93096-5B34-4342-9326-69289CEAE4C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4939"/>
            <a:ext cx="7265988" cy="417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893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QUESTIONS?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70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7000" b="1" dirty="0" smtClean="0">
                <a:solidFill>
                  <a:schemeClr val="tx2"/>
                </a:solidFill>
              </a:rPr>
              <a:t>EXERCISE</a:t>
            </a:r>
          </a:p>
          <a:p>
            <a:pPr marL="365760" lvl="1" indent="0"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UTA Database &amp; BUROS Database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EXERCISE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You found </a:t>
            </a:r>
            <a:r>
              <a:rPr lang="en-US" b="1" dirty="0" smtClean="0">
                <a:solidFill>
                  <a:schemeClr val="accent2"/>
                </a:solidFill>
              </a:rPr>
              <a:t>tests </a:t>
            </a:r>
            <a:r>
              <a:rPr lang="en-US" b="1" dirty="0" smtClean="0">
                <a:solidFill>
                  <a:schemeClr val="tx2"/>
                </a:solidFill>
              </a:rPr>
              <a:t>in UTA Database &amp; BUROS Database.</a:t>
            </a:r>
          </a:p>
          <a:p>
            <a:pPr lvl="1"/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Now, use Google Scholar to </a:t>
            </a:r>
            <a:r>
              <a:rPr lang="en-US" b="1" dirty="0" smtClean="0">
                <a:solidFill>
                  <a:schemeClr val="accent2"/>
                </a:solidFill>
              </a:rPr>
              <a:t>find recent articles </a:t>
            </a:r>
            <a:r>
              <a:rPr lang="en-US" b="1" dirty="0" smtClean="0">
                <a:solidFill>
                  <a:schemeClr val="tx2"/>
                </a:solidFill>
              </a:rPr>
              <a:t>related to your </a:t>
            </a:r>
            <a:r>
              <a:rPr lang="en-US" b="1" dirty="0" smtClean="0">
                <a:solidFill>
                  <a:schemeClr val="tx2"/>
                </a:solidFill>
              </a:rPr>
              <a:t>topic, </a:t>
            </a:r>
            <a:r>
              <a:rPr lang="en-US" b="1" dirty="0" smtClean="0">
                <a:solidFill>
                  <a:schemeClr val="tx2"/>
                </a:solidFill>
              </a:rPr>
              <a:t>and that </a:t>
            </a:r>
            <a:r>
              <a:rPr lang="en-US" b="1" dirty="0" smtClean="0">
                <a:solidFill>
                  <a:schemeClr val="tx2"/>
                </a:solidFill>
              </a:rPr>
              <a:t>have used </a:t>
            </a:r>
            <a:r>
              <a:rPr lang="en-US" b="1" dirty="0" smtClean="0">
                <a:solidFill>
                  <a:schemeClr val="tx2"/>
                </a:solidFill>
              </a:rPr>
              <a:t>any of those instruments.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http://scholar.google.com/</a:t>
            </a:r>
          </a:p>
        </p:txBody>
      </p:sp>
    </p:spTree>
    <p:extLst>
      <p:ext uri="{BB962C8B-B14F-4D97-AF65-F5344CB8AC3E}">
        <p14:creationId xmlns:p14="http://schemas.microsoft.com/office/powerpoint/2010/main" val="36629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>
          <a:xfrm>
            <a:off x="381000" y="1752600"/>
            <a:ext cx="84582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2"/>
                </a:solidFill>
              </a:rPr>
              <a:t>READINGS:</a:t>
            </a:r>
          </a:p>
          <a:p>
            <a:pPr marL="365760" lvl="1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		</a:t>
            </a:r>
          </a:p>
          <a:p>
            <a:pPr lvl="1"/>
            <a:endParaRPr lang="en-US" sz="2400" b="1" i="1" dirty="0" smtClean="0">
              <a:solidFill>
                <a:schemeClr val="tx2"/>
              </a:solidFill>
            </a:endParaRPr>
          </a:p>
          <a:p>
            <a:pPr lvl="1"/>
            <a:r>
              <a:rPr lang="en-US" sz="2400" b="1" i="1" dirty="0" smtClean="0">
                <a:solidFill>
                  <a:schemeClr val="tx2"/>
                </a:solidFill>
              </a:rPr>
              <a:t>Publication </a:t>
            </a:r>
            <a:r>
              <a:rPr lang="en-US" sz="2400" b="1" i="1" dirty="0">
                <a:solidFill>
                  <a:schemeClr val="tx2"/>
                </a:solidFill>
              </a:rPr>
              <a:t>and citation analysis as a tool for information retrieval (Goh &amp; Foo, 2008</a:t>
            </a:r>
            <a:r>
              <a:rPr lang="en-US" sz="2400" b="1" i="1" dirty="0" smtClean="0">
                <a:solidFill>
                  <a:schemeClr val="tx2"/>
                </a:solidFill>
              </a:rPr>
              <a:t>)</a:t>
            </a:r>
          </a:p>
          <a:p>
            <a:pPr lvl="1"/>
            <a:endParaRPr lang="en-US" sz="2400" b="1" i="1" dirty="0">
              <a:solidFill>
                <a:schemeClr val="tx2"/>
              </a:solidFill>
            </a:endParaRPr>
          </a:p>
          <a:p>
            <a:pPr lvl="1"/>
            <a:r>
              <a:rPr lang="en-US" sz="2000" b="1" i="1" dirty="0">
                <a:solidFill>
                  <a:schemeClr val="tx2"/>
                </a:solidFill>
              </a:rPr>
              <a:t>Citation pearl searching (De </a:t>
            </a:r>
            <a:r>
              <a:rPr lang="en-US" sz="2000" b="1" i="1" dirty="0" err="1">
                <a:solidFill>
                  <a:schemeClr val="tx2"/>
                </a:solidFill>
              </a:rPr>
              <a:t>Brún</a:t>
            </a:r>
            <a:r>
              <a:rPr lang="en-US" sz="2000" b="1" i="1" dirty="0">
                <a:solidFill>
                  <a:schemeClr val="tx2"/>
                </a:solidFill>
              </a:rPr>
              <a:t> &amp; Pearce-Smith, 2014; Chapter 11)</a:t>
            </a:r>
            <a:endParaRPr lang="en-US" sz="2000" b="1" i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Educational Testing Service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You may use ERIC </a:t>
            </a:r>
            <a:r>
              <a:rPr lang="en-US" b="1" dirty="0" smtClean="0">
                <a:solidFill>
                  <a:schemeClr val="accent2"/>
                </a:solidFill>
              </a:rPr>
              <a:t>descriptors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(Thesaurus)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http://eric.ed.gov/?ti=all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6" y="238123"/>
            <a:ext cx="1428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7" y="2286000"/>
            <a:ext cx="7032624" cy="41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27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Educational Testing Service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Truncation</a:t>
            </a:r>
            <a:r>
              <a:rPr lang="en-US" b="1" dirty="0" smtClean="0">
                <a:solidFill>
                  <a:schemeClr val="tx2"/>
                </a:solidFill>
              </a:rPr>
              <a:t> (</a:t>
            </a:r>
            <a:r>
              <a:rPr lang="en-US" b="1" dirty="0" smtClean="0">
                <a:solidFill>
                  <a:schemeClr val="accent2"/>
                </a:solidFill>
              </a:rPr>
              <a:t>*</a:t>
            </a:r>
            <a:r>
              <a:rPr lang="en-US" b="1" dirty="0" smtClean="0">
                <a:solidFill>
                  <a:schemeClr val="tx2"/>
                </a:solidFill>
              </a:rPr>
              <a:t> wildcard)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6" y="238123"/>
            <a:ext cx="1428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8034337" cy="174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http://1340.sydneyplus.com/ETS_SydneyEnterprise_External/Portal/TestCollection.aspx</a:t>
            </a:r>
          </a:p>
        </p:txBody>
      </p:sp>
    </p:spTree>
    <p:extLst>
      <p:ext uri="{BB962C8B-B14F-4D97-AF65-F5344CB8AC3E}">
        <p14:creationId xmlns:p14="http://schemas.microsoft.com/office/powerpoint/2010/main" val="4972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Educational Testing Service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Searching a </a:t>
            </a:r>
            <a:r>
              <a:rPr lang="en-US" b="1" dirty="0" smtClean="0">
                <a:solidFill>
                  <a:schemeClr val="accent2"/>
                </a:solidFill>
              </a:rPr>
              <a:t>downloadable test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6" y="238123"/>
            <a:ext cx="1428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8400"/>
            <a:ext cx="8229600" cy="344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http://1340.sydneyplus.com/ETS_SydneyEnterprise_External/Portal/TestCollection.aspx</a:t>
            </a:r>
          </a:p>
        </p:txBody>
      </p:sp>
    </p:spTree>
    <p:extLst>
      <p:ext uri="{BB962C8B-B14F-4D97-AF65-F5344CB8AC3E}">
        <p14:creationId xmlns:p14="http://schemas.microsoft.com/office/powerpoint/2010/main" val="33633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Educational Testing Service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EXERCISE 1: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Using the </a:t>
            </a:r>
            <a:r>
              <a:rPr lang="en-US" b="1" dirty="0" smtClean="0">
                <a:solidFill>
                  <a:schemeClr val="accent2"/>
                </a:solidFill>
              </a:rPr>
              <a:t>Advanced Search</a:t>
            </a:r>
            <a:r>
              <a:rPr lang="en-US" b="1" dirty="0" smtClean="0">
                <a:solidFill>
                  <a:schemeClr val="tx2"/>
                </a:solidFill>
              </a:rPr>
              <a:t>, use the </a:t>
            </a:r>
            <a:r>
              <a:rPr lang="en-US" b="1" dirty="0" err="1" smtClean="0">
                <a:solidFill>
                  <a:schemeClr val="accent2"/>
                </a:solidFill>
              </a:rPr>
              <a:t>SubjectSearch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field and try searching on your research topic (you could use ERIC descriptors or truncation: *)</a:t>
            </a:r>
          </a:p>
          <a:p>
            <a:pPr lvl="1"/>
            <a:endParaRPr lang="en-US" b="1" dirty="0" smtClean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Identify the </a:t>
            </a:r>
            <a:r>
              <a:rPr lang="en-US" b="1" dirty="0" smtClean="0">
                <a:solidFill>
                  <a:schemeClr val="accent2"/>
                </a:solidFill>
              </a:rPr>
              <a:t>newest </a:t>
            </a:r>
            <a:r>
              <a:rPr lang="en-US" b="1" dirty="0" smtClean="0">
                <a:solidFill>
                  <a:schemeClr val="tx2"/>
                </a:solidFill>
              </a:rPr>
              <a:t>measurement tool in your topic using the </a:t>
            </a:r>
            <a:r>
              <a:rPr lang="en-US" b="1" dirty="0" smtClean="0">
                <a:solidFill>
                  <a:schemeClr val="accent2"/>
                </a:solidFill>
              </a:rPr>
              <a:t>Year </a:t>
            </a:r>
            <a:r>
              <a:rPr lang="en-US" b="1" dirty="0" smtClean="0">
                <a:solidFill>
                  <a:schemeClr val="tx2"/>
                </a:solidFill>
              </a:rPr>
              <a:t>field.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6" y="238123"/>
            <a:ext cx="1428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http://1340.sydneyplus.com/ETS_SydneyEnterprise_External/Portal/TestCollection.aspx</a:t>
            </a:r>
          </a:p>
        </p:txBody>
      </p:sp>
    </p:spTree>
    <p:extLst>
      <p:ext uri="{BB962C8B-B14F-4D97-AF65-F5344CB8AC3E}">
        <p14:creationId xmlns:p14="http://schemas.microsoft.com/office/powerpoint/2010/main" val="356245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Educational Testing Service</a:t>
            </a:r>
            <a:endParaRPr lang="en-US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8302752" cy="48768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EXERCISE 2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Use the </a:t>
            </a:r>
            <a:r>
              <a:rPr lang="en-US" b="1" dirty="0">
                <a:solidFill>
                  <a:schemeClr val="accent2"/>
                </a:solidFill>
              </a:rPr>
              <a:t>AVAILABILITY</a:t>
            </a:r>
            <a:r>
              <a:rPr lang="en-US" b="1" dirty="0">
                <a:solidFill>
                  <a:schemeClr val="tx2"/>
                </a:solidFill>
              </a:rPr>
              <a:t> section of the </a:t>
            </a:r>
            <a:r>
              <a:rPr lang="en-US" b="1" dirty="0" smtClean="0">
                <a:solidFill>
                  <a:schemeClr val="tx2"/>
                </a:solidFill>
              </a:rPr>
              <a:t>test record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to find a test.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6" y="85724"/>
            <a:ext cx="9525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6" y="238123"/>
            <a:ext cx="1428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6" y="3200400"/>
            <a:ext cx="5080000" cy="28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6477000"/>
            <a:ext cx="8458200" cy="228600"/>
          </a:xfrm>
        </p:spPr>
        <p:txBody>
          <a:bodyPr/>
          <a:lstStyle/>
          <a:p>
            <a:pPr algn="ctr"/>
            <a:r>
              <a:rPr lang="en-US" sz="1100" b="1" dirty="0"/>
              <a:t>http://1340.sydneyplus.com/ETS_SydneyEnterprise_External/Portal/TestCollection.aspx</a:t>
            </a:r>
          </a:p>
        </p:txBody>
      </p:sp>
    </p:spTree>
    <p:extLst>
      <p:ext uri="{BB962C8B-B14F-4D97-AF65-F5344CB8AC3E}">
        <p14:creationId xmlns:p14="http://schemas.microsoft.com/office/powerpoint/2010/main" val="246585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dStudPre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925</Words>
  <Application>Microsoft Office PowerPoint</Application>
  <PresentationFormat>On-screen Show (4:3)</PresentationFormat>
  <Paragraphs>283</Paragraphs>
  <Slides>44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EdStudPres</vt:lpstr>
      <vt:lpstr>databases oF psychological tests </vt:lpstr>
      <vt:lpstr>PowerPoint Presentation</vt:lpstr>
      <vt:lpstr>Educational Testing Service</vt:lpstr>
      <vt:lpstr>Educational Testing Service</vt:lpstr>
      <vt:lpstr>Educational Testing Service</vt:lpstr>
      <vt:lpstr>Educational Testing Service</vt:lpstr>
      <vt:lpstr>Educational Testing Service</vt:lpstr>
      <vt:lpstr>Educational Testing Service</vt:lpstr>
      <vt:lpstr>Educational Testing Service</vt:lpstr>
      <vt:lpstr>PowerPoint Presentation</vt:lpstr>
      <vt:lpstr>Tests and Measures in SS</vt:lpstr>
      <vt:lpstr>Tests and Measures in SS</vt:lpstr>
      <vt:lpstr>Tests and Measures in SS</vt:lpstr>
      <vt:lpstr>Tests and Measures in SS</vt:lpstr>
      <vt:lpstr>Tests and Measures in SS</vt:lpstr>
      <vt:lpstr>Tests and Measures in SS</vt:lpstr>
      <vt:lpstr>Tests and Measures in SS</vt:lpstr>
      <vt:lpstr>PowerPoint Presentation</vt:lpstr>
      <vt:lpstr>Mental Measurements Yearbook</vt:lpstr>
      <vt:lpstr>Mental Measurements Yearbook</vt:lpstr>
      <vt:lpstr>Mental Measurements Yearbook</vt:lpstr>
      <vt:lpstr>Mental Measurements Yearbook</vt:lpstr>
      <vt:lpstr>Mental Measurements Yearbook</vt:lpstr>
      <vt:lpstr>Mental Measurements Yearbook</vt:lpstr>
      <vt:lpstr>Mental Measurements Yearbook</vt:lpstr>
      <vt:lpstr>Mental Measurements Yearbook</vt:lpstr>
      <vt:lpstr>Mental Measurements Yearbook</vt:lpstr>
      <vt:lpstr>Mental Measurements Yearbook</vt:lpstr>
      <vt:lpstr>Mental Measurements Yearbook</vt:lpstr>
      <vt:lpstr>Mental Measurements Yearbook</vt:lpstr>
      <vt:lpstr>PowerPoint Presentation</vt:lpstr>
      <vt:lpstr>Health and Psychosocial Instruments (HaPI)</vt:lpstr>
      <vt:lpstr>Health and Psychosocial Instruments (HaPI)</vt:lpstr>
      <vt:lpstr>Health and Psychosocial Instruments (HaPI)</vt:lpstr>
      <vt:lpstr>Health and Psychosocial Instruments (HaPI)</vt:lpstr>
      <vt:lpstr>PowerPoint Presentation</vt:lpstr>
      <vt:lpstr>PSYNDEXplus with TestFinder</vt:lpstr>
      <vt:lpstr>PSYNDEXplus with TestFinder</vt:lpstr>
      <vt:lpstr>PSYNDEX via PubPsych</vt:lpstr>
      <vt:lpstr>PSYNDEX via PubPsych</vt:lpstr>
      <vt:lpstr>PowerPoint Presentation</vt:lpstr>
      <vt:lpstr>PowerPoint Presentation</vt:lpstr>
      <vt:lpstr>UTA Database &amp; BUROS Database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2012-10-11T08:16:00Z</dcterms:created>
  <dcterms:modified xsi:type="dcterms:W3CDTF">2015-03-25T10:05:21Z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