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1"/>
  </p:notesMasterIdLst>
  <p:sldIdLst>
    <p:sldId id="256" r:id="rId2"/>
    <p:sldId id="429" r:id="rId3"/>
    <p:sldId id="430" r:id="rId4"/>
    <p:sldId id="411" r:id="rId5"/>
    <p:sldId id="339" r:id="rId6"/>
    <p:sldId id="342" r:id="rId7"/>
    <p:sldId id="438" r:id="rId8"/>
    <p:sldId id="433" r:id="rId9"/>
    <p:sldId id="432" r:id="rId10"/>
    <p:sldId id="434" r:id="rId11"/>
    <p:sldId id="439" r:id="rId12"/>
    <p:sldId id="440" r:id="rId13"/>
    <p:sldId id="435" r:id="rId14"/>
    <p:sldId id="436" r:id="rId15"/>
    <p:sldId id="437" r:id="rId16"/>
    <p:sldId id="441" r:id="rId17"/>
    <p:sldId id="442" r:id="rId18"/>
    <p:sldId id="347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355" r:id="rId30"/>
    <p:sldId id="402" r:id="rId31"/>
    <p:sldId id="356" r:id="rId32"/>
    <p:sldId id="358" r:id="rId33"/>
    <p:sldId id="403" r:id="rId34"/>
    <p:sldId id="359" r:id="rId35"/>
    <p:sldId id="360" r:id="rId36"/>
    <p:sldId id="361" r:id="rId37"/>
    <p:sldId id="362" r:id="rId38"/>
    <p:sldId id="413" r:id="rId39"/>
    <p:sldId id="363" r:id="rId40"/>
    <p:sldId id="364" r:id="rId41"/>
    <p:sldId id="365" r:id="rId42"/>
    <p:sldId id="367" r:id="rId43"/>
    <p:sldId id="368" r:id="rId44"/>
    <p:sldId id="369" r:id="rId45"/>
    <p:sldId id="404" r:id="rId46"/>
    <p:sldId id="372" r:id="rId47"/>
    <p:sldId id="373" r:id="rId48"/>
    <p:sldId id="405" r:id="rId49"/>
    <p:sldId id="375" r:id="rId50"/>
    <p:sldId id="376" r:id="rId51"/>
    <p:sldId id="377" r:id="rId52"/>
    <p:sldId id="406" r:id="rId53"/>
    <p:sldId id="378" r:id="rId54"/>
    <p:sldId id="380" r:id="rId55"/>
    <p:sldId id="381" r:id="rId56"/>
    <p:sldId id="407" r:id="rId57"/>
    <p:sldId id="397" r:id="rId58"/>
    <p:sldId id="399" r:id="rId59"/>
    <p:sldId id="398" r:id="rId60"/>
    <p:sldId id="409" r:id="rId61"/>
    <p:sldId id="415" r:id="rId62"/>
    <p:sldId id="385" r:id="rId63"/>
    <p:sldId id="386" r:id="rId64"/>
    <p:sldId id="387" r:id="rId65"/>
    <p:sldId id="388" r:id="rId66"/>
    <p:sldId id="389" r:id="rId67"/>
    <p:sldId id="390" r:id="rId68"/>
    <p:sldId id="425" r:id="rId69"/>
    <p:sldId id="426" r:id="rId70"/>
    <p:sldId id="427" r:id="rId71"/>
    <p:sldId id="428" r:id="rId72"/>
    <p:sldId id="410" r:id="rId73"/>
    <p:sldId id="391" r:id="rId74"/>
    <p:sldId id="392" r:id="rId75"/>
    <p:sldId id="393" r:id="rId76"/>
    <p:sldId id="394" r:id="rId77"/>
    <p:sldId id="395" r:id="rId78"/>
    <p:sldId id="396" r:id="rId79"/>
    <p:sldId id="412" r:id="rId80"/>
    <p:sldId id="416" r:id="rId81"/>
    <p:sldId id="417" r:id="rId82"/>
    <p:sldId id="418" r:id="rId83"/>
    <p:sldId id="419" r:id="rId84"/>
    <p:sldId id="420" r:id="rId85"/>
    <p:sldId id="421" r:id="rId86"/>
    <p:sldId id="422" r:id="rId87"/>
    <p:sldId id="423" r:id="rId88"/>
    <p:sldId id="424" r:id="rId89"/>
    <p:sldId id="328" r:id="rId9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153E"/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-3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EB77BE-1C19-4F5E-929E-F65D5CD97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2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3E5E1C-51A6-4545-B5F6-777699319BC9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ES" altLang="en-US"/>
          </a:p>
        </p:txBody>
      </p:sp>
      <p:sp>
        <p:nvSpPr>
          <p:cNvPr id="5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ES" altLang="en-US"/>
          </a:p>
        </p:txBody>
      </p:sp>
      <p:sp>
        <p:nvSpPr>
          <p:cNvPr id="6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E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380E-3F48-4B6A-837A-FAF74B057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5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CFC64-AA4E-4FD2-AB32-C9C26E91B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7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DBF04-5C8B-4D7A-B4E1-5AEED3ABF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7B89-2323-44C1-8E00-3280E7B2A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4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971AE-726B-4172-A1A2-7EA6372C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2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FDFA9-8561-4B61-A123-1491AA2AF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0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9A9E-D1B2-46D3-969E-957C23772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3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04CF-3BC6-4E27-8A5D-2FE0ED5E9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3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A61C0-A82E-4333-92F1-F91F26D2F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FB48-9DD6-4D68-824E-634D420E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0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BC769-818C-41D6-AB0B-02604E68E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57984-931F-40F8-AC06-2F85D1DD8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1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3F36B-F1B5-48CB-A041-2FF9561EF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1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Haga clic para modificar el estilo de texto del patrón</a:t>
            </a:r>
          </a:p>
          <a:p>
            <a:pPr lvl="1"/>
            <a:r>
              <a:rPr lang="en-US" altLang="en-US" smtClean="0"/>
              <a:t>Segundo nivel</a:t>
            </a:r>
          </a:p>
          <a:p>
            <a:pPr lvl="2"/>
            <a:r>
              <a:rPr lang="en-US" altLang="en-US" smtClean="0"/>
              <a:t>Tercer nivel</a:t>
            </a:r>
          </a:p>
          <a:p>
            <a:pPr lvl="3"/>
            <a:r>
              <a:rPr lang="en-US" altLang="en-US" smtClean="0"/>
              <a:t>Cuarto nivel</a:t>
            </a:r>
          </a:p>
          <a:p>
            <a:pPr lvl="4"/>
            <a:r>
              <a:rPr lang="en-US" altLang="en-US" smtClean="0"/>
              <a:t>Quinto nivel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89B47D47-5B4F-4D71-AC6C-2EDCC19F8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ES" altLang="en-US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ES" altLang="en-US" sz="2400">
              <a:latin typeface="Times New Roman" pitchFamily="18" charset="0"/>
            </a:endParaRPr>
          </a:p>
        </p:txBody>
      </p:sp>
      <p:sp>
        <p:nvSpPr>
          <p:cNvPr id="1034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ES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2047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70C0"/>
                </a:solidFill>
                <a:latin typeface="Arial Black" pitchFamily="34" charset="0"/>
              </a:rPr>
              <a:t>Online and Offline Resources In </a:t>
            </a:r>
            <a:br>
              <a:rPr lang="en-US" sz="36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Psychological</a:t>
            </a:r>
            <a:r>
              <a:rPr lang="en-US" sz="3600" b="1" dirty="0" smtClean="0">
                <a:solidFill>
                  <a:srgbClr val="0070C0"/>
                </a:solidFill>
                <a:latin typeface="Arial Black" pitchFamily="34" charset="0"/>
              </a:rPr>
              <a:t> Assessment</a:t>
            </a: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2000" b="1" dirty="0" smtClean="0">
                <a:solidFill>
                  <a:srgbClr val="0070C0"/>
                </a:solidFill>
                <a:latin typeface="Arial Unicode MS" pitchFamily="34" charset="-128"/>
              </a:rPr>
              <a:t>PSY494P122 – Spring 2015</a:t>
            </a:r>
            <a:endParaRPr lang="en-US" sz="1400" b="1" dirty="0" smtClean="0">
              <a:solidFill>
                <a:srgbClr val="0070C0"/>
              </a:solidFill>
              <a:latin typeface="Arial Unicode MS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356992"/>
            <a:ext cx="6400800" cy="1150938"/>
          </a:xfrm>
        </p:spPr>
        <p:txBody>
          <a:bodyPr/>
          <a:lstStyle/>
          <a:p>
            <a:pPr eaLnBrk="1" hangingPunct="1"/>
            <a:r>
              <a:rPr lang="es-ES" altLang="en-US" sz="4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 </a:t>
            </a:r>
            <a:r>
              <a:rPr lang="es-ES" altLang="en-US" sz="4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Databases</a:t>
            </a:r>
            <a:endParaRPr lang="es-ES" altLang="en-US" sz="44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1600" b="1" dirty="0" smtClean="0">
                <a:solidFill>
                  <a:srgbClr val="0070C0"/>
                </a:solidFill>
              </a:rPr>
              <a:t>April 15</a:t>
            </a:r>
            <a:r>
              <a:rPr lang="en-US" altLang="en-US" sz="1600" b="1" baseline="30000" dirty="0" smtClean="0">
                <a:solidFill>
                  <a:srgbClr val="0070C0"/>
                </a:solidFill>
              </a:rPr>
              <a:t>th</a:t>
            </a:r>
            <a:r>
              <a:rPr lang="en-US" altLang="en-US" sz="1600" b="1" dirty="0" smtClean="0">
                <a:solidFill>
                  <a:srgbClr val="0070C0"/>
                </a:solidFill>
              </a:rPr>
              <a:t>, 2015</a:t>
            </a:r>
            <a:endParaRPr lang="es-ES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07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59563" y="64008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544955-F7BA-46B4-9DBA-114B9171D78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1" y="4698454"/>
            <a:ext cx="804703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 smtClean="0">
                <a:solidFill>
                  <a:srgbClr val="0070C0"/>
                </a:solidFill>
                <a:latin typeface="Arial Unicode MS" pitchFamily="34" charset="-128"/>
              </a:rPr>
              <a:t>SEARCH STRATEGY:</a:t>
            </a:r>
            <a:endParaRPr lang="en-GB" altLang="en-US" sz="3600" b="1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6888" y="1557338"/>
            <a:ext cx="8075612" cy="4751387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videogames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 eaLnBrk="1" hangingPunct="1">
              <a:buNone/>
              <a:defRPr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and </a:t>
            </a:r>
          </a:p>
          <a:p>
            <a:pPr marL="0" indent="0" algn="ctr" eaLnBrk="1" hangingPunct="1">
              <a:buNone/>
              <a:defRPr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aggressiveness </a:t>
            </a:r>
            <a:r>
              <a:rPr lang="en-US" sz="3200" b="1" dirty="0" smtClean="0">
                <a:solidFill>
                  <a:srgbClr val="0070C0"/>
                </a:solidFill>
              </a:rPr>
              <a:t>OR</a:t>
            </a:r>
            <a:r>
              <a:rPr lang="en-US" sz="3200" b="1" dirty="0" smtClean="0">
                <a:solidFill>
                  <a:srgbClr val="FF0000"/>
                </a:solidFill>
              </a:rPr>
              <a:t> self-control</a:t>
            </a:r>
            <a:r>
              <a:rPr lang="en-US" sz="3200" b="1" dirty="0" smtClean="0">
                <a:solidFill>
                  <a:srgbClr val="0070C0"/>
                </a:solidFill>
              </a:rPr>
              <a:t>)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552789-C359-4DA8-A504-6BCBA4AF38A8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60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564904"/>
            <a:ext cx="7067128" cy="1427857"/>
          </a:xfrm>
        </p:spPr>
        <p:txBody>
          <a:bodyPr/>
          <a:lstStyle/>
          <a:p>
            <a:pPr algn="ctr" eaLnBrk="1" hangingPunct="1"/>
            <a:r>
              <a:rPr lang="en-GB" altLang="en-US" sz="5400" b="1" u="sng" dirty="0" smtClean="0">
                <a:solidFill>
                  <a:srgbClr val="0070C0"/>
                </a:solidFill>
                <a:latin typeface="Arial Unicode MS" pitchFamily="34" charset="-128"/>
              </a:rPr>
              <a:t>TERM 1</a:t>
            </a:r>
            <a:r>
              <a:rPr lang="en-GB" altLang="en-US" sz="5400" b="1" dirty="0" smtClean="0">
                <a:solidFill>
                  <a:srgbClr val="0070C0"/>
                </a:solidFill>
                <a:latin typeface="Arial Unicode MS" pitchFamily="34" charset="-128"/>
              </a:rPr>
              <a:t>: Videogames</a:t>
            </a:r>
            <a:endParaRPr lang="en-GB" altLang="en-US" sz="1800" b="1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552789-C359-4DA8-A504-6BCBA4AF38A8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6604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075612" cy="719137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Click on </a:t>
            </a:r>
            <a:r>
              <a:rPr lang="en-US" altLang="en-US" b="1" smtClean="0">
                <a:solidFill>
                  <a:srgbClr val="FFC000"/>
                </a:solidFill>
              </a:rPr>
              <a:t>Thesaurus</a:t>
            </a: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9600F3-0CE8-455A-AFEC-45C1E99A5BF9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633663"/>
            <a:ext cx="729773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319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97025"/>
            <a:ext cx="8075612" cy="1276350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rgbClr val="0070C0"/>
                </a:solidFill>
              </a:rPr>
              <a:t>Look up for the first term of your search strategy </a:t>
            </a:r>
            <a:r>
              <a:rPr lang="en-US" altLang="en-US" sz="2600" b="1" dirty="0" smtClean="0">
                <a:solidFill>
                  <a:schemeClr val="bg2"/>
                </a:solidFill>
              </a:rPr>
              <a:t>(videogames)</a:t>
            </a:r>
            <a:r>
              <a:rPr lang="en-US" altLang="en-US" sz="2600" b="1" dirty="0" smtClean="0">
                <a:solidFill>
                  <a:srgbClr val="0070C0"/>
                </a:solidFill>
              </a:rPr>
              <a:t>. </a:t>
            </a:r>
          </a:p>
          <a:p>
            <a:pPr lvl="1" eaLnBrk="1" hangingPunct="1"/>
            <a:r>
              <a:rPr lang="en-US" altLang="en-US" sz="2200" b="1" dirty="0" smtClean="0">
                <a:solidFill>
                  <a:srgbClr val="0070C0"/>
                </a:solidFill>
              </a:rPr>
              <a:t>Try with different terms using the operator “</a:t>
            </a:r>
            <a:r>
              <a:rPr lang="en-US" altLang="en-US" sz="2200" b="1" dirty="0" smtClean="0">
                <a:solidFill>
                  <a:srgbClr val="FFC000"/>
                </a:solidFill>
              </a:rPr>
              <a:t>OR</a:t>
            </a:r>
            <a:r>
              <a:rPr lang="en-US" altLang="en-US" sz="2200" b="1" dirty="0" smtClean="0">
                <a:solidFill>
                  <a:srgbClr val="0070C0"/>
                </a:solidFill>
              </a:rPr>
              <a:t>”.</a:t>
            </a:r>
            <a:endParaRPr lang="en-US" altLang="en-US" sz="2200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4AC04E-6DF0-43B6-BD0E-57E35290BB4F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573463"/>
            <a:ext cx="7085013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911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97025"/>
            <a:ext cx="8075612" cy="1276350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rgbClr val="0070C0"/>
                </a:solidFill>
              </a:rPr>
              <a:t>Click on the term </a:t>
            </a:r>
            <a:r>
              <a:rPr lang="en-US" altLang="en-US" sz="2600" b="1" dirty="0" smtClean="0">
                <a:solidFill>
                  <a:srgbClr val="FFC000"/>
                </a:solidFill>
              </a:rPr>
              <a:t>“Games”.</a:t>
            </a:r>
          </a:p>
          <a:p>
            <a:pPr lvl="1" eaLnBrk="1" hangingPunct="1"/>
            <a:r>
              <a:rPr lang="en-US" altLang="en-US" sz="2200" b="1" dirty="0" smtClean="0">
                <a:solidFill>
                  <a:srgbClr val="0070C0"/>
                </a:solidFill>
              </a:rPr>
              <a:t>Because it’s a </a:t>
            </a:r>
            <a:r>
              <a:rPr lang="en-US" altLang="en-US" sz="2200" b="1" dirty="0" smtClean="0">
                <a:solidFill>
                  <a:srgbClr val="FFC000"/>
                </a:solidFill>
              </a:rPr>
              <a:t>broad term,</a:t>
            </a:r>
            <a:r>
              <a:rPr lang="en-US" altLang="en-US" sz="2200" b="1" dirty="0" smtClean="0">
                <a:solidFill>
                  <a:srgbClr val="0070C0"/>
                </a:solidFill>
              </a:rPr>
              <a:t> it has the </a:t>
            </a:r>
            <a:r>
              <a:rPr lang="en-US" altLang="en-US" sz="2200" b="1" dirty="0" smtClean="0">
                <a:solidFill>
                  <a:srgbClr val="FFC000"/>
                </a:solidFill>
              </a:rPr>
              <a:t>“explode”</a:t>
            </a:r>
            <a:r>
              <a:rPr lang="en-US" altLang="en-US" sz="2200" b="1" dirty="0" smtClean="0">
                <a:solidFill>
                  <a:schemeClr val="bg2"/>
                </a:solidFill>
              </a:rPr>
              <a:t> box </a:t>
            </a:r>
            <a:r>
              <a:rPr lang="en-US" altLang="en-US" sz="2200" b="1" dirty="0" smtClean="0">
                <a:solidFill>
                  <a:srgbClr val="0070C0"/>
                </a:solidFill>
              </a:rPr>
              <a:t>which means there are narrower terms.</a:t>
            </a:r>
            <a:endParaRPr lang="en-US" altLang="en-US" sz="2200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9CCB12-2D9A-4591-8772-47B39A91922C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27463"/>
            <a:ext cx="8662988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206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97025"/>
            <a:ext cx="8075612" cy="1276350"/>
          </a:xfrm>
        </p:spPr>
        <p:txBody>
          <a:bodyPr/>
          <a:lstStyle/>
          <a:p>
            <a:pPr eaLnBrk="1" hangingPunct="1"/>
            <a:r>
              <a:rPr lang="en-US" altLang="en-US" sz="2600" b="1" smtClean="0">
                <a:solidFill>
                  <a:srgbClr val="0070C0"/>
                </a:solidFill>
              </a:rPr>
              <a:t>Select the term </a:t>
            </a:r>
            <a:r>
              <a:rPr lang="en-US" altLang="en-US" sz="2600" b="1" smtClean="0">
                <a:solidFill>
                  <a:srgbClr val="FFC000"/>
                </a:solidFill>
              </a:rPr>
              <a:t>“Computer Games” </a:t>
            </a:r>
            <a:r>
              <a:rPr lang="en-US" altLang="en-US" sz="2600" b="1" smtClean="0">
                <a:solidFill>
                  <a:srgbClr val="0070C0"/>
                </a:solidFill>
              </a:rPr>
              <a:t>because is the term most related for my search.</a:t>
            </a:r>
            <a:endParaRPr lang="en-US" altLang="en-US" sz="2600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A7E7FF-3FCF-4FB5-8826-D943655F2720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141663"/>
            <a:ext cx="79422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006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060848"/>
            <a:ext cx="7067128" cy="2520280"/>
          </a:xfrm>
        </p:spPr>
        <p:txBody>
          <a:bodyPr/>
          <a:lstStyle/>
          <a:p>
            <a:pPr algn="ctr" eaLnBrk="1" hangingPunct="1"/>
            <a:r>
              <a:rPr lang="en-GB" altLang="en-US" sz="5400" b="1" u="sng" dirty="0" smtClean="0">
                <a:solidFill>
                  <a:srgbClr val="0070C0"/>
                </a:solidFill>
                <a:latin typeface="Arial Unicode MS" pitchFamily="34" charset="-128"/>
              </a:rPr>
              <a:t>TERM 2</a:t>
            </a:r>
            <a:r>
              <a:rPr lang="en-GB" altLang="en-US" sz="5400" b="1" dirty="0" smtClean="0">
                <a:solidFill>
                  <a:srgbClr val="0070C0"/>
                </a:solidFill>
                <a:latin typeface="Arial Unicode MS" pitchFamily="34" charset="-128"/>
              </a:rPr>
              <a:t>: </a:t>
            </a:r>
            <a:br>
              <a:rPr lang="en-GB" altLang="en-US" sz="5400" b="1" dirty="0" smtClean="0">
                <a:solidFill>
                  <a:srgbClr val="0070C0"/>
                </a:solidFill>
                <a:latin typeface="Arial Unicode MS" pitchFamily="34" charset="-128"/>
              </a:rPr>
            </a:br>
            <a:r>
              <a:rPr lang="en-GB" altLang="en-US" sz="5400" b="1" dirty="0" smtClean="0">
                <a:solidFill>
                  <a:srgbClr val="0070C0"/>
                </a:solidFill>
                <a:latin typeface="Arial Unicode MS" pitchFamily="34" charset="-128"/>
              </a:rPr>
              <a:t>Personality Traits </a:t>
            </a:r>
            <a:br>
              <a:rPr lang="en-GB" altLang="en-US" sz="5400" b="1" dirty="0" smtClean="0">
                <a:solidFill>
                  <a:srgbClr val="0070C0"/>
                </a:solidFill>
                <a:latin typeface="Arial Unicode MS" pitchFamily="34" charset="-128"/>
              </a:rPr>
            </a:br>
            <a:r>
              <a:rPr lang="en-GB" altLang="en-US" sz="2400" b="1" dirty="0" smtClean="0">
                <a:solidFill>
                  <a:srgbClr val="0070C0"/>
                </a:solidFill>
                <a:latin typeface="Arial Unicode MS" pitchFamily="34" charset="-128"/>
              </a:rPr>
              <a:t>(aggressiveness or self-control)</a:t>
            </a:r>
            <a:br>
              <a:rPr lang="en-GB" altLang="en-US" sz="2400" b="1" dirty="0" smtClean="0">
                <a:solidFill>
                  <a:srgbClr val="0070C0"/>
                </a:solidFill>
                <a:latin typeface="Arial Unicode MS" pitchFamily="34" charset="-128"/>
              </a:rPr>
            </a:br>
            <a:r>
              <a:rPr lang="en-GB" altLang="en-US" sz="2400" b="1" dirty="0" smtClean="0">
                <a:solidFill>
                  <a:srgbClr val="FF0000"/>
                </a:solidFill>
                <a:latin typeface="Arial Unicode MS" pitchFamily="34" charset="-128"/>
              </a:rPr>
              <a:t>Part 1: Aggressiveness</a:t>
            </a:r>
            <a:endParaRPr lang="en-GB" altLang="en-US" sz="1800" b="1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552789-C359-4DA8-A504-6BCBA4AF38A8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1131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075612" cy="719137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Click on </a:t>
            </a:r>
            <a:r>
              <a:rPr lang="en-US" altLang="en-US" b="1" smtClean="0">
                <a:solidFill>
                  <a:srgbClr val="FFC000"/>
                </a:solidFill>
              </a:rPr>
              <a:t>Thesaurus</a:t>
            </a: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9600F3-0CE8-455A-AFEC-45C1E99A5BF9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633663"/>
            <a:ext cx="729773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989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6888" y="1557338"/>
            <a:ext cx="8075612" cy="127635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</a:rPr>
              <a:t>Now, look up for the second </a:t>
            </a:r>
            <a:r>
              <a:rPr lang="en-US" altLang="en-US" b="1" dirty="0" smtClean="0">
                <a:solidFill>
                  <a:srgbClr val="FFC000"/>
                </a:solidFill>
              </a:rPr>
              <a:t>keyword</a:t>
            </a:r>
            <a:r>
              <a:rPr lang="en-US" altLang="en-US" b="1" dirty="0" smtClean="0">
                <a:solidFill>
                  <a:srgbClr val="0070C0"/>
                </a:solidFill>
              </a:rPr>
              <a:t> (try using a broad term and/or truncation).</a:t>
            </a: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r>
              <a:rPr lang="en-US" altLang="en-US" b="1" dirty="0" smtClean="0">
                <a:solidFill>
                  <a:srgbClr val="0070C0"/>
                </a:solidFill>
              </a:rPr>
              <a:t>Select “</a:t>
            </a:r>
            <a:r>
              <a:rPr lang="en-US" altLang="en-US" b="1" dirty="0" smtClean="0">
                <a:solidFill>
                  <a:srgbClr val="FFC000"/>
                </a:solidFill>
              </a:rPr>
              <a:t>Term Contains</a:t>
            </a:r>
            <a:r>
              <a:rPr lang="en-US" altLang="en-US" b="1" dirty="0" smtClean="0">
                <a:solidFill>
                  <a:srgbClr val="0070C0"/>
                </a:solidFill>
              </a:rPr>
              <a:t>”. Click on </a:t>
            </a:r>
            <a:r>
              <a:rPr lang="en-US" altLang="en-US" b="1" dirty="0" smtClean="0">
                <a:solidFill>
                  <a:srgbClr val="FFC000"/>
                </a:solidFill>
              </a:rPr>
              <a:t>Browse</a:t>
            </a:r>
            <a:r>
              <a:rPr lang="en-US" altLang="en-US" b="1" dirty="0" smtClean="0">
                <a:solidFill>
                  <a:srgbClr val="0070C0"/>
                </a:solidFill>
              </a:rPr>
              <a:t>.</a:t>
            </a:r>
            <a:endParaRPr lang="en-US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0E0CB2-5960-4D71-BF3A-22DFB90EA5DE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55" y="3429000"/>
            <a:ext cx="57435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6888" y="1557338"/>
            <a:ext cx="8075612" cy="127635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0070C0"/>
                </a:solidFill>
              </a:rPr>
              <a:t>As you can see, the term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“aggressiveness”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was introduced in 1973, and it’s included inside the </a:t>
            </a:r>
            <a:r>
              <a:rPr lang="en-US" altLang="en-US" sz="2400" b="1" i="1" u="sng" dirty="0" smtClean="0">
                <a:solidFill>
                  <a:srgbClr val="0070C0"/>
                </a:solidFill>
              </a:rPr>
              <a:t>broader term</a:t>
            </a:r>
            <a:r>
              <a:rPr lang="en-US" altLang="en-US" sz="2400" b="1" i="1" dirty="0" smtClean="0">
                <a:solidFill>
                  <a:srgbClr val="0070C0"/>
                </a:solidFill>
              </a:rPr>
              <a:t> “Personality Traits”</a:t>
            </a:r>
            <a:endParaRPr lang="en-US" altLang="en-US" sz="2400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0E0CB2-5960-4D71-BF3A-22DFB90EA5DE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69" y="3140968"/>
            <a:ext cx="58388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993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2FB514-2C96-485C-91E9-41349D7BB2D5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416824" cy="273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1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6888" y="1557338"/>
            <a:ext cx="8075612" cy="127635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0070C0"/>
                </a:solidFill>
              </a:rPr>
              <a:t>Since this is exactly what we are looking for, we select the term “aggressiveness” and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add it in the search box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.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0E0CB2-5960-4D71-BF3A-22DFB90EA5DE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536406" cy="378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415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060848"/>
            <a:ext cx="7067128" cy="2520280"/>
          </a:xfrm>
        </p:spPr>
        <p:txBody>
          <a:bodyPr/>
          <a:lstStyle/>
          <a:p>
            <a:pPr algn="ctr" eaLnBrk="1" hangingPunct="1"/>
            <a:r>
              <a:rPr lang="en-GB" altLang="en-US" sz="5400" b="1" u="sng" dirty="0" smtClean="0">
                <a:solidFill>
                  <a:srgbClr val="0070C0"/>
                </a:solidFill>
                <a:latin typeface="Arial Unicode MS" pitchFamily="34" charset="-128"/>
              </a:rPr>
              <a:t>TERM 2</a:t>
            </a:r>
            <a:r>
              <a:rPr lang="en-GB" altLang="en-US" sz="5400" b="1" dirty="0" smtClean="0">
                <a:solidFill>
                  <a:srgbClr val="0070C0"/>
                </a:solidFill>
                <a:latin typeface="Arial Unicode MS" pitchFamily="34" charset="-128"/>
              </a:rPr>
              <a:t>: </a:t>
            </a:r>
            <a:br>
              <a:rPr lang="en-GB" altLang="en-US" sz="5400" b="1" dirty="0" smtClean="0">
                <a:solidFill>
                  <a:srgbClr val="0070C0"/>
                </a:solidFill>
                <a:latin typeface="Arial Unicode MS" pitchFamily="34" charset="-128"/>
              </a:rPr>
            </a:br>
            <a:r>
              <a:rPr lang="en-GB" altLang="en-US" sz="5400" b="1" dirty="0" smtClean="0">
                <a:solidFill>
                  <a:srgbClr val="0070C0"/>
                </a:solidFill>
                <a:latin typeface="Arial Unicode MS" pitchFamily="34" charset="-128"/>
              </a:rPr>
              <a:t>Personality Traits </a:t>
            </a:r>
            <a:br>
              <a:rPr lang="en-GB" altLang="en-US" sz="5400" b="1" dirty="0" smtClean="0">
                <a:solidFill>
                  <a:srgbClr val="0070C0"/>
                </a:solidFill>
                <a:latin typeface="Arial Unicode MS" pitchFamily="34" charset="-128"/>
              </a:rPr>
            </a:br>
            <a:r>
              <a:rPr lang="en-GB" altLang="en-US" sz="2400" b="1" dirty="0" smtClean="0">
                <a:solidFill>
                  <a:srgbClr val="0070C0"/>
                </a:solidFill>
                <a:latin typeface="Arial Unicode MS" pitchFamily="34" charset="-128"/>
              </a:rPr>
              <a:t>(aggressiveness or self-control)</a:t>
            </a:r>
            <a:br>
              <a:rPr lang="en-GB" altLang="en-US" sz="2400" b="1" dirty="0" smtClean="0">
                <a:solidFill>
                  <a:srgbClr val="0070C0"/>
                </a:solidFill>
                <a:latin typeface="Arial Unicode MS" pitchFamily="34" charset="-128"/>
              </a:rPr>
            </a:br>
            <a:r>
              <a:rPr lang="en-GB" altLang="en-US" sz="2400" b="1" dirty="0" smtClean="0">
                <a:solidFill>
                  <a:srgbClr val="FF0000"/>
                </a:solidFill>
                <a:latin typeface="Arial Unicode MS" pitchFamily="34" charset="-128"/>
              </a:rPr>
              <a:t>Part 2: Self-control</a:t>
            </a:r>
            <a:endParaRPr lang="en-GB" altLang="en-US" sz="1800" b="1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552789-C359-4DA8-A504-6BCBA4AF38A8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2944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4149" y="260648"/>
            <a:ext cx="8229600" cy="868958"/>
          </a:xfrm>
        </p:spPr>
        <p:txBody>
          <a:bodyPr/>
          <a:lstStyle/>
          <a:p>
            <a:pPr eaLnBrk="1" hangingPunct="1"/>
            <a:r>
              <a:rPr lang="en-GB" altLang="en-US" sz="3600" b="1" dirty="0" err="1" smtClean="0">
                <a:solidFill>
                  <a:srgbClr val="0070C0"/>
                </a:solidFill>
                <a:latin typeface="Arial Unicode MS" pitchFamily="34" charset="-128"/>
              </a:rPr>
              <a:t>PsycINFO</a:t>
            </a:r>
            <a:r>
              <a:rPr lang="en-GB" altLang="en-US" sz="3600" b="1" dirty="0" smtClean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GB" altLang="en-US" sz="3600" b="1" baseline="30000" dirty="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dirty="0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6888" y="1557338"/>
            <a:ext cx="8075612" cy="127635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</a:rPr>
              <a:t>Now, look up for the second </a:t>
            </a:r>
            <a:r>
              <a:rPr lang="en-US" altLang="en-US" b="1" dirty="0" smtClean="0">
                <a:solidFill>
                  <a:srgbClr val="FFC000"/>
                </a:solidFill>
              </a:rPr>
              <a:t>keyword</a:t>
            </a:r>
            <a:r>
              <a:rPr lang="en-US" altLang="en-US" b="1" dirty="0" smtClean="0">
                <a:solidFill>
                  <a:srgbClr val="0070C0"/>
                </a:solidFill>
              </a:rPr>
              <a:t> (try using a broad term and/or truncation).</a:t>
            </a: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r>
              <a:rPr lang="en-US" altLang="en-US" b="1" dirty="0" smtClean="0">
                <a:solidFill>
                  <a:srgbClr val="0070C0"/>
                </a:solidFill>
              </a:rPr>
              <a:t>Select “</a:t>
            </a:r>
            <a:r>
              <a:rPr lang="en-US" altLang="en-US" b="1" dirty="0" smtClean="0">
                <a:solidFill>
                  <a:srgbClr val="FFC000"/>
                </a:solidFill>
              </a:rPr>
              <a:t>Term Contains</a:t>
            </a:r>
            <a:r>
              <a:rPr lang="en-US" altLang="en-US" b="1" dirty="0" smtClean="0">
                <a:solidFill>
                  <a:srgbClr val="0070C0"/>
                </a:solidFill>
              </a:rPr>
              <a:t>”. Click on </a:t>
            </a:r>
            <a:r>
              <a:rPr lang="en-US" altLang="en-US" b="1" dirty="0" smtClean="0">
                <a:solidFill>
                  <a:srgbClr val="FFC000"/>
                </a:solidFill>
              </a:rPr>
              <a:t>Browse</a:t>
            </a:r>
            <a:r>
              <a:rPr lang="en-US" altLang="en-US" b="1" dirty="0" smtClean="0">
                <a:solidFill>
                  <a:srgbClr val="0070C0"/>
                </a:solidFill>
              </a:rPr>
              <a:t>.</a:t>
            </a:r>
            <a:endParaRPr lang="en-US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0E0CB2-5960-4D71-BF3A-22DFB90EA5DE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5"/>
            <a:ext cx="5754538" cy="275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524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6888" y="1557338"/>
            <a:ext cx="8323584" cy="127635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0070C0"/>
                </a:solidFill>
              </a:rPr>
              <a:t>As you can see, the term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“self control”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was introduced in 1973, it’s included inside the </a:t>
            </a:r>
            <a:r>
              <a:rPr lang="en-US" altLang="en-US" sz="2400" b="1" i="1" u="sng" dirty="0" smtClean="0">
                <a:solidFill>
                  <a:srgbClr val="0070C0"/>
                </a:solidFill>
              </a:rPr>
              <a:t>broader term</a:t>
            </a:r>
            <a:r>
              <a:rPr lang="en-US" altLang="en-US" sz="2400" b="1" i="1" dirty="0" smtClean="0">
                <a:solidFill>
                  <a:srgbClr val="0070C0"/>
                </a:solidFill>
              </a:rPr>
              <a:t> “Personality Traits”,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and there are </a:t>
            </a:r>
            <a:r>
              <a:rPr lang="en-US" altLang="en-US" sz="2400" b="1" i="1" u="sng" dirty="0" smtClean="0">
                <a:solidFill>
                  <a:srgbClr val="0070C0"/>
                </a:solidFill>
              </a:rPr>
              <a:t>related terms</a:t>
            </a: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0E0CB2-5960-4D71-BF3A-22DFB90EA5DE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6645126" cy="34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623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6888" y="1557338"/>
            <a:ext cx="8075612" cy="127635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0070C0"/>
                </a:solidFill>
              </a:rPr>
              <a:t>Since, for this example, this is exactly what we are looking for, we select the term “self control” and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add it in the search box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.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0E0CB2-5960-4D71-BF3A-22DFB90EA5DE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20" y="2852936"/>
            <a:ext cx="53435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034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DOUBLE CHECKING OUR SEARCH STRATEGY</a:t>
            </a:r>
            <a:endParaRPr lang="en-US" sz="4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613366-D684-44DE-AF3C-744F7C72CFEA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74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 smtClean="0">
                <a:solidFill>
                  <a:srgbClr val="0070C0"/>
                </a:solidFill>
                <a:latin typeface="Arial Unicode MS" pitchFamily="34" charset="-128"/>
              </a:rPr>
              <a:t>SEARCH STRATEGY:</a:t>
            </a:r>
            <a:endParaRPr lang="en-GB" altLang="en-US" sz="3600" b="1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6888" y="1557338"/>
            <a:ext cx="8075612" cy="4751387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videogames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 eaLnBrk="1" hangingPunct="1">
              <a:buNone/>
              <a:defRPr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and </a:t>
            </a:r>
          </a:p>
          <a:p>
            <a:pPr marL="0" indent="0" algn="ctr" eaLnBrk="1" hangingPunct="1">
              <a:buNone/>
              <a:defRPr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aggressiveness </a:t>
            </a:r>
            <a:r>
              <a:rPr lang="en-US" sz="3200" b="1" dirty="0" smtClean="0">
                <a:solidFill>
                  <a:srgbClr val="0070C0"/>
                </a:solidFill>
              </a:rPr>
              <a:t>OR</a:t>
            </a:r>
            <a:r>
              <a:rPr lang="en-US" sz="3200" b="1" dirty="0" smtClean="0">
                <a:solidFill>
                  <a:srgbClr val="FF0000"/>
                </a:solidFill>
              </a:rPr>
              <a:t> self-control</a:t>
            </a:r>
            <a:r>
              <a:rPr lang="en-US" sz="3200" b="1" dirty="0" smtClean="0">
                <a:solidFill>
                  <a:srgbClr val="0070C0"/>
                </a:solidFill>
              </a:rPr>
              <a:t>)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552789-C359-4DA8-A504-6BCBA4AF38A8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60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 smtClean="0">
                <a:solidFill>
                  <a:srgbClr val="0070C0"/>
                </a:solidFill>
                <a:latin typeface="Arial Unicode MS" pitchFamily="34" charset="-128"/>
              </a:rPr>
              <a:t>SEARCH STRATEGY:</a:t>
            </a:r>
            <a:endParaRPr lang="en-GB" altLang="en-US" sz="3600" b="1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6888" y="1557338"/>
            <a:ext cx="8075612" cy="47513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Which one is the correct one?</a:t>
            </a:r>
          </a:p>
          <a:p>
            <a:pPr eaLnBrk="1" hangingPunct="1">
              <a:defRPr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rgbClr val="92D050"/>
                </a:solidFill>
              </a:rPr>
              <a:t>1</a:t>
            </a:r>
          </a:p>
          <a:p>
            <a:pPr marL="0" indent="0" eaLnBrk="1" hangingPunct="1">
              <a:buNone/>
              <a:defRPr/>
            </a:pPr>
            <a:endParaRPr lang="en-US" sz="3200" b="1" dirty="0">
              <a:solidFill>
                <a:srgbClr val="92D050"/>
              </a:solidFill>
            </a:endParaRPr>
          </a:p>
          <a:p>
            <a:pPr marL="0" indent="0" eaLnBrk="1" hangingPunct="1">
              <a:buNone/>
              <a:defRPr/>
            </a:pPr>
            <a:endParaRPr lang="en-US" sz="3200" b="1" dirty="0" smtClean="0">
              <a:solidFill>
                <a:srgbClr val="92D05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92D050"/>
                </a:solidFill>
              </a:rPr>
              <a:t>2</a:t>
            </a:r>
            <a:endParaRPr lang="en-US" sz="3200" b="1" dirty="0" smtClean="0">
              <a:solidFill>
                <a:srgbClr val="92D050"/>
              </a:solidFill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552789-C359-4DA8-A504-6BCBA4AF38A8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2" y="2400300"/>
            <a:ext cx="6627813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4131909"/>
            <a:ext cx="6624637" cy="95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796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613366-D684-44DE-AF3C-744F7C72CFEA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14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97025"/>
            <a:ext cx="8075612" cy="1276350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rgbClr val="0070C0"/>
                </a:solidFill>
              </a:rPr>
              <a:t>You should have &gt; </a:t>
            </a:r>
            <a:r>
              <a:rPr lang="en-US" altLang="en-US" sz="2600" b="1" dirty="0" smtClean="0">
                <a:solidFill>
                  <a:schemeClr val="bg2"/>
                </a:solidFill>
              </a:rPr>
              <a:t>70</a:t>
            </a:r>
            <a:r>
              <a:rPr lang="en-US" altLang="en-US" sz="26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600" b="1" dirty="0" smtClean="0">
                <a:solidFill>
                  <a:srgbClr val="FFC000"/>
                </a:solidFill>
              </a:rPr>
              <a:t>results</a:t>
            </a:r>
            <a:r>
              <a:rPr lang="en-US" altLang="en-US" sz="2600" b="1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/>
            <a:endParaRPr lang="en-US" altLang="en-US" sz="1600" b="1" dirty="0" smtClean="0">
              <a:solidFill>
                <a:srgbClr val="FFC00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1600" b="1" i="1" dirty="0" smtClean="0">
                <a:solidFill>
                  <a:schemeClr val="accent4"/>
                </a:solidFill>
              </a:rPr>
              <a:t>(DE </a:t>
            </a:r>
            <a:r>
              <a:rPr lang="en-US" altLang="en-US" sz="1600" b="1" i="1" dirty="0">
                <a:solidFill>
                  <a:schemeClr val="accent4"/>
                </a:solidFill>
              </a:rPr>
              <a:t>"Computer Games</a:t>
            </a:r>
            <a:r>
              <a:rPr lang="en-US" altLang="en-US" sz="1600" b="1" i="1" dirty="0" smtClean="0">
                <a:solidFill>
                  <a:schemeClr val="accent4"/>
                </a:solidFill>
              </a:rPr>
              <a:t>”) AND (DE "Aggressiveness</a:t>
            </a:r>
            <a:r>
              <a:rPr lang="en-US" altLang="en-US" sz="1600" b="1" i="1" dirty="0">
                <a:solidFill>
                  <a:schemeClr val="accent4"/>
                </a:solidFill>
              </a:rPr>
              <a:t>" OR DE "Self Control</a:t>
            </a:r>
            <a:r>
              <a:rPr lang="en-US" altLang="en-US" sz="1600" b="1" i="1" dirty="0" smtClean="0">
                <a:solidFill>
                  <a:schemeClr val="accent4"/>
                </a:solidFill>
              </a:rPr>
              <a:t>")</a:t>
            </a:r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E57FF4-D16D-4271-85C6-353A22E89A4E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6" y="2924944"/>
            <a:ext cx="8412163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b="1" dirty="0" smtClean="0">
                <a:solidFill>
                  <a:srgbClr val="0070C0"/>
                </a:solidFill>
                <a:latin typeface="Arial Unicode MS" pitchFamily="34" charset="-128"/>
              </a:rPr>
              <a:t>APA Databases</a:t>
            </a:r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5F0550-3B23-4A0F-B332-06C7C8304345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http://www.apa.org/pubs/databases/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464496" cy="439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3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APPLYING LIMITS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4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PsycINFO</a:t>
            </a:r>
            <a:r>
              <a:rPr lang="en-US" sz="4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THESAURUS)</a:t>
            </a:r>
            <a:endParaRPr lang="en-US" sz="4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613366-D684-44DE-AF3C-744F7C72CFEA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97025"/>
            <a:ext cx="8075612" cy="127635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0070C0"/>
                </a:solidFill>
              </a:rPr>
              <a:t>If we want a review study. </a:t>
            </a:r>
          </a:p>
          <a:p>
            <a:pPr eaLnBrk="1" hangingPunct="1"/>
            <a:r>
              <a:rPr lang="en-US" altLang="en-US" sz="2400" b="1" dirty="0" smtClean="0">
                <a:solidFill>
                  <a:srgbClr val="FFC000"/>
                </a:solidFill>
              </a:rPr>
              <a:t>Methodology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-&gt; </a:t>
            </a:r>
            <a:r>
              <a:rPr lang="en-US" altLang="en-US" sz="2400" b="1" i="1" dirty="0" smtClean="0">
                <a:solidFill>
                  <a:srgbClr val="0070C0"/>
                </a:solidFill>
              </a:rPr>
              <a:t>Show More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-&gt;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“literature review”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.</a:t>
            </a:r>
            <a:endParaRPr lang="en-US" altLang="en-US" sz="2400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E306F8-7104-41D7-9178-EDC74B51957C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81275"/>
            <a:ext cx="7145338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97025"/>
            <a:ext cx="8075612" cy="1276350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rgbClr val="0070C0"/>
                </a:solidFill>
              </a:rPr>
              <a:t>As you can see, there are now only </a:t>
            </a:r>
            <a:r>
              <a:rPr lang="en-US" altLang="en-US" sz="2600" b="1" dirty="0" smtClean="0">
                <a:solidFill>
                  <a:srgbClr val="FFC000"/>
                </a:solidFill>
              </a:rPr>
              <a:t>2 results</a:t>
            </a:r>
            <a:r>
              <a:rPr lang="en-US" altLang="en-US" sz="2600" b="1" dirty="0" smtClean="0">
                <a:solidFill>
                  <a:srgbClr val="0070C0"/>
                </a:solidFill>
              </a:rPr>
              <a:t>, and the second one seems to be </a:t>
            </a:r>
            <a:r>
              <a:rPr lang="en-US" altLang="en-US" sz="2600" b="1" dirty="0" smtClean="0">
                <a:solidFill>
                  <a:srgbClr val="FFC000"/>
                </a:solidFill>
              </a:rPr>
              <a:t>important</a:t>
            </a:r>
            <a:r>
              <a:rPr lang="en-US" altLang="en-US" sz="2600" b="1" dirty="0" smtClean="0">
                <a:solidFill>
                  <a:srgbClr val="0070C0"/>
                </a:solidFill>
              </a:rPr>
              <a:t>.</a:t>
            </a:r>
            <a:endParaRPr lang="en-US" altLang="en-US" sz="2600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A12E74-042C-4AAB-9AAD-7439459CFD68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69" y="2708920"/>
            <a:ext cx="7391499" cy="35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SEARCH OPTIONS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4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PsycINFO</a:t>
            </a:r>
            <a:endParaRPr lang="en-US" sz="4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5F7CF6-8B11-44E7-82A7-F4A1D97A994A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97025"/>
            <a:ext cx="8075612" cy="1276350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rgbClr val="0070C0"/>
                </a:solidFill>
              </a:rPr>
              <a:t>This is the simplest search (</a:t>
            </a:r>
            <a:r>
              <a:rPr lang="en-US" altLang="en-US" sz="2600" b="1" dirty="0" smtClean="0">
                <a:solidFill>
                  <a:srgbClr val="FFC000"/>
                </a:solidFill>
              </a:rPr>
              <a:t>Partial Match</a:t>
            </a:r>
            <a:r>
              <a:rPr lang="en-US" altLang="en-US" sz="2600" b="1" dirty="0" smtClean="0">
                <a:solidFill>
                  <a:srgbClr val="0070C0"/>
                </a:solidFill>
              </a:rPr>
              <a:t>) and </a:t>
            </a:r>
            <a:r>
              <a:rPr lang="en-US" altLang="en-US" sz="2600" b="1" dirty="0">
                <a:solidFill>
                  <a:srgbClr val="0070C0"/>
                </a:solidFill>
              </a:rPr>
              <a:t>the </a:t>
            </a:r>
            <a:r>
              <a:rPr lang="en-US" altLang="en-US" sz="2600" b="1" dirty="0">
                <a:solidFill>
                  <a:srgbClr val="FFC000"/>
                </a:solidFill>
              </a:rPr>
              <a:t>Boolean/Phrase </a:t>
            </a:r>
            <a:r>
              <a:rPr lang="en-US" altLang="en-US" sz="2600" b="1" dirty="0" smtClean="0">
                <a:solidFill>
                  <a:srgbClr val="0070C0"/>
                </a:solidFill>
              </a:rPr>
              <a:t>search is used by default.</a:t>
            </a:r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CE8D6F-1035-4B65-B30D-DC9572403EFD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636912"/>
            <a:ext cx="8193088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97025"/>
            <a:ext cx="8075612" cy="968375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rgbClr val="0070C0"/>
                </a:solidFill>
              </a:rPr>
              <a:t>Options working as </a:t>
            </a:r>
            <a:r>
              <a:rPr lang="en-US" altLang="en-US" sz="2600" b="1" dirty="0" smtClean="0">
                <a:solidFill>
                  <a:srgbClr val="FFC000"/>
                </a:solidFill>
              </a:rPr>
              <a:t>Boolean operators (“AND”, “OR”).</a:t>
            </a: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C3D881-BA72-42CC-AB5E-F78A99C4F6C8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65400"/>
            <a:ext cx="80406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688" y="1481138"/>
            <a:ext cx="8423275" cy="1976437"/>
          </a:xfrm>
        </p:spPr>
        <p:txBody>
          <a:bodyPr/>
          <a:lstStyle/>
          <a:p>
            <a:pPr eaLnBrk="1" hangingPunct="1"/>
            <a:r>
              <a:rPr lang="en-US" altLang="en-US" sz="2000" b="1" dirty="0" smtClean="0">
                <a:solidFill>
                  <a:srgbClr val="FFC000"/>
                </a:solidFill>
              </a:rPr>
              <a:t>SmartText Searching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is a </a:t>
            </a:r>
            <a:r>
              <a:rPr lang="en-US" altLang="en-US" sz="2000" b="1" dirty="0" smtClean="0">
                <a:solidFill>
                  <a:srgbClr val="FFC000"/>
                </a:solidFill>
              </a:rPr>
              <a:t>natural language search strategy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that allows you to enter as much text for their search as you want – a phrase, a sentence, paragraph, or even whole pages. The final results are based on the Boolean operator </a:t>
            </a:r>
            <a:r>
              <a:rPr lang="en-US" altLang="en-US" sz="2000" b="1" dirty="0" smtClean="0">
                <a:solidFill>
                  <a:srgbClr val="FFC000"/>
                </a:solidFill>
              </a:rPr>
              <a:t>“OR”.</a:t>
            </a:r>
          </a:p>
          <a:p>
            <a:pPr eaLnBrk="1" hangingPunct="1"/>
            <a:endParaRPr lang="en-US" altLang="en-US" sz="2600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BFC68E-98FD-4160-A3A1-5B171E509F33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http://support.ebsco.com/knowledge_base/detail.php?id=3736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523731" cy="35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F00159-E2C6-4A10-8734-6C3E59FEE04E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188913"/>
            <a:ext cx="21256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204864"/>
            <a:ext cx="8496944" cy="311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688" y="1481138"/>
            <a:ext cx="8423275" cy="1084262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0070C0"/>
                </a:solidFill>
              </a:rPr>
              <a:t>You may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limit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your results.</a:t>
            </a:r>
          </a:p>
          <a:p>
            <a:pPr eaLnBrk="1" hangingPunct="1"/>
            <a:endParaRPr lang="en-US" altLang="en-US" sz="2600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699CE8-7F33-433E-89F4-F4CA8BAF1784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6" y="2182016"/>
            <a:ext cx="8205410" cy="373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326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688" y="1481138"/>
            <a:ext cx="8423275" cy="1084262"/>
          </a:xfrm>
        </p:spPr>
        <p:txBody>
          <a:bodyPr/>
          <a:lstStyle/>
          <a:p>
            <a:pPr eaLnBrk="1" hangingPunct="1"/>
            <a:r>
              <a:rPr lang="en-US" altLang="en-US" sz="2400" b="1" dirty="0" err="1" smtClean="0">
                <a:solidFill>
                  <a:srgbClr val="0070C0"/>
                </a:solidFill>
              </a:rPr>
              <a:t>PsyARTICLES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additionally has other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limit options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/>
            <a:endParaRPr lang="en-US" altLang="en-US" sz="2600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699CE8-7F33-433E-89F4-F4CA8BAF1784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3" y="3140968"/>
            <a:ext cx="8266001" cy="138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4940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7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PsycINFO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2FB514-2C96-485C-91E9-41349D7BB2D5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33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688" y="1481138"/>
            <a:ext cx="8423275" cy="1084262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70C0"/>
                </a:solidFill>
              </a:rPr>
              <a:t>You can </a:t>
            </a:r>
            <a:r>
              <a:rPr lang="en-US" altLang="en-US" sz="2400" b="1" smtClean="0">
                <a:solidFill>
                  <a:srgbClr val="FFC000"/>
                </a:solidFill>
              </a:rPr>
              <a:t>limit</a:t>
            </a:r>
            <a:r>
              <a:rPr lang="en-US" altLang="en-US" sz="2400" b="1" smtClean="0">
                <a:solidFill>
                  <a:srgbClr val="0070C0"/>
                </a:solidFill>
              </a:rPr>
              <a:t> by </a:t>
            </a:r>
            <a:r>
              <a:rPr lang="en-US" altLang="en-US" sz="2400" b="1" smtClean="0">
                <a:solidFill>
                  <a:srgbClr val="FFC000"/>
                </a:solidFill>
              </a:rPr>
              <a:t>Publication Name</a:t>
            </a:r>
            <a:r>
              <a:rPr lang="en-US" altLang="en-US" sz="2400" b="1" smtClean="0">
                <a:solidFill>
                  <a:srgbClr val="0070C0"/>
                </a:solidFill>
              </a:rPr>
              <a:t>.</a:t>
            </a:r>
          </a:p>
          <a:p>
            <a:pPr eaLnBrk="1" hangingPunct="1"/>
            <a:endParaRPr lang="en-US" altLang="en-US" sz="2600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2526B4-2304-4CFD-9856-BD11F3578B54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2036763"/>
            <a:ext cx="4824412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688" y="1481138"/>
            <a:ext cx="8423275" cy="795337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0070C0"/>
                </a:solidFill>
              </a:rPr>
              <a:t>This is one of the different ways to find an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instrument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on a specific topic.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TRANSLATE THIS SEARCH!</a:t>
            </a:r>
          </a:p>
          <a:p>
            <a:pPr eaLnBrk="1" hangingPunct="1"/>
            <a:endParaRPr lang="en-US" altLang="en-US" sz="2600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CC9D6F-1497-42D5-91E2-044B7B6BB3EF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8913"/>
            <a:ext cx="20780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341563"/>
            <a:ext cx="7986712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688" y="1481138"/>
            <a:ext cx="8423275" cy="1084262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0070C0"/>
                </a:solidFill>
              </a:rPr>
              <a:t>If you are going to use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a specific instrument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in your research, you may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include it in your search strategy.</a:t>
            </a:r>
          </a:p>
          <a:p>
            <a:pPr eaLnBrk="1" hangingPunct="1"/>
            <a:endParaRPr lang="en-US" altLang="en-US" sz="2600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C9B220-DD4F-4C8F-B231-A480921E6809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92363"/>
            <a:ext cx="777557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688" y="1481138"/>
            <a:ext cx="4349750" cy="4827587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0070C0"/>
                </a:solidFill>
              </a:rPr>
              <a:t>If you are interested in children and adolescents, use the </a:t>
            </a:r>
            <a:r>
              <a:rPr lang="en-US" altLang="en-US" sz="2000" b="1" dirty="0" smtClean="0">
                <a:solidFill>
                  <a:srgbClr val="FFC000"/>
                </a:solidFill>
              </a:rPr>
              <a:t>Age Groups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limit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/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sz="20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0070C0"/>
                </a:solidFill>
              </a:rPr>
              <a:t>However, you should consider the limitations (e.g. results couldn’t include a </a:t>
            </a:r>
            <a:r>
              <a:rPr lang="en-US" altLang="en-US" sz="2000" b="1" dirty="0" smtClean="0">
                <a:solidFill>
                  <a:srgbClr val="FFC000"/>
                </a:solidFill>
              </a:rPr>
              <a:t>longitudinal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study with adolescents that became young adults).</a:t>
            </a:r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CF4EA-7CE8-4930-9FA0-643CB0225FFF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147888"/>
            <a:ext cx="362108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688" y="1557338"/>
            <a:ext cx="8597900" cy="8667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You can select </a:t>
            </a:r>
            <a:r>
              <a:rPr lang="en-US" sz="2400" b="1" dirty="0" smtClean="0">
                <a:solidFill>
                  <a:srgbClr val="FFC000"/>
                </a:solidFill>
              </a:rPr>
              <a:t>several </a:t>
            </a:r>
            <a:r>
              <a:rPr lang="en-US" sz="2400" b="1" dirty="0" smtClean="0">
                <a:solidFill>
                  <a:srgbClr val="0070C0"/>
                </a:solidFill>
              </a:rPr>
              <a:t>limits. But remember: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more limits </a:t>
            </a:r>
            <a:r>
              <a:rPr lang="en-US" sz="2400" b="1" i="1" dirty="0" smtClean="0">
                <a:solidFill>
                  <a:srgbClr val="0070C0"/>
                </a:solidFill>
              </a:rPr>
              <a:t>=</a:t>
            </a:r>
            <a:r>
              <a:rPr lang="en-US" sz="2400" b="1" i="1" dirty="0" smtClean="0">
                <a:solidFill>
                  <a:srgbClr val="FF0000"/>
                </a:solidFill>
              </a:rPr>
              <a:t> less results</a:t>
            </a:r>
            <a:endParaRPr lang="en-US" sz="2400" b="1" i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2AAB93-9811-4B1B-BCDF-7AA73C84FFEE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620987"/>
            <a:ext cx="8440737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SEARCH OPERATORS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4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PsycINFO</a:t>
            </a:r>
            <a:endParaRPr lang="en-US" sz="4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A63932-B59B-4264-AD6F-17CDF5D5AAC6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3175F5-2135-41B2-9E41-E8FCD6AC019E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0070C0"/>
                </a:solidFill>
              </a:rPr>
              <a:t>Remember the use of: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b="1" dirty="0" smtClean="0">
                <a:solidFill>
                  <a:srgbClr val="FFC000"/>
                </a:solidFill>
              </a:rPr>
              <a:t>	Truncation (*) and Wildcards (?, #)</a:t>
            </a:r>
          </a:p>
          <a:p>
            <a:pPr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GB" b="1" i="1" dirty="0" err="1" smtClean="0">
                <a:solidFill>
                  <a:srgbClr val="0070C0"/>
                </a:solidFill>
              </a:rPr>
              <a:t>psy</a:t>
            </a:r>
            <a:r>
              <a:rPr lang="en-GB" b="1" i="1" dirty="0" smtClean="0">
                <a:solidFill>
                  <a:srgbClr val="FFC000"/>
                </a:solidFill>
              </a:rPr>
              <a:t>*</a:t>
            </a:r>
            <a:r>
              <a:rPr lang="en-GB" b="1" i="1" dirty="0" smtClean="0">
                <a:solidFill>
                  <a:srgbClr val="0070C0"/>
                </a:solidFill>
              </a:rPr>
              <a:t> = psychology, psychiatry, psychosis, etc.</a:t>
            </a:r>
          </a:p>
          <a:p>
            <a:pPr lvl="1" eaLnBrk="1" hangingPunct="1">
              <a:defRPr/>
            </a:pPr>
            <a:endParaRPr lang="en-GB" b="1" i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GB" b="1" i="1" dirty="0" err="1" smtClean="0">
                <a:solidFill>
                  <a:srgbClr val="0070C0"/>
                </a:solidFill>
              </a:rPr>
              <a:t>nurs</a:t>
            </a:r>
            <a:r>
              <a:rPr lang="en-GB" b="1" i="1" dirty="0" smtClean="0">
                <a:solidFill>
                  <a:srgbClr val="FFC000"/>
                </a:solidFill>
              </a:rPr>
              <a:t>??</a:t>
            </a:r>
            <a:r>
              <a:rPr lang="en-GB" b="1" i="1" dirty="0" smtClean="0">
                <a:solidFill>
                  <a:srgbClr val="0070C0"/>
                </a:solidFill>
              </a:rPr>
              <a:t> 	</a:t>
            </a:r>
            <a:r>
              <a:rPr lang="en-GB" b="1" i="1" dirty="0">
                <a:solidFill>
                  <a:srgbClr val="0070C0"/>
                </a:solidFill>
              </a:rPr>
              <a:t> </a:t>
            </a:r>
            <a:r>
              <a:rPr lang="en-GB" b="1" i="1" dirty="0" smtClean="0">
                <a:solidFill>
                  <a:srgbClr val="0070C0"/>
                </a:solidFill>
              </a:rPr>
              <a:t> = 	nurses, nursed </a:t>
            </a:r>
            <a:r>
              <a:rPr lang="en-GB" sz="1800" b="1" i="1" dirty="0" smtClean="0">
                <a:solidFill>
                  <a:srgbClr val="0070C0"/>
                </a:solidFill>
              </a:rPr>
              <a:t>(not nurse)</a:t>
            </a:r>
            <a:endParaRPr lang="en-GB" b="1" i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US" b="1" i="1" dirty="0" err="1" smtClean="0">
                <a:solidFill>
                  <a:srgbClr val="0070C0"/>
                </a:solidFill>
              </a:rPr>
              <a:t>Internali</a:t>
            </a:r>
            <a:r>
              <a:rPr lang="en-US" b="1" i="1" dirty="0" err="1" smtClean="0">
                <a:solidFill>
                  <a:schemeClr val="bg2"/>
                </a:solidFill>
              </a:rPr>
              <a:t>?</a:t>
            </a:r>
            <a:r>
              <a:rPr lang="en-US" b="1" i="1" dirty="0" err="1" smtClean="0">
                <a:solidFill>
                  <a:srgbClr val="0070C0"/>
                </a:solidFill>
              </a:rPr>
              <a:t>ation</a:t>
            </a:r>
            <a:r>
              <a:rPr lang="en-US" b="1" i="1" dirty="0" smtClean="0">
                <a:solidFill>
                  <a:srgbClr val="0070C0"/>
                </a:solidFill>
              </a:rPr>
              <a:t> = internalization, </a:t>
            </a:r>
            <a:r>
              <a:rPr lang="en-US" b="1" i="1" dirty="0" err="1" smtClean="0">
                <a:solidFill>
                  <a:srgbClr val="0070C0"/>
                </a:solidFill>
              </a:rPr>
              <a:t>internalisation</a:t>
            </a:r>
            <a:endParaRPr lang="en-GB" b="1" i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i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GB" b="1" i="1" dirty="0" err="1" smtClean="0">
                <a:solidFill>
                  <a:srgbClr val="0070C0"/>
                </a:solidFill>
              </a:rPr>
              <a:t>behavio</a:t>
            </a:r>
            <a:r>
              <a:rPr lang="en-GB" b="1" i="1" dirty="0" err="1" smtClean="0">
                <a:solidFill>
                  <a:srgbClr val="FFC000"/>
                </a:solidFill>
              </a:rPr>
              <a:t>#</a:t>
            </a:r>
            <a:r>
              <a:rPr lang="en-GB" b="1" i="1" dirty="0" err="1" smtClean="0">
                <a:solidFill>
                  <a:srgbClr val="0070C0"/>
                </a:solidFill>
              </a:rPr>
              <a:t>r</a:t>
            </a:r>
            <a:r>
              <a:rPr lang="en-GB" b="1" i="1" dirty="0" smtClean="0">
                <a:solidFill>
                  <a:srgbClr val="0070C0"/>
                </a:solidFill>
              </a:rPr>
              <a:t> 	= 	</a:t>
            </a:r>
            <a:r>
              <a:rPr lang="en-GB" b="1" i="1" dirty="0" err="1" smtClean="0">
                <a:solidFill>
                  <a:srgbClr val="0070C0"/>
                </a:solidFill>
              </a:rPr>
              <a:t>behavior</a:t>
            </a:r>
            <a:r>
              <a:rPr lang="en-GB" b="1" i="1" dirty="0" smtClean="0">
                <a:solidFill>
                  <a:srgbClr val="0070C0"/>
                </a:solidFill>
              </a:rPr>
              <a:t>, behaviour </a:t>
            </a:r>
            <a:r>
              <a:rPr lang="en-GB" sz="1800" b="1" i="1" dirty="0" smtClean="0">
                <a:solidFill>
                  <a:srgbClr val="0070C0"/>
                </a:solidFill>
              </a:rPr>
              <a:t>(not plural)</a:t>
            </a:r>
            <a:endParaRPr lang="en-GB" b="1" i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US" b="1" i="1" dirty="0" err="1" smtClean="0">
                <a:solidFill>
                  <a:srgbClr val="0070C0"/>
                </a:solidFill>
              </a:rPr>
              <a:t>colo</a:t>
            </a:r>
            <a:r>
              <a:rPr lang="en-GB" b="1" i="1" dirty="0">
                <a:solidFill>
                  <a:srgbClr val="FFC000"/>
                </a:solidFill>
              </a:rPr>
              <a:t>#</a:t>
            </a:r>
            <a:r>
              <a:rPr lang="en-US" b="1" i="1" dirty="0" smtClean="0">
                <a:solidFill>
                  <a:srgbClr val="0070C0"/>
                </a:solidFill>
              </a:rPr>
              <a:t>r</a:t>
            </a:r>
            <a:r>
              <a:rPr lang="en-GB" b="1" i="1" dirty="0" smtClean="0">
                <a:solidFill>
                  <a:srgbClr val="FFC000"/>
                </a:solidFill>
              </a:rPr>
              <a:t>#</a:t>
            </a:r>
            <a:r>
              <a:rPr lang="en-US" b="1" i="1" dirty="0" smtClean="0">
                <a:solidFill>
                  <a:srgbClr val="0070C0"/>
                </a:solidFill>
              </a:rPr>
              <a:t> 		= 	color, </a:t>
            </a:r>
            <a:r>
              <a:rPr lang="en-US" b="1" i="1" dirty="0" err="1" smtClean="0">
                <a:solidFill>
                  <a:srgbClr val="0070C0"/>
                </a:solidFill>
              </a:rPr>
              <a:t>colour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</a:rPr>
              <a:t>(incl. plural)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D35104-440E-4AA1-B055-F02F81D2261A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0070C0"/>
                </a:solidFill>
              </a:rPr>
              <a:t>Remember the use of: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b="1" dirty="0" smtClean="0">
                <a:solidFill>
                  <a:srgbClr val="FFC000"/>
                </a:solidFill>
              </a:rPr>
              <a:t>		Proximity (N or W)</a:t>
            </a:r>
          </a:p>
          <a:p>
            <a:pPr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NOT </a:t>
            </a:r>
            <a:r>
              <a:rPr lang="en-GB" b="1" dirty="0" smtClean="0">
                <a:solidFill>
                  <a:srgbClr val="0070C0"/>
                </a:solidFill>
              </a:rPr>
              <a:t>respecting </a:t>
            </a:r>
            <a:r>
              <a:rPr lang="en-GB" b="1" dirty="0">
                <a:solidFill>
                  <a:srgbClr val="0070C0"/>
                </a:solidFill>
              </a:rPr>
              <a:t>the </a:t>
            </a:r>
            <a:r>
              <a:rPr lang="en-GB" b="1" dirty="0" smtClean="0">
                <a:solidFill>
                  <a:srgbClr val="0070C0"/>
                </a:solidFill>
              </a:rPr>
              <a:t>order</a:t>
            </a:r>
            <a:r>
              <a:rPr lang="en-GB" b="1" dirty="0">
                <a:solidFill>
                  <a:srgbClr val="0070C0"/>
                </a:solidFill>
              </a:rPr>
              <a:t>:</a:t>
            </a:r>
            <a:endParaRPr lang="en-GB" b="1" dirty="0" smtClean="0">
              <a:solidFill>
                <a:srgbClr val="0070C0"/>
              </a:solidFill>
            </a:endParaRPr>
          </a:p>
          <a:p>
            <a:pPr lvl="2" eaLnBrk="1" hangingPunct="1">
              <a:defRPr/>
            </a:pPr>
            <a:r>
              <a:rPr lang="en-GB" b="1" dirty="0" smtClean="0">
                <a:solidFill>
                  <a:srgbClr val="0070C0"/>
                </a:solidFill>
              </a:rPr>
              <a:t>tax </a:t>
            </a:r>
            <a:r>
              <a:rPr lang="en-GB" b="1" dirty="0" smtClean="0">
                <a:solidFill>
                  <a:srgbClr val="FFC000"/>
                </a:solidFill>
              </a:rPr>
              <a:t>N5</a:t>
            </a:r>
            <a:r>
              <a:rPr lang="en-GB" b="1" dirty="0" smtClean="0">
                <a:solidFill>
                  <a:srgbClr val="0070C0"/>
                </a:solidFill>
              </a:rPr>
              <a:t> reform = tax reform, reform of income tax, etc. </a:t>
            </a:r>
            <a:endParaRPr lang="en-GB" b="1" i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i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US" b="1" smtClean="0">
                <a:solidFill>
                  <a:srgbClr val="0070C0"/>
                </a:solidFill>
              </a:rPr>
              <a:t>Respecting </a:t>
            </a:r>
            <a:r>
              <a:rPr lang="en-US" b="1" dirty="0">
                <a:solidFill>
                  <a:srgbClr val="0070C0"/>
                </a:solidFill>
              </a:rPr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order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endParaRPr lang="en-US" b="1" dirty="0" smtClean="0">
              <a:solidFill>
                <a:srgbClr val="0070C0"/>
              </a:solidFill>
            </a:endParaRP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tax </a:t>
            </a:r>
            <a:r>
              <a:rPr lang="en-US" b="1" dirty="0" smtClean="0">
                <a:solidFill>
                  <a:srgbClr val="FFC000"/>
                </a:solidFill>
              </a:rPr>
              <a:t>W8</a:t>
            </a:r>
            <a:r>
              <a:rPr lang="en-US" b="1" dirty="0" smtClean="0">
                <a:solidFill>
                  <a:srgbClr val="0070C0"/>
                </a:solidFill>
              </a:rPr>
              <a:t> reform = tax reform, tax and the European reform, etc.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FIELD CODES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sz="4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PsycINFO</a:t>
            </a:r>
            <a:endParaRPr lang="en-US" sz="4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842090-AA44-4155-93D7-5D2BAE721029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 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37891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A262D5-7AA3-4C59-89B8-4417354B7709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FIELD CODES: </a:t>
            </a:r>
            <a:r>
              <a:rPr lang="en-US" altLang="en-US" b="1" smtClean="0">
                <a:solidFill>
                  <a:srgbClr val="FFC000"/>
                </a:solidFill>
              </a:rPr>
              <a:t>PsycINFO</a:t>
            </a:r>
            <a:r>
              <a:rPr lang="en-US" altLang="en-US" b="1" smtClean="0">
                <a:solidFill>
                  <a:srgbClr val="0070C0"/>
                </a:solidFill>
              </a:rPr>
              <a:t> has several field codes.</a:t>
            </a:r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6532563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075612" cy="4392612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First, go to </a:t>
            </a:r>
            <a:r>
              <a:rPr lang="en-US" altLang="en-US" b="1" smtClean="0">
                <a:solidFill>
                  <a:srgbClr val="FFC000"/>
                </a:solidFill>
              </a:rPr>
              <a:t>EBSCO</a:t>
            </a:r>
            <a:r>
              <a:rPr lang="en-US" altLang="en-US" b="1" smtClean="0">
                <a:solidFill>
                  <a:srgbClr val="0070C0"/>
                </a:solidFill>
              </a:rPr>
              <a:t>:</a:t>
            </a: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5F0550-3B23-4A0F-B332-06C7C8304345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 smtClean="0">
                <a:solidFill>
                  <a:srgbClr val="FF0000"/>
                </a:solidFill>
              </a:rPr>
              <a:t>http</a:t>
            </a:r>
            <a:r>
              <a:rPr lang="en-US" sz="1000" b="1" dirty="0">
                <a:solidFill>
                  <a:srgbClr val="FF0000"/>
                </a:solidFill>
              </a:rPr>
              <a:t>://search.ebscohost.com/</a:t>
            </a:r>
            <a:endParaRPr lang="es-ES_tradnl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63" y="2924944"/>
            <a:ext cx="8208912" cy="268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</a:t>
            </a:r>
          </a:p>
        </p:txBody>
      </p:sp>
      <p:sp>
        <p:nvSpPr>
          <p:cNvPr id="3891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978B82-EE7C-4CDF-8172-5CB2195522AC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0070C0"/>
                </a:solidFill>
              </a:rPr>
              <a:t>For a detailed view of the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field codes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, click on </a:t>
            </a:r>
            <a:r>
              <a:rPr lang="en-US" altLang="en-US" sz="2400" b="1" i="1" dirty="0" smtClean="0">
                <a:solidFill>
                  <a:srgbClr val="0070C0"/>
                </a:solidFill>
              </a:rPr>
              <a:t>Choose Databases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, select </a:t>
            </a:r>
            <a:r>
              <a:rPr lang="en-US" altLang="en-US" sz="2400" b="1" dirty="0" err="1" smtClean="0">
                <a:solidFill>
                  <a:srgbClr val="FFC000"/>
                </a:solidFill>
              </a:rPr>
              <a:t>PsycINFO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and click on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Detailed View</a:t>
            </a:r>
            <a:endParaRPr lang="en-GB" altLang="en-US" sz="2400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141663"/>
            <a:ext cx="518477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</a:t>
            </a:r>
          </a:p>
        </p:txBody>
      </p:sp>
      <p:sp>
        <p:nvSpPr>
          <p:cNvPr id="3993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1DC62F-377D-433D-9BCE-9935640F7046}" type="slidenum">
              <a:rPr lang="en-US" altLang="en-US" smtClean="0"/>
              <a:pPr/>
              <a:t>51</a:t>
            </a:fld>
            <a:endParaRPr lang="en-US" alt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</a:rPr>
              <a:t>Then, click on </a:t>
            </a:r>
            <a:r>
              <a:rPr lang="en-US" altLang="en-US" b="1" dirty="0" smtClean="0">
                <a:solidFill>
                  <a:srgbClr val="FFC000"/>
                </a:solidFill>
              </a:rPr>
              <a:t>More Information</a:t>
            </a:r>
            <a:r>
              <a:rPr lang="en-US" altLang="en-US" b="1" dirty="0" smtClean="0">
                <a:solidFill>
                  <a:srgbClr val="0070C0"/>
                </a:solidFill>
              </a:rPr>
              <a:t>.</a:t>
            </a:r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08275"/>
            <a:ext cx="476091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</a:t>
            </a:r>
          </a:p>
        </p:txBody>
      </p:sp>
      <p:sp>
        <p:nvSpPr>
          <p:cNvPr id="4096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36E9BB-45AB-4CE1-A360-D00037F1C954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Click on </a:t>
            </a:r>
            <a:r>
              <a:rPr lang="en-US" altLang="en-US" b="1" smtClean="0">
                <a:solidFill>
                  <a:srgbClr val="FFC000"/>
                </a:solidFill>
              </a:rPr>
              <a:t>Searchable Fields</a:t>
            </a:r>
            <a:r>
              <a:rPr lang="en-US" altLang="en-US" b="1" smtClean="0">
                <a:solidFill>
                  <a:srgbClr val="0070C0"/>
                </a:solidFill>
              </a:rPr>
              <a:t>.</a:t>
            </a:r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7273925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</a:t>
            </a:r>
          </a:p>
        </p:txBody>
      </p:sp>
      <p:sp>
        <p:nvSpPr>
          <p:cNvPr id="4198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FDDB57-1984-4330-AB2C-FDACC5F8B4B5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Here you will see all the </a:t>
            </a:r>
            <a:r>
              <a:rPr lang="en-US" altLang="en-US" b="1" smtClean="0">
                <a:solidFill>
                  <a:srgbClr val="FFC000"/>
                </a:solidFill>
              </a:rPr>
              <a:t>field codes </a:t>
            </a:r>
            <a:r>
              <a:rPr lang="en-US" altLang="en-US" b="1" smtClean="0">
                <a:solidFill>
                  <a:srgbClr val="0070C0"/>
                </a:solidFill>
              </a:rPr>
              <a:t>and examples about how to use them.</a:t>
            </a: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75215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43011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565E9D-A2C5-4217-9DA3-A68DAC84B568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US" altLang="en-US" sz="2000" b="1" dirty="0" smtClean="0">
                <a:solidFill>
                  <a:srgbClr val="0070C0"/>
                </a:solidFill>
              </a:rPr>
              <a:t>In this example we’ll use 2 </a:t>
            </a:r>
            <a:r>
              <a:rPr lang="en-US" altLang="en-US" sz="2000" b="1" dirty="0" smtClean="0">
                <a:solidFill>
                  <a:srgbClr val="FFC000"/>
                </a:solidFill>
              </a:rPr>
              <a:t>field codes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(AU, TI), 1 </a:t>
            </a:r>
            <a:r>
              <a:rPr lang="en-US" altLang="en-US" sz="2000" b="1" dirty="0" smtClean="0">
                <a:solidFill>
                  <a:srgbClr val="FFC000"/>
                </a:solidFill>
              </a:rPr>
              <a:t>Boolean operator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(AND), </a:t>
            </a:r>
            <a:r>
              <a:rPr lang="en-US" altLang="en-US" sz="2000" b="1" dirty="0" smtClean="0">
                <a:solidFill>
                  <a:srgbClr val="FFC000"/>
                </a:solidFill>
              </a:rPr>
              <a:t>truncation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(*) and </a:t>
            </a:r>
            <a:r>
              <a:rPr lang="en-US" altLang="en-US" sz="2000" b="1" dirty="0" smtClean="0">
                <a:solidFill>
                  <a:srgbClr val="FFC000"/>
                </a:solidFill>
              </a:rPr>
              <a:t>proximity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(N5).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TRANSLATE THIS SEARCH!</a:t>
            </a: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09925"/>
            <a:ext cx="8640762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4403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0FD2D5-2767-4D9D-B247-6A70795FC862}" type="slidenum">
              <a:rPr lang="en-US" altLang="en-US" smtClean="0"/>
              <a:pPr/>
              <a:t>55</a:t>
            </a:fld>
            <a:endParaRPr lang="en-US" altLang="en-US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0070C0"/>
                </a:solidFill>
              </a:rPr>
              <a:t>This is another example using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field codes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(SU), and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Boolean operators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(OR, AND). </a:t>
            </a:r>
            <a:r>
              <a:rPr lang="en-US" altLang="en-US" b="1" dirty="0" smtClean="0">
                <a:solidFill>
                  <a:srgbClr val="FF0000"/>
                </a:solidFill>
              </a:rPr>
              <a:t>TRANSLATE IT!</a:t>
            </a: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8431213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EXERCISES</a:t>
            </a:r>
            <a:endParaRPr lang="en-US" sz="4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2F3D5B-8163-4CEF-BF9E-BC417D9A2FC6}" type="slidenum">
              <a:rPr lang="en-US" altLang="en-US" smtClean="0"/>
              <a:pPr/>
              <a:t>56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4608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673755-CD34-49F1-B9CA-A41F3163B908}" type="slidenum">
              <a:rPr lang="en-US" altLang="en-US" smtClean="0"/>
              <a:pPr/>
              <a:t>57</a:t>
            </a:fld>
            <a:endParaRPr lang="en-US" alt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EXERCISE: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solidFill>
                  <a:srgbClr val="0070C0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solidFill>
                  <a:srgbClr val="0070C0"/>
                </a:solidFill>
              </a:rPr>
              <a:t>			Boolean operator 	</a:t>
            </a:r>
            <a:r>
              <a:rPr lang="en-US" altLang="en-US" b="1" smtClean="0">
                <a:solidFill>
                  <a:srgbClr val="FFC000"/>
                </a:solidFill>
              </a:rPr>
              <a:t>OR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solidFill>
                  <a:srgbClr val="0070C0"/>
                </a:solidFill>
              </a:rPr>
              <a:t>					+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solidFill>
                  <a:srgbClr val="0070C0"/>
                </a:solidFill>
              </a:rPr>
              <a:t>			Truncation 		</a:t>
            </a:r>
            <a:r>
              <a:rPr lang="en-US" altLang="en-US" b="1" smtClean="0">
                <a:solidFill>
                  <a:srgbClr val="FFC000"/>
                </a:solidFill>
              </a:rPr>
              <a:t>*</a:t>
            </a: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10D98D-3218-4B83-9809-2F29A81F13F3}" type="slidenum">
              <a:rPr lang="en-US" altLang="en-US" smtClean="0"/>
              <a:pPr/>
              <a:t>58</a:t>
            </a:fld>
            <a:endParaRPr lang="en-US" altLang="en-US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b="1" dirty="0" smtClean="0">
                <a:solidFill>
                  <a:srgbClr val="0070C0"/>
                </a:solidFill>
              </a:rPr>
              <a:t>		Two keywords with: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70C0"/>
                </a:solidFill>
              </a:rPr>
              <a:t>	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70C0"/>
                </a:solidFill>
              </a:rPr>
              <a:t>			</a:t>
            </a:r>
            <a:r>
              <a:rPr lang="en-US" altLang="en-US" b="1" i="1" dirty="0" smtClean="0">
                <a:solidFill>
                  <a:srgbClr val="0070C0"/>
                </a:solidFill>
              </a:rPr>
              <a:t>Truncation</a:t>
            </a:r>
            <a:r>
              <a:rPr lang="en-US" altLang="en-US" b="1" dirty="0" smtClean="0">
                <a:solidFill>
                  <a:srgbClr val="0070C0"/>
                </a:solidFill>
              </a:rPr>
              <a:t>		</a:t>
            </a:r>
            <a:r>
              <a:rPr lang="en-US" altLang="en-US" b="1" dirty="0" smtClean="0">
                <a:solidFill>
                  <a:srgbClr val="FFC000"/>
                </a:solidFill>
              </a:rPr>
              <a:t>*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70C0"/>
                </a:solidFill>
              </a:rPr>
              <a:t>	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70C0"/>
                </a:solidFill>
              </a:rPr>
              <a:t>		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separated by: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70C0"/>
                </a:solidFill>
              </a:rPr>
              <a:t>			</a:t>
            </a:r>
            <a:r>
              <a:rPr lang="en-US" altLang="en-US" b="1" i="1" dirty="0" smtClean="0">
                <a:solidFill>
                  <a:srgbClr val="0070C0"/>
                </a:solidFill>
              </a:rPr>
              <a:t>Proximity</a:t>
            </a:r>
            <a:r>
              <a:rPr lang="en-US" altLang="en-US" b="1" dirty="0" smtClean="0">
                <a:solidFill>
                  <a:srgbClr val="FFC000"/>
                </a:solidFill>
              </a:rPr>
              <a:t>			W </a:t>
            </a:r>
            <a:r>
              <a:rPr lang="en-US" altLang="en-US" b="1" dirty="0" smtClean="0">
                <a:solidFill>
                  <a:srgbClr val="0070C0"/>
                </a:solidFill>
              </a:rPr>
              <a:t>or</a:t>
            </a:r>
            <a:r>
              <a:rPr lang="en-US" altLang="en-US" b="1" dirty="0" smtClean="0">
                <a:solidFill>
                  <a:srgbClr val="FFC000"/>
                </a:solidFill>
              </a:rPr>
              <a:t> N</a:t>
            </a: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48131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6D3D02-A607-48B4-8CF4-2F4D08ACE3DE}" type="slidenum">
              <a:rPr lang="en-US" altLang="en-US" smtClean="0"/>
              <a:pPr/>
              <a:t>59</a:t>
            </a:fld>
            <a:endParaRPr lang="en-US" altLang="en-US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</a:rPr>
              <a:t>EXERCISE: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70C0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70C0"/>
                </a:solidFill>
              </a:rPr>
              <a:t>			Boolean operator 	</a:t>
            </a:r>
            <a:r>
              <a:rPr lang="en-US" altLang="en-US" b="1" dirty="0" smtClean="0">
                <a:solidFill>
                  <a:srgbClr val="FFC000"/>
                </a:solidFill>
              </a:rPr>
              <a:t>OR </a:t>
            </a:r>
            <a:r>
              <a:rPr lang="en-US" altLang="en-US" b="1" dirty="0" err="1" smtClean="0">
                <a:solidFill>
                  <a:srgbClr val="0070C0"/>
                </a:solidFill>
              </a:rPr>
              <a:t>or</a:t>
            </a:r>
            <a:r>
              <a:rPr lang="en-US" altLang="en-US" b="1" dirty="0" smtClean="0">
                <a:solidFill>
                  <a:srgbClr val="FFC000"/>
                </a:solidFill>
              </a:rPr>
              <a:t> AND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70C0"/>
                </a:solidFill>
              </a:rPr>
              <a:t>					+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70C0"/>
                </a:solidFill>
              </a:rPr>
              <a:t>			Field Code 		</a:t>
            </a:r>
            <a:r>
              <a:rPr lang="en-US" altLang="en-US" b="1" dirty="0" smtClean="0">
                <a:solidFill>
                  <a:srgbClr val="FFC000"/>
                </a:solidFill>
              </a:rPr>
              <a:t>TI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FFC000"/>
                </a:solidFill>
              </a:rPr>
              <a:t>					</a:t>
            </a:r>
            <a:r>
              <a:rPr lang="en-US" altLang="en-US" b="1" dirty="0" smtClean="0">
                <a:solidFill>
                  <a:srgbClr val="0070C0"/>
                </a:solidFill>
              </a:rPr>
              <a:t>+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70C0"/>
                </a:solidFill>
              </a:rPr>
              <a:t>			Proximity</a:t>
            </a:r>
            <a:r>
              <a:rPr lang="en-US" altLang="en-US" b="1" dirty="0" smtClean="0">
                <a:solidFill>
                  <a:srgbClr val="FFC000"/>
                </a:solidFill>
              </a:rPr>
              <a:t>			W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075612" cy="719137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Select </a:t>
            </a:r>
            <a:r>
              <a:rPr lang="en-US" altLang="en-US" b="1" smtClean="0">
                <a:solidFill>
                  <a:srgbClr val="FFC000"/>
                </a:solidFill>
              </a:rPr>
              <a:t>PsycINFO </a:t>
            </a:r>
            <a:r>
              <a:rPr lang="en-US" altLang="en-US" b="1" smtClean="0">
                <a:solidFill>
                  <a:srgbClr val="0070C0"/>
                </a:solidFill>
              </a:rPr>
              <a:t>and click </a:t>
            </a:r>
            <a:r>
              <a:rPr lang="en-US" altLang="en-US" b="1" u="sng" smtClean="0">
                <a:solidFill>
                  <a:srgbClr val="0070C0"/>
                </a:solidFill>
              </a:rPr>
              <a:t>Continue</a:t>
            </a:r>
            <a:endParaRPr lang="en-US" altLang="en-US" b="1" u="sng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FDE45-3ABE-4462-A232-E3034E902437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1" y="2348880"/>
            <a:ext cx="8058151" cy="39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7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PsycTESTS</a:t>
            </a:r>
            <a:endParaRPr lang="en-US" sz="4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3B1A7C-F20F-4AD2-A343-C646709B8172}" type="slidenum">
              <a:rPr lang="en-US" altLang="en-US" smtClean="0"/>
              <a:pPr/>
              <a:t>60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PsycTESTS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95BF3D-4260-4427-893B-7A4FDAACCF98}" type="slidenum">
              <a:rPr lang="en-US" altLang="en-US" smtClean="0"/>
              <a:pPr/>
              <a:t>61</a:t>
            </a:fld>
            <a:endParaRPr lang="en-US" altLang="en-US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0070C0"/>
                </a:solidFill>
              </a:rPr>
              <a:t>Go to </a:t>
            </a:r>
            <a:r>
              <a:rPr lang="en-GB" altLang="en-US" b="1" dirty="0" err="1" smtClean="0">
                <a:solidFill>
                  <a:srgbClr val="FFC000"/>
                </a:solidFill>
              </a:rPr>
              <a:t>PsycNET</a:t>
            </a:r>
            <a:r>
              <a:rPr lang="en-GB" altLang="en-US" b="1" dirty="0" smtClean="0">
                <a:solidFill>
                  <a:srgbClr val="FFC000"/>
                </a:solidFill>
              </a:rPr>
              <a:t> </a:t>
            </a:r>
            <a:r>
              <a:rPr lang="en-GB" altLang="en-US" b="1" dirty="0" smtClean="0">
                <a:solidFill>
                  <a:srgbClr val="0070C0"/>
                </a:solidFill>
              </a:rPr>
              <a:t>and click on </a:t>
            </a:r>
            <a:r>
              <a:rPr lang="en-GB" altLang="en-US" b="1" dirty="0" smtClean="0">
                <a:solidFill>
                  <a:srgbClr val="FFC000"/>
                </a:solidFill>
              </a:rPr>
              <a:t>Browse</a:t>
            </a:r>
            <a:r>
              <a:rPr lang="en-GB" altLang="en-US" b="1" dirty="0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363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Database: http://psycnet.apa.org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Presentation: http</a:t>
            </a:r>
            <a:r>
              <a:rPr lang="en-US" sz="1000" b="1" dirty="0">
                <a:solidFill>
                  <a:srgbClr val="0070C0"/>
                </a:solidFill>
              </a:rPr>
              <a:t>://www.apa.org/flash/pubs/databases/tutorials/psycnet-psyctests-browse/index.aspx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71" y="2174156"/>
            <a:ext cx="7627937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8970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PsycTESTS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95BF3D-4260-4427-893B-7A4FDAACCF98}" type="slidenum">
              <a:rPr lang="en-US" altLang="en-US" smtClean="0"/>
              <a:pPr/>
              <a:t>62</a:t>
            </a:fld>
            <a:endParaRPr lang="en-US" altLang="en-US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0070C0"/>
                </a:solidFill>
              </a:rPr>
              <a:t>You can browse the tests by </a:t>
            </a:r>
            <a:r>
              <a:rPr lang="en-GB" altLang="en-US" b="1" smtClean="0">
                <a:solidFill>
                  <a:srgbClr val="FFC000"/>
                </a:solidFill>
              </a:rPr>
              <a:t>construct</a:t>
            </a:r>
            <a:r>
              <a:rPr lang="en-GB" altLang="en-US" b="1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8027988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363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Database: http://psycnet.apa.org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Presentation: http</a:t>
            </a:r>
            <a:r>
              <a:rPr lang="en-US" sz="1000" b="1" dirty="0">
                <a:solidFill>
                  <a:srgbClr val="0070C0"/>
                </a:solidFill>
              </a:rPr>
              <a:t>://www.apa.org/flash/pubs/databases/tutorials/psycnet-psyctests-browse/index.aspx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PsycTESTS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5529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5B9CAC-D738-450D-910A-25C8A506BA56}" type="slidenum">
              <a:rPr lang="en-US" altLang="en-US" smtClean="0"/>
              <a:pPr/>
              <a:t>63</a:t>
            </a:fld>
            <a:endParaRPr lang="en-US" altLang="en-US" smtClean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710112"/>
          </a:xfrm>
        </p:spPr>
        <p:txBody>
          <a:bodyPr/>
          <a:lstStyle/>
          <a:p>
            <a:pPr eaLnBrk="1" hangingPunct="1"/>
            <a:r>
              <a:rPr lang="en-GB" altLang="en-US" sz="2400" b="1" dirty="0" smtClean="0">
                <a:solidFill>
                  <a:srgbClr val="0070C0"/>
                </a:solidFill>
              </a:rPr>
              <a:t>After clicking on the construct you will see the </a:t>
            </a:r>
            <a:r>
              <a:rPr lang="en-GB" altLang="en-US" sz="2400" b="1" dirty="0" smtClean="0">
                <a:solidFill>
                  <a:srgbClr val="FFC000"/>
                </a:solidFill>
              </a:rPr>
              <a:t>tests available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 on that </a:t>
            </a:r>
            <a:r>
              <a:rPr lang="en-GB" altLang="en-US" sz="2400" b="1" dirty="0" smtClean="0">
                <a:solidFill>
                  <a:srgbClr val="FFC000"/>
                </a:solidFill>
              </a:rPr>
              <a:t>construct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381250"/>
            <a:ext cx="74549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http://www.apa.org/flash/pubs/databases/tutorials/psycnet-psyctests-browse/index.aspx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PsycTESTS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5632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B33E56-D1E2-4F26-99D9-11C93FB0F05C}" type="slidenum">
              <a:rPr lang="en-US" altLang="en-US" smtClean="0"/>
              <a:pPr/>
              <a:t>64</a:t>
            </a:fld>
            <a:endParaRPr lang="en-US" altLang="en-US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710112"/>
          </a:xfrm>
        </p:spPr>
        <p:txBody>
          <a:bodyPr/>
          <a:lstStyle/>
          <a:p>
            <a:pPr eaLnBrk="1" hangingPunct="1"/>
            <a:r>
              <a:rPr lang="en-GB" altLang="en-US" sz="2400" b="1" dirty="0" smtClean="0">
                <a:solidFill>
                  <a:srgbClr val="0070C0"/>
                </a:solidFill>
              </a:rPr>
              <a:t>You have </a:t>
            </a:r>
            <a:r>
              <a:rPr lang="en-GB" altLang="en-US" sz="2400" b="1" dirty="0" smtClean="0">
                <a:solidFill>
                  <a:srgbClr val="FFC000"/>
                </a:solidFill>
              </a:rPr>
              <a:t>detailed information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and access to the test in </a:t>
            </a:r>
            <a:r>
              <a:rPr lang="en-GB" altLang="en-US" sz="2400" b="1" dirty="0" smtClean="0">
                <a:solidFill>
                  <a:srgbClr val="FFC000"/>
                </a:solidFill>
              </a:rPr>
              <a:t>PDF</a:t>
            </a:r>
            <a:r>
              <a:rPr lang="en-GB" altLang="en-US" sz="2400" b="1" dirty="0">
                <a:solidFill>
                  <a:srgbClr val="0070C0"/>
                </a:solidFill>
              </a:rPr>
              <a:t>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and also a </a:t>
            </a:r>
            <a:r>
              <a:rPr lang="en-GB" altLang="en-US" sz="2400" b="1" dirty="0" smtClean="0">
                <a:solidFill>
                  <a:srgbClr val="FFC000"/>
                </a:solidFill>
              </a:rPr>
              <a:t>review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(if available).</a:t>
            </a: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255838"/>
            <a:ext cx="684053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6597650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http://www.apa.org/flash/pubs/databases/tutorials/psycnet-psyctests-browse/index.aspx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PsycTESTS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5734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5E6308-AFA8-44B4-B9B3-61F3E99B7985}" type="slidenum">
              <a:rPr lang="en-US" altLang="en-US" smtClean="0"/>
              <a:pPr/>
              <a:t>65</a:t>
            </a:fld>
            <a:endParaRPr lang="en-US" altLang="en-US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710112"/>
          </a:xfrm>
        </p:spPr>
        <p:txBody>
          <a:bodyPr/>
          <a:lstStyle/>
          <a:p>
            <a:pPr eaLnBrk="1" hangingPunct="1"/>
            <a:r>
              <a:rPr lang="en-GB" altLang="en-US" sz="2600" b="1" smtClean="0">
                <a:solidFill>
                  <a:srgbClr val="0070C0"/>
                </a:solidFill>
              </a:rPr>
              <a:t>You can also browse by </a:t>
            </a:r>
            <a:r>
              <a:rPr lang="en-GB" altLang="en-US" sz="2600" b="1" smtClean="0">
                <a:solidFill>
                  <a:srgbClr val="FFC000"/>
                </a:solidFill>
              </a:rPr>
              <a:t>test author</a:t>
            </a:r>
            <a:r>
              <a:rPr lang="en-GB" altLang="en-US" sz="2600" b="1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2100263"/>
            <a:ext cx="6964362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6250" y="6602413"/>
            <a:ext cx="8075613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http://www.apa.org/flash/pubs/databases/tutorials/psycnet-psyctests-browse/index.aspx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PsycTESTS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58371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035900-8A8C-48C3-93C6-7A4B1B140F6A}" type="slidenum">
              <a:rPr lang="en-US" altLang="en-US" smtClean="0"/>
              <a:pPr/>
              <a:t>66</a:t>
            </a:fld>
            <a:endParaRPr lang="en-US" altLang="en-US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710112"/>
          </a:xfrm>
        </p:spPr>
        <p:txBody>
          <a:bodyPr/>
          <a:lstStyle/>
          <a:p>
            <a:pPr eaLnBrk="1" hangingPunct="1"/>
            <a:r>
              <a:rPr lang="en-GB" altLang="en-US" sz="2600" b="1" smtClean="0">
                <a:solidFill>
                  <a:srgbClr val="0070C0"/>
                </a:solidFill>
              </a:rPr>
              <a:t>You can also browse by </a:t>
            </a:r>
            <a:r>
              <a:rPr lang="en-GB" altLang="en-US" sz="2600" b="1" smtClean="0">
                <a:solidFill>
                  <a:srgbClr val="FFC000"/>
                </a:solidFill>
              </a:rPr>
              <a:t>test name / acronym</a:t>
            </a:r>
            <a:r>
              <a:rPr lang="en-GB" altLang="en-US" sz="2600" b="1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103438"/>
            <a:ext cx="7488237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660241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http://www.apa.org/flash/pubs/databases/tutorials/psycnet-psyctests-browse/index.aspx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PsycTESTS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5939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12C320-BBF1-489F-9A0C-2E8F18BD92B2}" type="slidenum">
              <a:rPr lang="en-US" altLang="en-US" smtClean="0"/>
              <a:pPr/>
              <a:t>67</a:t>
            </a:fld>
            <a:endParaRPr lang="en-US" altLang="en-US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0070C0"/>
                </a:solidFill>
              </a:rPr>
              <a:t>Browse tests </a:t>
            </a:r>
            <a:r>
              <a:rPr lang="en-GB" altLang="en-US" b="1" dirty="0" smtClean="0">
                <a:solidFill>
                  <a:schemeClr val="bg2"/>
                </a:solidFill>
              </a:rPr>
              <a:t>by year</a:t>
            </a:r>
            <a:r>
              <a:rPr lang="en-GB" altLang="en-US" b="1" dirty="0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205038"/>
            <a:ext cx="77692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9425" y="6640513"/>
            <a:ext cx="8075613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http://www.apa.org/flash/pubs/databases/tutorials/psycnet-psyctests-browse/index.aspx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TEST DOI</a:t>
            </a:r>
            <a:endParaRPr lang="en-US" sz="4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C598C5-D85E-44F5-9B80-5E66D7CF5D6A}" type="slidenum">
              <a:rPr lang="en-US" altLang="en-US" smtClean="0"/>
              <a:pPr/>
              <a:t>68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33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PsycTESTS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5120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1F98A0-87F3-443E-958C-4899F03EBCF8}" type="slidenum">
              <a:rPr lang="en-US" altLang="en-US" smtClean="0"/>
              <a:pPr/>
              <a:t>69</a:t>
            </a:fld>
            <a:endParaRPr lang="en-US" alt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4463"/>
            <a:ext cx="8075612" cy="5141912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0070C0"/>
                </a:solidFill>
              </a:rPr>
              <a:t>You can search </a:t>
            </a:r>
            <a:r>
              <a:rPr lang="en-GB" sz="2400" b="1" dirty="0" err="1" smtClean="0">
                <a:solidFill>
                  <a:srgbClr val="0070C0"/>
                </a:solidFill>
              </a:rPr>
              <a:t>PsycINFO</a:t>
            </a:r>
            <a:r>
              <a:rPr lang="en-GB" sz="2400" b="1" dirty="0" smtClean="0">
                <a:solidFill>
                  <a:srgbClr val="0070C0"/>
                </a:solidFill>
              </a:rPr>
              <a:t> using tests’ </a:t>
            </a:r>
            <a:r>
              <a:rPr lang="en-GB" sz="2400" b="1" dirty="0" smtClean="0">
                <a:solidFill>
                  <a:srgbClr val="FFC000"/>
                </a:solidFill>
              </a:rPr>
              <a:t>DOI</a:t>
            </a:r>
            <a:r>
              <a:rPr lang="en-GB" sz="2400" b="1" dirty="0" smtClean="0">
                <a:solidFill>
                  <a:srgbClr val="0070C0"/>
                </a:solidFill>
              </a:rPr>
              <a:t> instead of the </a:t>
            </a:r>
            <a:r>
              <a:rPr lang="en-GB" sz="2400" b="1" dirty="0" smtClean="0">
                <a:solidFill>
                  <a:srgbClr val="FFC000"/>
                </a:solidFill>
              </a:rPr>
              <a:t>instrument’s</a:t>
            </a:r>
            <a:r>
              <a:rPr lang="en-GB" sz="2400" b="1" dirty="0" smtClean="0">
                <a:solidFill>
                  <a:srgbClr val="0070C0"/>
                </a:solidFill>
              </a:rPr>
              <a:t> name</a:t>
            </a:r>
          </a:p>
          <a:p>
            <a:pPr eaLnBrk="1" hangingPunct="1">
              <a:defRPr/>
            </a:pPr>
            <a:endParaRPr lang="en-GB" sz="1000" b="1" dirty="0">
              <a:solidFill>
                <a:srgbClr val="0070C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1200" b="1" dirty="0">
                <a:solidFill>
                  <a:srgbClr val="0070C0"/>
                </a:solidFill>
              </a:rPr>
              <a:t>	</a:t>
            </a:r>
            <a:r>
              <a:rPr lang="en-GB" sz="1200" b="1" dirty="0" smtClean="0">
                <a:solidFill>
                  <a:srgbClr val="0070C0"/>
                </a:solidFill>
              </a:rPr>
              <a:t>	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1200" b="1" i="1" dirty="0">
                <a:solidFill>
                  <a:srgbClr val="0070C0"/>
                </a:solidFill>
              </a:rPr>
              <a:t>	</a:t>
            </a:r>
            <a:r>
              <a:rPr lang="en-GB" sz="1200" b="1" i="1" dirty="0" smtClean="0">
                <a:solidFill>
                  <a:srgbClr val="0070C0"/>
                </a:solidFill>
              </a:rPr>
              <a:t>	State-Trait Anxiety Inventory for Children 	DOI: 10.1037/t06497-000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1200" b="1" i="1" dirty="0" smtClean="0">
                <a:solidFill>
                  <a:srgbClr val="0070C0"/>
                </a:solidFill>
              </a:rPr>
              <a:t>		Internalizing Symptoms Scale for Children 	DOI: 10.1037/t07249-000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1200" b="1" i="1" dirty="0" smtClean="0">
                <a:solidFill>
                  <a:srgbClr val="0070C0"/>
                </a:solidFill>
              </a:rPr>
              <a:t>		Multidimensional Anxiety Scale for Children 	DOI: 10.1037/t05050-000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1200" b="1" i="1" dirty="0" smtClean="0">
                <a:solidFill>
                  <a:srgbClr val="0070C0"/>
                </a:solidFill>
              </a:rPr>
              <a:t>		Revised Children's Manifest Anxiety Scale 	DOI: 10.1037/t00514-000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1200" b="1" i="1" dirty="0" smtClean="0">
                <a:solidFill>
                  <a:srgbClr val="0070C0"/>
                </a:solidFill>
              </a:rPr>
              <a:t>		Beck Depression Inventory 		DOI: 10.1037/t00741-000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1200" b="1" i="1" dirty="0" smtClean="0">
                <a:solidFill>
                  <a:srgbClr val="0070C0"/>
                </a:solidFill>
              </a:rPr>
              <a:t>		Beck Depression Inventory–II 		DOI: 10.1037/t00742-000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1200" b="1" i="1" dirty="0" smtClean="0">
                <a:solidFill>
                  <a:srgbClr val="0070C0"/>
                </a:solidFill>
              </a:rPr>
              <a:t>		Rosenberg Self Esteem Scale 		DOI: 10.1037/t01038-000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1200" b="1" i="1" dirty="0" smtClean="0">
                <a:solidFill>
                  <a:srgbClr val="0070C0"/>
                </a:solidFill>
              </a:rPr>
              <a:t>		Aggression Scale 			DOI: 10.1037/t06861-000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1200" b="1" i="1" dirty="0" smtClean="0">
                <a:solidFill>
                  <a:srgbClr val="0070C0"/>
                </a:solidFill>
              </a:rPr>
              <a:t>		Children's Negative Cognitive Error Questionnaire DOI: 10.1037/t04358-000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1200" b="1" i="1" dirty="0" smtClean="0">
                <a:solidFill>
                  <a:srgbClr val="0070C0"/>
                </a:solidFill>
              </a:rPr>
              <a:t>		Self-Concept Scale 			DOI: 10.1037/t09910-000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200" b="1" i="1" dirty="0" smtClean="0">
                <a:solidFill>
                  <a:srgbClr val="0070C0"/>
                </a:solidFill>
              </a:rPr>
              <a:t>		Drug Abuse Screening Test 		DOI: 10.1037/t09815-000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200" b="1" i="1" dirty="0">
                <a:solidFill>
                  <a:srgbClr val="0070C0"/>
                </a:solidFill>
              </a:rPr>
              <a:t>	</a:t>
            </a:r>
            <a:r>
              <a:rPr lang="en-US" sz="1200" b="1" i="1" dirty="0" smtClean="0">
                <a:solidFill>
                  <a:srgbClr val="0070C0"/>
                </a:solidFill>
              </a:rPr>
              <a:t>	</a:t>
            </a:r>
            <a:r>
              <a:rPr lang="fr-FR" sz="1200" b="1" i="1" dirty="0" err="1" smtClean="0">
                <a:solidFill>
                  <a:srgbClr val="0070C0"/>
                </a:solidFill>
              </a:rPr>
              <a:t>Eating</a:t>
            </a:r>
            <a:r>
              <a:rPr lang="fr-FR" sz="1200" b="1" i="1" dirty="0" smtClean="0">
                <a:solidFill>
                  <a:srgbClr val="0070C0"/>
                </a:solidFill>
              </a:rPr>
              <a:t> </a:t>
            </a:r>
            <a:r>
              <a:rPr lang="fr-FR" sz="1200" b="1" i="1" dirty="0" err="1" smtClean="0">
                <a:solidFill>
                  <a:srgbClr val="0070C0"/>
                </a:solidFill>
              </a:rPr>
              <a:t>Disorder</a:t>
            </a:r>
            <a:r>
              <a:rPr lang="fr-FR" sz="1200" b="1" i="1" dirty="0" smtClean="0">
                <a:solidFill>
                  <a:srgbClr val="0070C0"/>
                </a:solidFill>
              </a:rPr>
              <a:t> </a:t>
            </a:r>
            <a:r>
              <a:rPr lang="fr-FR" sz="1200" b="1" i="1" dirty="0" err="1" smtClean="0">
                <a:solidFill>
                  <a:srgbClr val="0070C0"/>
                </a:solidFill>
              </a:rPr>
              <a:t>Examination</a:t>
            </a:r>
            <a:r>
              <a:rPr lang="fr-FR" sz="1200" b="1" i="1" dirty="0" smtClean="0">
                <a:solidFill>
                  <a:srgbClr val="0070C0"/>
                </a:solidFill>
              </a:rPr>
              <a:t> Questionnaire 	DOI: 10.1037/t03974-000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fr-FR" sz="1200" b="1" i="1" dirty="0">
                <a:solidFill>
                  <a:srgbClr val="0070C0"/>
                </a:solidFill>
              </a:rPr>
              <a:t>	</a:t>
            </a:r>
            <a:r>
              <a:rPr lang="fr-FR" sz="1200" b="1" i="1" dirty="0" smtClean="0">
                <a:solidFill>
                  <a:srgbClr val="0070C0"/>
                </a:solidFill>
              </a:rPr>
              <a:t>	Massachusetts </a:t>
            </a:r>
            <a:r>
              <a:rPr lang="fr-FR" sz="1200" b="1" i="1" dirty="0" err="1" smtClean="0">
                <a:solidFill>
                  <a:srgbClr val="0070C0"/>
                </a:solidFill>
              </a:rPr>
              <a:t>Gambling</a:t>
            </a:r>
            <a:r>
              <a:rPr lang="fr-FR" sz="1200" b="1" i="1" dirty="0" smtClean="0">
                <a:solidFill>
                  <a:srgbClr val="0070C0"/>
                </a:solidFill>
              </a:rPr>
              <a:t> </a:t>
            </a:r>
            <a:r>
              <a:rPr lang="fr-FR" sz="1200" b="1" i="1" dirty="0" err="1" smtClean="0">
                <a:solidFill>
                  <a:srgbClr val="0070C0"/>
                </a:solidFill>
              </a:rPr>
              <a:t>Screen</a:t>
            </a:r>
            <a:r>
              <a:rPr lang="fr-FR" sz="1200" b="1" i="1" dirty="0" smtClean="0">
                <a:solidFill>
                  <a:srgbClr val="0070C0"/>
                </a:solidFill>
              </a:rPr>
              <a:t> 		DOI: 10.1037/t04676-000</a:t>
            </a:r>
            <a:endParaRPr lang="en-GB" sz="1200" b="1" i="1" dirty="0" smtClean="0">
              <a:solidFill>
                <a:srgbClr val="0070C0"/>
              </a:solidFill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http://www.apa.org/flash/pubs/databases/tutorials/psycnet-psyctests-browse/index.aspx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18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564904"/>
            <a:ext cx="7067128" cy="1427857"/>
          </a:xfrm>
        </p:spPr>
        <p:txBody>
          <a:bodyPr/>
          <a:lstStyle/>
          <a:p>
            <a:pPr algn="ctr" eaLnBrk="1" hangingPunct="1"/>
            <a:r>
              <a:rPr lang="en-GB" altLang="en-US" sz="8800" b="1" dirty="0" smtClean="0">
                <a:solidFill>
                  <a:srgbClr val="0070C0"/>
                </a:solidFill>
                <a:latin typeface="Arial Unicode MS" pitchFamily="34" charset="-128"/>
              </a:rPr>
              <a:t>EXAMPLE</a:t>
            </a:r>
            <a:endParaRPr lang="en-GB" altLang="en-US" sz="3600" b="1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552789-C359-4DA8-A504-6BCBA4AF38A8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7560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5222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658A2D-745A-4922-8BE8-51B09A6390AC}" type="slidenum">
              <a:rPr lang="en-US" altLang="en-US" smtClean="0"/>
              <a:pPr/>
              <a:t>70</a:t>
            </a:fld>
            <a:endParaRPr lang="en-US" altLang="en-US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sz="2400" b="1" i="1" dirty="0" smtClean="0">
                <a:solidFill>
                  <a:srgbClr val="0070C0"/>
                </a:solidFill>
              </a:rPr>
              <a:t>Using an </a:t>
            </a:r>
            <a:r>
              <a:rPr lang="en-GB" altLang="en-US" sz="2400" b="1" i="1" dirty="0">
                <a:solidFill>
                  <a:srgbClr val="FFC000"/>
                </a:solidFill>
              </a:rPr>
              <a:t>instrument’s DOI</a:t>
            </a:r>
            <a:r>
              <a:rPr lang="en-GB" altLang="en-US" sz="2400" b="1" i="1" dirty="0" smtClean="0">
                <a:solidFill>
                  <a:srgbClr val="0070C0"/>
                </a:solidFill>
              </a:rPr>
              <a:t> instead of its name</a:t>
            </a: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2" y="2276872"/>
            <a:ext cx="74168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928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PsycINFO 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4915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BF38C4-859A-4637-9D6C-DDB4DD1230C0}" type="slidenum">
              <a:rPr lang="en-US" altLang="en-US" smtClean="0"/>
              <a:pPr/>
              <a:t>71</a:t>
            </a:fld>
            <a:endParaRPr lang="en-US" altLang="en-US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EXERCISE: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70C0"/>
                </a:solidFill>
              </a:rPr>
              <a:t>In only </a:t>
            </a:r>
            <a:r>
              <a:rPr lang="en-US" altLang="en-US" b="1" dirty="0" smtClean="0">
                <a:solidFill>
                  <a:srgbClr val="FFC000"/>
                </a:solidFill>
              </a:rPr>
              <a:t>one search</a:t>
            </a:r>
            <a:r>
              <a:rPr lang="en-US" altLang="en-US" b="1" dirty="0" smtClean="0">
                <a:solidFill>
                  <a:srgbClr val="0070C0"/>
                </a:solidFill>
              </a:rPr>
              <a:t>, find an article using </a:t>
            </a:r>
            <a:r>
              <a:rPr lang="en-US" altLang="en-US" b="1" dirty="0" smtClean="0">
                <a:solidFill>
                  <a:srgbClr val="FFC000"/>
                </a:solidFill>
              </a:rPr>
              <a:t>either</a:t>
            </a:r>
            <a:r>
              <a:rPr lang="en-US" altLang="en-US" b="1" dirty="0" smtClean="0">
                <a:solidFill>
                  <a:srgbClr val="0070C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dirty="0" smtClean="0">
              <a:solidFill>
                <a:srgbClr val="0070C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b="1" dirty="0" smtClean="0">
                <a:solidFill>
                  <a:srgbClr val="FFC000"/>
                </a:solidFill>
              </a:rPr>
              <a:t>State-Trait Anger Expression Inventory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b="1" dirty="0" smtClean="0">
                <a:solidFill>
                  <a:srgbClr val="0070C0"/>
                </a:solidFill>
              </a:rPr>
              <a:t>DOI: 10.1037/t02657-000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b="1" i="1" dirty="0" smtClean="0">
                <a:solidFill>
                  <a:schemeClr val="accent6"/>
                </a:solidFill>
              </a:rPr>
              <a:t>or</a:t>
            </a:r>
            <a:endParaRPr lang="en-GB" altLang="en-US" b="1" i="1" dirty="0" smtClean="0">
              <a:solidFill>
                <a:schemeClr val="accent6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b="1" dirty="0" smtClean="0">
                <a:solidFill>
                  <a:srgbClr val="FFC000"/>
                </a:solidFill>
              </a:rPr>
              <a:t>Modified Aggression Scale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b="1" dirty="0" smtClean="0">
                <a:solidFill>
                  <a:srgbClr val="0070C0"/>
                </a:solidFill>
              </a:rPr>
              <a:t>DOI: 10.1037/t10654-000</a:t>
            </a: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072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7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PsycBOOKS</a:t>
            </a:r>
            <a:endParaRPr lang="en-US" sz="4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8EF3BC-A15D-41BE-B0B4-C25898D3AEA3}" type="slidenum">
              <a:rPr lang="en-US" altLang="en-US" smtClean="0"/>
              <a:pPr/>
              <a:t>72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PsycBOOKS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6144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A16668-0E08-411A-B364-F00B20CEBC9C}" type="slidenum">
              <a:rPr lang="en-US" altLang="en-US" smtClean="0"/>
              <a:pPr/>
              <a:t>73</a:t>
            </a:fld>
            <a:endParaRPr lang="en-US" altLang="en-US" smtClean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0070C0"/>
                </a:solidFill>
              </a:rPr>
              <a:t>Right now there are </a:t>
            </a:r>
            <a:r>
              <a:rPr lang="en-GB" altLang="en-US" b="1" dirty="0" smtClean="0">
                <a:solidFill>
                  <a:schemeClr val="bg2"/>
                </a:solidFill>
              </a:rPr>
              <a:t>4,101</a:t>
            </a:r>
            <a:r>
              <a:rPr lang="en-GB" altLang="en-US" b="1" dirty="0" smtClean="0">
                <a:solidFill>
                  <a:srgbClr val="0070C0"/>
                </a:solidFill>
              </a:rPr>
              <a:t> </a:t>
            </a:r>
            <a:r>
              <a:rPr lang="en-GB" altLang="en-US" b="1" dirty="0" smtClean="0">
                <a:solidFill>
                  <a:srgbClr val="FFC000"/>
                </a:solidFill>
              </a:rPr>
              <a:t>books</a:t>
            </a:r>
            <a:r>
              <a:rPr lang="en-GB" altLang="en-US" b="1" dirty="0" smtClean="0">
                <a:solidFill>
                  <a:srgbClr val="0070C0"/>
                </a:solidFill>
              </a:rPr>
              <a:t> available.</a:t>
            </a: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3"/>
          <p:cNvSpPr txBox="1">
            <a:spLocks noChangeArrowheads="1"/>
          </p:cNvSpPr>
          <p:nvPr/>
        </p:nvSpPr>
        <p:spPr bwMode="auto">
          <a:xfrm>
            <a:off x="479425" y="6640513"/>
            <a:ext cx="807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0070C0"/>
                </a:solidFill>
              </a:rPr>
              <a:t>http://psycnet.apa.org/index.cfm?fa=browsePB.home</a:t>
            </a:r>
            <a:endParaRPr lang="en-GB" altLang="en-US" sz="2800" b="1" dirty="0">
              <a:solidFill>
                <a:srgbClr val="FFC00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 dirty="0">
              <a:solidFill>
                <a:srgbClr val="0070C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7" y="2204864"/>
            <a:ext cx="6884987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PsycBOOKS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6246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68C451-ADD9-4765-8B0C-C0ADFD472D63}" type="slidenum">
              <a:rPr lang="en-US" altLang="en-US" smtClean="0"/>
              <a:pPr/>
              <a:t>74</a:t>
            </a:fld>
            <a:endParaRPr lang="en-US" altLang="en-US" smtClean="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0070C0"/>
                </a:solidFill>
              </a:rPr>
              <a:t>You can </a:t>
            </a:r>
            <a:r>
              <a:rPr lang="en-GB" altLang="en-US" b="1" smtClean="0">
                <a:solidFill>
                  <a:srgbClr val="FFC000"/>
                </a:solidFill>
              </a:rPr>
              <a:t>browse</a:t>
            </a:r>
            <a:r>
              <a:rPr lang="en-GB" altLang="en-US" b="1" smtClean="0">
                <a:solidFill>
                  <a:srgbClr val="0070C0"/>
                </a:solidFill>
              </a:rPr>
              <a:t> them by </a:t>
            </a:r>
            <a:r>
              <a:rPr lang="en-GB" altLang="en-US" b="1" smtClean="0">
                <a:solidFill>
                  <a:srgbClr val="FFC000"/>
                </a:solidFill>
              </a:rPr>
              <a:t>author</a:t>
            </a:r>
            <a:r>
              <a:rPr lang="en-GB" altLang="en-US" b="1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Rectangle 3"/>
          <p:cNvSpPr txBox="1">
            <a:spLocks noChangeArrowheads="1"/>
          </p:cNvSpPr>
          <p:nvPr/>
        </p:nvSpPr>
        <p:spPr bwMode="auto">
          <a:xfrm>
            <a:off x="479425" y="6640513"/>
            <a:ext cx="807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http://psycnet.apa.org/index.cfm?fa=browsePB.home</a:t>
            </a:r>
            <a:endParaRPr lang="en-GB" altLang="en-US" sz="2800" b="1">
              <a:solidFill>
                <a:srgbClr val="FFC00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>
              <a:solidFill>
                <a:srgbClr val="0070C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>
              <a:solidFill>
                <a:srgbClr val="0070C0"/>
              </a:solidFill>
            </a:endParaRPr>
          </a:p>
        </p:txBody>
      </p:sp>
      <p:pic>
        <p:nvPicPr>
          <p:cNvPr id="624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133600"/>
            <a:ext cx="7850187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PsycBOOKS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63491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08B557-04B6-4772-AB81-89DA759277D0}" type="slidenum">
              <a:rPr lang="en-US" altLang="en-US" smtClean="0"/>
              <a:pPr/>
              <a:t>75</a:t>
            </a:fld>
            <a:endParaRPr lang="en-US" altLang="en-US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0070C0"/>
                </a:solidFill>
              </a:rPr>
              <a:t>You can </a:t>
            </a:r>
            <a:r>
              <a:rPr lang="en-GB" altLang="en-US" b="1" smtClean="0">
                <a:solidFill>
                  <a:srgbClr val="FFC000"/>
                </a:solidFill>
              </a:rPr>
              <a:t>browse</a:t>
            </a:r>
            <a:r>
              <a:rPr lang="en-GB" altLang="en-US" b="1" smtClean="0">
                <a:solidFill>
                  <a:srgbClr val="0070C0"/>
                </a:solidFill>
              </a:rPr>
              <a:t> them by </a:t>
            </a:r>
            <a:r>
              <a:rPr lang="en-GB" altLang="en-US" b="1" smtClean="0">
                <a:solidFill>
                  <a:srgbClr val="FFC000"/>
                </a:solidFill>
              </a:rPr>
              <a:t>topic</a:t>
            </a:r>
            <a:r>
              <a:rPr lang="en-GB" altLang="en-US" b="1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Rectangle 3"/>
          <p:cNvSpPr txBox="1">
            <a:spLocks noChangeArrowheads="1"/>
          </p:cNvSpPr>
          <p:nvPr/>
        </p:nvSpPr>
        <p:spPr bwMode="auto">
          <a:xfrm>
            <a:off x="479425" y="6640513"/>
            <a:ext cx="807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http://psycnet.apa.org/index.cfm?fa=browsePB.home</a:t>
            </a:r>
            <a:endParaRPr lang="en-GB" altLang="en-US" sz="2800" b="1">
              <a:solidFill>
                <a:srgbClr val="FFC00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>
              <a:solidFill>
                <a:srgbClr val="0070C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" y="2202157"/>
            <a:ext cx="7031037" cy="432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PsycBOOKS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6451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D0F472-2C32-4D9A-A186-A62692BD2273}" type="slidenum">
              <a:rPr lang="en-US" altLang="en-US" smtClean="0"/>
              <a:pPr/>
              <a:t>76</a:t>
            </a:fld>
            <a:endParaRPr lang="en-US" altLang="en-US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0070C0"/>
                </a:solidFill>
              </a:rPr>
              <a:t>You can </a:t>
            </a:r>
            <a:r>
              <a:rPr lang="en-GB" altLang="en-US" b="1" dirty="0" smtClean="0">
                <a:solidFill>
                  <a:srgbClr val="FFC000"/>
                </a:solidFill>
              </a:rPr>
              <a:t>browse</a:t>
            </a:r>
            <a:r>
              <a:rPr lang="en-GB" altLang="en-US" b="1" dirty="0" smtClean="0">
                <a:solidFill>
                  <a:srgbClr val="0070C0"/>
                </a:solidFill>
              </a:rPr>
              <a:t> them by </a:t>
            </a:r>
            <a:r>
              <a:rPr lang="en-GB" altLang="en-US" b="1" dirty="0" smtClean="0">
                <a:solidFill>
                  <a:srgbClr val="FFC000"/>
                </a:solidFill>
              </a:rPr>
              <a:t>publication year</a:t>
            </a:r>
            <a:r>
              <a:rPr lang="en-GB" altLang="en-US" b="1" dirty="0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3"/>
          <p:cNvSpPr txBox="1">
            <a:spLocks noChangeArrowheads="1"/>
          </p:cNvSpPr>
          <p:nvPr/>
        </p:nvSpPr>
        <p:spPr bwMode="auto">
          <a:xfrm>
            <a:off x="479425" y="6640513"/>
            <a:ext cx="807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http://psycnet.apa.org/index.cfm?fa=browsePB.home</a:t>
            </a:r>
            <a:endParaRPr lang="en-GB" altLang="en-US" sz="2800" b="1">
              <a:solidFill>
                <a:srgbClr val="FFC00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>
              <a:solidFill>
                <a:srgbClr val="0070C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1" y="2204864"/>
            <a:ext cx="6840760" cy="419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PsycBOOKS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6553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D775BA-8EDB-4041-AB03-B15366F17B79}" type="slidenum">
              <a:rPr lang="en-US" altLang="en-US" smtClean="0"/>
              <a:pPr/>
              <a:t>77</a:t>
            </a:fld>
            <a:endParaRPr lang="en-US" altLang="en-US" smtClean="0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0070C0"/>
                </a:solidFill>
              </a:rPr>
              <a:t>The </a:t>
            </a:r>
            <a:r>
              <a:rPr lang="en-GB" altLang="en-US" b="1" smtClean="0">
                <a:solidFill>
                  <a:srgbClr val="FFC000"/>
                </a:solidFill>
              </a:rPr>
              <a:t>oldest book </a:t>
            </a:r>
            <a:r>
              <a:rPr lang="en-GB" altLang="en-US" b="1" smtClean="0">
                <a:solidFill>
                  <a:srgbClr val="0070C0"/>
                </a:solidFill>
              </a:rPr>
              <a:t>available right now is dated back to </a:t>
            </a:r>
            <a:r>
              <a:rPr lang="en-GB" altLang="en-US" b="1" smtClean="0">
                <a:solidFill>
                  <a:srgbClr val="FFC000"/>
                </a:solidFill>
              </a:rPr>
              <a:t>1597</a:t>
            </a:r>
            <a:r>
              <a:rPr lang="en-GB" altLang="en-US" b="1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Rectangle 3"/>
          <p:cNvSpPr txBox="1">
            <a:spLocks noChangeArrowheads="1"/>
          </p:cNvSpPr>
          <p:nvPr/>
        </p:nvSpPr>
        <p:spPr bwMode="auto">
          <a:xfrm>
            <a:off x="479425" y="6640513"/>
            <a:ext cx="807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http://psycnet.apa.org/index.cfm?fa=browsePB.home</a:t>
            </a:r>
            <a:endParaRPr lang="en-GB" altLang="en-US" sz="2800" b="1">
              <a:solidFill>
                <a:srgbClr val="FFC00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>
              <a:solidFill>
                <a:srgbClr val="0070C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>
              <a:solidFill>
                <a:srgbClr val="0070C0"/>
              </a:solidFill>
            </a:endParaRPr>
          </a:p>
        </p:txBody>
      </p:sp>
      <p:pic>
        <p:nvPicPr>
          <p:cNvPr id="655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565400"/>
            <a:ext cx="79438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70C0"/>
                </a:solidFill>
                <a:latin typeface="Arial Unicode MS" pitchFamily="34" charset="-128"/>
              </a:rPr>
              <a:t>PsycBOOKS</a:t>
            </a:r>
            <a:r>
              <a:rPr lang="en-GB" altLang="en-US" sz="3600" b="1" baseline="3000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6656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E55727-3F4F-434B-880F-2A94A9306CAD}" type="slidenum">
              <a:rPr lang="en-US" altLang="en-US" smtClean="0"/>
              <a:pPr/>
              <a:t>78</a:t>
            </a:fld>
            <a:endParaRPr lang="en-US" altLang="en-US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0070C0"/>
                </a:solidFill>
              </a:rPr>
              <a:t>Finally, you can browse by </a:t>
            </a:r>
            <a:r>
              <a:rPr lang="en-GB" altLang="en-US" b="1" dirty="0" smtClean="0">
                <a:solidFill>
                  <a:srgbClr val="FFC000"/>
                </a:solidFill>
              </a:rPr>
              <a:t>release date</a:t>
            </a:r>
            <a:r>
              <a:rPr lang="en-GB" altLang="en-US" b="1" dirty="0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03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Rectangle 3"/>
          <p:cNvSpPr txBox="1">
            <a:spLocks noChangeArrowheads="1"/>
          </p:cNvSpPr>
          <p:nvPr/>
        </p:nvSpPr>
        <p:spPr bwMode="auto">
          <a:xfrm>
            <a:off x="479425" y="6525344"/>
            <a:ext cx="807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0070C0"/>
                </a:solidFill>
              </a:rPr>
              <a:t>http://psycnet.apa.org/index.cfm?fa=browsePB.home</a:t>
            </a:r>
            <a:endParaRPr lang="en-GB" altLang="en-US" sz="2800" b="1" dirty="0">
              <a:solidFill>
                <a:srgbClr val="FFC00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 dirty="0">
              <a:solidFill>
                <a:srgbClr val="0070C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4" y="2564904"/>
            <a:ext cx="7542213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7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PsycTHERAPY</a:t>
            </a:r>
            <a:endParaRPr lang="en-US" sz="4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8EF3BC-A15D-41BE-B0B4-C25898D3AEA3}" type="slidenum">
              <a:rPr lang="en-US" altLang="en-US" smtClean="0"/>
              <a:pPr/>
              <a:t>79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73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0070C0"/>
                </a:solidFill>
                <a:latin typeface="Arial Unicode MS" pitchFamily="34" charset="-128"/>
              </a:rPr>
              <a:t>RESEARCH PROBLEM: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6888" y="1557338"/>
            <a:ext cx="8075612" cy="4751387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Is </a:t>
            </a:r>
            <a:r>
              <a:rPr lang="en-US" b="1" dirty="0">
                <a:solidFill>
                  <a:srgbClr val="0070C0"/>
                </a:solidFill>
              </a:rPr>
              <a:t>there any relationship </a:t>
            </a:r>
            <a:r>
              <a:rPr lang="en-US" b="1" dirty="0" smtClean="0">
                <a:solidFill>
                  <a:srgbClr val="0070C0"/>
                </a:solidFill>
              </a:rPr>
              <a:t>between: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0070C0"/>
                </a:solidFill>
              </a:rPr>
              <a:t>	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0070C0"/>
                </a:solidFill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videogames</a:t>
            </a:r>
            <a:r>
              <a:rPr lang="en-US" sz="3200" b="1" dirty="0" smtClean="0">
                <a:solidFill>
                  <a:srgbClr val="0070C0"/>
                </a:solidFill>
              </a:rPr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personality traits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552789-C359-4DA8-A504-6BCBA4AF38A8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47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 err="1" smtClean="0">
                <a:solidFill>
                  <a:srgbClr val="0070C0"/>
                </a:solidFill>
                <a:latin typeface="Arial Unicode MS" pitchFamily="34" charset="-128"/>
              </a:rPr>
              <a:t>PsycTHERAPY</a:t>
            </a:r>
            <a:r>
              <a:rPr lang="en-GB" altLang="en-US" sz="3600" b="1" baseline="30000" dirty="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dirty="0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6656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E55727-3F4F-434B-880F-2A94A9306CAD}" type="slidenum">
              <a:rPr lang="en-US" altLang="en-US" smtClean="0"/>
              <a:pPr/>
              <a:t>80</a:t>
            </a:fld>
            <a:endParaRPr lang="en-US" altLang="en-US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0070C0"/>
                </a:solidFill>
              </a:rPr>
              <a:t>Is a </a:t>
            </a:r>
            <a:r>
              <a:rPr lang="en-GB" altLang="en-US" b="1" dirty="0" smtClean="0">
                <a:solidFill>
                  <a:schemeClr val="bg2"/>
                </a:solidFill>
              </a:rPr>
              <a:t>video demonstrations </a:t>
            </a:r>
            <a:r>
              <a:rPr lang="en-GB" altLang="en-US" b="1" dirty="0" smtClean="0">
                <a:solidFill>
                  <a:srgbClr val="0070C0"/>
                </a:solidFill>
              </a:rPr>
              <a:t>database.</a:t>
            </a: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Rectangle 3"/>
          <p:cNvSpPr txBox="1">
            <a:spLocks noChangeArrowheads="1"/>
          </p:cNvSpPr>
          <p:nvPr/>
        </p:nvSpPr>
        <p:spPr bwMode="auto">
          <a:xfrm>
            <a:off x="479425" y="6640513"/>
            <a:ext cx="807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0070C0"/>
                </a:solidFill>
              </a:rPr>
              <a:t>http://psycnet.apa.org/index.cfm?fa=browsePT.home</a:t>
            </a:r>
            <a:endParaRPr lang="en-GB" altLang="en-US" sz="2400" b="1" dirty="0">
              <a:solidFill>
                <a:srgbClr val="0070C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8" y="2204864"/>
            <a:ext cx="8079755" cy="404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883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 err="1" smtClean="0">
                <a:solidFill>
                  <a:srgbClr val="0070C0"/>
                </a:solidFill>
                <a:latin typeface="Arial Unicode MS" pitchFamily="34" charset="-128"/>
              </a:rPr>
              <a:t>PsycTHERAPY</a:t>
            </a:r>
            <a:r>
              <a:rPr lang="en-GB" altLang="en-US" sz="3600" b="1" baseline="30000" dirty="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dirty="0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6656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E55727-3F4F-434B-880F-2A94A9306CAD}" type="slidenum">
              <a:rPr lang="en-US" altLang="en-US" smtClean="0"/>
              <a:pPr/>
              <a:t>81</a:t>
            </a:fld>
            <a:endParaRPr lang="en-US" altLang="en-US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2"/>
                </a:solidFill>
              </a:rPr>
              <a:t>Example: </a:t>
            </a:r>
            <a:r>
              <a:rPr lang="en-GB" altLang="en-US" b="1" dirty="0" smtClean="0">
                <a:solidFill>
                  <a:srgbClr val="0070C0"/>
                </a:solidFill>
              </a:rPr>
              <a:t>Searching for </a:t>
            </a:r>
            <a:r>
              <a:rPr lang="en-GB" altLang="en-US" b="1" dirty="0" smtClean="0">
                <a:solidFill>
                  <a:schemeClr val="bg2"/>
                </a:solidFill>
              </a:rPr>
              <a:t>anxiety</a:t>
            </a:r>
            <a:r>
              <a:rPr lang="en-GB" altLang="en-US" b="1" dirty="0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Rectangle 3"/>
          <p:cNvSpPr txBox="1">
            <a:spLocks noChangeArrowheads="1"/>
          </p:cNvSpPr>
          <p:nvPr/>
        </p:nvSpPr>
        <p:spPr bwMode="auto">
          <a:xfrm>
            <a:off x="479425" y="6525344"/>
            <a:ext cx="807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0070C0"/>
                </a:solidFill>
              </a:rPr>
              <a:t>http://psycnet.apa.org/index.cfm?fa=browsePT.home</a:t>
            </a:r>
            <a:endParaRPr lang="en-GB" altLang="en-US" sz="2400" b="1" dirty="0">
              <a:solidFill>
                <a:srgbClr val="0070C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7" y="2996953"/>
            <a:ext cx="8408591" cy="237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740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E55727-3F4F-434B-880F-2A94A9306CAD}" type="slidenum">
              <a:rPr lang="en-US" altLang="en-US" smtClean="0"/>
              <a:pPr/>
              <a:t>82</a:t>
            </a:fld>
            <a:endParaRPr lang="en-US" altLang="en-US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79425" y="6453336"/>
            <a:ext cx="807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0070C0"/>
                </a:solidFill>
              </a:rPr>
              <a:t>http://psycnet.apa.org/index.cfm?fa=browsePT.home</a:t>
            </a:r>
            <a:endParaRPr lang="en-GB" altLang="en-US" sz="2400" b="1" dirty="0">
              <a:solidFill>
                <a:srgbClr val="0070C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97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E55727-3F4F-434B-880F-2A94A9306CAD}" type="slidenum">
              <a:rPr lang="en-US" altLang="en-US" smtClean="0"/>
              <a:pPr/>
              <a:t>83</a:t>
            </a:fld>
            <a:endParaRPr lang="en-US" altLang="en-US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79425" y="6453336"/>
            <a:ext cx="807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0070C0"/>
                </a:solidFill>
              </a:rPr>
              <a:t>http://psycnet.apa.org/index.cfm?fa=browsePT.home</a:t>
            </a:r>
            <a:endParaRPr lang="en-GB" altLang="en-US" sz="2400" b="1" dirty="0">
              <a:solidFill>
                <a:srgbClr val="0070C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84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295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 err="1" smtClean="0">
                <a:solidFill>
                  <a:srgbClr val="0070C0"/>
                </a:solidFill>
                <a:latin typeface="Arial Unicode MS" pitchFamily="34" charset="-128"/>
              </a:rPr>
              <a:t>PsycTHERAPY</a:t>
            </a:r>
            <a:r>
              <a:rPr lang="en-GB" altLang="en-US" sz="3600" b="1" baseline="30000" dirty="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dirty="0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6656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E55727-3F4F-434B-880F-2A94A9306CAD}" type="slidenum">
              <a:rPr lang="en-US" altLang="en-US" smtClean="0"/>
              <a:pPr/>
              <a:t>84</a:t>
            </a:fld>
            <a:endParaRPr lang="en-US" altLang="en-US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0070C0"/>
                </a:solidFill>
              </a:rPr>
              <a:t>Advanced Search</a:t>
            </a: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Rectangle 3"/>
          <p:cNvSpPr txBox="1">
            <a:spLocks noChangeArrowheads="1"/>
          </p:cNvSpPr>
          <p:nvPr/>
        </p:nvSpPr>
        <p:spPr bwMode="auto">
          <a:xfrm>
            <a:off x="479425" y="6640513"/>
            <a:ext cx="807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0070C0"/>
                </a:solidFill>
              </a:rPr>
              <a:t>http://psycnet.apa.org/index.cfm?fa=browsePT.home</a:t>
            </a:r>
            <a:endParaRPr lang="en-GB" altLang="en-US" sz="2400" b="1" dirty="0">
              <a:solidFill>
                <a:srgbClr val="0070C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81908"/>
            <a:ext cx="5832648" cy="434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999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 err="1" smtClean="0">
                <a:solidFill>
                  <a:srgbClr val="0070C0"/>
                </a:solidFill>
                <a:latin typeface="Arial Unicode MS" pitchFamily="34" charset="-128"/>
              </a:rPr>
              <a:t>PsycTHERAPY</a:t>
            </a:r>
            <a:r>
              <a:rPr lang="en-GB" altLang="en-US" sz="3600" b="1" baseline="30000" dirty="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dirty="0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6656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E55727-3F4F-434B-880F-2A94A9306CAD}" type="slidenum">
              <a:rPr lang="en-US" altLang="en-US" smtClean="0"/>
              <a:pPr/>
              <a:t>85</a:t>
            </a:fld>
            <a:endParaRPr lang="en-US" altLang="en-US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0070C0"/>
                </a:solidFill>
              </a:rPr>
              <a:t>Advanced Search: </a:t>
            </a:r>
            <a:r>
              <a:rPr lang="en-GB" altLang="en-US" b="1" dirty="0" smtClean="0">
                <a:solidFill>
                  <a:schemeClr val="bg2"/>
                </a:solidFill>
              </a:rPr>
              <a:t>Therapist</a:t>
            </a: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Rectangle 3"/>
          <p:cNvSpPr txBox="1">
            <a:spLocks noChangeArrowheads="1"/>
          </p:cNvSpPr>
          <p:nvPr/>
        </p:nvSpPr>
        <p:spPr bwMode="auto">
          <a:xfrm>
            <a:off x="479425" y="6640513"/>
            <a:ext cx="807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0070C0"/>
                </a:solidFill>
              </a:rPr>
              <a:t>http://psycnet.apa.org/index.cfm?fa=browsePT.home</a:t>
            </a:r>
            <a:endParaRPr lang="en-GB" altLang="en-US" sz="2400" b="1" dirty="0">
              <a:solidFill>
                <a:srgbClr val="0070C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96" y="2924944"/>
            <a:ext cx="7831137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08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 err="1" smtClean="0">
                <a:solidFill>
                  <a:srgbClr val="0070C0"/>
                </a:solidFill>
                <a:latin typeface="Arial Unicode MS" pitchFamily="34" charset="-128"/>
              </a:rPr>
              <a:t>PsycTHERAPY</a:t>
            </a:r>
            <a:r>
              <a:rPr lang="en-GB" altLang="en-US" sz="3600" b="1" baseline="30000" dirty="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dirty="0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6656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E55727-3F4F-434B-880F-2A94A9306CAD}" type="slidenum">
              <a:rPr lang="en-US" altLang="en-US" smtClean="0"/>
              <a:pPr/>
              <a:t>86</a:t>
            </a:fld>
            <a:endParaRPr lang="en-US" altLang="en-US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0070C0"/>
                </a:solidFill>
              </a:rPr>
              <a:t>Advanced Search: </a:t>
            </a:r>
            <a:r>
              <a:rPr lang="en-GB" altLang="en-US" b="1" dirty="0" smtClean="0">
                <a:solidFill>
                  <a:schemeClr val="bg2"/>
                </a:solidFill>
              </a:rPr>
              <a:t>Client</a:t>
            </a: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Rectangle 3"/>
          <p:cNvSpPr txBox="1">
            <a:spLocks noChangeArrowheads="1"/>
          </p:cNvSpPr>
          <p:nvPr/>
        </p:nvSpPr>
        <p:spPr bwMode="auto">
          <a:xfrm>
            <a:off x="479425" y="6640513"/>
            <a:ext cx="807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0070C0"/>
                </a:solidFill>
              </a:rPr>
              <a:t>http://psycnet.apa.org/index.cfm?fa=browsePT.home</a:t>
            </a:r>
            <a:endParaRPr lang="en-GB" altLang="en-US" sz="2400" b="1" dirty="0">
              <a:solidFill>
                <a:srgbClr val="0070C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58" y="2204864"/>
            <a:ext cx="6483018" cy="429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109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 err="1" smtClean="0">
                <a:solidFill>
                  <a:srgbClr val="0070C0"/>
                </a:solidFill>
                <a:latin typeface="Arial Unicode MS" pitchFamily="34" charset="-128"/>
              </a:rPr>
              <a:t>PsycTHERAPY</a:t>
            </a:r>
            <a:r>
              <a:rPr lang="en-GB" altLang="en-US" sz="3600" b="1" baseline="30000" dirty="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dirty="0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6656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E55727-3F4F-434B-880F-2A94A9306CAD}" type="slidenum">
              <a:rPr lang="en-US" altLang="en-US" smtClean="0"/>
              <a:pPr/>
              <a:t>87</a:t>
            </a:fld>
            <a:endParaRPr lang="en-US" altLang="en-US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0070C0"/>
                </a:solidFill>
              </a:rPr>
              <a:t>Browse</a:t>
            </a:r>
            <a:endParaRPr lang="en-GB" altLang="en-US" b="1" dirty="0" smtClean="0">
              <a:solidFill>
                <a:schemeClr val="bg2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Rectangle 3"/>
          <p:cNvSpPr txBox="1">
            <a:spLocks noChangeArrowheads="1"/>
          </p:cNvSpPr>
          <p:nvPr/>
        </p:nvSpPr>
        <p:spPr bwMode="auto">
          <a:xfrm>
            <a:off x="479425" y="6640513"/>
            <a:ext cx="807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0070C0"/>
                </a:solidFill>
              </a:rPr>
              <a:t>http://psycnet.apa.org/index.cfm?fa=browsePT.home</a:t>
            </a:r>
            <a:endParaRPr lang="en-GB" altLang="en-US" sz="2400" b="1" dirty="0">
              <a:solidFill>
                <a:srgbClr val="0070C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1" y="2924944"/>
            <a:ext cx="747871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338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 err="1" smtClean="0">
                <a:solidFill>
                  <a:srgbClr val="0070C0"/>
                </a:solidFill>
                <a:latin typeface="Arial Unicode MS" pitchFamily="34" charset="-128"/>
              </a:rPr>
              <a:t>PsycTHERAPY</a:t>
            </a:r>
            <a:r>
              <a:rPr lang="en-GB" altLang="en-US" sz="3600" b="1" baseline="30000" dirty="0" smtClean="0">
                <a:solidFill>
                  <a:srgbClr val="0070C0"/>
                </a:solidFill>
                <a:latin typeface="Arial Unicode MS" pitchFamily="34" charset="-128"/>
              </a:rPr>
              <a:t>®</a:t>
            </a:r>
            <a:endParaRPr lang="en-GB" altLang="en-US" sz="3600" b="1" dirty="0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6656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E55727-3F4F-434B-880F-2A94A9306CAD}" type="slidenum">
              <a:rPr lang="en-US" altLang="en-US" smtClean="0"/>
              <a:pPr/>
              <a:t>88</a:t>
            </a:fld>
            <a:endParaRPr lang="en-US" altLang="en-US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08525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0070C0"/>
                </a:solidFill>
              </a:rPr>
              <a:t>Create your own </a:t>
            </a:r>
            <a:r>
              <a:rPr lang="en-GB" altLang="en-US" b="1" dirty="0" smtClean="0">
                <a:solidFill>
                  <a:schemeClr val="bg2"/>
                </a:solidFill>
              </a:rPr>
              <a:t>playlist</a:t>
            </a:r>
            <a:r>
              <a:rPr lang="en-GB" altLang="en-US" b="1" dirty="0" smtClean="0">
                <a:solidFill>
                  <a:srgbClr val="0070C0"/>
                </a:solidFill>
              </a:rPr>
              <a:t> of videos</a:t>
            </a:r>
            <a:endParaRPr lang="en-GB" altLang="en-US" b="1" dirty="0" smtClean="0">
              <a:solidFill>
                <a:schemeClr val="bg2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Rectangle 3"/>
          <p:cNvSpPr txBox="1">
            <a:spLocks noChangeArrowheads="1"/>
          </p:cNvSpPr>
          <p:nvPr/>
        </p:nvSpPr>
        <p:spPr bwMode="auto">
          <a:xfrm>
            <a:off x="479425" y="6525344"/>
            <a:ext cx="807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0070C0"/>
                </a:solidFill>
              </a:rPr>
              <a:t>http://psycnet.apa.org/index.cfm?fa=browsePT.home</a:t>
            </a:r>
            <a:endParaRPr lang="en-GB" altLang="en-US" sz="2400" b="1" dirty="0">
              <a:solidFill>
                <a:srgbClr val="0070C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348880"/>
            <a:ext cx="8354467" cy="338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8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200" b="1" i="1" smtClean="0">
                <a:solidFill>
                  <a:srgbClr val="0070C0"/>
                </a:solidFill>
                <a:latin typeface="Arial Unicode MS" pitchFamily="34" charset="-128"/>
              </a:rPr>
              <a:t>NEXT CLASS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681537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US" altLang="en-US" b="1" i="1" dirty="0" smtClean="0">
              <a:solidFill>
                <a:srgbClr val="FFC000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altLang="en-US" b="1" i="1" dirty="0">
              <a:solidFill>
                <a:srgbClr val="FFC000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altLang="en-US" b="1" i="1" dirty="0" smtClean="0">
              <a:solidFill>
                <a:srgbClr val="FFC000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altLang="en-US" b="1" i="1" dirty="0">
              <a:solidFill>
                <a:srgbClr val="FFC000"/>
              </a:solidFill>
            </a:endParaRPr>
          </a:p>
          <a:p>
            <a:pPr marL="457200" lvl="1" indent="0" eaLnBrk="1" hangingPunct="1">
              <a:buNone/>
              <a:defRPr/>
            </a:pPr>
            <a:r>
              <a:rPr lang="en-US" altLang="en-US" b="1" i="1" dirty="0" smtClean="0">
                <a:solidFill>
                  <a:srgbClr val="FFC000"/>
                </a:solidFill>
              </a:rPr>
              <a:t>MEDLINE </a:t>
            </a:r>
            <a:r>
              <a:rPr lang="en-US" altLang="en-US" b="1" i="1" dirty="0">
                <a:solidFill>
                  <a:srgbClr val="FFC000"/>
                </a:solidFill>
              </a:rPr>
              <a:t>Introductory Video Tutorials</a:t>
            </a:r>
          </a:p>
          <a:p>
            <a:pPr marL="914400" lvl="2" indent="0" eaLnBrk="1" hangingPunct="1">
              <a:buNone/>
              <a:defRPr/>
            </a:pPr>
            <a:endParaRPr lang="en-US" altLang="en-US" b="1" i="1" dirty="0">
              <a:solidFill>
                <a:srgbClr val="0070C0"/>
              </a:solidFill>
            </a:endParaRPr>
          </a:p>
          <a:p>
            <a:pPr marL="914400" lvl="2" indent="0" eaLnBrk="1" hangingPunct="1">
              <a:buNone/>
              <a:defRPr/>
            </a:pPr>
            <a:r>
              <a:rPr lang="en-US" altLang="en-US" b="1" i="1" dirty="0">
                <a:solidFill>
                  <a:srgbClr val="0070C0"/>
                </a:solidFill>
              </a:rPr>
              <a:t>http://</a:t>
            </a:r>
            <a:r>
              <a:rPr lang="en-US" altLang="en-US" b="1" i="1" dirty="0" smtClean="0">
                <a:solidFill>
                  <a:srgbClr val="0070C0"/>
                </a:solidFill>
              </a:rPr>
              <a:t>www.nlm.nih.gov/bsd/disted/pubmed.html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0D825E-3F36-406E-84EF-7D1B8A99215C}" type="slidenum">
              <a:rPr lang="en-US" altLang="en-US" smtClean="0"/>
              <a:pPr/>
              <a:t>89</a:t>
            </a:fld>
            <a:endParaRPr lang="en-US" alt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6888" y="1557338"/>
            <a:ext cx="8075612" cy="4751387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342900" lvl="1" indent="-342900" eaLnBrk="1" hangingPunct="1">
              <a:buClr>
                <a:schemeClr val="bg2"/>
              </a:buClr>
              <a:buFont typeface="Wingdings" pitchFamily="2" charset="2"/>
              <a:buChar char="p"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After </a:t>
            </a:r>
            <a:r>
              <a:rPr lang="en-US" sz="2800" b="1" dirty="0">
                <a:solidFill>
                  <a:srgbClr val="0070C0"/>
                </a:solidFill>
              </a:rPr>
              <a:t>reading several articles </a:t>
            </a:r>
            <a:r>
              <a:rPr lang="en-US" sz="2800" b="1" dirty="0" smtClean="0">
                <a:solidFill>
                  <a:srgbClr val="0070C0"/>
                </a:solidFill>
              </a:rPr>
              <a:t>(you did a literature </a:t>
            </a:r>
            <a:r>
              <a:rPr lang="en-US" sz="2800" b="1" dirty="0">
                <a:solidFill>
                  <a:srgbClr val="0070C0"/>
                </a:solidFill>
              </a:rPr>
              <a:t>review), </a:t>
            </a:r>
            <a:r>
              <a:rPr lang="en-US" sz="2800" b="1" dirty="0" smtClean="0">
                <a:solidFill>
                  <a:srgbClr val="0070C0"/>
                </a:solidFill>
              </a:rPr>
              <a:t>you are interested in </a:t>
            </a:r>
            <a:r>
              <a:rPr lang="en-US" sz="2800" b="1" dirty="0" smtClean="0">
                <a:solidFill>
                  <a:srgbClr val="FFC000"/>
                </a:solidFill>
              </a:rPr>
              <a:t>ANY OF</a:t>
            </a:r>
            <a:r>
              <a:rPr lang="en-US" sz="2800" b="1" dirty="0" smtClean="0">
                <a:solidFill>
                  <a:srgbClr val="0070C0"/>
                </a:solidFill>
              </a:rPr>
              <a:t> these </a:t>
            </a:r>
            <a:r>
              <a:rPr lang="en-US" sz="2800" b="1" u="sng" dirty="0">
                <a:solidFill>
                  <a:srgbClr val="0070C0"/>
                </a:solidFill>
              </a:rPr>
              <a:t>personality </a:t>
            </a:r>
            <a:r>
              <a:rPr lang="en-US" sz="2800" b="1" u="sng" dirty="0" smtClean="0">
                <a:solidFill>
                  <a:srgbClr val="0070C0"/>
                </a:solidFill>
              </a:rPr>
              <a:t>traits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</a:p>
          <a:p>
            <a:pPr marL="742950" lvl="2" indent="-342900" eaLnBrk="1" hangingPunct="1">
              <a:buClr>
                <a:schemeClr val="bg2"/>
              </a:buClr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742950" lvl="2" indent="-342900" eaLnBrk="1" hangingPunct="1">
              <a:buClr>
                <a:schemeClr val="bg2"/>
              </a:buClr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Aggressiveness</a:t>
            </a:r>
          </a:p>
          <a:p>
            <a:pPr marL="742950" lvl="2" indent="-342900" eaLnBrk="1" hangingPunct="1">
              <a:buClr>
                <a:schemeClr val="bg2"/>
              </a:buClr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742950" lvl="2" indent="-342900" eaLnBrk="1" hangingPunct="1">
              <a:buClr>
                <a:schemeClr val="bg2"/>
              </a:buClr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Self-Control</a:t>
            </a:r>
          </a:p>
          <a:p>
            <a:pPr marL="400050" lvl="2" indent="0" eaLnBrk="1" hangingPunct="1">
              <a:buClr>
                <a:schemeClr val="bg2"/>
              </a:buClr>
              <a:buNone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552789-C359-4DA8-A504-6BCBA4AF38A8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http://search.ebscohost.com/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0070C0"/>
                </a:solidFill>
                <a:latin typeface="Arial Unicode MS" pitchFamily="34" charset="-128"/>
              </a:rPr>
              <a:t>RESEARCH PROBLEM:</a:t>
            </a:r>
          </a:p>
        </p:txBody>
      </p:sp>
    </p:spTree>
    <p:extLst>
      <p:ext uri="{BB962C8B-B14F-4D97-AF65-F5344CB8AC3E}">
        <p14:creationId xmlns:p14="http://schemas.microsoft.com/office/powerpoint/2010/main" val="457958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6087452">
  <a:themeElements>
    <a:clrScheme name="TS006087452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TS00608745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S006087452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6087452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6087452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6087452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6087452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6087452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6087452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6087452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6087452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TS006087452</Template>
  <TotalTime>3003</TotalTime>
  <Words>1356</Words>
  <Application>Microsoft Office PowerPoint</Application>
  <PresentationFormat>On-screen Show (4:3)</PresentationFormat>
  <Paragraphs>665</Paragraphs>
  <Slides>89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TS006087452</vt:lpstr>
      <vt:lpstr>                                        Online and Offline Resources In  Psychological Assessment  PSY494P122 – Spring 2015</vt:lpstr>
      <vt:lpstr>PowerPoint Presentation</vt:lpstr>
      <vt:lpstr>APA Databases</vt:lpstr>
      <vt:lpstr>PowerPoint Presentation</vt:lpstr>
      <vt:lpstr>PsycINFO ®</vt:lpstr>
      <vt:lpstr>PsycINFO ®</vt:lpstr>
      <vt:lpstr>EXAMPLE</vt:lpstr>
      <vt:lpstr>RESEARCH PROBLEM:</vt:lpstr>
      <vt:lpstr>RESEARCH PROBLEM:</vt:lpstr>
      <vt:lpstr>SEARCH STRATEGY:</vt:lpstr>
      <vt:lpstr>TERM 1: Videogames</vt:lpstr>
      <vt:lpstr>PsycINFO ®</vt:lpstr>
      <vt:lpstr>PsycINFO ®</vt:lpstr>
      <vt:lpstr>PsycINFO ®</vt:lpstr>
      <vt:lpstr>PsycINFO ®</vt:lpstr>
      <vt:lpstr>TERM 2:  Personality Traits  (aggressiveness or self-control) Part 1: Aggressiveness</vt:lpstr>
      <vt:lpstr>PsycINFO ®</vt:lpstr>
      <vt:lpstr>PsycINFO ®</vt:lpstr>
      <vt:lpstr>PsycINFO ®</vt:lpstr>
      <vt:lpstr>PsycINFO ®</vt:lpstr>
      <vt:lpstr>TERM 2:  Personality Traits  (aggressiveness or self-control) Part 2: Self-control</vt:lpstr>
      <vt:lpstr>PsycINFO ®</vt:lpstr>
      <vt:lpstr>PsycINFO ®</vt:lpstr>
      <vt:lpstr>PsycINFO ®</vt:lpstr>
      <vt:lpstr>PowerPoint Presentation</vt:lpstr>
      <vt:lpstr>SEARCH STRATEGY:</vt:lpstr>
      <vt:lpstr>SEARCH STRATEGY:</vt:lpstr>
      <vt:lpstr>PowerPoint Presentation</vt:lpstr>
      <vt:lpstr>PsycINFO ®</vt:lpstr>
      <vt:lpstr>PowerPoint Presentation</vt:lpstr>
      <vt:lpstr>PsycINFO ®</vt:lpstr>
      <vt:lpstr>PsycINFO ®</vt:lpstr>
      <vt:lpstr>PowerPoint Presentation</vt:lpstr>
      <vt:lpstr>PsycINFO ®</vt:lpstr>
      <vt:lpstr>PsycINFO ®</vt:lpstr>
      <vt:lpstr>PsycINFO ®</vt:lpstr>
      <vt:lpstr>PsycINFO ®</vt:lpstr>
      <vt:lpstr>PsycINFO ®</vt:lpstr>
      <vt:lpstr>PsycINFO ®</vt:lpstr>
      <vt:lpstr>PsycINFO ®</vt:lpstr>
      <vt:lpstr>PsycINFO ®</vt:lpstr>
      <vt:lpstr>PsycINFO ®</vt:lpstr>
      <vt:lpstr>PsycINFO ®</vt:lpstr>
      <vt:lpstr>PsycINFO ®</vt:lpstr>
      <vt:lpstr>PowerPoint Presentation</vt:lpstr>
      <vt:lpstr>PsycINFO ®</vt:lpstr>
      <vt:lpstr>PsycINFO ®</vt:lpstr>
      <vt:lpstr>PowerPoint Presentation</vt:lpstr>
      <vt:lpstr>PsycINFO ®</vt:lpstr>
      <vt:lpstr>PsycINFO</vt:lpstr>
      <vt:lpstr>PsycINFO</vt:lpstr>
      <vt:lpstr>PsycINFO</vt:lpstr>
      <vt:lpstr>PsycINFO</vt:lpstr>
      <vt:lpstr>PsycINFO ®</vt:lpstr>
      <vt:lpstr>PsycINFO ®</vt:lpstr>
      <vt:lpstr>PowerPoint Presentation</vt:lpstr>
      <vt:lpstr>PsycINFO ®</vt:lpstr>
      <vt:lpstr>PsycINFO ®</vt:lpstr>
      <vt:lpstr>PsycINFO ®</vt:lpstr>
      <vt:lpstr>PowerPoint Presentation</vt:lpstr>
      <vt:lpstr>PsycTESTS®</vt:lpstr>
      <vt:lpstr>PsycTESTS®</vt:lpstr>
      <vt:lpstr>PsycTESTS®</vt:lpstr>
      <vt:lpstr>PsycTESTS®</vt:lpstr>
      <vt:lpstr>PsycTESTS®</vt:lpstr>
      <vt:lpstr>PsycTESTS®</vt:lpstr>
      <vt:lpstr>PsycTESTS®</vt:lpstr>
      <vt:lpstr>PowerPoint Presentation</vt:lpstr>
      <vt:lpstr>PsycTESTS®</vt:lpstr>
      <vt:lpstr>PsycINFO ®</vt:lpstr>
      <vt:lpstr>PsycINFO ®</vt:lpstr>
      <vt:lpstr>PowerPoint Presentation</vt:lpstr>
      <vt:lpstr>PsycBOOKS®</vt:lpstr>
      <vt:lpstr>PsycBOOKS®</vt:lpstr>
      <vt:lpstr>PsycBOOKS®</vt:lpstr>
      <vt:lpstr>PsycBOOKS®</vt:lpstr>
      <vt:lpstr>PsycBOOKS®</vt:lpstr>
      <vt:lpstr>PsycBOOKS®</vt:lpstr>
      <vt:lpstr>PowerPoint Presentation</vt:lpstr>
      <vt:lpstr>PsycTHERAPY®</vt:lpstr>
      <vt:lpstr>PsycTHERAPY®</vt:lpstr>
      <vt:lpstr>PowerPoint Presentation</vt:lpstr>
      <vt:lpstr>PowerPoint Presentation</vt:lpstr>
      <vt:lpstr>PsycTHERAPY®</vt:lpstr>
      <vt:lpstr>PsycTHERAPY®</vt:lpstr>
      <vt:lpstr>PsycTHERAPY®</vt:lpstr>
      <vt:lpstr>PsycTHERAPY®</vt:lpstr>
      <vt:lpstr>PsycTHERAPY®</vt:lpstr>
      <vt:lpstr>NEXT CLASS</vt:lpstr>
    </vt:vector>
  </TitlesOfParts>
  <Company>rafaelhoteles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Estatus de peso corporal, influencias socioculturales y estrategias de modificación del cuerpo en adolescentes varones</dc:title>
  <dc:creator>recepcion</dc:creator>
  <cp:lastModifiedBy>Carlos A. Almenara</cp:lastModifiedBy>
  <cp:revision>446</cp:revision>
  <dcterms:created xsi:type="dcterms:W3CDTF">2011-09-15T02:18:50Z</dcterms:created>
  <dcterms:modified xsi:type="dcterms:W3CDTF">2015-04-15T15:12:21Z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>en-us</vt:lpwstr>
  </property>
  <property fmtid="{D5CDD505-2E9C-101B-9397-08002B2CF9AE}" pid="3" name="AssetType">
    <vt:lpwstr>TP</vt:lpwstr>
  </property>
  <property fmtid="{D5CDD505-2E9C-101B-9397-08002B2CF9AE}" pid="4" name="TPInstallLocation">
    <vt:lpwstr>{My Templates}</vt:lpwstr>
  </property>
  <property fmtid="{D5CDD505-2E9C-101B-9397-08002B2CF9AE}" pid="5" name="PrimaryImageGen">
    <vt:lpwstr>1</vt:lpwstr>
  </property>
  <property fmtid="{D5CDD505-2E9C-101B-9397-08002B2CF9AE}" pid="6" name="TPCommandLine">
    <vt:lpwstr>{PP} /n {FilePath}</vt:lpwstr>
  </property>
  <property fmtid="{D5CDD505-2E9C-101B-9397-08002B2CF9AE}" pid="7" name="ContentTypeId">
    <vt:lpwstr>0x0101006025706CF4CD034688BEBAE97A2E701D020200C3831ACA17D8814887A164412888521E</vt:lpwstr>
  </property>
  <property fmtid="{D5CDD505-2E9C-101B-9397-08002B2CF9AE}" pid="8" name="display_urn:schemas-microsoft-com:office:office#APAuthor">
    <vt:lpwstr>REDMOND\cynvey</vt:lpwstr>
  </property>
  <property fmtid="{D5CDD505-2E9C-101B-9397-08002B2CF9AE}" pid="9" name="APAuthor">
    <vt:lpwstr>191</vt:lpwstr>
  </property>
  <property fmtid="{D5CDD505-2E9C-101B-9397-08002B2CF9AE}" pid="10" name="IsDeleted">
    <vt:lpwstr>0</vt:lpwstr>
  </property>
  <property fmtid="{D5CDD505-2E9C-101B-9397-08002B2CF9AE}" pid="11" name="Milestone">
    <vt:lpwstr>Continuous</vt:lpwstr>
  </property>
  <property fmtid="{D5CDD505-2E9C-101B-9397-08002B2CF9AE}" pid="12" name="ShowIn">
    <vt:lpwstr>Show everywhere</vt:lpwstr>
  </property>
  <property fmtid="{D5CDD505-2E9C-101B-9397-08002B2CF9AE}" pid="13" name="UANotes">
    <vt:lpwstr>Assigned to Luann for retrofit pass</vt:lpwstr>
  </property>
  <property fmtid="{D5CDD505-2E9C-101B-9397-08002B2CF9AE}" pid="14" name="TemplateStatus">
    <vt:lpwstr>Complete</vt:lpwstr>
  </property>
  <property fmtid="{D5CDD505-2E9C-101B-9397-08002B2CF9AE}" pid="15" name="TPAppVersion">
    <vt:lpwstr>11</vt:lpwstr>
  </property>
  <property fmtid="{D5CDD505-2E9C-101B-9397-08002B2CF9AE}" pid="16" name="AssetId">
    <vt:lpwstr>TS006087452</vt:lpwstr>
  </property>
  <property fmtid="{D5CDD505-2E9C-101B-9397-08002B2CF9AE}" pid="17" name="IsSearchable">
    <vt:lpwstr>0</vt:lpwstr>
  </property>
  <property fmtid="{D5CDD505-2E9C-101B-9397-08002B2CF9AE}" pid="18" name="NumericId">
    <vt:lpwstr>-1.00000000000000</vt:lpwstr>
  </property>
  <property fmtid="{D5CDD505-2E9C-101B-9397-08002B2CF9AE}" pid="19" name="PublishTargets">
    <vt:lpwstr>OfficeOnline</vt:lpwstr>
  </property>
  <property fmtid="{D5CDD505-2E9C-101B-9397-08002B2CF9AE}" pid="20" name="TPLaunchHelpLinkType">
    <vt:lpwstr>Template</vt:lpwstr>
  </property>
  <property fmtid="{D5CDD505-2E9C-101B-9397-08002B2CF9AE}" pid="21" name="TPFriendlyName">
    <vt:lpwstr>Presentation (Level design)</vt:lpwstr>
  </property>
  <property fmtid="{D5CDD505-2E9C-101B-9397-08002B2CF9AE}" pid="22" name="display_urn:schemas-microsoft-com:office:office#APEditor">
    <vt:lpwstr>REDMOND\v-luannv</vt:lpwstr>
  </property>
  <property fmtid="{D5CDD505-2E9C-101B-9397-08002B2CF9AE}" pid="23" name="APEditor">
    <vt:lpwstr>92</vt:lpwstr>
  </property>
  <property fmtid="{D5CDD505-2E9C-101B-9397-08002B2CF9AE}" pid="24" name="Provider">
    <vt:lpwstr>EY006220130</vt:lpwstr>
  </property>
  <property fmtid="{D5CDD505-2E9C-101B-9397-08002B2CF9AE}" pid="25" name="SourceTitle">
    <vt:lpwstr>Presentation (Level design)</vt:lpwstr>
  </property>
  <property fmtid="{D5CDD505-2E9C-101B-9397-08002B2CF9AE}" pid="26" name="TPApplication">
    <vt:lpwstr>PowerPoint</vt:lpwstr>
  </property>
  <property fmtid="{D5CDD505-2E9C-101B-9397-08002B2CF9AE}" pid="27" name="TPLaunchHelpLink">
    <vt:lpwstr/>
  </property>
  <property fmtid="{D5CDD505-2E9C-101B-9397-08002B2CF9AE}" pid="28" name="OpenTemplate">
    <vt:lpwstr>1</vt:lpwstr>
  </property>
  <property fmtid="{D5CDD505-2E9C-101B-9397-08002B2CF9AE}" pid="29" name="UALocRecommendation">
    <vt:lpwstr>Localize</vt:lpwstr>
  </property>
  <property fmtid="{D5CDD505-2E9C-101B-9397-08002B2CF9AE}" pid="30" name="Applications">
    <vt:lpwstr>184;#Office 2000;#182;#Office XP;#79;#Template 12;#64;#PowerPoint 2003;#65;#Microsoft Office PowerPoint 2007</vt:lpwstr>
  </property>
  <property fmtid="{D5CDD505-2E9C-101B-9397-08002B2CF9AE}" pid="31" name="PublishStatusLookup">
    <vt:lpwstr>257944</vt:lpwstr>
  </property>
  <property fmtid="{D5CDD505-2E9C-101B-9397-08002B2CF9AE}" pid="32" name="TPComponent">
    <vt:lpwstr>PPTFiles</vt:lpwstr>
  </property>
  <property fmtid="{D5CDD505-2E9C-101B-9397-08002B2CF9AE}" pid="33" name="TPNamespace">
    <vt:lpwstr>POWERPNT</vt:lpwstr>
  </property>
  <property fmtid="{D5CDD505-2E9C-101B-9397-08002B2CF9AE}" pid="34" name="TPClientViewer">
    <vt:lpwstr>Microsoft Office PowerPoint</vt:lpwstr>
  </property>
  <property fmtid="{D5CDD505-2E9C-101B-9397-08002B2CF9AE}" pid="35" name="APTrustLevel">
    <vt:lpwstr>1.00000000000000</vt:lpwstr>
  </property>
  <property fmtid="{D5CDD505-2E9C-101B-9397-08002B2CF9AE}" pid="36" name="TrustLevel">
    <vt:lpwstr>Microsoft Managed Content</vt:lpwstr>
  </property>
  <property fmtid="{D5CDD505-2E9C-101B-9397-08002B2CF9AE}" pid="37" name="Content Type">
    <vt:lpwstr>OOFile</vt:lpwstr>
  </property>
  <property fmtid="{D5CDD505-2E9C-101B-9397-08002B2CF9AE}" pid="38" name="AuthoringAssetId">
    <vt:lpwstr>TP006087452</vt:lpwstr>
  </property>
</Properties>
</file>