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5"/>
  </p:notesMasterIdLst>
  <p:sldIdLst>
    <p:sldId id="256" r:id="rId2"/>
    <p:sldId id="283" r:id="rId3"/>
    <p:sldId id="258" r:id="rId4"/>
    <p:sldId id="268" r:id="rId5"/>
    <p:sldId id="285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4" r:id="rId19"/>
    <p:sldId id="271" r:id="rId20"/>
    <p:sldId id="272" r:id="rId21"/>
    <p:sldId id="273" r:id="rId22"/>
    <p:sldId id="275" r:id="rId23"/>
    <p:sldId id="276" r:id="rId24"/>
    <p:sldId id="277" r:id="rId25"/>
    <p:sldId id="286" r:id="rId26"/>
    <p:sldId id="278" r:id="rId27"/>
    <p:sldId id="279" r:id="rId28"/>
    <p:sldId id="280" r:id="rId29"/>
    <p:sldId id="287" r:id="rId30"/>
    <p:sldId id="288" r:id="rId31"/>
    <p:sldId id="281" r:id="rId32"/>
    <p:sldId id="290" r:id="rId33"/>
    <p:sldId id="293" r:id="rId34"/>
    <p:sldId id="289" r:id="rId35"/>
    <p:sldId id="291" r:id="rId36"/>
    <p:sldId id="301" r:id="rId37"/>
    <p:sldId id="292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7" autoAdjust="0"/>
  </p:normalViewPr>
  <p:slideViewPr>
    <p:cSldViewPr>
      <p:cViewPr varScale="1">
        <p:scale>
          <a:sx n="70" d="100"/>
          <a:sy n="70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plotArea>
      <c:layout>
        <c:manualLayout>
          <c:layoutTarget val="inner"/>
          <c:xMode val="edge"/>
          <c:yMode val="edge"/>
          <c:x val="7.0911708953047575E-2"/>
          <c:y val="4.4861391929187276E-2"/>
          <c:w val="0.8162985218952894"/>
          <c:h val="0.81574661569261631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Dítě</c:v>
                </c:pt>
              </c:strCache>
            </c:strRef>
          </c:tx>
          <c:cat>
            <c:strRef>
              <c:f>List1!$A$2:$A$5</c:f>
              <c:strCache>
                <c:ptCount val="3"/>
                <c:pt idx="0">
                  <c:v>Redukce kritiky rodičem</c:v>
                </c:pt>
                <c:pt idx="1">
                  <c:v>Redukce probl. chování dítěte</c:v>
                </c:pt>
                <c:pt idx="2">
                  <c:v>Redukce probl. ch. dítěte doma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46</c:v>
                </c:pt>
                <c:pt idx="1">
                  <c:v>89</c:v>
                </c:pt>
                <c:pt idx="2">
                  <c:v>73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Rodič</c:v>
                </c:pt>
              </c:strCache>
            </c:strRef>
          </c:tx>
          <c:cat>
            <c:strRef>
              <c:f>List1!$A$2:$A$5</c:f>
              <c:strCache>
                <c:ptCount val="3"/>
                <c:pt idx="0">
                  <c:v>Redukce kritiky rodičem</c:v>
                </c:pt>
                <c:pt idx="1">
                  <c:v>Redukce probl. chování dítěte</c:v>
                </c:pt>
                <c:pt idx="2">
                  <c:v>Redukce probl. ch. dítěte doma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68</c:v>
                </c:pt>
                <c:pt idx="1">
                  <c:v>92</c:v>
                </c:pt>
                <c:pt idx="2">
                  <c:v>60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Rodič a dítě</c:v>
                </c:pt>
              </c:strCache>
            </c:strRef>
          </c:tx>
          <c:cat>
            <c:strRef>
              <c:f>List1!$A$2:$A$5</c:f>
              <c:strCache>
                <c:ptCount val="3"/>
                <c:pt idx="0">
                  <c:v>Redukce kritiky rodičem</c:v>
                </c:pt>
                <c:pt idx="1">
                  <c:v>Redukce probl. chování dítěte</c:v>
                </c:pt>
                <c:pt idx="2">
                  <c:v>Redukce probl. ch. dítěte doma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71</c:v>
                </c:pt>
                <c:pt idx="1">
                  <c:v>90</c:v>
                </c:pt>
                <c:pt idx="2">
                  <c:v>95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Kontrolní skupina</c:v>
                </c:pt>
              </c:strCache>
            </c:strRef>
          </c:tx>
          <c:cat>
            <c:strRef>
              <c:f>List1!$A$2:$A$5</c:f>
              <c:strCache>
                <c:ptCount val="3"/>
                <c:pt idx="0">
                  <c:v>Redukce kritiky rodičem</c:v>
                </c:pt>
                <c:pt idx="1">
                  <c:v>Redukce probl. chování dítěte</c:v>
                </c:pt>
                <c:pt idx="2">
                  <c:v>Redukce probl. ch. dítěte doma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28</c:v>
                </c:pt>
                <c:pt idx="1">
                  <c:v>27</c:v>
                </c:pt>
              </c:numCache>
            </c:numRef>
          </c:val>
        </c:ser>
        <c:shape val="box"/>
        <c:axId val="92885760"/>
        <c:axId val="92887296"/>
        <c:axId val="0"/>
      </c:bar3DChart>
      <c:catAx>
        <c:axId val="92885760"/>
        <c:scaling>
          <c:orientation val="minMax"/>
        </c:scaling>
        <c:axPos val="b"/>
        <c:tickLblPos val="nextTo"/>
        <c:crossAx val="92887296"/>
        <c:crosses val="autoZero"/>
        <c:auto val="1"/>
        <c:lblAlgn val="ctr"/>
        <c:lblOffset val="100"/>
      </c:catAx>
      <c:valAx>
        <c:axId val="92887296"/>
        <c:scaling>
          <c:orientation val="minMax"/>
        </c:scaling>
        <c:axPos val="l"/>
        <c:majorGridlines/>
        <c:numFmt formatCode="General" sourceLinked="1"/>
        <c:tickLblPos val="nextTo"/>
        <c:crossAx val="928857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Intervence</c:v>
                </c:pt>
              </c:strCache>
            </c:strRef>
          </c:tx>
          <c:cat>
            <c:strRef>
              <c:f>List1!$A$2:$A$5</c:f>
              <c:strCache>
                <c:ptCount val="2"/>
                <c:pt idx="0">
                  <c:v>Sociální dovednosti</c:v>
                </c:pt>
                <c:pt idx="1">
                  <c:v>Redukce probl. chov. 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69</c:v>
                </c:pt>
                <c:pt idx="1">
                  <c:v>91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Kontrolní vzorek</c:v>
                </c:pt>
              </c:strCache>
            </c:strRef>
          </c:tx>
          <c:cat>
            <c:strRef>
              <c:f>List1!$A$2:$A$5</c:f>
              <c:strCache>
                <c:ptCount val="2"/>
                <c:pt idx="0">
                  <c:v>Sociální dovednosti</c:v>
                </c:pt>
                <c:pt idx="1">
                  <c:v>Redukce probl. chov. 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36</c:v>
                </c:pt>
                <c:pt idx="1">
                  <c:v>57</c:v>
                </c:pt>
              </c:numCache>
            </c:numRef>
          </c:val>
        </c:ser>
        <c:shape val="box"/>
        <c:axId val="61783424"/>
        <c:axId val="61785216"/>
        <c:axId val="0"/>
      </c:bar3DChart>
      <c:catAx>
        <c:axId val="61783424"/>
        <c:scaling>
          <c:orientation val="minMax"/>
        </c:scaling>
        <c:axPos val="b"/>
        <c:tickLblPos val="nextTo"/>
        <c:crossAx val="61785216"/>
        <c:crosses val="autoZero"/>
        <c:auto val="1"/>
        <c:lblAlgn val="ctr"/>
        <c:lblOffset val="100"/>
      </c:catAx>
      <c:valAx>
        <c:axId val="61785216"/>
        <c:scaling>
          <c:orientation val="minMax"/>
        </c:scaling>
        <c:axPos val="l"/>
        <c:majorGridlines/>
        <c:numFmt formatCode="General" sourceLinked="1"/>
        <c:tickLblPos val="nextTo"/>
        <c:crossAx val="617834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5D505-D2E1-4583-9E18-9EEDB3A2D937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A0DE4-1A91-4221-A79C-1D3DDE462E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3506-AB81-4FED-AC17-DBFA5A60487B}" type="datetimeFigureOut">
              <a:rPr lang="cs-CZ" smtClean="0"/>
              <a:pPr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BBF7-3E13-4841-872C-8FA2BA2DF0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Prezentace metod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Barbora </a:t>
            </a:r>
            <a:r>
              <a:rPr lang="cs-CZ" dirty="0" err="1" smtClean="0"/>
              <a:t>Hohnová</a:t>
            </a:r>
            <a:endParaRPr lang="cs-CZ" dirty="0" smtClean="0"/>
          </a:p>
          <a:p>
            <a:r>
              <a:rPr lang="cs-CZ" dirty="0" smtClean="0"/>
              <a:t>2008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550" y="571500"/>
            <a:ext cx="93106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délník 3"/>
          <p:cNvSpPr/>
          <p:nvPr/>
        </p:nvSpPr>
        <p:spPr>
          <a:xfrm>
            <a:off x="3643306" y="642918"/>
            <a:ext cx="1785950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Věk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550" y="571500"/>
            <a:ext cx="93106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délník 2"/>
          <p:cNvSpPr/>
          <p:nvPr/>
        </p:nvSpPr>
        <p:spPr>
          <a:xfrm>
            <a:off x="2000232" y="642918"/>
            <a:ext cx="521497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Doba léčby (ve dnech) 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3106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3106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délník 3"/>
          <p:cNvSpPr/>
          <p:nvPr/>
        </p:nvSpPr>
        <p:spPr>
          <a:xfrm>
            <a:off x="3143240" y="785794"/>
            <a:ext cx="3143272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28794" y="714356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Dokončení léčby (v procentech)</a:t>
            </a:r>
            <a:endParaRPr lang="cs-CZ" sz="2800" b="1" dirty="0"/>
          </a:p>
        </p:txBody>
      </p:sp>
      <p:sp>
        <p:nvSpPr>
          <p:cNvPr id="6" name="Obdélník 5"/>
          <p:cNvSpPr/>
          <p:nvPr/>
        </p:nvSpPr>
        <p:spPr>
          <a:xfrm>
            <a:off x="3643306" y="1785926"/>
            <a:ext cx="92869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Umístění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85984" y="1857364"/>
            <a:ext cx="1214446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Předčasné ukončení léčby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14414" y="2428868"/>
            <a:ext cx="142876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Případy ukončené týmem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715008" y="5143512"/>
            <a:ext cx="1214446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072198" y="4929198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Úspěšně ukončené případy</a:t>
            </a:r>
            <a:endParaRPr lang="cs-CZ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071934" y="19288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Úspěšnost MST ve sledovaných projevech poruchy chování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83% klientů zůstalo po léčbě MST doma.</a:t>
            </a:r>
          </a:p>
          <a:p>
            <a:r>
              <a:rPr lang="cs-CZ" dirty="0" smtClean="0"/>
              <a:t>Z původních 26% docházelo do školy (práce) po ukončení terapie 88% klientů, po 18 měsících od léčby 80%.</a:t>
            </a:r>
          </a:p>
          <a:p>
            <a:r>
              <a:rPr lang="cs-CZ" dirty="0" smtClean="0"/>
              <a:t>Z původních 57% dodržovalo zákon po ukončení léčby 96% klientů, po dalších 18 měsících 92%.</a:t>
            </a:r>
          </a:p>
          <a:p>
            <a:r>
              <a:rPr lang="cs-CZ" dirty="0" smtClean="0"/>
              <a:t>Z původních 56% dětí neexperimentovalo s drogou 90% klientů po ukončení terapie, 86% po 18 měsících od léčby. </a:t>
            </a:r>
          </a:p>
          <a:p>
            <a:r>
              <a:rPr lang="cs-CZ" dirty="0" smtClean="0"/>
              <a:t>Z původních 38% se </a:t>
            </a:r>
            <a:r>
              <a:rPr lang="cs-CZ" dirty="0"/>
              <a:t>z</a:t>
            </a:r>
            <a:r>
              <a:rPr lang="cs-CZ" dirty="0" smtClean="0"/>
              <a:t>drželo násilí po ukončení léčby 94%, po 18 měsících od léčby 91%.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zajištění kvality MST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Přesné dodržování postupů.</a:t>
            </a:r>
            <a:endParaRPr lang="en-US" dirty="0" smtClean="0"/>
          </a:p>
          <a:p>
            <a:r>
              <a:rPr lang="cs-CZ" dirty="0" smtClean="0"/>
              <a:t>Plánování individuálního rozvoje pro všechny profesionály. </a:t>
            </a:r>
            <a:endParaRPr lang="en-US" dirty="0" smtClean="0"/>
          </a:p>
          <a:p>
            <a:r>
              <a:rPr lang="cs-CZ" dirty="0" smtClean="0"/>
              <a:t>Strukturovaný výcvik </a:t>
            </a:r>
            <a:r>
              <a:rPr lang="en-US" dirty="0" smtClean="0"/>
              <a:t>(</a:t>
            </a:r>
            <a:r>
              <a:rPr lang="cs-CZ" dirty="0" smtClean="0"/>
              <a:t>orientace </a:t>
            </a:r>
            <a:r>
              <a:rPr lang="en-US" dirty="0" smtClean="0"/>
              <a:t>and</a:t>
            </a:r>
            <a:r>
              <a:rPr lang="cs-CZ" dirty="0" smtClean="0"/>
              <a:t> podpora</a:t>
            </a:r>
            <a:r>
              <a:rPr lang="en-US" dirty="0" smtClean="0"/>
              <a:t>)</a:t>
            </a:r>
          </a:p>
          <a:p>
            <a:r>
              <a:rPr lang="cs-CZ" dirty="0" smtClean="0"/>
              <a:t>Výcvik v každodenní praxi </a:t>
            </a:r>
            <a:r>
              <a:rPr lang="en-US" dirty="0" smtClean="0"/>
              <a:t>(</a:t>
            </a:r>
            <a:r>
              <a:rPr lang="cs-CZ" dirty="0" smtClean="0"/>
              <a:t>průběžný</a:t>
            </a:r>
            <a:r>
              <a:rPr lang="en-US" dirty="0" smtClean="0"/>
              <a:t>, </a:t>
            </a:r>
            <a:r>
              <a:rPr lang="cs-CZ" dirty="0" smtClean="0"/>
              <a:t>každý týden revize případů a konzultace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Každý týden klinická supervize</a:t>
            </a:r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785927"/>
            <a:ext cx="7772400" cy="3143272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incredible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951047"/>
          </a:xfrm>
        </p:spPr>
        <p:txBody>
          <a:bodyPr>
            <a:normAutofit/>
          </a:bodyPr>
          <a:lstStyle/>
          <a:p>
            <a:r>
              <a:rPr lang="cs-CZ" dirty="0"/>
              <a:t>M</a:t>
            </a:r>
            <a:r>
              <a:rPr lang="cs-CZ" dirty="0" smtClean="0"/>
              <a:t>etoda známá pod jménem zakladatelky </a:t>
            </a:r>
            <a:r>
              <a:rPr lang="cs-CZ" dirty="0" err="1" smtClean="0"/>
              <a:t>Webster</a:t>
            </a:r>
            <a:r>
              <a:rPr lang="cs-CZ" dirty="0" smtClean="0"/>
              <a:t>-</a:t>
            </a:r>
            <a:r>
              <a:rPr lang="cs-CZ" dirty="0" err="1" smtClean="0"/>
              <a:t>Stratton</a:t>
            </a:r>
            <a:r>
              <a:rPr lang="cs-CZ" dirty="0" smtClean="0"/>
              <a:t> program (W-S)</a:t>
            </a:r>
          </a:p>
          <a:p>
            <a:r>
              <a:rPr lang="cs-CZ" dirty="0" smtClean="0"/>
              <a:t>Metoda vytvořena pro lehké i vážné případy dětí předškolního věku. </a:t>
            </a:r>
          </a:p>
          <a:p>
            <a:r>
              <a:rPr lang="cs-CZ" dirty="0" smtClean="0"/>
              <a:t>Nejúspěšnější preventivní program pro děti ve věku 2-8 let v Norsku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Statistiky problémového chování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82906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Čím dál více dětí má problémy s chováním již v útlém věku.</a:t>
            </a:r>
          </a:p>
          <a:p>
            <a:r>
              <a:rPr lang="cs-CZ" dirty="0" smtClean="0"/>
              <a:t>Mezi 7 až 25% dětí v předškolním věku má diagnostikovánu poruchu opozičního vzdoru.</a:t>
            </a:r>
          </a:p>
          <a:p>
            <a:r>
              <a:rPr lang="cs-CZ" dirty="0" smtClean="0"/>
              <a:t>Čím ranější projev problémového chování tím pravděpodobnější výskyt poruchy chování a agresivity v pozdějším věku - chronicita.</a:t>
            </a:r>
          </a:p>
          <a:p>
            <a:r>
              <a:rPr lang="cs-CZ" dirty="0" smtClean="0"/>
              <a:t>Méně než 10% dětí obdrží léčbu včas!</a:t>
            </a:r>
          </a:p>
          <a:p>
            <a:r>
              <a:rPr lang="cs-CZ" dirty="0" smtClean="0"/>
              <a:t> Léčba speciálně zaměřená na problémové chování dětí v předškolním věku výrazně snižuje pravděpodobnost nárůstu symptomů problémového chování – přitom skoro žádná léčba problémového chování u předškolních dětí není v nabídce poradenských služeb.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cs-CZ" dirty="0" smtClean="0"/>
              <a:t>3 základní programy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3114684"/>
          </a:xfrm>
        </p:spPr>
        <p:txBody>
          <a:bodyPr/>
          <a:lstStyle/>
          <a:p>
            <a:r>
              <a:rPr lang="cs-CZ" dirty="0" smtClean="0"/>
              <a:t>Program pro rodiče (skupinový výcvik)</a:t>
            </a:r>
          </a:p>
          <a:p>
            <a:r>
              <a:rPr lang="cs-CZ" dirty="0" smtClean="0"/>
              <a:t>Program pro učitele (poradenství pro skupinu učitelů, i z různých škol)</a:t>
            </a:r>
          </a:p>
          <a:p>
            <a:r>
              <a:rPr lang="cs-CZ" dirty="0" err="1" smtClean="0"/>
              <a:t>Dino</a:t>
            </a:r>
            <a:r>
              <a:rPr lang="cs-CZ" dirty="0" smtClean="0"/>
              <a:t>-školka: program pro skupinu předškoláků (vrstevnická skupinka)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Vhodné rozložení léčby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 rot="5400000">
            <a:off x="2105025" y="1720056"/>
            <a:ext cx="49339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Krátkodobé cíle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Posílit u dětí sociální dovednosti a vhodné dovednosti potřebné ke hře.</a:t>
            </a:r>
          </a:p>
          <a:p>
            <a:r>
              <a:rPr lang="cs-CZ" dirty="0" smtClean="0"/>
              <a:t>Podpořit u dětí sebekontrolu a efektivní řešení konfliktů.</a:t>
            </a:r>
          </a:p>
          <a:p>
            <a:r>
              <a:rPr lang="cs-CZ" dirty="0" smtClean="0"/>
              <a:t>Zvýšit emocionální uvědomění, schopnost vidět situaci z různých úhlů pohledu.</a:t>
            </a:r>
          </a:p>
          <a:p>
            <a:r>
              <a:rPr lang="cs-CZ" dirty="0" smtClean="0"/>
              <a:t>Snížit agresivitu, vzdorovitost, neposlušnost, agresivitu mezi vrstevníky, šikanu, krádeže a lhaní. </a:t>
            </a:r>
          </a:p>
          <a:p>
            <a:r>
              <a:rPr lang="cs-CZ" dirty="0" smtClean="0"/>
              <a:t>Posílit zdravé sebevědomí a sebedůvěru dítěte.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err="1" smtClean="0"/>
              <a:t>Multisystemická</a:t>
            </a:r>
            <a:r>
              <a:rPr lang="cs-CZ" dirty="0" smtClean="0"/>
              <a:t> terapie (MST)</a:t>
            </a:r>
          </a:p>
          <a:p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Incredible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 (</a:t>
            </a:r>
            <a:r>
              <a:rPr lang="cs-CZ" dirty="0" err="1" smtClean="0"/>
              <a:t>Webster</a:t>
            </a:r>
            <a:r>
              <a:rPr lang="cs-CZ" dirty="0" smtClean="0"/>
              <a:t>-</a:t>
            </a:r>
            <a:r>
              <a:rPr lang="cs-CZ" dirty="0" err="1" smtClean="0"/>
              <a:t>Stratton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Paret</a:t>
            </a:r>
            <a:r>
              <a:rPr lang="cs-CZ" dirty="0" smtClean="0"/>
              <a:t>-</a:t>
            </a:r>
            <a:r>
              <a:rPr lang="cs-CZ" dirty="0" err="1" smtClean="0"/>
              <a:t>Child</a:t>
            </a:r>
            <a:r>
              <a:rPr lang="cs-CZ" dirty="0" smtClean="0"/>
              <a:t> </a:t>
            </a:r>
            <a:r>
              <a:rPr lang="cs-CZ" dirty="0" err="1" smtClean="0"/>
              <a:t>Interaction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(PCIT)</a:t>
            </a:r>
          </a:p>
          <a:p>
            <a:endParaRPr lang="cs-CZ" dirty="0"/>
          </a:p>
          <a:p>
            <a:r>
              <a:rPr lang="cs-CZ" dirty="0" smtClean="0"/>
              <a:t>Další metody založené na manuálech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Dlouhodobé cíle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Snížit riziko násilí, experimentování s drogami a delikventního chování v pozdějších letech dítěte.</a:t>
            </a:r>
          </a:p>
          <a:p>
            <a:r>
              <a:rPr lang="cs-CZ" dirty="0" smtClean="0"/>
              <a:t>Podporovat kompetence rodičů, učitelů i dětí v rámci krátkodobých i dlouhodobých cílů, tak aby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zahrnující rodičovský a učitelský přístup k dítěti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Zvýšení vhodných způsobů výchovy a pozitivního přístupu k dítěti. </a:t>
            </a:r>
          </a:p>
          <a:p>
            <a:r>
              <a:rPr lang="cs-CZ" dirty="0" smtClean="0"/>
              <a:t>Zmírnění negativního a hrubého přístupu k dítěti.</a:t>
            </a:r>
          </a:p>
          <a:p>
            <a:r>
              <a:rPr lang="cs-CZ" dirty="0" smtClean="0"/>
              <a:t>Podpora spolupráce mezi učitelem a rodičem. </a:t>
            </a:r>
          </a:p>
          <a:p>
            <a:r>
              <a:rPr lang="cs-CZ" dirty="0" smtClean="0"/>
              <a:t>Podpora tolerantního školního prostředí se zaměřením se na sociálně-emocionální vývoj dítěte.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Rodičovské dovednosti a techniky zvládání problémového chování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 rot="5400000">
            <a:off x="2176934" y="2096765"/>
            <a:ext cx="4790132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rodičovského programu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 přijetí do skupiny je nutný vstupní pohovor</a:t>
            </a:r>
          </a:p>
          <a:p>
            <a:r>
              <a:rPr lang="cs-CZ" dirty="0" smtClean="0"/>
              <a:t>2 terapeuti, 14 rodičů v jedné skupině</a:t>
            </a:r>
          </a:p>
          <a:p>
            <a:r>
              <a:rPr lang="cs-CZ" dirty="0" smtClean="0"/>
              <a:t>1x setkání za týden, setkání trvá 2 hodiny – denní i večerní skupiny </a:t>
            </a:r>
          </a:p>
          <a:p>
            <a:r>
              <a:rPr lang="cs-CZ" dirty="0" smtClean="0"/>
              <a:t>Celková délka 12 – 16 setkání.</a:t>
            </a:r>
          </a:p>
          <a:p>
            <a:r>
              <a:rPr lang="cs-CZ" dirty="0" smtClean="0"/>
              <a:t>Možnost telefonické intervence mimo setkání</a:t>
            </a:r>
          </a:p>
          <a:p>
            <a:r>
              <a:rPr lang="cs-CZ" dirty="0" smtClean="0"/>
              <a:t>Domácí příprava na každé setkání</a:t>
            </a:r>
          </a:p>
          <a:p>
            <a:r>
              <a:rPr lang="cs-CZ" dirty="0" smtClean="0"/>
              <a:t>Bývá zajištěno hlídání dětí a občerstvení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r>
              <a:rPr lang="cs-CZ" dirty="0" err="1" smtClean="0"/>
              <a:t>dino</a:t>
            </a:r>
            <a:r>
              <a:rPr lang="cs-CZ" dirty="0" smtClean="0"/>
              <a:t>-školky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6 dětí ve skupině</a:t>
            </a:r>
          </a:p>
          <a:p>
            <a:r>
              <a:rPr lang="cs-CZ" dirty="0" smtClean="0"/>
              <a:t>2 hodiny týdně po 20 – 22 týdnů</a:t>
            </a:r>
          </a:p>
          <a:p>
            <a:r>
              <a:rPr lang="cs-CZ" dirty="0" smtClean="0"/>
              <a:t>Používání loutek, hraček, žetonů, …</a:t>
            </a:r>
          </a:p>
          <a:p>
            <a:r>
              <a:rPr lang="cs-CZ" dirty="0" smtClean="0"/>
              <a:t>Struktura:</a:t>
            </a:r>
          </a:p>
          <a:p>
            <a:pPr lvl="1"/>
            <a:r>
              <a:rPr lang="cs-CZ" dirty="0" smtClean="0"/>
              <a:t>Kontrola domácího úkolu, vstupní kolečko</a:t>
            </a:r>
          </a:p>
          <a:p>
            <a:pPr lvl="1"/>
            <a:r>
              <a:rPr lang="cs-CZ" dirty="0" smtClean="0"/>
              <a:t>Učení se nové dovednosti (20 minut)</a:t>
            </a:r>
          </a:p>
          <a:p>
            <a:pPr lvl="1"/>
            <a:r>
              <a:rPr lang="cs-CZ" dirty="0" smtClean="0"/>
              <a:t>Hraní rolí, nácvik ve skupinkách</a:t>
            </a:r>
          </a:p>
          <a:p>
            <a:pPr lvl="1"/>
            <a:r>
              <a:rPr lang="cs-CZ" dirty="0" smtClean="0"/>
              <a:t>Svačina</a:t>
            </a:r>
          </a:p>
          <a:p>
            <a:pPr lvl="1"/>
            <a:r>
              <a:rPr lang="cs-CZ" dirty="0" smtClean="0"/>
              <a:t>Hry, zábavné aktivity</a:t>
            </a:r>
          </a:p>
          <a:p>
            <a:pPr lvl="1"/>
            <a:r>
              <a:rPr lang="cs-CZ" dirty="0" smtClean="0"/>
              <a:t>Kolečko pochval</a:t>
            </a:r>
          </a:p>
          <a:p>
            <a:pPr lvl="1"/>
            <a:r>
              <a:rPr lang="cs-CZ" dirty="0" smtClean="0"/>
              <a:t>Odměny, úkol na příští setkání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učitelského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Výcvik trvá 6 dnů</a:t>
            </a:r>
          </a:p>
          <a:p>
            <a:r>
              <a:rPr lang="cs-CZ" dirty="0" smtClean="0"/>
              <a:t>Zaměření na kognitivní, emocionální i behaviorální aspekty chování</a:t>
            </a:r>
          </a:p>
          <a:p>
            <a:r>
              <a:rPr lang="cs-CZ" dirty="0" smtClean="0"/>
              <a:t>Založen na principech vývoje dítěte</a:t>
            </a:r>
          </a:p>
          <a:p>
            <a:r>
              <a:rPr lang="cs-CZ" dirty="0" smtClean="0"/>
              <a:t>Týmová práce</a:t>
            </a:r>
          </a:p>
          <a:p>
            <a:r>
              <a:rPr lang="cs-CZ" dirty="0" smtClean="0"/>
              <a:t>Techniky: video, hraní rolí, nácvik, podpora kolektivu, poradenství v konkrétních případech, individuální plánování.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Výsledky norského výzkumu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1800" dirty="0" smtClean="0"/>
              <a:t>(</a:t>
            </a:r>
            <a:r>
              <a:rPr lang="cs-CZ" sz="1800" dirty="0" err="1" smtClean="0"/>
              <a:t>Larsson</a:t>
            </a:r>
            <a:r>
              <a:rPr lang="cs-CZ" sz="1800" dirty="0" smtClean="0"/>
              <a:t>, </a:t>
            </a:r>
            <a:r>
              <a:rPr lang="cs-CZ" sz="1800" dirty="0" err="1" smtClean="0"/>
              <a:t>Fossum</a:t>
            </a:r>
            <a:r>
              <a:rPr lang="cs-CZ" sz="1800" dirty="0" smtClean="0"/>
              <a:t> </a:t>
            </a:r>
            <a:r>
              <a:rPr lang="cs-CZ" sz="1800" dirty="0" err="1" smtClean="0"/>
              <a:t>et</a:t>
            </a:r>
            <a:r>
              <a:rPr lang="cs-CZ" sz="1800" dirty="0" smtClean="0"/>
              <a:t> </a:t>
            </a:r>
            <a:r>
              <a:rPr lang="cs-CZ" sz="1800" dirty="0" err="1" smtClean="0"/>
              <a:t>col</a:t>
            </a:r>
            <a:r>
              <a:rPr lang="cs-CZ" sz="1800" dirty="0" smtClean="0"/>
              <a:t>., 2008)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127 dětí ve věku 4 – 8 let s diagnózou opozičního vzdoru nebo poruchou chování</a:t>
            </a:r>
          </a:p>
          <a:p>
            <a:r>
              <a:rPr lang="cs-CZ" dirty="0" smtClean="0"/>
              <a:t>Výsledky: kontrolní „čekací“ skupina nedosáhla takových výsledků jako účastníci terapie</a:t>
            </a:r>
          </a:p>
          <a:p>
            <a:r>
              <a:rPr lang="cs-CZ" dirty="0" smtClean="0"/>
              <a:t>Nebyl zjištěn velký rozdíl mezi rodinami, kde se zúčastnili jak děti tak rodiče skupinové terapie, a těmi, kde docházeli na terapii pouze rodiče. </a:t>
            </a:r>
          </a:p>
          <a:p>
            <a:r>
              <a:rPr lang="cs-CZ" dirty="0" smtClean="0"/>
              <a:t>Bylo zjištěno zvýšení kladného způsobu výchovy rodičů.</a:t>
            </a:r>
            <a:endParaRPr lang="cs-CZ" dirty="0"/>
          </a:p>
          <a:p>
            <a:r>
              <a:rPr lang="cs-CZ" dirty="0" smtClean="0"/>
              <a:t>Úbytek v nevhodné, nevrlé výchově.</a:t>
            </a:r>
            <a:endParaRPr lang="cs-CZ" dirty="0"/>
          </a:p>
          <a:p>
            <a:r>
              <a:rPr lang="cs-CZ" dirty="0" smtClean="0"/>
              <a:t>Úbytek symptomů problémového chování</a:t>
            </a:r>
            <a:endParaRPr lang="cs-CZ" dirty="0"/>
          </a:p>
          <a:p>
            <a:r>
              <a:rPr lang="cs-CZ" dirty="0" smtClean="0"/>
              <a:t>U 2/3 dětí se jejich chování pohybovalo v normě i po třech letech od ukončení terapie.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výzkumů </a:t>
            </a:r>
            <a:r>
              <a:rPr lang="cs-CZ" dirty="0" err="1" smtClean="0"/>
              <a:t>Dino</a:t>
            </a:r>
            <a:r>
              <a:rPr lang="cs-CZ" dirty="0" smtClean="0"/>
              <a:t>-školky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Pokud přetrvávaly u dětí výchovné problémy, bylo zjištěno (</a:t>
            </a:r>
            <a:r>
              <a:rPr lang="cs-CZ" dirty="0" err="1" smtClean="0"/>
              <a:t>Taylor</a:t>
            </a:r>
            <a:r>
              <a:rPr lang="cs-CZ" dirty="0" smtClean="0"/>
              <a:t>, 1998), že pokud se jejich chování upravilo v 89% ve vrstevnické skupinové terapii (</a:t>
            </a:r>
            <a:r>
              <a:rPr lang="cs-CZ" dirty="0" err="1" smtClean="0"/>
              <a:t>Dino</a:t>
            </a:r>
            <a:r>
              <a:rPr lang="cs-CZ" dirty="0" smtClean="0"/>
              <a:t>-školka).</a:t>
            </a:r>
          </a:p>
          <a:p>
            <a:r>
              <a:rPr lang="cs-CZ" dirty="0" smtClean="0"/>
              <a:t>Učitelé byli s vrstevnickou  skupinkou spokojeni: v 89% s naplněním sociálních a emocionálních cílů, v 71% případech s podporou rodičovské spolupráce, v 81% s jednoduchým propojením se školním kurikulem. </a:t>
            </a:r>
          </a:p>
          <a:p>
            <a:r>
              <a:rPr lang="cs-CZ" dirty="0" smtClean="0"/>
              <a:t>Rodiče měli pozitivní pocity ohledně </a:t>
            </a:r>
            <a:r>
              <a:rPr lang="cs-CZ" dirty="0" err="1" smtClean="0"/>
              <a:t>Dino</a:t>
            </a:r>
            <a:r>
              <a:rPr lang="cs-CZ" dirty="0" smtClean="0"/>
              <a:t>-školky v 92%; 86% rodičů považovalo za účelné plnění domácích úkolů z </a:t>
            </a:r>
            <a:r>
              <a:rPr lang="cs-CZ" dirty="0" err="1" smtClean="0"/>
              <a:t>Dino</a:t>
            </a:r>
            <a:r>
              <a:rPr lang="cs-CZ" dirty="0" smtClean="0"/>
              <a:t>-školky a 84% rodičů předpokládalo,  že bude mít </a:t>
            </a:r>
            <a:r>
              <a:rPr lang="cs-CZ" dirty="0" err="1" smtClean="0"/>
              <a:t>Dino</a:t>
            </a:r>
            <a:r>
              <a:rPr lang="cs-CZ" dirty="0" smtClean="0"/>
              <a:t>-školka pozitivní efekt na chování dítěte i do budoucna. </a:t>
            </a:r>
          </a:p>
          <a:p>
            <a:r>
              <a:rPr lang="cs-CZ" dirty="0" smtClean="0"/>
              <a:t>90% rodičů by doporučilo tuto metodu dalším rodičům.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Výzkum účinnosti programu</a:t>
            </a:r>
            <a:br>
              <a:rPr lang="cs-CZ" dirty="0" smtClean="0"/>
            </a:br>
            <a:r>
              <a:rPr lang="cs-CZ" sz="2000" dirty="0" err="1" smtClean="0"/>
              <a:t>Webster</a:t>
            </a:r>
            <a:r>
              <a:rPr lang="cs-CZ" sz="2000" dirty="0" smtClean="0"/>
              <a:t>-</a:t>
            </a:r>
            <a:r>
              <a:rPr lang="cs-CZ" sz="2000" dirty="0" err="1" smtClean="0"/>
              <a:t>Stratton</a:t>
            </a:r>
            <a:r>
              <a:rPr lang="cs-CZ" dirty="0" smtClean="0"/>
              <a:t> </a:t>
            </a:r>
            <a:r>
              <a:rPr lang="cs-CZ" sz="2000" dirty="0"/>
              <a:t>&amp; </a:t>
            </a:r>
            <a:r>
              <a:rPr lang="cs-CZ" sz="2000" dirty="0" err="1"/>
              <a:t>Reid</a:t>
            </a:r>
            <a:r>
              <a:rPr lang="cs-CZ" sz="2000" dirty="0"/>
              <a:t> 2001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86868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Výsledky výzkumu programu pro učitele </a:t>
            </a:r>
            <a:r>
              <a:rPr lang="cs-CZ" sz="2200" dirty="0" smtClean="0"/>
              <a:t>(</a:t>
            </a:r>
            <a:r>
              <a:rPr lang="cs-CZ" sz="2200" dirty="0" err="1"/>
              <a:t>Webster</a:t>
            </a:r>
            <a:r>
              <a:rPr lang="cs-CZ" sz="2200" dirty="0"/>
              <a:t>-</a:t>
            </a:r>
            <a:r>
              <a:rPr lang="cs-CZ" sz="2200" dirty="0" err="1"/>
              <a:t>Stratton</a:t>
            </a:r>
            <a:r>
              <a:rPr lang="cs-CZ" sz="2200" dirty="0"/>
              <a:t> &amp; </a:t>
            </a:r>
            <a:r>
              <a:rPr lang="cs-CZ" sz="2200" dirty="0" err="1"/>
              <a:t>Reid</a:t>
            </a:r>
            <a:r>
              <a:rPr lang="cs-CZ" sz="2200" dirty="0"/>
              <a:t>, AABT </a:t>
            </a:r>
            <a:r>
              <a:rPr lang="cs-CZ" sz="2200" dirty="0" smtClean="0"/>
              <a:t>11/99)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kritického a nervózního chování učitele ve třídě.</a:t>
            </a:r>
          </a:p>
          <a:p>
            <a:r>
              <a:rPr lang="cs-CZ" dirty="0" smtClean="0"/>
              <a:t>Zvýšení pozitivního přístupu učitele, disciplíny a fungování kolektivu.</a:t>
            </a:r>
          </a:p>
          <a:p>
            <a:r>
              <a:rPr lang="cs-CZ" dirty="0" smtClean="0"/>
              <a:t>Zvýšení sociálních dovedností žáků.</a:t>
            </a:r>
          </a:p>
          <a:p>
            <a:r>
              <a:rPr lang="cs-CZ" dirty="0" smtClean="0"/>
              <a:t>Snížení agresivního chování žáků. 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2071678"/>
            <a:ext cx="7772400" cy="1362075"/>
          </a:xfrm>
        </p:spPr>
        <p:txBody>
          <a:bodyPr/>
          <a:lstStyle/>
          <a:p>
            <a:r>
              <a:rPr lang="cs-CZ" dirty="0" err="1" smtClean="0"/>
              <a:t>Multisystemická</a:t>
            </a:r>
            <a:r>
              <a:rPr lang="cs-CZ" dirty="0" smtClean="0"/>
              <a:t> terapie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5786" y="3500438"/>
            <a:ext cx="7772400" cy="150018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Metoda vytvořena pro velmi vážné případy, uzpůsobena pro mladistvé delikventy.</a:t>
            </a:r>
          </a:p>
          <a:p>
            <a:r>
              <a:rPr lang="cs-CZ" dirty="0" smtClean="0"/>
              <a:t>Dle </a:t>
            </a:r>
            <a:r>
              <a:rPr lang="en-US" dirty="0" err="1" smtClean="0"/>
              <a:t>Henggeler</a:t>
            </a:r>
            <a:r>
              <a:rPr lang="cs-CZ" dirty="0" smtClean="0"/>
              <a:t>a</a:t>
            </a:r>
            <a:r>
              <a:rPr lang="en-US" dirty="0" smtClean="0"/>
              <a:t>,</a:t>
            </a:r>
            <a:r>
              <a:rPr lang="cs-CZ" dirty="0" smtClean="0"/>
              <a:t> 1998</a:t>
            </a:r>
          </a:p>
          <a:p>
            <a:r>
              <a:rPr lang="cs-CZ" dirty="0" smtClean="0"/>
              <a:t>V Norsku implementována od roku 1999</a:t>
            </a:r>
          </a:p>
          <a:p>
            <a:r>
              <a:rPr lang="cs-CZ" dirty="0" smtClean="0"/>
              <a:t>Započetí studie implementace </a:t>
            </a:r>
            <a:r>
              <a:rPr lang="nb-NO" dirty="0" smtClean="0"/>
              <a:t>– Universit</a:t>
            </a:r>
            <a:r>
              <a:rPr lang="cs-CZ" dirty="0" smtClean="0"/>
              <a:t>a</a:t>
            </a:r>
            <a:r>
              <a:rPr lang="nb-NO" dirty="0" smtClean="0"/>
              <a:t> </a:t>
            </a:r>
            <a:r>
              <a:rPr lang="cs-CZ" dirty="0" smtClean="0"/>
              <a:t>v</a:t>
            </a:r>
            <a:r>
              <a:rPr lang="nb-NO" dirty="0" smtClean="0"/>
              <a:t> Osl</a:t>
            </a:r>
            <a:r>
              <a:rPr lang="cs-CZ" dirty="0" smtClean="0"/>
              <a:t>u: 2000</a:t>
            </a:r>
          </a:p>
          <a:p>
            <a:r>
              <a:rPr lang="cs-CZ" dirty="0" smtClean="0"/>
              <a:t>Vznik centra vývoje dětského chování – Oslo 2003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Grafické znázornění výsledků</a:t>
            </a:r>
            <a:br>
              <a:rPr lang="cs-CZ" dirty="0" smtClean="0"/>
            </a:br>
            <a:r>
              <a:rPr lang="cs-CZ" sz="2200" dirty="0"/>
              <a:t> (</a:t>
            </a:r>
            <a:r>
              <a:rPr lang="cs-CZ" sz="2200" dirty="0" err="1"/>
              <a:t>Webster</a:t>
            </a:r>
            <a:r>
              <a:rPr lang="cs-CZ" sz="2200" dirty="0"/>
              <a:t>-</a:t>
            </a:r>
            <a:r>
              <a:rPr lang="cs-CZ" sz="2200" dirty="0" err="1"/>
              <a:t>Stratton</a:t>
            </a:r>
            <a:r>
              <a:rPr lang="cs-CZ" sz="2200" dirty="0"/>
              <a:t> &amp; </a:t>
            </a:r>
            <a:r>
              <a:rPr lang="cs-CZ" sz="2200" dirty="0" err="1"/>
              <a:t>Reid</a:t>
            </a:r>
            <a:r>
              <a:rPr lang="cs-CZ" sz="2200" dirty="0"/>
              <a:t> 2001</a:t>
            </a:r>
            <a:r>
              <a:rPr lang="cs-CZ" sz="2200" dirty="0" smtClean="0"/>
              <a:t> )</a:t>
            </a:r>
            <a:endParaRPr lang="cs-CZ" sz="2200" dirty="0"/>
          </a:p>
        </p:txBody>
      </p:sp>
      <p:graphicFrame>
        <p:nvGraphicFramePr>
          <p:cNvPr id="3" name="Graf 2"/>
          <p:cNvGraphicFramePr/>
          <p:nvPr/>
        </p:nvGraphicFramePr>
        <p:xfrm>
          <a:off x="971600" y="1397000"/>
          <a:ext cx="7272808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357298"/>
            <a:ext cx="7772400" cy="4411677"/>
          </a:xfrm>
        </p:spPr>
        <p:txBody>
          <a:bodyPr/>
          <a:lstStyle/>
          <a:p>
            <a:r>
              <a:rPr lang="cs-CZ" dirty="0" err="1" smtClean="0"/>
              <a:t>Parent</a:t>
            </a:r>
            <a:r>
              <a:rPr lang="cs-CZ" dirty="0" smtClean="0"/>
              <a:t>-</a:t>
            </a:r>
            <a:r>
              <a:rPr lang="cs-CZ" dirty="0" err="1" smtClean="0"/>
              <a:t>child</a:t>
            </a:r>
            <a:r>
              <a:rPr lang="cs-CZ" dirty="0" smtClean="0"/>
              <a:t> </a:t>
            </a:r>
            <a:r>
              <a:rPr lang="cs-CZ" dirty="0" err="1" smtClean="0"/>
              <a:t>interaction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(</a:t>
            </a:r>
            <a:r>
              <a:rPr lang="cs-CZ" dirty="0" err="1" smtClean="0"/>
              <a:t>Pcit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Program oblíbený u odborníků s poradenským zaměřením</a:t>
            </a:r>
          </a:p>
          <a:p>
            <a:r>
              <a:rPr lang="cs-CZ" dirty="0" smtClean="0"/>
              <a:t>V Norsku od roku 1999, pod záštitou university v </a:t>
            </a:r>
            <a:r>
              <a:rPr lang="cs-CZ" dirty="0" err="1" smtClean="0"/>
              <a:t>Trondheimu</a:t>
            </a:r>
            <a:r>
              <a:rPr lang="cs-CZ" dirty="0" smtClean="0"/>
              <a:t> a v </a:t>
            </a:r>
            <a:r>
              <a:rPr lang="cs-CZ" dirty="0" err="1" smtClean="0"/>
              <a:t>Tromso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PCIT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 předškolní děti (2-7 let) s problémovým chováním.</a:t>
            </a:r>
          </a:p>
          <a:p>
            <a:r>
              <a:rPr lang="cs-CZ" dirty="0" smtClean="0"/>
              <a:t>Zaměřuje se na interakce mezi rodičem a dítětem.</a:t>
            </a:r>
          </a:p>
          <a:p>
            <a:r>
              <a:rPr lang="cs-CZ" dirty="0" smtClean="0"/>
              <a:t>1x týdně setkání v poradně, celkem 12 – 16 setkání, dle potřeb rodičů.</a:t>
            </a:r>
          </a:p>
          <a:p>
            <a:r>
              <a:rPr lang="cs-CZ" dirty="0" smtClean="0"/>
              <a:t>Terapeut sedící za jednosměrným zrcadlem pozoruje interakce mezi rodičem a dítětem a dává rodiči instrukce, jak správně k dítěti přistupovat.</a:t>
            </a:r>
          </a:p>
          <a:p>
            <a:r>
              <a:rPr lang="cs-CZ" dirty="0" smtClean="0"/>
              <a:t>Důležitou součást tvoří nácvik nově naučených postupů v mezidobí.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 část CDI </a:t>
            </a:r>
            <a:r>
              <a:rPr lang="cs-CZ" sz="2200" dirty="0"/>
              <a:t>(</a:t>
            </a:r>
            <a:r>
              <a:rPr lang="cs-CZ" sz="2200" dirty="0" err="1"/>
              <a:t>Child</a:t>
            </a:r>
            <a:r>
              <a:rPr lang="cs-CZ" sz="2200" dirty="0"/>
              <a:t>-</a:t>
            </a:r>
            <a:r>
              <a:rPr lang="cs-CZ" sz="2200" dirty="0" err="1"/>
              <a:t>directed</a:t>
            </a:r>
            <a:r>
              <a:rPr lang="cs-CZ" sz="2200" dirty="0"/>
              <a:t> </a:t>
            </a:r>
            <a:r>
              <a:rPr lang="cs-CZ" sz="2200" dirty="0" err="1"/>
              <a:t>interaction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Učení se pozitivnímu přístupu k dítěti, (znovu)vytvoření pozitivní vazby k dítěti. </a:t>
            </a:r>
          </a:p>
          <a:p>
            <a:r>
              <a:rPr lang="cs-CZ" dirty="0" smtClean="0"/>
              <a:t>Mezi základní dovednosti rodičů patří: Popis chování dítěte, reflexe jeho chování, konkrétní pochvala.</a:t>
            </a:r>
          </a:p>
          <a:p>
            <a:r>
              <a:rPr lang="cs-CZ" dirty="0" smtClean="0"/>
              <a:t>Dále aktivní ignorování provokativního chování dítěte – rozlišování vhodného a nevhodného chování dítěte. </a:t>
            </a:r>
          </a:p>
          <a:p>
            <a:r>
              <a:rPr lang="cs-CZ" dirty="0" smtClean="0"/>
              <a:t>Cíl metody: zvýšit pozitivní rodičovský přístup a vazbu k dítěti, což tvoří základnu pro trénink disciplíny.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 část PDI </a:t>
            </a:r>
            <a:r>
              <a:rPr lang="cs-CZ" sz="2200" dirty="0"/>
              <a:t>(</a:t>
            </a:r>
            <a:r>
              <a:rPr lang="cs-CZ" sz="2200" dirty="0" err="1"/>
              <a:t>Parent</a:t>
            </a:r>
            <a:r>
              <a:rPr lang="cs-CZ" sz="2200" dirty="0"/>
              <a:t>-</a:t>
            </a:r>
            <a:r>
              <a:rPr lang="cs-CZ" sz="2200" dirty="0" err="1"/>
              <a:t>directed</a:t>
            </a:r>
            <a:r>
              <a:rPr lang="cs-CZ" sz="2200" dirty="0"/>
              <a:t> </a:t>
            </a:r>
            <a:r>
              <a:rPr lang="cs-CZ" sz="2200" dirty="0" err="1"/>
              <a:t>interaction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Když rodič zvládá navázat s dítětem kontakt, přistupuje se ke druhé části.</a:t>
            </a:r>
          </a:p>
          <a:p>
            <a:r>
              <a:rPr lang="cs-CZ" dirty="0" smtClean="0"/>
              <a:t>Rodiče se učí a nacvičují v dávání přesných, konkrétních instrukcí, v dávání pochvaly, pokud dítě poslechne, nebo usměrnění (</a:t>
            </a:r>
            <a:r>
              <a:rPr lang="cs-CZ" dirty="0" err="1" smtClean="0"/>
              <a:t>time</a:t>
            </a:r>
            <a:r>
              <a:rPr lang="cs-CZ" dirty="0" smtClean="0"/>
              <a:t>-</a:t>
            </a:r>
            <a:r>
              <a:rPr lang="cs-CZ" dirty="0" err="1" smtClean="0"/>
              <a:t>out</a:t>
            </a:r>
            <a:r>
              <a:rPr lang="cs-CZ" dirty="0" smtClean="0"/>
              <a:t>), když neposlechne. </a:t>
            </a:r>
          </a:p>
          <a:p>
            <a:r>
              <a:rPr lang="cs-CZ" dirty="0" smtClean="0"/>
              <a:t>Rodiče nacvičují postupy in </a:t>
            </a:r>
            <a:r>
              <a:rPr lang="cs-CZ" dirty="0" err="1" smtClean="0"/>
              <a:t>vivo</a:t>
            </a:r>
            <a:r>
              <a:rPr lang="cs-CZ" dirty="0" smtClean="0"/>
              <a:t>, přímo před terapeutem (ze jednosměrných zrcadlem).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 oproti ostatním metodám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folHlink"/>
              </a:buClr>
              <a:buSzTx/>
            </a:pPr>
            <a:r>
              <a:rPr lang="cs-CZ" dirty="0" smtClean="0"/>
              <a:t>Rodič </a:t>
            </a:r>
            <a:r>
              <a:rPr lang="cs-CZ" dirty="0"/>
              <a:t>a dítě se podílí na změně společně </a:t>
            </a:r>
            <a:endParaRPr lang="en-US" dirty="0"/>
          </a:p>
          <a:p>
            <a:pPr>
              <a:buClr>
                <a:schemeClr val="folHlink"/>
              </a:buClr>
              <a:buSzTx/>
            </a:pPr>
            <a:r>
              <a:rPr lang="cs-CZ" dirty="0" smtClean="0"/>
              <a:t>Dvě </a:t>
            </a:r>
            <a:r>
              <a:rPr lang="cs-CZ" dirty="0"/>
              <a:t>fáze: PCIT klade větší důraz na emocionální vazbu mezi dítětem a rodičem </a:t>
            </a:r>
            <a:r>
              <a:rPr lang="cs-CZ" dirty="0" smtClean="0"/>
              <a:t>podloženo </a:t>
            </a:r>
            <a:r>
              <a:rPr lang="cs-CZ" dirty="0"/>
              <a:t>teoriemi (</a:t>
            </a:r>
            <a:r>
              <a:rPr lang="cs-CZ" dirty="0" err="1"/>
              <a:t>Attachement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)</a:t>
            </a:r>
            <a:endParaRPr lang="en-US" dirty="0"/>
          </a:p>
          <a:p>
            <a:pPr>
              <a:lnSpc>
                <a:spcPct val="90000"/>
              </a:lnSpc>
              <a:buClr>
                <a:schemeClr val="folHlink"/>
              </a:buClr>
              <a:buSzTx/>
            </a:pPr>
            <a:r>
              <a:rPr lang="cs-CZ" dirty="0"/>
              <a:t>Restrukturace rodinných vzorců in </a:t>
            </a:r>
            <a:r>
              <a:rPr lang="cs-CZ" dirty="0" err="1"/>
              <a:t>vivo</a:t>
            </a:r>
            <a:endParaRPr lang="cs-CZ" dirty="0"/>
          </a:p>
          <a:p>
            <a:pPr>
              <a:lnSpc>
                <a:spcPct val="90000"/>
              </a:lnSpc>
              <a:buClr>
                <a:schemeClr val="folHlink"/>
              </a:buClr>
              <a:buSzTx/>
            </a:pPr>
            <a:r>
              <a:rPr lang="cs-CZ" dirty="0"/>
              <a:t>Není limitována časem (terapie trvá dokud rodič nemá zvládnuty nové dovednosti</a:t>
            </a:r>
            <a:r>
              <a:rPr lang="cs-CZ" dirty="0" smtClean="0"/>
              <a:t>).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Tx/>
            </a:pPr>
            <a:r>
              <a:rPr lang="cs-CZ" dirty="0" err="1" smtClean="0"/>
              <a:t>Assessment</a:t>
            </a:r>
            <a:r>
              <a:rPr lang="cs-CZ" dirty="0" smtClean="0"/>
              <a:t> – terapeut ví jak začít, pokračovat a skončit, jakých dosáhl výsledků, co je nutné ještě pozměnit.</a:t>
            </a:r>
            <a:endParaRPr lang="cs-CZ" dirty="0"/>
          </a:p>
          <a:p>
            <a:pPr>
              <a:lnSpc>
                <a:spcPct val="90000"/>
              </a:lnSpc>
              <a:buClr>
                <a:schemeClr val="folHlink"/>
              </a:buClr>
              <a:buSzTx/>
            </a:pPr>
            <a:r>
              <a:rPr lang="cs-CZ" dirty="0"/>
              <a:t>Velmi oblíbená metoda u poradenských psychologů právě díky jednoduché implementaci do již zaběhnuté poradenské struktury.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folHlink"/>
              </a:buClr>
              <a:buSzTx/>
              <a:buNone/>
            </a:pPr>
            <a:endParaRPr lang="en-US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695575" cy="4572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Copyright Sheila Eyberg 2005</a:t>
            </a:r>
          </a:p>
        </p:txBody>
      </p:sp>
      <p:sp>
        <p:nvSpPr>
          <p:cNvPr id="3" name="Rectangle 2050"/>
          <p:cNvSpPr txBox="1">
            <a:spLocks noChangeArrowheads="1"/>
          </p:cNvSpPr>
          <p:nvPr/>
        </p:nvSpPr>
        <p:spPr>
          <a:xfrm>
            <a:off x="1143000" y="609600"/>
            <a:ext cx="7162800" cy="609600"/>
          </a:xfrm>
          <a:prstGeom prst="rect">
            <a:avLst/>
          </a:prstGeom>
          <a:solidFill>
            <a:schemeClr val="accent5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Úspěšně ukončené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neukončené případy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Object 2051"/>
          <p:cNvGraphicFramePr>
            <a:graphicFrameLocks noChangeAspect="1"/>
          </p:cNvGraphicFramePr>
          <p:nvPr/>
        </p:nvGraphicFramePr>
        <p:xfrm>
          <a:off x="0" y="1295400"/>
          <a:ext cx="9144000" cy="5210175"/>
        </p:xfrm>
        <a:graphic>
          <a:graphicData uri="http://schemas.openxmlformats.org/presentationml/2006/ole">
            <p:oleObj spid="_x0000_s7170" name="Chart" r:id="rId3" imgW="8070120" imgH="5240160" progId="">
              <p:embed/>
            </p:oleObj>
          </a:graphicData>
        </a:graphic>
      </p:graphicFrame>
      <p:sp>
        <p:nvSpPr>
          <p:cNvPr id="5" name="Text Box 2053"/>
          <p:cNvSpPr txBox="1">
            <a:spLocks noChangeArrowheads="1"/>
          </p:cNvSpPr>
          <p:nvPr/>
        </p:nvSpPr>
        <p:spPr bwMode="auto">
          <a:xfrm>
            <a:off x="6781800" y="6276975"/>
            <a:ext cx="2216150" cy="58102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Maintenance Study</a:t>
            </a:r>
          </a:p>
          <a:p>
            <a:r>
              <a:rPr lang="en-US" sz="1600"/>
              <a:t>Eyberg &amp; Boggs, 2005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785794"/>
            <a:ext cx="7772400" cy="4983181"/>
          </a:xfrm>
        </p:spPr>
        <p:txBody>
          <a:bodyPr/>
          <a:lstStyle/>
          <a:p>
            <a:r>
              <a:rPr lang="cs-CZ" dirty="0" smtClean="0"/>
              <a:t>Další metody založené na manuálech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23679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Multidimensionální</a:t>
            </a:r>
            <a:r>
              <a:rPr lang="cs-CZ" dirty="0" smtClean="0"/>
              <a:t> terapie pro dětské domovy (MTFC)</a:t>
            </a:r>
          </a:p>
          <a:p>
            <a:r>
              <a:rPr lang="cs-CZ" dirty="0" smtClean="0"/>
              <a:t>Internátní pobytový program MULTIFUNC </a:t>
            </a:r>
          </a:p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(FFT )</a:t>
            </a:r>
          </a:p>
          <a:p>
            <a:r>
              <a:rPr lang="cs-CZ" dirty="0" err="1" smtClean="0"/>
              <a:t>Parent</a:t>
            </a:r>
            <a:r>
              <a:rPr lang="cs-CZ" dirty="0" smtClean="0"/>
              <a:t> Management </a:t>
            </a:r>
            <a:r>
              <a:rPr lang="cs-CZ" dirty="0" err="1" smtClean="0"/>
              <a:t>Training</a:t>
            </a:r>
            <a:r>
              <a:rPr lang="cs-CZ" dirty="0" smtClean="0"/>
              <a:t> Oregon (PMTO)</a:t>
            </a:r>
          </a:p>
          <a:p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Solving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(PSST)</a:t>
            </a:r>
          </a:p>
          <a:p>
            <a:r>
              <a:rPr lang="cs-CZ" dirty="0" smtClean="0"/>
              <a:t>Positive </a:t>
            </a:r>
            <a:r>
              <a:rPr lang="cs-CZ" dirty="0" err="1" smtClean="0"/>
              <a:t>Parenting</a:t>
            </a:r>
            <a:r>
              <a:rPr lang="cs-CZ" dirty="0" smtClean="0"/>
              <a:t> Program (Triple P)</a:t>
            </a:r>
          </a:p>
          <a:p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MFTC </a:t>
            </a:r>
            <a:r>
              <a:rPr lang="cs-CZ" sz="2200" dirty="0"/>
              <a:t>(</a:t>
            </a:r>
            <a:r>
              <a:rPr lang="cs-CZ" sz="2200" dirty="0" err="1"/>
              <a:t>Chamberlain</a:t>
            </a:r>
            <a:r>
              <a:rPr lang="en-US" sz="2200" dirty="0"/>
              <a:t> &amp;</a:t>
            </a:r>
            <a:r>
              <a:rPr lang="cs-CZ" sz="2200" dirty="0"/>
              <a:t> </a:t>
            </a:r>
            <a:r>
              <a:rPr lang="cs-CZ" sz="2200" dirty="0" err="1"/>
              <a:t>Smith</a:t>
            </a:r>
            <a:r>
              <a:rPr lang="cs-CZ" sz="2200" dirty="0"/>
              <a:t>, 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Komunitní program vytvořen pro alternativní či ústavní výchovné internáty, především pro dětské domovy. </a:t>
            </a:r>
          </a:p>
          <a:p>
            <a:r>
              <a:rPr lang="cs-CZ" dirty="0" smtClean="0"/>
              <a:t>Internátní péče trvá 6-9 měsíců.</a:t>
            </a:r>
          </a:p>
          <a:p>
            <a:r>
              <a:rPr lang="cs-CZ" dirty="0" smtClean="0"/>
              <a:t>Vychovatelé získají 20-ti hodinový výcvik. </a:t>
            </a:r>
          </a:p>
          <a:p>
            <a:r>
              <a:rPr lang="cs-CZ" dirty="0" smtClean="0"/>
              <a:t>Opět kontrola supervizory.</a:t>
            </a:r>
          </a:p>
          <a:p>
            <a:r>
              <a:rPr lang="cs-CZ" dirty="0" err="1" smtClean="0"/>
              <a:t>Tokenový</a:t>
            </a:r>
            <a:r>
              <a:rPr lang="cs-CZ" dirty="0" smtClean="0"/>
              <a:t> systém odměn.</a:t>
            </a:r>
          </a:p>
          <a:p>
            <a:r>
              <a:rPr lang="cs-CZ" dirty="0" smtClean="0"/>
              <a:t>Výhoda – strukturovanost a kontrolovatelnost programu, vychovatel má jasné instrukce a supervize. Všichni vychovatelé musí dodržovat jasně daná pravidla – klienti nemají možnost tolik ovlivňovat režim.  </a:t>
            </a:r>
          </a:p>
          <a:p>
            <a:r>
              <a:rPr lang="cs-CZ" dirty="0" smtClean="0"/>
              <a:t>Zaměřen na delikventní a problematickou mládež. Používán pouze pokud byly vyčerpány ostatní možnosti. 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MULTIFUNC </a:t>
            </a:r>
            <a:r>
              <a:rPr lang="cs-CZ" sz="2200" dirty="0"/>
              <a:t>(Andersen, 2006)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Internátní pobyt – 6 měsíců, ambulantní léčba po pobytu 6 měsíců. </a:t>
            </a:r>
          </a:p>
          <a:p>
            <a:r>
              <a:rPr lang="cs-CZ" dirty="0" smtClean="0"/>
              <a:t>Pouze v případě, že klient prodělal bez úspěchu MST, poslední šance před ústavní léčbou.</a:t>
            </a:r>
          </a:p>
          <a:p>
            <a:r>
              <a:rPr lang="cs-CZ" dirty="0" smtClean="0"/>
              <a:t>Opět manuál + jejich výhody. </a:t>
            </a:r>
          </a:p>
          <a:p>
            <a:r>
              <a:rPr lang="cs-CZ" dirty="0" smtClean="0"/>
              <a:t>Práce s rodinou. </a:t>
            </a:r>
          </a:p>
          <a:p>
            <a:r>
              <a:rPr lang="cs-CZ" dirty="0" smtClean="0"/>
              <a:t>Založeno na výzkumech – výhoda – norský tým je nadšený, rád naváže mezinárodní spolupráci.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MST </a:t>
            </a:r>
            <a:r>
              <a:rPr lang="cs-CZ" sz="2000" dirty="0" smtClean="0"/>
              <a:t>(</a:t>
            </a:r>
            <a:r>
              <a:rPr lang="cs-CZ" sz="2000" dirty="0" err="1" smtClean="0"/>
              <a:t>Henggel</a:t>
            </a:r>
            <a:r>
              <a:rPr lang="en-US" sz="2000" dirty="0" err="1" smtClean="0"/>
              <a:t>er</a:t>
            </a:r>
            <a:r>
              <a:rPr lang="en-US" sz="2000" dirty="0" smtClean="0"/>
              <a:t> &amp;</a:t>
            </a:r>
            <a:r>
              <a:rPr lang="cs-CZ" sz="2000" dirty="0" smtClean="0"/>
              <a:t> </a:t>
            </a:r>
            <a:r>
              <a:rPr lang="en-US" sz="2000" dirty="0" smtClean="0"/>
              <a:t>Lee, 2003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Terapie zaměřená na adolescenty s vážnými projevy antisociálního a delikventního chování. </a:t>
            </a:r>
          </a:p>
          <a:p>
            <a:r>
              <a:rPr lang="cs-CZ" dirty="0" smtClean="0"/>
              <a:t>Základní princip MST je změna chování mladistvého v rámci rodinného a společenského systému. </a:t>
            </a:r>
          </a:p>
          <a:p>
            <a:r>
              <a:rPr lang="cs-CZ" dirty="0" smtClean="0"/>
              <a:t>Po </a:t>
            </a:r>
            <a:r>
              <a:rPr lang="cs-CZ" dirty="0"/>
              <a:t>z</a:t>
            </a:r>
            <a:r>
              <a:rPr lang="cs-CZ" dirty="0" smtClean="0"/>
              <a:t>jištěním faktorů </a:t>
            </a:r>
            <a:r>
              <a:rPr lang="cs-CZ" dirty="0"/>
              <a:t>z</a:t>
            </a:r>
            <a:r>
              <a:rPr lang="cs-CZ" dirty="0" smtClean="0"/>
              <a:t>působujících problémové chování se terapeut společně s celou rodinou zaměřuje na změnu podmínek, v nichž mladistvý žije.</a:t>
            </a:r>
          </a:p>
          <a:p>
            <a:r>
              <a:rPr lang="cs-CZ" dirty="0" smtClean="0"/>
              <a:t>Cíl terapie: zodpovědné chování mladistvého, prevence před ústavní výchovou.</a:t>
            </a:r>
          </a:p>
          <a:p>
            <a:r>
              <a:rPr lang="cs-CZ" dirty="0" smtClean="0"/>
              <a:t>Techniky: kognitivně-behaviorální terapie (KBT), behaviorální terapie (BT), pragmatická rodinná terapie, atd. Na základě postupné přeměny chování všech členů rodinného systému se mění celý rodinný systém, tedy i chování mladistvého. </a:t>
            </a:r>
          </a:p>
          <a:p>
            <a:r>
              <a:rPr lang="cs-CZ" dirty="0" smtClean="0"/>
              <a:t>Terapie se odehrává přímo doma a ve škole </a:t>
            </a:r>
          </a:p>
          <a:p>
            <a:r>
              <a:rPr lang="cs-CZ" dirty="0" smtClean="0"/>
              <a:t>Intervence dle potřeby, nejméně 1x za týden, terapeut je stále k dispozici na telefonu. 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(FFT)</a:t>
            </a:r>
            <a:br>
              <a:rPr lang="cs-CZ" dirty="0" smtClean="0"/>
            </a:br>
            <a:r>
              <a:rPr lang="cs-CZ" sz="2200" dirty="0"/>
              <a:t>(</a:t>
            </a:r>
            <a:r>
              <a:rPr lang="cs-CZ" sz="2200" dirty="0" err="1"/>
              <a:t>Sexton</a:t>
            </a:r>
            <a:r>
              <a:rPr lang="cs-CZ" sz="2200" dirty="0"/>
              <a:t>, Alexander, 2005)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Rodinná terapie, manuál, účinnost potvrzena výzkumy. </a:t>
            </a:r>
          </a:p>
          <a:p>
            <a:r>
              <a:rPr lang="cs-CZ" dirty="0" smtClean="0"/>
              <a:t>Pro vážně narušené mladistvé delikventy ve věku 10 – 18 let a jejich rodiny.</a:t>
            </a:r>
          </a:p>
          <a:p>
            <a:r>
              <a:rPr lang="cs-CZ" dirty="0" smtClean="0"/>
              <a:t>Od 8 – 12 jednohodinových intervencí v ambulanci či doma po 30 direktivních sezení u velmi vážných případů.</a:t>
            </a:r>
          </a:p>
          <a:p>
            <a:r>
              <a:rPr lang="cs-CZ" dirty="0" smtClean="0"/>
              <a:t>Vhodné pro Střediska výchovné péče a klinické psychology.</a:t>
            </a:r>
          </a:p>
          <a:p>
            <a:r>
              <a:rPr lang="cs-CZ" dirty="0" smtClean="0"/>
              <a:t>Hlavní metoda video (používá se k terapii i supervizi </a:t>
            </a:r>
            <a:r>
              <a:rPr lang="cs-CZ" dirty="0" smtClean="0"/>
              <a:t>případu).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Parent</a:t>
            </a:r>
            <a:r>
              <a:rPr lang="cs-CZ" sz="3600" dirty="0"/>
              <a:t> Management </a:t>
            </a:r>
            <a:r>
              <a:rPr lang="cs-CZ" sz="3600" dirty="0" err="1"/>
              <a:t>Training</a:t>
            </a:r>
            <a:r>
              <a:rPr lang="cs-CZ" sz="3600" dirty="0"/>
              <a:t> (PMTO)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/>
              <a:t>(</a:t>
            </a:r>
            <a:r>
              <a:rPr lang="cs-CZ" sz="2200" dirty="0" err="1"/>
              <a:t>Patterson</a:t>
            </a:r>
            <a:r>
              <a:rPr lang="cs-CZ" sz="2200" dirty="0"/>
              <a:t>, </a:t>
            </a:r>
            <a:r>
              <a:rPr lang="cs-CZ" sz="2200" dirty="0" err="1"/>
              <a:t>Reid</a:t>
            </a:r>
            <a:r>
              <a:rPr lang="cs-CZ" sz="2200" dirty="0"/>
              <a:t>, </a:t>
            </a:r>
            <a:r>
              <a:rPr lang="cs-CZ" sz="2200" dirty="0" err="1"/>
              <a:t>Jones</a:t>
            </a:r>
            <a:r>
              <a:rPr lang="cs-CZ" sz="2200" dirty="0"/>
              <a:t> </a:t>
            </a:r>
            <a:r>
              <a:rPr lang="en-US" sz="2200" dirty="0"/>
              <a:t>&amp; </a:t>
            </a:r>
            <a:r>
              <a:rPr lang="cs-CZ" sz="2200" dirty="0" err="1"/>
              <a:t>Conger</a:t>
            </a:r>
            <a:r>
              <a:rPr lang="cs-CZ" sz="2200" dirty="0"/>
              <a:t>, 1975)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Behaviorální terapie zaměřená na nácvik dovedností rodičů </a:t>
            </a:r>
          </a:p>
          <a:p>
            <a:r>
              <a:rPr lang="cs-CZ" sz="2800" dirty="0">
                <a:latin typeface="+mj-lt"/>
                <a:ea typeface="+mj-ea"/>
                <a:cs typeface="+mj-cs"/>
              </a:rPr>
              <a:t>Na základě nových dovedností rodiče ovlivňují chování dítěte.</a:t>
            </a:r>
          </a:p>
          <a:p>
            <a:r>
              <a:rPr lang="cs-CZ" sz="2800" dirty="0">
                <a:latin typeface="+mj-lt"/>
                <a:ea typeface="+mj-ea"/>
                <a:cs typeface="+mj-cs"/>
              </a:rPr>
              <a:t>Pro rodiče dětí ve věku 3-12 let.</a:t>
            </a:r>
          </a:p>
          <a:p>
            <a:r>
              <a:rPr lang="cs-CZ" sz="2800" dirty="0">
                <a:latin typeface="+mj-lt"/>
                <a:ea typeface="+mj-ea"/>
                <a:cs typeface="+mj-cs"/>
              </a:rPr>
              <a:t>Délka léčby variuje dle potřeb rodičů.</a:t>
            </a:r>
          </a:p>
          <a:p>
            <a:r>
              <a:rPr lang="cs-CZ" sz="2800" dirty="0">
                <a:latin typeface="+mj-lt"/>
                <a:ea typeface="+mj-ea"/>
                <a:cs typeface="+mj-cs"/>
              </a:rPr>
              <a:t>Kromě každotýdenních sezení jsou umožněny i telefonáty pro rodiče v nouzi. </a:t>
            </a:r>
          </a:p>
          <a:p>
            <a:r>
              <a:rPr lang="cs-CZ" sz="2800" dirty="0">
                <a:latin typeface="+mj-lt"/>
                <a:ea typeface="+mj-ea"/>
                <a:cs typeface="+mj-cs"/>
              </a:rPr>
              <a:t>Většinou se počet sezení pohybuje kolem 17, v případě víkendových telefonických hovorů se počet sezení snižuje na i na 10.</a:t>
            </a:r>
          </a:p>
          <a:p>
            <a:pPr>
              <a:buNone/>
            </a:pPr>
            <a:r>
              <a:rPr lang="cs-CZ" sz="2800" dirty="0">
                <a:latin typeface="+mj-lt"/>
                <a:ea typeface="+mj-ea"/>
                <a:cs typeface="+mj-cs"/>
              </a:rPr>
              <a:t> </a:t>
            </a:r>
          </a:p>
          <a:p>
            <a:endParaRPr lang="cs-CZ" sz="2000" dirty="0" smtClean="0">
              <a:latin typeface="+mj-lt"/>
              <a:ea typeface="+mj-ea"/>
              <a:cs typeface="+mj-cs"/>
            </a:endParaRPr>
          </a:p>
          <a:p>
            <a:endParaRPr lang="cs-CZ" sz="2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Problem</a:t>
            </a:r>
            <a:r>
              <a:rPr lang="cs-CZ" sz="3600" dirty="0"/>
              <a:t>-</a:t>
            </a:r>
            <a:r>
              <a:rPr lang="cs-CZ" sz="3600" dirty="0" err="1"/>
              <a:t>Solving</a:t>
            </a:r>
            <a:r>
              <a:rPr lang="cs-CZ" sz="3600" dirty="0"/>
              <a:t> </a:t>
            </a:r>
            <a:r>
              <a:rPr lang="cs-CZ" sz="3600" dirty="0" err="1"/>
              <a:t>Therapy</a:t>
            </a:r>
            <a:r>
              <a:rPr lang="cs-CZ" sz="3600" dirty="0"/>
              <a:t> </a:t>
            </a:r>
            <a:r>
              <a:rPr lang="cs-CZ" sz="3600" dirty="0" err="1"/>
              <a:t>Training</a:t>
            </a:r>
            <a:r>
              <a:rPr lang="cs-CZ" sz="3600" dirty="0"/>
              <a:t> (PSST)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/>
              <a:t>(</a:t>
            </a:r>
            <a:r>
              <a:rPr lang="cs-CZ" sz="2200" dirty="0" err="1"/>
              <a:t>Kazdin</a:t>
            </a:r>
            <a:r>
              <a:rPr lang="cs-CZ" sz="2200" dirty="0"/>
              <a:t>, 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Behaviorální terapie zaměřená na děti ve věku 7-13 let. </a:t>
            </a:r>
          </a:p>
          <a:p>
            <a:r>
              <a:rPr lang="cs-CZ" dirty="0" smtClean="0"/>
              <a:t>Počet sezení většinou 20 – 25, po 40-50 minutách. </a:t>
            </a:r>
          </a:p>
          <a:p>
            <a:r>
              <a:rPr lang="cs-CZ" dirty="0" smtClean="0"/>
              <a:t>Klientem je dítě, s rodičem udržuje terapeut příležitostný kontakt. </a:t>
            </a:r>
          </a:p>
          <a:p>
            <a:r>
              <a:rPr lang="cs-CZ" dirty="0" smtClean="0"/>
              <a:t>Děti se učí, jak zvládat a řešit zátěžové situace. </a:t>
            </a:r>
          </a:p>
          <a:p>
            <a:r>
              <a:rPr lang="cs-CZ" dirty="0" smtClean="0"/>
              <a:t>Mezi dovednosti patří identifikace problému, generování řešení problému, zvažování pro a proti, rozhodování a hodnocení výsledku. </a:t>
            </a:r>
          </a:p>
          <a:p>
            <a:r>
              <a:rPr lang="cs-CZ" dirty="0" smtClean="0"/>
              <a:t>Používané techniky: hraní rolí, modelování situací, </a:t>
            </a:r>
            <a:r>
              <a:rPr lang="cs-CZ" dirty="0" err="1" smtClean="0"/>
              <a:t>tokeny</a:t>
            </a:r>
            <a:r>
              <a:rPr lang="cs-CZ" dirty="0" smtClean="0"/>
              <a:t>, úkoly a hry zaměřené na školní prostředí.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Triple 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Preventivní program vypracovaný v pěti úrovních – od informativních letáků po 20-ti hodinová sezení podobná výše zmíněným behaviorálním terapiím. </a:t>
            </a:r>
          </a:p>
          <a:p>
            <a:r>
              <a:rPr lang="cs-CZ" dirty="0" smtClean="0"/>
              <a:t>Výhodou: propojenost primární, sekundární a </a:t>
            </a:r>
            <a:r>
              <a:rPr lang="cs-CZ" dirty="0" err="1" smtClean="0"/>
              <a:t>terciální</a:t>
            </a:r>
            <a:r>
              <a:rPr lang="cs-CZ" dirty="0" smtClean="0"/>
              <a:t> prevence.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MST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Rodina je vždy přítomna, neboť nikam nedochází, terapeut dochází za nimi.</a:t>
            </a:r>
          </a:p>
          <a:p>
            <a:r>
              <a:rPr lang="cs-CZ" dirty="0" smtClean="0"/>
              <a:t>Terapeut vidí reálné prostředí mladistvého, mladistvý nemůže manipulovat údaji, neboť jej terapeut vidí přímo v akci (in </a:t>
            </a:r>
            <a:r>
              <a:rPr lang="cs-CZ" dirty="0" err="1" smtClean="0"/>
              <a:t>vivo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Flexibilita – terapeut vybírá nejvhodnější terapeutickou metodu dle situace. </a:t>
            </a:r>
          </a:p>
          <a:p>
            <a:r>
              <a:rPr lang="cs-CZ" dirty="0" smtClean="0"/>
              <a:t>Kontrolovatelnost postupu – KBT i BT jsou podloženy výsledky výzkumů i teorií. </a:t>
            </a:r>
          </a:p>
          <a:p>
            <a:r>
              <a:rPr lang="cs-CZ" dirty="0" smtClean="0"/>
              <a:t>Hierarchická kontrola – na terapeuta dohlíží pravidelně supervizor, na kterého dohlíží jeho supervizor. Systém je kontrolován z více stran (viz dále).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3581400" y="3581400"/>
            <a:ext cx="1524000" cy="914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nb-NO" sz="3600" b="1">
                <a:solidFill>
                  <a:schemeClr val="tx1"/>
                </a:solidFill>
                <a:latin typeface="Verdana" pitchFamily="34" charset="0"/>
              </a:rPr>
              <a:t>MST</a:t>
            </a:r>
            <a:endParaRPr kumimoji="0" lang="en-GB" sz="3600" b="1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05200" y="2514600"/>
            <a:ext cx="16764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Cíle </a:t>
            </a:r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&amp;</a:t>
            </a: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Směrnice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29000" y="1447800"/>
            <a:ext cx="1828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Pracovní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plánování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05200" y="4724400"/>
            <a:ext cx="17526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Měsíční</a:t>
            </a: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přehled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867400" y="2133600"/>
            <a:ext cx="2362200" cy="1066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Týdenní klinická</a:t>
            </a:r>
            <a:endParaRPr kumimoji="0" lang="nb-NO" sz="2000">
              <a:solidFill>
                <a:schemeClr val="tx1"/>
              </a:solidFill>
              <a:latin typeface="Verdana" pitchFamily="34" charset="0"/>
            </a:endParaRP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upervi</a:t>
            </a:r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ze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372225" y="3573463"/>
            <a:ext cx="2438400" cy="1143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Týdenní klinické </a:t>
            </a:r>
            <a:endParaRPr kumimoji="0" lang="nb-NO" sz="2000">
              <a:solidFill>
                <a:schemeClr val="tx1"/>
              </a:solidFill>
              <a:latin typeface="Verdana" pitchFamily="34" charset="0"/>
            </a:endParaRP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konzultace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84213" y="1700213"/>
            <a:ext cx="2133600" cy="1371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5 </a:t>
            </a:r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dní</a:t>
            </a:r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 MST </a:t>
            </a: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výcvik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188" y="4800600"/>
            <a:ext cx="2160587" cy="129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Individu</a:t>
            </a:r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á</a:t>
            </a:r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l</a:t>
            </a:r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ní</a:t>
            </a:r>
            <a:endParaRPr kumimoji="0" lang="nb-NO" sz="2000">
              <a:solidFill>
                <a:schemeClr val="tx1"/>
              </a:solidFill>
              <a:latin typeface="Verdana" pitchFamily="34" charset="0"/>
            </a:endParaRP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rozvojové </a:t>
            </a:r>
            <a:endParaRPr kumimoji="0" lang="nb-NO" sz="2000">
              <a:solidFill>
                <a:schemeClr val="tx1"/>
              </a:solidFill>
              <a:latin typeface="Verdana" pitchFamily="34" charset="0"/>
            </a:endParaRPr>
          </a:p>
          <a:p>
            <a:pPr algn="ctr" eaLnBrk="0" hangingPunct="0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p</a:t>
            </a:r>
            <a:r>
              <a:rPr kumimoji="0" lang="nb-NO" sz="2000">
                <a:solidFill>
                  <a:schemeClr val="tx1"/>
                </a:solidFill>
                <a:latin typeface="Verdana" pitchFamily="34" charset="0"/>
              </a:rPr>
              <a:t>l</a:t>
            </a:r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ány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4267200" y="4495800"/>
            <a:ext cx="76200" cy="152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484438" y="2997200"/>
            <a:ext cx="1150937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2411413" y="4292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5029200" y="2997200"/>
            <a:ext cx="982663" cy="736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5148263" y="4149725"/>
            <a:ext cx="1152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4267200" y="2133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4267200" y="32004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343400" y="5562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533400" y="457200"/>
            <a:ext cx="6934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nb-NO" sz="2800" b="1">
                <a:solidFill>
                  <a:schemeClr val="tx1"/>
                </a:solidFill>
                <a:latin typeface="Verdana" pitchFamily="34" charset="0"/>
              </a:rPr>
              <a:t>THE MST MODEL</a:t>
            </a:r>
            <a:endParaRPr kumimoji="0" lang="en-GB" sz="2800" b="1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867400" y="54102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5486400" y="5257800"/>
            <a:ext cx="304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Dodržování léčebného </a:t>
            </a:r>
            <a:endParaRPr kumimoji="0" lang="nb-NO" sz="2000">
              <a:solidFill>
                <a:schemeClr val="tx1"/>
              </a:solidFill>
              <a:latin typeface="Verdana" pitchFamily="34" charset="0"/>
            </a:endParaRPr>
          </a:p>
          <a:p>
            <a:pPr algn="ctr"/>
            <a:r>
              <a:rPr kumimoji="0" lang="cs-CZ" sz="2000">
                <a:solidFill>
                  <a:schemeClr val="tx1"/>
                </a:solidFill>
                <a:latin typeface="Verdana" pitchFamily="34" charset="0"/>
              </a:rPr>
              <a:t>postupu</a:t>
            </a:r>
            <a:endParaRPr kumimoji="0" lang="en-GB" sz="2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 flipV="1">
            <a:off x="4953000" y="4419600"/>
            <a:ext cx="127476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2195513" y="4005263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MST systém v praxi:</a:t>
            </a:r>
          </a:p>
        </p:txBody>
      </p:sp>
      <p:sp>
        <p:nvSpPr>
          <p:cNvPr id="3" name="Freeform 4"/>
          <p:cNvSpPr>
            <a:spLocks/>
          </p:cNvSpPr>
          <p:nvPr/>
        </p:nvSpPr>
        <p:spPr bwMode="auto">
          <a:xfrm>
            <a:off x="412750" y="1538288"/>
            <a:ext cx="8326438" cy="3386137"/>
          </a:xfrm>
          <a:custGeom>
            <a:avLst/>
            <a:gdLst/>
            <a:ahLst/>
            <a:cxnLst>
              <a:cxn ang="0">
                <a:pos x="4840" y="6"/>
              </a:cxn>
              <a:cxn ang="0">
                <a:pos x="4316" y="33"/>
              </a:cxn>
              <a:cxn ang="0">
                <a:pos x="3684" y="96"/>
              </a:cxn>
              <a:cxn ang="0">
                <a:pos x="3203" y="167"/>
              </a:cxn>
              <a:cxn ang="0">
                <a:pos x="2744" y="257"/>
              </a:cxn>
              <a:cxn ang="0">
                <a:pos x="2312" y="363"/>
              </a:cxn>
              <a:cxn ang="0">
                <a:pos x="1907" y="486"/>
              </a:cxn>
              <a:cxn ang="0">
                <a:pos x="1535" y="624"/>
              </a:cxn>
              <a:cxn ang="0">
                <a:pos x="1197" y="775"/>
              </a:cxn>
              <a:cxn ang="0">
                <a:pos x="894" y="940"/>
              </a:cxn>
              <a:cxn ang="0">
                <a:pos x="631" y="1117"/>
              </a:cxn>
              <a:cxn ang="0">
                <a:pos x="411" y="1303"/>
              </a:cxn>
              <a:cxn ang="0">
                <a:pos x="234" y="1499"/>
              </a:cxn>
              <a:cxn ang="0">
                <a:pos x="105" y="1702"/>
              </a:cxn>
              <a:cxn ang="0">
                <a:pos x="27" y="1915"/>
              </a:cxn>
              <a:cxn ang="0">
                <a:pos x="0" y="2134"/>
              </a:cxn>
              <a:cxn ang="0">
                <a:pos x="27" y="2350"/>
              </a:cxn>
              <a:cxn ang="0">
                <a:pos x="105" y="2563"/>
              </a:cxn>
              <a:cxn ang="0">
                <a:pos x="234" y="2767"/>
              </a:cxn>
              <a:cxn ang="0">
                <a:pos x="411" y="2962"/>
              </a:cxn>
              <a:cxn ang="0">
                <a:pos x="631" y="3150"/>
              </a:cxn>
              <a:cxn ang="0">
                <a:pos x="894" y="3325"/>
              </a:cxn>
              <a:cxn ang="0">
                <a:pos x="1197" y="3490"/>
              </a:cxn>
              <a:cxn ang="0">
                <a:pos x="1535" y="3642"/>
              </a:cxn>
              <a:cxn ang="0">
                <a:pos x="1907" y="3780"/>
              </a:cxn>
              <a:cxn ang="0">
                <a:pos x="2312" y="3903"/>
              </a:cxn>
              <a:cxn ang="0">
                <a:pos x="2744" y="4008"/>
              </a:cxn>
              <a:cxn ang="0">
                <a:pos x="3203" y="4098"/>
              </a:cxn>
              <a:cxn ang="0">
                <a:pos x="3684" y="4171"/>
              </a:cxn>
              <a:cxn ang="0">
                <a:pos x="4316" y="4232"/>
              </a:cxn>
              <a:cxn ang="0">
                <a:pos x="4840" y="4259"/>
              </a:cxn>
              <a:cxn ang="0">
                <a:pos x="5379" y="4265"/>
              </a:cxn>
              <a:cxn ang="0">
                <a:pos x="5912" y="4250"/>
              </a:cxn>
              <a:cxn ang="0">
                <a:pos x="6555" y="4200"/>
              </a:cxn>
              <a:cxn ang="0">
                <a:pos x="7047" y="4137"/>
              </a:cxn>
              <a:cxn ang="0">
                <a:pos x="7517" y="4056"/>
              </a:cxn>
              <a:cxn ang="0">
                <a:pos x="7964" y="3958"/>
              </a:cxn>
              <a:cxn ang="0">
                <a:pos x="8382" y="3843"/>
              </a:cxn>
              <a:cxn ang="0">
                <a:pos x="8770" y="3713"/>
              </a:cxn>
              <a:cxn ang="0">
                <a:pos x="9127" y="3567"/>
              </a:cxn>
              <a:cxn ang="0">
                <a:pos x="9447" y="3409"/>
              </a:cxn>
              <a:cxn ang="0">
                <a:pos x="9729" y="3239"/>
              </a:cxn>
              <a:cxn ang="0">
                <a:pos x="9971" y="3058"/>
              </a:cxn>
              <a:cxn ang="0">
                <a:pos x="10171" y="2866"/>
              </a:cxn>
              <a:cxn ang="0">
                <a:pos x="10322" y="2665"/>
              </a:cxn>
              <a:cxn ang="0">
                <a:pos x="10428" y="2458"/>
              </a:cxn>
              <a:cxn ang="0">
                <a:pos x="10482" y="2243"/>
              </a:cxn>
              <a:cxn ang="0">
                <a:pos x="10482" y="2022"/>
              </a:cxn>
              <a:cxn ang="0">
                <a:pos x="10428" y="1807"/>
              </a:cxn>
              <a:cxn ang="0">
                <a:pos x="10322" y="1600"/>
              </a:cxn>
              <a:cxn ang="0">
                <a:pos x="10171" y="1399"/>
              </a:cxn>
              <a:cxn ang="0">
                <a:pos x="9971" y="1207"/>
              </a:cxn>
              <a:cxn ang="0">
                <a:pos x="9729" y="1027"/>
              </a:cxn>
              <a:cxn ang="0">
                <a:pos x="9447" y="856"/>
              </a:cxn>
              <a:cxn ang="0">
                <a:pos x="9127" y="698"/>
              </a:cxn>
              <a:cxn ang="0">
                <a:pos x="8770" y="553"/>
              </a:cxn>
              <a:cxn ang="0">
                <a:pos x="8382" y="422"/>
              </a:cxn>
              <a:cxn ang="0">
                <a:pos x="7964" y="309"/>
              </a:cxn>
              <a:cxn ang="0">
                <a:pos x="7517" y="209"/>
              </a:cxn>
              <a:cxn ang="0">
                <a:pos x="7047" y="129"/>
              </a:cxn>
              <a:cxn ang="0">
                <a:pos x="6555" y="67"/>
              </a:cxn>
              <a:cxn ang="0">
                <a:pos x="5912" y="15"/>
              </a:cxn>
              <a:cxn ang="0">
                <a:pos x="5379" y="0"/>
              </a:cxn>
            </a:cxnLst>
            <a:rect l="0" t="0" r="r" b="b"/>
            <a:pathLst>
              <a:path w="10489" h="4267">
                <a:moveTo>
                  <a:pt x="5245" y="0"/>
                </a:moveTo>
                <a:lnTo>
                  <a:pt x="5108" y="0"/>
                </a:lnTo>
                <a:lnTo>
                  <a:pt x="4974" y="2"/>
                </a:lnTo>
                <a:lnTo>
                  <a:pt x="4840" y="6"/>
                </a:lnTo>
                <a:lnTo>
                  <a:pt x="4707" y="10"/>
                </a:lnTo>
                <a:lnTo>
                  <a:pt x="4575" y="15"/>
                </a:lnTo>
                <a:lnTo>
                  <a:pt x="4444" y="23"/>
                </a:lnTo>
                <a:lnTo>
                  <a:pt x="4316" y="33"/>
                </a:lnTo>
                <a:lnTo>
                  <a:pt x="4187" y="42"/>
                </a:lnTo>
                <a:lnTo>
                  <a:pt x="3934" y="67"/>
                </a:lnTo>
                <a:lnTo>
                  <a:pt x="3807" y="81"/>
                </a:lnTo>
                <a:lnTo>
                  <a:pt x="3684" y="96"/>
                </a:lnTo>
                <a:lnTo>
                  <a:pt x="3562" y="111"/>
                </a:lnTo>
                <a:lnTo>
                  <a:pt x="3441" y="129"/>
                </a:lnTo>
                <a:lnTo>
                  <a:pt x="3320" y="148"/>
                </a:lnTo>
                <a:lnTo>
                  <a:pt x="3203" y="167"/>
                </a:lnTo>
                <a:lnTo>
                  <a:pt x="3086" y="188"/>
                </a:lnTo>
                <a:lnTo>
                  <a:pt x="2971" y="209"/>
                </a:lnTo>
                <a:lnTo>
                  <a:pt x="2855" y="232"/>
                </a:lnTo>
                <a:lnTo>
                  <a:pt x="2744" y="257"/>
                </a:lnTo>
                <a:lnTo>
                  <a:pt x="2633" y="282"/>
                </a:lnTo>
                <a:lnTo>
                  <a:pt x="2523" y="309"/>
                </a:lnTo>
                <a:lnTo>
                  <a:pt x="2418" y="336"/>
                </a:lnTo>
                <a:lnTo>
                  <a:pt x="2312" y="363"/>
                </a:lnTo>
                <a:lnTo>
                  <a:pt x="2207" y="393"/>
                </a:lnTo>
                <a:lnTo>
                  <a:pt x="2105" y="422"/>
                </a:lnTo>
                <a:lnTo>
                  <a:pt x="2005" y="455"/>
                </a:lnTo>
                <a:lnTo>
                  <a:pt x="1907" y="486"/>
                </a:lnTo>
                <a:lnTo>
                  <a:pt x="1811" y="520"/>
                </a:lnTo>
                <a:lnTo>
                  <a:pt x="1717" y="553"/>
                </a:lnTo>
                <a:lnTo>
                  <a:pt x="1625" y="589"/>
                </a:lnTo>
                <a:lnTo>
                  <a:pt x="1535" y="624"/>
                </a:lnTo>
                <a:lnTo>
                  <a:pt x="1447" y="660"/>
                </a:lnTo>
                <a:lnTo>
                  <a:pt x="1362" y="698"/>
                </a:lnTo>
                <a:lnTo>
                  <a:pt x="1278" y="737"/>
                </a:lnTo>
                <a:lnTo>
                  <a:pt x="1197" y="775"/>
                </a:lnTo>
                <a:lnTo>
                  <a:pt x="1117" y="816"/>
                </a:lnTo>
                <a:lnTo>
                  <a:pt x="1042" y="856"/>
                </a:lnTo>
                <a:lnTo>
                  <a:pt x="967" y="898"/>
                </a:lnTo>
                <a:lnTo>
                  <a:pt x="894" y="940"/>
                </a:lnTo>
                <a:lnTo>
                  <a:pt x="825" y="982"/>
                </a:lnTo>
                <a:lnTo>
                  <a:pt x="758" y="1027"/>
                </a:lnTo>
                <a:lnTo>
                  <a:pt x="695" y="1071"/>
                </a:lnTo>
                <a:lnTo>
                  <a:pt x="631" y="1117"/>
                </a:lnTo>
                <a:lnTo>
                  <a:pt x="574" y="1161"/>
                </a:lnTo>
                <a:lnTo>
                  <a:pt x="516" y="1207"/>
                </a:lnTo>
                <a:lnTo>
                  <a:pt x="462" y="1255"/>
                </a:lnTo>
                <a:lnTo>
                  <a:pt x="411" y="1303"/>
                </a:lnTo>
                <a:lnTo>
                  <a:pt x="363" y="1351"/>
                </a:lnTo>
                <a:lnTo>
                  <a:pt x="317" y="1399"/>
                </a:lnTo>
                <a:lnTo>
                  <a:pt x="274" y="1449"/>
                </a:lnTo>
                <a:lnTo>
                  <a:pt x="234" y="1499"/>
                </a:lnTo>
                <a:lnTo>
                  <a:pt x="198" y="1548"/>
                </a:lnTo>
                <a:lnTo>
                  <a:pt x="165" y="1600"/>
                </a:lnTo>
                <a:lnTo>
                  <a:pt x="134" y="1650"/>
                </a:lnTo>
                <a:lnTo>
                  <a:pt x="105" y="1702"/>
                </a:lnTo>
                <a:lnTo>
                  <a:pt x="81" y="1756"/>
                </a:lnTo>
                <a:lnTo>
                  <a:pt x="59" y="1807"/>
                </a:lnTo>
                <a:lnTo>
                  <a:pt x="40" y="1861"/>
                </a:lnTo>
                <a:lnTo>
                  <a:pt x="27" y="1915"/>
                </a:lnTo>
                <a:lnTo>
                  <a:pt x="13" y="1969"/>
                </a:lnTo>
                <a:lnTo>
                  <a:pt x="6" y="2022"/>
                </a:lnTo>
                <a:lnTo>
                  <a:pt x="0" y="2078"/>
                </a:lnTo>
                <a:lnTo>
                  <a:pt x="0" y="2134"/>
                </a:lnTo>
                <a:lnTo>
                  <a:pt x="0" y="2187"/>
                </a:lnTo>
                <a:lnTo>
                  <a:pt x="6" y="2243"/>
                </a:lnTo>
                <a:lnTo>
                  <a:pt x="13" y="2297"/>
                </a:lnTo>
                <a:lnTo>
                  <a:pt x="27" y="2350"/>
                </a:lnTo>
                <a:lnTo>
                  <a:pt x="40" y="2404"/>
                </a:lnTo>
                <a:lnTo>
                  <a:pt x="59" y="2458"/>
                </a:lnTo>
                <a:lnTo>
                  <a:pt x="81" y="2510"/>
                </a:lnTo>
                <a:lnTo>
                  <a:pt x="105" y="2563"/>
                </a:lnTo>
                <a:lnTo>
                  <a:pt x="134" y="2615"/>
                </a:lnTo>
                <a:lnTo>
                  <a:pt x="165" y="2665"/>
                </a:lnTo>
                <a:lnTo>
                  <a:pt x="198" y="2717"/>
                </a:lnTo>
                <a:lnTo>
                  <a:pt x="234" y="2767"/>
                </a:lnTo>
                <a:lnTo>
                  <a:pt x="274" y="2817"/>
                </a:lnTo>
                <a:lnTo>
                  <a:pt x="317" y="2866"/>
                </a:lnTo>
                <a:lnTo>
                  <a:pt x="363" y="2914"/>
                </a:lnTo>
                <a:lnTo>
                  <a:pt x="411" y="2962"/>
                </a:lnTo>
                <a:lnTo>
                  <a:pt x="462" y="3010"/>
                </a:lnTo>
                <a:lnTo>
                  <a:pt x="516" y="3058"/>
                </a:lnTo>
                <a:lnTo>
                  <a:pt x="574" y="3104"/>
                </a:lnTo>
                <a:lnTo>
                  <a:pt x="631" y="3150"/>
                </a:lnTo>
                <a:lnTo>
                  <a:pt x="695" y="3195"/>
                </a:lnTo>
                <a:lnTo>
                  <a:pt x="758" y="3239"/>
                </a:lnTo>
                <a:lnTo>
                  <a:pt x="825" y="3283"/>
                </a:lnTo>
                <a:lnTo>
                  <a:pt x="894" y="3325"/>
                </a:lnTo>
                <a:lnTo>
                  <a:pt x="967" y="3367"/>
                </a:lnTo>
                <a:lnTo>
                  <a:pt x="1042" y="3409"/>
                </a:lnTo>
                <a:lnTo>
                  <a:pt x="1117" y="3450"/>
                </a:lnTo>
                <a:lnTo>
                  <a:pt x="1197" y="3490"/>
                </a:lnTo>
                <a:lnTo>
                  <a:pt x="1278" y="3528"/>
                </a:lnTo>
                <a:lnTo>
                  <a:pt x="1362" y="3567"/>
                </a:lnTo>
                <a:lnTo>
                  <a:pt x="1447" y="3605"/>
                </a:lnTo>
                <a:lnTo>
                  <a:pt x="1535" y="3642"/>
                </a:lnTo>
                <a:lnTo>
                  <a:pt x="1625" y="3678"/>
                </a:lnTo>
                <a:lnTo>
                  <a:pt x="1717" y="3713"/>
                </a:lnTo>
                <a:lnTo>
                  <a:pt x="1811" y="3745"/>
                </a:lnTo>
                <a:lnTo>
                  <a:pt x="1907" y="3780"/>
                </a:lnTo>
                <a:lnTo>
                  <a:pt x="2005" y="3810"/>
                </a:lnTo>
                <a:lnTo>
                  <a:pt x="2105" y="3843"/>
                </a:lnTo>
                <a:lnTo>
                  <a:pt x="2207" y="3872"/>
                </a:lnTo>
                <a:lnTo>
                  <a:pt x="2312" y="3903"/>
                </a:lnTo>
                <a:lnTo>
                  <a:pt x="2418" y="3929"/>
                </a:lnTo>
                <a:lnTo>
                  <a:pt x="2523" y="3958"/>
                </a:lnTo>
                <a:lnTo>
                  <a:pt x="2633" y="3983"/>
                </a:lnTo>
                <a:lnTo>
                  <a:pt x="2744" y="4008"/>
                </a:lnTo>
                <a:lnTo>
                  <a:pt x="2855" y="4033"/>
                </a:lnTo>
                <a:lnTo>
                  <a:pt x="2971" y="4056"/>
                </a:lnTo>
                <a:lnTo>
                  <a:pt x="3086" y="4077"/>
                </a:lnTo>
                <a:lnTo>
                  <a:pt x="3203" y="4098"/>
                </a:lnTo>
                <a:lnTo>
                  <a:pt x="3320" y="4117"/>
                </a:lnTo>
                <a:lnTo>
                  <a:pt x="3441" y="4137"/>
                </a:lnTo>
                <a:lnTo>
                  <a:pt x="3562" y="4154"/>
                </a:lnTo>
                <a:lnTo>
                  <a:pt x="3684" y="4171"/>
                </a:lnTo>
                <a:lnTo>
                  <a:pt x="3807" y="4185"/>
                </a:lnTo>
                <a:lnTo>
                  <a:pt x="3934" y="4200"/>
                </a:lnTo>
                <a:lnTo>
                  <a:pt x="4187" y="4223"/>
                </a:lnTo>
                <a:lnTo>
                  <a:pt x="4316" y="4232"/>
                </a:lnTo>
                <a:lnTo>
                  <a:pt x="4444" y="4242"/>
                </a:lnTo>
                <a:lnTo>
                  <a:pt x="4575" y="4250"/>
                </a:lnTo>
                <a:lnTo>
                  <a:pt x="4707" y="4256"/>
                </a:lnTo>
                <a:lnTo>
                  <a:pt x="4840" y="4259"/>
                </a:lnTo>
                <a:lnTo>
                  <a:pt x="4974" y="4263"/>
                </a:lnTo>
                <a:lnTo>
                  <a:pt x="5108" y="4265"/>
                </a:lnTo>
                <a:lnTo>
                  <a:pt x="5245" y="4267"/>
                </a:lnTo>
                <a:lnTo>
                  <a:pt x="5379" y="4265"/>
                </a:lnTo>
                <a:lnTo>
                  <a:pt x="5513" y="4263"/>
                </a:lnTo>
                <a:lnTo>
                  <a:pt x="5648" y="4259"/>
                </a:lnTo>
                <a:lnTo>
                  <a:pt x="5780" y="4256"/>
                </a:lnTo>
                <a:lnTo>
                  <a:pt x="5912" y="4250"/>
                </a:lnTo>
                <a:lnTo>
                  <a:pt x="6043" y="4242"/>
                </a:lnTo>
                <a:lnTo>
                  <a:pt x="6171" y="4232"/>
                </a:lnTo>
                <a:lnTo>
                  <a:pt x="6300" y="4223"/>
                </a:lnTo>
                <a:lnTo>
                  <a:pt x="6555" y="4200"/>
                </a:lnTo>
                <a:lnTo>
                  <a:pt x="6680" y="4185"/>
                </a:lnTo>
                <a:lnTo>
                  <a:pt x="6803" y="4171"/>
                </a:lnTo>
                <a:lnTo>
                  <a:pt x="6926" y="4154"/>
                </a:lnTo>
                <a:lnTo>
                  <a:pt x="7047" y="4137"/>
                </a:lnTo>
                <a:lnTo>
                  <a:pt x="7167" y="4117"/>
                </a:lnTo>
                <a:lnTo>
                  <a:pt x="7285" y="4098"/>
                </a:lnTo>
                <a:lnTo>
                  <a:pt x="7402" y="4077"/>
                </a:lnTo>
                <a:lnTo>
                  <a:pt x="7517" y="4056"/>
                </a:lnTo>
                <a:lnTo>
                  <a:pt x="7632" y="4033"/>
                </a:lnTo>
                <a:lnTo>
                  <a:pt x="7743" y="4008"/>
                </a:lnTo>
                <a:lnTo>
                  <a:pt x="7854" y="3983"/>
                </a:lnTo>
                <a:lnTo>
                  <a:pt x="7964" y="3958"/>
                </a:lnTo>
                <a:lnTo>
                  <a:pt x="8071" y="3929"/>
                </a:lnTo>
                <a:lnTo>
                  <a:pt x="8177" y="3903"/>
                </a:lnTo>
                <a:lnTo>
                  <a:pt x="8280" y="3872"/>
                </a:lnTo>
                <a:lnTo>
                  <a:pt x="8382" y="3843"/>
                </a:lnTo>
                <a:lnTo>
                  <a:pt x="8482" y="3810"/>
                </a:lnTo>
                <a:lnTo>
                  <a:pt x="8580" y="3780"/>
                </a:lnTo>
                <a:lnTo>
                  <a:pt x="8676" y="3745"/>
                </a:lnTo>
                <a:lnTo>
                  <a:pt x="8770" y="3713"/>
                </a:lnTo>
                <a:lnTo>
                  <a:pt x="8862" y="3678"/>
                </a:lnTo>
                <a:lnTo>
                  <a:pt x="8952" y="3642"/>
                </a:lnTo>
                <a:lnTo>
                  <a:pt x="9040" y="3605"/>
                </a:lnTo>
                <a:lnTo>
                  <a:pt x="9127" y="3567"/>
                </a:lnTo>
                <a:lnTo>
                  <a:pt x="9209" y="3528"/>
                </a:lnTo>
                <a:lnTo>
                  <a:pt x="9290" y="3490"/>
                </a:lnTo>
                <a:lnTo>
                  <a:pt x="9371" y="3450"/>
                </a:lnTo>
                <a:lnTo>
                  <a:pt x="9447" y="3409"/>
                </a:lnTo>
                <a:lnTo>
                  <a:pt x="9520" y="3367"/>
                </a:lnTo>
                <a:lnTo>
                  <a:pt x="9593" y="3325"/>
                </a:lnTo>
                <a:lnTo>
                  <a:pt x="9662" y="3283"/>
                </a:lnTo>
                <a:lnTo>
                  <a:pt x="9729" y="3239"/>
                </a:lnTo>
                <a:lnTo>
                  <a:pt x="9793" y="3195"/>
                </a:lnTo>
                <a:lnTo>
                  <a:pt x="9856" y="3150"/>
                </a:lnTo>
                <a:lnTo>
                  <a:pt x="9916" y="3104"/>
                </a:lnTo>
                <a:lnTo>
                  <a:pt x="9971" y="3058"/>
                </a:lnTo>
                <a:lnTo>
                  <a:pt x="10025" y="3010"/>
                </a:lnTo>
                <a:lnTo>
                  <a:pt x="10077" y="2962"/>
                </a:lnTo>
                <a:lnTo>
                  <a:pt x="10125" y="2914"/>
                </a:lnTo>
                <a:lnTo>
                  <a:pt x="10171" y="2866"/>
                </a:lnTo>
                <a:lnTo>
                  <a:pt x="10213" y="2817"/>
                </a:lnTo>
                <a:lnTo>
                  <a:pt x="10253" y="2767"/>
                </a:lnTo>
                <a:lnTo>
                  <a:pt x="10290" y="2717"/>
                </a:lnTo>
                <a:lnTo>
                  <a:pt x="10322" y="2665"/>
                </a:lnTo>
                <a:lnTo>
                  <a:pt x="10355" y="2615"/>
                </a:lnTo>
                <a:lnTo>
                  <a:pt x="10382" y="2563"/>
                </a:lnTo>
                <a:lnTo>
                  <a:pt x="10407" y="2510"/>
                </a:lnTo>
                <a:lnTo>
                  <a:pt x="10428" y="2458"/>
                </a:lnTo>
                <a:lnTo>
                  <a:pt x="10447" y="2404"/>
                </a:lnTo>
                <a:lnTo>
                  <a:pt x="10461" y="2350"/>
                </a:lnTo>
                <a:lnTo>
                  <a:pt x="10474" y="2297"/>
                </a:lnTo>
                <a:lnTo>
                  <a:pt x="10482" y="2243"/>
                </a:lnTo>
                <a:lnTo>
                  <a:pt x="10487" y="2187"/>
                </a:lnTo>
                <a:lnTo>
                  <a:pt x="10489" y="2134"/>
                </a:lnTo>
                <a:lnTo>
                  <a:pt x="10487" y="2078"/>
                </a:lnTo>
                <a:lnTo>
                  <a:pt x="10482" y="2022"/>
                </a:lnTo>
                <a:lnTo>
                  <a:pt x="10474" y="1969"/>
                </a:lnTo>
                <a:lnTo>
                  <a:pt x="10461" y="1915"/>
                </a:lnTo>
                <a:lnTo>
                  <a:pt x="10447" y="1861"/>
                </a:lnTo>
                <a:lnTo>
                  <a:pt x="10428" y="1807"/>
                </a:lnTo>
                <a:lnTo>
                  <a:pt x="10407" y="1756"/>
                </a:lnTo>
                <a:lnTo>
                  <a:pt x="10382" y="1702"/>
                </a:lnTo>
                <a:lnTo>
                  <a:pt x="10355" y="1650"/>
                </a:lnTo>
                <a:lnTo>
                  <a:pt x="10322" y="1600"/>
                </a:lnTo>
                <a:lnTo>
                  <a:pt x="10290" y="1548"/>
                </a:lnTo>
                <a:lnTo>
                  <a:pt x="10253" y="1499"/>
                </a:lnTo>
                <a:lnTo>
                  <a:pt x="10213" y="1449"/>
                </a:lnTo>
                <a:lnTo>
                  <a:pt x="10171" y="1399"/>
                </a:lnTo>
                <a:lnTo>
                  <a:pt x="10125" y="1351"/>
                </a:lnTo>
                <a:lnTo>
                  <a:pt x="10077" y="1303"/>
                </a:lnTo>
                <a:lnTo>
                  <a:pt x="10025" y="1255"/>
                </a:lnTo>
                <a:lnTo>
                  <a:pt x="9971" y="1207"/>
                </a:lnTo>
                <a:lnTo>
                  <a:pt x="9916" y="1161"/>
                </a:lnTo>
                <a:lnTo>
                  <a:pt x="9856" y="1117"/>
                </a:lnTo>
                <a:lnTo>
                  <a:pt x="9793" y="1071"/>
                </a:lnTo>
                <a:lnTo>
                  <a:pt x="9729" y="1027"/>
                </a:lnTo>
                <a:lnTo>
                  <a:pt x="9662" y="982"/>
                </a:lnTo>
                <a:lnTo>
                  <a:pt x="9593" y="940"/>
                </a:lnTo>
                <a:lnTo>
                  <a:pt x="9520" y="898"/>
                </a:lnTo>
                <a:lnTo>
                  <a:pt x="9447" y="856"/>
                </a:lnTo>
                <a:lnTo>
                  <a:pt x="9371" y="816"/>
                </a:lnTo>
                <a:lnTo>
                  <a:pt x="9290" y="775"/>
                </a:lnTo>
                <a:lnTo>
                  <a:pt x="9209" y="737"/>
                </a:lnTo>
                <a:lnTo>
                  <a:pt x="9127" y="698"/>
                </a:lnTo>
                <a:lnTo>
                  <a:pt x="9040" y="660"/>
                </a:lnTo>
                <a:lnTo>
                  <a:pt x="8952" y="624"/>
                </a:lnTo>
                <a:lnTo>
                  <a:pt x="8862" y="589"/>
                </a:lnTo>
                <a:lnTo>
                  <a:pt x="8770" y="553"/>
                </a:lnTo>
                <a:lnTo>
                  <a:pt x="8676" y="520"/>
                </a:lnTo>
                <a:lnTo>
                  <a:pt x="8580" y="486"/>
                </a:lnTo>
                <a:lnTo>
                  <a:pt x="8482" y="455"/>
                </a:lnTo>
                <a:lnTo>
                  <a:pt x="8382" y="422"/>
                </a:lnTo>
                <a:lnTo>
                  <a:pt x="8280" y="393"/>
                </a:lnTo>
                <a:lnTo>
                  <a:pt x="8177" y="363"/>
                </a:lnTo>
                <a:lnTo>
                  <a:pt x="8071" y="336"/>
                </a:lnTo>
                <a:lnTo>
                  <a:pt x="7964" y="309"/>
                </a:lnTo>
                <a:lnTo>
                  <a:pt x="7854" y="282"/>
                </a:lnTo>
                <a:lnTo>
                  <a:pt x="7743" y="257"/>
                </a:lnTo>
                <a:lnTo>
                  <a:pt x="7632" y="232"/>
                </a:lnTo>
                <a:lnTo>
                  <a:pt x="7517" y="209"/>
                </a:lnTo>
                <a:lnTo>
                  <a:pt x="7402" y="188"/>
                </a:lnTo>
                <a:lnTo>
                  <a:pt x="7285" y="167"/>
                </a:lnTo>
                <a:lnTo>
                  <a:pt x="7167" y="148"/>
                </a:lnTo>
                <a:lnTo>
                  <a:pt x="7047" y="129"/>
                </a:lnTo>
                <a:lnTo>
                  <a:pt x="6926" y="111"/>
                </a:lnTo>
                <a:lnTo>
                  <a:pt x="6803" y="96"/>
                </a:lnTo>
                <a:lnTo>
                  <a:pt x="6680" y="81"/>
                </a:lnTo>
                <a:lnTo>
                  <a:pt x="6555" y="67"/>
                </a:lnTo>
                <a:lnTo>
                  <a:pt x="6300" y="42"/>
                </a:lnTo>
                <a:lnTo>
                  <a:pt x="6171" y="33"/>
                </a:lnTo>
                <a:lnTo>
                  <a:pt x="6043" y="23"/>
                </a:lnTo>
                <a:lnTo>
                  <a:pt x="5912" y="15"/>
                </a:lnTo>
                <a:lnTo>
                  <a:pt x="5780" y="10"/>
                </a:lnTo>
                <a:lnTo>
                  <a:pt x="5648" y="6"/>
                </a:lnTo>
                <a:lnTo>
                  <a:pt x="5513" y="2"/>
                </a:lnTo>
                <a:lnTo>
                  <a:pt x="5379" y="0"/>
                </a:lnTo>
                <a:lnTo>
                  <a:pt x="524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412750" y="1538288"/>
            <a:ext cx="8326438" cy="3386137"/>
          </a:xfrm>
          <a:custGeom>
            <a:avLst/>
            <a:gdLst/>
            <a:ahLst/>
            <a:cxnLst>
              <a:cxn ang="0">
                <a:pos x="4840" y="6"/>
              </a:cxn>
              <a:cxn ang="0">
                <a:pos x="4316" y="33"/>
              </a:cxn>
              <a:cxn ang="0">
                <a:pos x="3684" y="96"/>
              </a:cxn>
              <a:cxn ang="0">
                <a:pos x="3203" y="167"/>
              </a:cxn>
              <a:cxn ang="0">
                <a:pos x="2744" y="257"/>
              </a:cxn>
              <a:cxn ang="0">
                <a:pos x="2312" y="363"/>
              </a:cxn>
              <a:cxn ang="0">
                <a:pos x="1907" y="486"/>
              </a:cxn>
              <a:cxn ang="0">
                <a:pos x="1535" y="624"/>
              </a:cxn>
              <a:cxn ang="0">
                <a:pos x="1197" y="775"/>
              </a:cxn>
              <a:cxn ang="0">
                <a:pos x="894" y="940"/>
              </a:cxn>
              <a:cxn ang="0">
                <a:pos x="631" y="1117"/>
              </a:cxn>
              <a:cxn ang="0">
                <a:pos x="411" y="1303"/>
              </a:cxn>
              <a:cxn ang="0">
                <a:pos x="234" y="1499"/>
              </a:cxn>
              <a:cxn ang="0">
                <a:pos x="105" y="1702"/>
              </a:cxn>
              <a:cxn ang="0">
                <a:pos x="27" y="1915"/>
              </a:cxn>
              <a:cxn ang="0">
                <a:pos x="0" y="2134"/>
              </a:cxn>
              <a:cxn ang="0">
                <a:pos x="27" y="2350"/>
              </a:cxn>
              <a:cxn ang="0">
                <a:pos x="105" y="2563"/>
              </a:cxn>
              <a:cxn ang="0">
                <a:pos x="234" y="2767"/>
              </a:cxn>
              <a:cxn ang="0">
                <a:pos x="411" y="2962"/>
              </a:cxn>
              <a:cxn ang="0">
                <a:pos x="631" y="3150"/>
              </a:cxn>
              <a:cxn ang="0">
                <a:pos x="894" y="3325"/>
              </a:cxn>
              <a:cxn ang="0">
                <a:pos x="1197" y="3490"/>
              </a:cxn>
              <a:cxn ang="0">
                <a:pos x="1535" y="3642"/>
              </a:cxn>
              <a:cxn ang="0">
                <a:pos x="1907" y="3780"/>
              </a:cxn>
              <a:cxn ang="0">
                <a:pos x="2312" y="3903"/>
              </a:cxn>
              <a:cxn ang="0">
                <a:pos x="2744" y="4008"/>
              </a:cxn>
              <a:cxn ang="0">
                <a:pos x="3203" y="4098"/>
              </a:cxn>
              <a:cxn ang="0">
                <a:pos x="3684" y="4171"/>
              </a:cxn>
              <a:cxn ang="0">
                <a:pos x="4316" y="4232"/>
              </a:cxn>
              <a:cxn ang="0">
                <a:pos x="4840" y="4259"/>
              </a:cxn>
              <a:cxn ang="0">
                <a:pos x="5379" y="4265"/>
              </a:cxn>
              <a:cxn ang="0">
                <a:pos x="5912" y="4250"/>
              </a:cxn>
              <a:cxn ang="0">
                <a:pos x="6555" y="4200"/>
              </a:cxn>
              <a:cxn ang="0">
                <a:pos x="7047" y="4137"/>
              </a:cxn>
              <a:cxn ang="0">
                <a:pos x="7517" y="4056"/>
              </a:cxn>
              <a:cxn ang="0">
                <a:pos x="7964" y="3958"/>
              </a:cxn>
              <a:cxn ang="0">
                <a:pos x="8382" y="3843"/>
              </a:cxn>
              <a:cxn ang="0">
                <a:pos x="8770" y="3713"/>
              </a:cxn>
              <a:cxn ang="0">
                <a:pos x="9127" y="3567"/>
              </a:cxn>
              <a:cxn ang="0">
                <a:pos x="9447" y="3409"/>
              </a:cxn>
              <a:cxn ang="0">
                <a:pos x="9729" y="3239"/>
              </a:cxn>
              <a:cxn ang="0">
                <a:pos x="9971" y="3058"/>
              </a:cxn>
              <a:cxn ang="0">
                <a:pos x="10171" y="2866"/>
              </a:cxn>
              <a:cxn ang="0">
                <a:pos x="10322" y="2665"/>
              </a:cxn>
              <a:cxn ang="0">
                <a:pos x="10428" y="2458"/>
              </a:cxn>
              <a:cxn ang="0">
                <a:pos x="10482" y="2243"/>
              </a:cxn>
              <a:cxn ang="0">
                <a:pos x="10482" y="2022"/>
              </a:cxn>
              <a:cxn ang="0">
                <a:pos x="10428" y="1807"/>
              </a:cxn>
              <a:cxn ang="0">
                <a:pos x="10322" y="1600"/>
              </a:cxn>
              <a:cxn ang="0">
                <a:pos x="10171" y="1399"/>
              </a:cxn>
              <a:cxn ang="0">
                <a:pos x="9971" y="1207"/>
              </a:cxn>
              <a:cxn ang="0">
                <a:pos x="9729" y="1027"/>
              </a:cxn>
              <a:cxn ang="0">
                <a:pos x="9447" y="856"/>
              </a:cxn>
              <a:cxn ang="0">
                <a:pos x="9127" y="698"/>
              </a:cxn>
              <a:cxn ang="0">
                <a:pos x="8770" y="553"/>
              </a:cxn>
              <a:cxn ang="0">
                <a:pos x="8382" y="422"/>
              </a:cxn>
              <a:cxn ang="0">
                <a:pos x="7964" y="309"/>
              </a:cxn>
              <a:cxn ang="0">
                <a:pos x="7517" y="209"/>
              </a:cxn>
              <a:cxn ang="0">
                <a:pos x="7047" y="129"/>
              </a:cxn>
              <a:cxn ang="0">
                <a:pos x="6555" y="67"/>
              </a:cxn>
              <a:cxn ang="0">
                <a:pos x="5912" y="15"/>
              </a:cxn>
              <a:cxn ang="0">
                <a:pos x="5379" y="0"/>
              </a:cxn>
            </a:cxnLst>
            <a:rect l="0" t="0" r="r" b="b"/>
            <a:pathLst>
              <a:path w="10489" h="4267">
                <a:moveTo>
                  <a:pt x="5245" y="0"/>
                </a:moveTo>
                <a:lnTo>
                  <a:pt x="5108" y="0"/>
                </a:lnTo>
                <a:lnTo>
                  <a:pt x="4974" y="2"/>
                </a:lnTo>
                <a:lnTo>
                  <a:pt x="4840" y="6"/>
                </a:lnTo>
                <a:lnTo>
                  <a:pt x="4707" y="10"/>
                </a:lnTo>
                <a:lnTo>
                  <a:pt x="4575" y="15"/>
                </a:lnTo>
                <a:lnTo>
                  <a:pt x="4444" y="23"/>
                </a:lnTo>
                <a:lnTo>
                  <a:pt x="4316" y="33"/>
                </a:lnTo>
                <a:lnTo>
                  <a:pt x="4187" y="42"/>
                </a:lnTo>
                <a:lnTo>
                  <a:pt x="3934" y="67"/>
                </a:lnTo>
                <a:lnTo>
                  <a:pt x="3807" y="81"/>
                </a:lnTo>
                <a:lnTo>
                  <a:pt x="3684" y="96"/>
                </a:lnTo>
                <a:lnTo>
                  <a:pt x="3562" y="111"/>
                </a:lnTo>
                <a:lnTo>
                  <a:pt x="3441" y="129"/>
                </a:lnTo>
                <a:lnTo>
                  <a:pt x="3320" y="148"/>
                </a:lnTo>
                <a:lnTo>
                  <a:pt x="3203" y="167"/>
                </a:lnTo>
                <a:lnTo>
                  <a:pt x="3086" y="188"/>
                </a:lnTo>
                <a:lnTo>
                  <a:pt x="2971" y="209"/>
                </a:lnTo>
                <a:lnTo>
                  <a:pt x="2855" y="232"/>
                </a:lnTo>
                <a:lnTo>
                  <a:pt x="2744" y="257"/>
                </a:lnTo>
                <a:lnTo>
                  <a:pt x="2633" y="282"/>
                </a:lnTo>
                <a:lnTo>
                  <a:pt x="2523" y="309"/>
                </a:lnTo>
                <a:lnTo>
                  <a:pt x="2418" y="336"/>
                </a:lnTo>
                <a:lnTo>
                  <a:pt x="2312" y="363"/>
                </a:lnTo>
                <a:lnTo>
                  <a:pt x="2207" y="393"/>
                </a:lnTo>
                <a:lnTo>
                  <a:pt x="2105" y="422"/>
                </a:lnTo>
                <a:lnTo>
                  <a:pt x="2005" y="455"/>
                </a:lnTo>
                <a:lnTo>
                  <a:pt x="1907" y="486"/>
                </a:lnTo>
                <a:lnTo>
                  <a:pt x="1811" y="520"/>
                </a:lnTo>
                <a:lnTo>
                  <a:pt x="1717" y="553"/>
                </a:lnTo>
                <a:lnTo>
                  <a:pt x="1625" y="589"/>
                </a:lnTo>
                <a:lnTo>
                  <a:pt x="1535" y="624"/>
                </a:lnTo>
                <a:lnTo>
                  <a:pt x="1447" y="660"/>
                </a:lnTo>
                <a:lnTo>
                  <a:pt x="1362" y="698"/>
                </a:lnTo>
                <a:lnTo>
                  <a:pt x="1278" y="737"/>
                </a:lnTo>
                <a:lnTo>
                  <a:pt x="1197" y="775"/>
                </a:lnTo>
                <a:lnTo>
                  <a:pt x="1117" y="816"/>
                </a:lnTo>
                <a:lnTo>
                  <a:pt x="1042" y="856"/>
                </a:lnTo>
                <a:lnTo>
                  <a:pt x="967" y="898"/>
                </a:lnTo>
                <a:lnTo>
                  <a:pt x="894" y="940"/>
                </a:lnTo>
                <a:lnTo>
                  <a:pt x="825" y="982"/>
                </a:lnTo>
                <a:lnTo>
                  <a:pt x="758" y="1027"/>
                </a:lnTo>
                <a:lnTo>
                  <a:pt x="695" y="1071"/>
                </a:lnTo>
                <a:lnTo>
                  <a:pt x="631" y="1117"/>
                </a:lnTo>
                <a:lnTo>
                  <a:pt x="574" y="1161"/>
                </a:lnTo>
                <a:lnTo>
                  <a:pt x="516" y="1207"/>
                </a:lnTo>
                <a:lnTo>
                  <a:pt x="462" y="1255"/>
                </a:lnTo>
                <a:lnTo>
                  <a:pt x="411" y="1303"/>
                </a:lnTo>
                <a:lnTo>
                  <a:pt x="363" y="1351"/>
                </a:lnTo>
                <a:lnTo>
                  <a:pt x="317" y="1399"/>
                </a:lnTo>
                <a:lnTo>
                  <a:pt x="274" y="1449"/>
                </a:lnTo>
                <a:lnTo>
                  <a:pt x="234" y="1499"/>
                </a:lnTo>
                <a:lnTo>
                  <a:pt x="198" y="1548"/>
                </a:lnTo>
                <a:lnTo>
                  <a:pt x="165" y="1600"/>
                </a:lnTo>
                <a:lnTo>
                  <a:pt x="134" y="1650"/>
                </a:lnTo>
                <a:lnTo>
                  <a:pt x="105" y="1702"/>
                </a:lnTo>
                <a:lnTo>
                  <a:pt x="81" y="1756"/>
                </a:lnTo>
                <a:lnTo>
                  <a:pt x="59" y="1807"/>
                </a:lnTo>
                <a:lnTo>
                  <a:pt x="40" y="1861"/>
                </a:lnTo>
                <a:lnTo>
                  <a:pt x="27" y="1915"/>
                </a:lnTo>
                <a:lnTo>
                  <a:pt x="13" y="1969"/>
                </a:lnTo>
                <a:lnTo>
                  <a:pt x="6" y="2022"/>
                </a:lnTo>
                <a:lnTo>
                  <a:pt x="0" y="2078"/>
                </a:lnTo>
                <a:lnTo>
                  <a:pt x="0" y="2134"/>
                </a:lnTo>
                <a:lnTo>
                  <a:pt x="0" y="2187"/>
                </a:lnTo>
                <a:lnTo>
                  <a:pt x="6" y="2243"/>
                </a:lnTo>
                <a:lnTo>
                  <a:pt x="13" y="2297"/>
                </a:lnTo>
                <a:lnTo>
                  <a:pt x="27" y="2350"/>
                </a:lnTo>
                <a:lnTo>
                  <a:pt x="40" y="2404"/>
                </a:lnTo>
                <a:lnTo>
                  <a:pt x="59" y="2458"/>
                </a:lnTo>
                <a:lnTo>
                  <a:pt x="81" y="2510"/>
                </a:lnTo>
                <a:lnTo>
                  <a:pt x="105" y="2563"/>
                </a:lnTo>
                <a:lnTo>
                  <a:pt x="134" y="2615"/>
                </a:lnTo>
                <a:lnTo>
                  <a:pt x="165" y="2665"/>
                </a:lnTo>
                <a:lnTo>
                  <a:pt x="198" y="2717"/>
                </a:lnTo>
                <a:lnTo>
                  <a:pt x="234" y="2767"/>
                </a:lnTo>
                <a:lnTo>
                  <a:pt x="274" y="2817"/>
                </a:lnTo>
                <a:lnTo>
                  <a:pt x="317" y="2866"/>
                </a:lnTo>
                <a:lnTo>
                  <a:pt x="363" y="2914"/>
                </a:lnTo>
                <a:lnTo>
                  <a:pt x="411" y="2962"/>
                </a:lnTo>
                <a:lnTo>
                  <a:pt x="462" y="3010"/>
                </a:lnTo>
                <a:lnTo>
                  <a:pt x="516" y="3058"/>
                </a:lnTo>
                <a:lnTo>
                  <a:pt x="574" y="3104"/>
                </a:lnTo>
                <a:lnTo>
                  <a:pt x="631" y="3150"/>
                </a:lnTo>
                <a:lnTo>
                  <a:pt x="695" y="3195"/>
                </a:lnTo>
                <a:lnTo>
                  <a:pt x="758" y="3239"/>
                </a:lnTo>
                <a:lnTo>
                  <a:pt x="825" y="3283"/>
                </a:lnTo>
                <a:lnTo>
                  <a:pt x="894" y="3325"/>
                </a:lnTo>
                <a:lnTo>
                  <a:pt x="967" y="3367"/>
                </a:lnTo>
                <a:lnTo>
                  <a:pt x="1042" y="3409"/>
                </a:lnTo>
                <a:lnTo>
                  <a:pt x="1117" y="3450"/>
                </a:lnTo>
                <a:lnTo>
                  <a:pt x="1197" y="3490"/>
                </a:lnTo>
                <a:lnTo>
                  <a:pt x="1278" y="3528"/>
                </a:lnTo>
                <a:lnTo>
                  <a:pt x="1362" y="3567"/>
                </a:lnTo>
                <a:lnTo>
                  <a:pt x="1447" y="3605"/>
                </a:lnTo>
                <a:lnTo>
                  <a:pt x="1535" y="3642"/>
                </a:lnTo>
                <a:lnTo>
                  <a:pt x="1625" y="3678"/>
                </a:lnTo>
                <a:lnTo>
                  <a:pt x="1717" y="3713"/>
                </a:lnTo>
                <a:lnTo>
                  <a:pt x="1811" y="3745"/>
                </a:lnTo>
                <a:lnTo>
                  <a:pt x="1907" y="3780"/>
                </a:lnTo>
                <a:lnTo>
                  <a:pt x="2005" y="3810"/>
                </a:lnTo>
                <a:lnTo>
                  <a:pt x="2105" y="3843"/>
                </a:lnTo>
                <a:lnTo>
                  <a:pt x="2207" y="3872"/>
                </a:lnTo>
                <a:lnTo>
                  <a:pt x="2312" y="3903"/>
                </a:lnTo>
                <a:lnTo>
                  <a:pt x="2418" y="3929"/>
                </a:lnTo>
                <a:lnTo>
                  <a:pt x="2523" y="3958"/>
                </a:lnTo>
                <a:lnTo>
                  <a:pt x="2633" y="3983"/>
                </a:lnTo>
                <a:lnTo>
                  <a:pt x="2744" y="4008"/>
                </a:lnTo>
                <a:lnTo>
                  <a:pt x="2855" y="4033"/>
                </a:lnTo>
                <a:lnTo>
                  <a:pt x="2971" y="4056"/>
                </a:lnTo>
                <a:lnTo>
                  <a:pt x="3086" y="4077"/>
                </a:lnTo>
                <a:lnTo>
                  <a:pt x="3203" y="4098"/>
                </a:lnTo>
                <a:lnTo>
                  <a:pt x="3320" y="4117"/>
                </a:lnTo>
                <a:lnTo>
                  <a:pt x="3441" y="4137"/>
                </a:lnTo>
                <a:lnTo>
                  <a:pt x="3562" y="4154"/>
                </a:lnTo>
                <a:lnTo>
                  <a:pt x="3684" y="4171"/>
                </a:lnTo>
                <a:lnTo>
                  <a:pt x="3807" y="4185"/>
                </a:lnTo>
                <a:lnTo>
                  <a:pt x="3934" y="4200"/>
                </a:lnTo>
                <a:lnTo>
                  <a:pt x="4187" y="4223"/>
                </a:lnTo>
                <a:lnTo>
                  <a:pt x="4316" y="4232"/>
                </a:lnTo>
                <a:lnTo>
                  <a:pt x="4444" y="4242"/>
                </a:lnTo>
                <a:lnTo>
                  <a:pt x="4575" y="4250"/>
                </a:lnTo>
                <a:lnTo>
                  <a:pt x="4707" y="4256"/>
                </a:lnTo>
                <a:lnTo>
                  <a:pt x="4840" y="4259"/>
                </a:lnTo>
                <a:lnTo>
                  <a:pt x="4974" y="4263"/>
                </a:lnTo>
                <a:lnTo>
                  <a:pt x="5108" y="4265"/>
                </a:lnTo>
                <a:lnTo>
                  <a:pt x="5245" y="4267"/>
                </a:lnTo>
                <a:lnTo>
                  <a:pt x="5379" y="4265"/>
                </a:lnTo>
                <a:lnTo>
                  <a:pt x="5513" y="4263"/>
                </a:lnTo>
                <a:lnTo>
                  <a:pt x="5648" y="4259"/>
                </a:lnTo>
                <a:lnTo>
                  <a:pt x="5780" y="4256"/>
                </a:lnTo>
                <a:lnTo>
                  <a:pt x="5912" y="4250"/>
                </a:lnTo>
                <a:lnTo>
                  <a:pt x="6043" y="4242"/>
                </a:lnTo>
                <a:lnTo>
                  <a:pt x="6171" y="4232"/>
                </a:lnTo>
                <a:lnTo>
                  <a:pt x="6300" y="4223"/>
                </a:lnTo>
                <a:lnTo>
                  <a:pt x="6555" y="4200"/>
                </a:lnTo>
                <a:lnTo>
                  <a:pt x="6680" y="4185"/>
                </a:lnTo>
                <a:lnTo>
                  <a:pt x="6803" y="4171"/>
                </a:lnTo>
                <a:lnTo>
                  <a:pt x="6926" y="4154"/>
                </a:lnTo>
                <a:lnTo>
                  <a:pt x="7047" y="4137"/>
                </a:lnTo>
                <a:lnTo>
                  <a:pt x="7167" y="4117"/>
                </a:lnTo>
                <a:lnTo>
                  <a:pt x="7285" y="4098"/>
                </a:lnTo>
                <a:lnTo>
                  <a:pt x="7402" y="4077"/>
                </a:lnTo>
                <a:lnTo>
                  <a:pt x="7517" y="4056"/>
                </a:lnTo>
                <a:lnTo>
                  <a:pt x="7632" y="4033"/>
                </a:lnTo>
                <a:lnTo>
                  <a:pt x="7743" y="4008"/>
                </a:lnTo>
                <a:lnTo>
                  <a:pt x="7854" y="3983"/>
                </a:lnTo>
                <a:lnTo>
                  <a:pt x="7964" y="3958"/>
                </a:lnTo>
                <a:lnTo>
                  <a:pt x="8071" y="3929"/>
                </a:lnTo>
                <a:lnTo>
                  <a:pt x="8177" y="3903"/>
                </a:lnTo>
                <a:lnTo>
                  <a:pt x="8280" y="3872"/>
                </a:lnTo>
                <a:lnTo>
                  <a:pt x="8382" y="3843"/>
                </a:lnTo>
                <a:lnTo>
                  <a:pt x="8482" y="3810"/>
                </a:lnTo>
                <a:lnTo>
                  <a:pt x="8580" y="3780"/>
                </a:lnTo>
                <a:lnTo>
                  <a:pt x="8676" y="3745"/>
                </a:lnTo>
                <a:lnTo>
                  <a:pt x="8770" y="3713"/>
                </a:lnTo>
                <a:lnTo>
                  <a:pt x="8862" y="3678"/>
                </a:lnTo>
                <a:lnTo>
                  <a:pt x="8952" y="3642"/>
                </a:lnTo>
                <a:lnTo>
                  <a:pt x="9040" y="3605"/>
                </a:lnTo>
                <a:lnTo>
                  <a:pt x="9127" y="3567"/>
                </a:lnTo>
                <a:lnTo>
                  <a:pt x="9209" y="3528"/>
                </a:lnTo>
                <a:lnTo>
                  <a:pt x="9290" y="3490"/>
                </a:lnTo>
                <a:lnTo>
                  <a:pt x="9371" y="3450"/>
                </a:lnTo>
                <a:lnTo>
                  <a:pt x="9447" y="3409"/>
                </a:lnTo>
                <a:lnTo>
                  <a:pt x="9520" y="3367"/>
                </a:lnTo>
                <a:lnTo>
                  <a:pt x="9593" y="3325"/>
                </a:lnTo>
                <a:lnTo>
                  <a:pt x="9662" y="3283"/>
                </a:lnTo>
                <a:lnTo>
                  <a:pt x="9729" y="3239"/>
                </a:lnTo>
                <a:lnTo>
                  <a:pt x="9793" y="3195"/>
                </a:lnTo>
                <a:lnTo>
                  <a:pt x="9856" y="3150"/>
                </a:lnTo>
                <a:lnTo>
                  <a:pt x="9916" y="3104"/>
                </a:lnTo>
                <a:lnTo>
                  <a:pt x="9971" y="3058"/>
                </a:lnTo>
                <a:lnTo>
                  <a:pt x="10025" y="3010"/>
                </a:lnTo>
                <a:lnTo>
                  <a:pt x="10077" y="2962"/>
                </a:lnTo>
                <a:lnTo>
                  <a:pt x="10125" y="2914"/>
                </a:lnTo>
                <a:lnTo>
                  <a:pt x="10171" y="2866"/>
                </a:lnTo>
                <a:lnTo>
                  <a:pt x="10213" y="2817"/>
                </a:lnTo>
                <a:lnTo>
                  <a:pt x="10253" y="2767"/>
                </a:lnTo>
                <a:lnTo>
                  <a:pt x="10290" y="2717"/>
                </a:lnTo>
                <a:lnTo>
                  <a:pt x="10322" y="2665"/>
                </a:lnTo>
                <a:lnTo>
                  <a:pt x="10355" y="2615"/>
                </a:lnTo>
                <a:lnTo>
                  <a:pt x="10382" y="2563"/>
                </a:lnTo>
                <a:lnTo>
                  <a:pt x="10407" y="2510"/>
                </a:lnTo>
                <a:lnTo>
                  <a:pt x="10428" y="2458"/>
                </a:lnTo>
                <a:lnTo>
                  <a:pt x="10447" y="2404"/>
                </a:lnTo>
                <a:lnTo>
                  <a:pt x="10461" y="2350"/>
                </a:lnTo>
                <a:lnTo>
                  <a:pt x="10474" y="2297"/>
                </a:lnTo>
                <a:lnTo>
                  <a:pt x="10482" y="2243"/>
                </a:lnTo>
                <a:lnTo>
                  <a:pt x="10487" y="2187"/>
                </a:lnTo>
                <a:lnTo>
                  <a:pt x="10489" y="2134"/>
                </a:lnTo>
                <a:lnTo>
                  <a:pt x="10487" y="2078"/>
                </a:lnTo>
                <a:lnTo>
                  <a:pt x="10482" y="2022"/>
                </a:lnTo>
                <a:lnTo>
                  <a:pt x="10474" y="1969"/>
                </a:lnTo>
                <a:lnTo>
                  <a:pt x="10461" y="1915"/>
                </a:lnTo>
                <a:lnTo>
                  <a:pt x="10447" y="1861"/>
                </a:lnTo>
                <a:lnTo>
                  <a:pt x="10428" y="1807"/>
                </a:lnTo>
                <a:lnTo>
                  <a:pt x="10407" y="1756"/>
                </a:lnTo>
                <a:lnTo>
                  <a:pt x="10382" y="1702"/>
                </a:lnTo>
                <a:lnTo>
                  <a:pt x="10355" y="1650"/>
                </a:lnTo>
                <a:lnTo>
                  <a:pt x="10322" y="1600"/>
                </a:lnTo>
                <a:lnTo>
                  <a:pt x="10290" y="1548"/>
                </a:lnTo>
                <a:lnTo>
                  <a:pt x="10253" y="1499"/>
                </a:lnTo>
                <a:lnTo>
                  <a:pt x="10213" y="1449"/>
                </a:lnTo>
                <a:lnTo>
                  <a:pt x="10171" y="1399"/>
                </a:lnTo>
                <a:lnTo>
                  <a:pt x="10125" y="1351"/>
                </a:lnTo>
                <a:lnTo>
                  <a:pt x="10077" y="1303"/>
                </a:lnTo>
                <a:lnTo>
                  <a:pt x="10025" y="1255"/>
                </a:lnTo>
                <a:lnTo>
                  <a:pt x="9971" y="1207"/>
                </a:lnTo>
                <a:lnTo>
                  <a:pt x="9916" y="1161"/>
                </a:lnTo>
                <a:lnTo>
                  <a:pt x="9856" y="1117"/>
                </a:lnTo>
                <a:lnTo>
                  <a:pt x="9793" y="1071"/>
                </a:lnTo>
                <a:lnTo>
                  <a:pt x="9729" y="1027"/>
                </a:lnTo>
                <a:lnTo>
                  <a:pt x="9662" y="982"/>
                </a:lnTo>
                <a:lnTo>
                  <a:pt x="9593" y="940"/>
                </a:lnTo>
                <a:lnTo>
                  <a:pt x="9520" y="898"/>
                </a:lnTo>
                <a:lnTo>
                  <a:pt x="9447" y="856"/>
                </a:lnTo>
                <a:lnTo>
                  <a:pt x="9371" y="816"/>
                </a:lnTo>
                <a:lnTo>
                  <a:pt x="9290" y="775"/>
                </a:lnTo>
                <a:lnTo>
                  <a:pt x="9209" y="737"/>
                </a:lnTo>
                <a:lnTo>
                  <a:pt x="9127" y="698"/>
                </a:lnTo>
                <a:lnTo>
                  <a:pt x="9040" y="660"/>
                </a:lnTo>
                <a:lnTo>
                  <a:pt x="8952" y="624"/>
                </a:lnTo>
                <a:lnTo>
                  <a:pt x="8862" y="589"/>
                </a:lnTo>
                <a:lnTo>
                  <a:pt x="8770" y="553"/>
                </a:lnTo>
                <a:lnTo>
                  <a:pt x="8676" y="520"/>
                </a:lnTo>
                <a:lnTo>
                  <a:pt x="8580" y="486"/>
                </a:lnTo>
                <a:lnTo>
                  <a:pt x="8482" y="455"/>
                </a:lnTo>
                <a:lnTo>
                  <a:pt x="8382" y="422"/>
                </a:lnTo>
                <a:lnTo>
                  <a:pt x="8280" y="393"/>
                </a:lnTo>
                <a:lnTo>
                  <a:pt x="8177" y="363"/>
                </a:lnTo>
                <a:lnTo>
                  <a:pt x="8071" y="336"/>
                </a:lnTo>
                <a:lnTo>
                  <a:pt x="7964" y="309"/>
                </a:lnTo>
                <a:lnTo>
                  <a:pt x="7854" y="282"/>
                </a:lnTo>
                <a:lnTo>
                  <a:pt x="7743" y="257"/>
                </a:lnTo>
                <a:lnTo>
                  <a:pt x="7632" y="232"/>
                </a:lnTo>
                <a:lnTo>
                  <a:pt x="7517" y="209"/>
                </a:lnTo>
                <a:lnTo>
                  <a:pt x="7402" y="188"/>
                </a:lnTo>
                <a:lnTo>
                  <a:pt x="7285" y="167"/>
                </a:lnTo>
                <a:lnTo>
                  <a:pt x="7167" y="148"/>
                </a:lnTo>
                <a:lnTo>
                  <a:pt x="7047" y="129"/>
                </a:lnTo>
                <a:lnTo>
                  <a:pt x="6926" y="111"/>
                </a:lnTo>
                <a:lnTo>
                  <a:pt x="6803" y="96"/>
                </a:lnTo>
                <a:lnTo>
                  <a:pt x="6680" y="81"/>
                </a:lnTo>
                <a:lnTo>
                  <a:pt x="6555" y="67"/>
                </a:lnTo>
                <a:lnTo>
                  <a:pt x="6300" y="42"/>
                </a:lnTo>
                <a:lnTo>
                  <a:pt x="6171" y="33"/>
                </a:lnTo>
                <a:lnTo>
                  <a:pt x="6043" y="23"/>
                </a:lnTo>
                <a:lnTo>
                  <a:pt x="5912" y="15"/>
                </a:lnTo>
                <a:lnTo>
                  <a:pt x="5780" y="10"/>
                </a:lnTo>
                <a:lnTo>
                  <a:pt x="5648" y="6"/>
                </a:lnTo>
                <a:lnTo>
                  <a:pt x="5513" y="2"/>
                </a:lnTo>
                <a:lnTo>
                  <a:pt x="5379" y="0"/>
                </a:lnTo>
                <a:lnTo>
                  <a:pt x="5245" y="0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63" y="2046288"/>
            <a:ext cx="1168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Organizace</a:t>
            </a:r>
            <a:endParaRPr lang="cs-CZ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042988" y="2957513"/>
            <a:ext cx="1922462" cy="766762"/>
          </a:xfrm>
          <a:custGeom>
            <a:avLst/>
            <a:gdLst/>
            <a:ahLst/>
            <a:cxnLst>
              <a:cxn ang="0">
                <a:pos x="1027" y="6"/>
              </a:cxn>
              <a:cxn ang="0">
                <a:pos x="795" y="31"/>
              </a:cxn>
              <a:cxn ang="0">
                <a:pos x="584" y="71"/>
              </a:cxn>
              <a:cxn ang="0">
                <a:pos x="396" y="127"/>
              </a:cxn>
              <a:cxn ang="0">
                <a:pos x="315" y="159"/>
              </a:cxn>
              <a:cxn ang="0">
                <a:pos x="240" y="196"/>
              </a:cxn>
              <a:cxn ang="0">
                <a:pos x="175" y="234"/>
              </a:cxn>
              <a:cxn ang="0">
                <a:pos x="119" y="275"/>
              </a:cxn>
              <a:cxn ang="0">
                <a:pos x="73" y="319"/>
              </a:cxn>
              <a:cxn ang="0">
                <a:pos x="37" y="363"/>
              </a:cxn>
              <a:cxn ang="0">
                <a:pos x="14" y="411"/>
              </a:cxn>
              <a:cxn ang="0">
                <a:pos x="0" y="459"/>
              </a:cxn>
              <a:cxn ang="0">
                <a:pos x="0" y="509"/>
              </a:cxn>
              <a:cxn ang="0">
                <a:pos x="14" y="557"/>
              </a:cxn>
              <a:cxn ang="0">
                <a:pos x="37" y="605"/>
              </a:cxn>
              <a:cxn ang="0">
                <a:pos x="73" y="651"/>
              </a:cxn>
              <a:cxn ang="0">
                <a:pos x="119" y="693"/>
              </a:cxn>
              <a:cxn ang="0">
                <a:pos x="175" y="733"/>
              </a:cxn>
              <a:cxn ang="0">
                <a:pos x="240" y="773"/>
              </a:cxn>
              <a:cxn ang="0">
                <a:pos x="315" y="808"/>
              </a:cxn>
              <a:cxn ang="0">
                <a:pos x="396" y="841"/>
              </a:cxn>
              <a:cxn ang="0">
                <a:pos x="584" y="896"/>
              </a:cxn>
              <a:cxn ang="0">
                <a:pos x="795" y="936"/>
              </a:cxn>
              <a:cxn ang="0">
                <a:pos x="1027" y="961"/>
              </a:cxn>
              <a:cxn ang="0">
                <a:pos x="1275" y="965"/>
              </a:cxn>
              <a:cxn ang="0">
                <a:pos x="1514" y="952"/>
              </a:cxn>
              <a:cxn ang="0">
                <a:pos x="1737" y="919"/>
              </a:cxn>
              <a:cxn ang="0">
                <a:pos x="1937" y="871"/>
              </a:cxn>
              <a:cxn ang="0">
                <a:pos x="2069" y="825"/>
              </a:cxn>
              <a:cxn ang="0">
                <a:pos x="2146" y="791"/>
              </a:cxn>
              <a:cxn ang="0">
                <a:pos x="2217" y="754"/>
              </a:cxn>
              <a:cxn ang="0">
                <a:pos x="2276" y="714"/>
              </a:cxn>
              <a:cxn ang="0">
                <a:pos x="2328" y="672"/>
              </a:cxn>
              <a:cxn ang="0">
                <a:pos x="2368" y="628"/>
              </a:cxn>
              <a:cxn ang="0">
                <a:pos x="2399" y="582"/>
              </a:cxn>
              <a:cxn ang="0">
                <a:pos x="2416" y="534"/>
              </a:cxn>
              <a:cxn ang="0">
                <a:pos x="2422" y="484"/>
              </a:cxn>
              <a:cxn ang="0">
                <a:pos x="2416" y="434"/>
              </a:cxn>
              <a:cxn ang="0">
                <a:pos x="2399" y="386"/>
              </a:cxn>
              <a:cxn ang="0">
                <a:pos x="2368" y="340"/>
              </a:cxn>
              <a:cxn ang="0">
                <a:pos x="2328" y="296"/>
              </a:cxn>
              <a:cxn ang="0">
                <a:pos x="2276" y="253"/>
              </a:cxn>
              <a:cxn ang="0">
                <a:pos x="2217" y="213"/>
              </a:cxn>
              <a:cxn ang="0">
                <a:pos x="2146" y="177"/>
              </a:cxn>
              <a:cxn ang="0">
                <a:pos x="2069" y="142"/>
              </a:cxn>
              <a:cxn ang="0">
                <a:pos x="1937" y="96"/>
              </a:cxn>
              <a:cxn ang="0">
                <a:pos x="1737" y="48"/>
              </a:cxn>
              <a:cxn ang="0">
                <a:pos x="1514" y="16"/>
              </a:cxn>
              <a:cxn ang="0">
                <a:pos x="1273" y="2"/>
              </a:cxn>
            </a:cxnLst>
            <a:rect l="0" t="0" r="r" b="b"/>
            <a:pathLst>
              <a:path w="2422" h="967">
                <a:moveTo>
                  <a:pt x="1211" y="2"/>
                </a:moveTo>
                <a:lnTo>
                  <a:pt x="1150" y="2"/>
                </a:lnTo>
                <a:lnTo>
                  <a:pt x="1087" y="4"/>
                </a:lnTo>
                <a:lnTo>
                  <a:pt x="1027" y="6"/>
                </a:lnTo>
                <a:lnTo>
                  <a:pt x="968" y="12"/>
                </a:lnTo>
                <a:lnTo>
                  <a:pt x="908" y="16"/>
                </a:lnTo>
                <a:lnTo>
                  <a:pt x="851" y="23"/>
                </a:lnTo>
                <a:lnTo>
                  <a:pt x="795" y="31"/>
                </a:lnTo>
                <a:lnTo>
                  <a:pt x="739" y="39"/>
                </a:lnTo>
                <a:lnTo>
                  <a:pt x="685" y="48"/>
                </a:lnTo>
                <a:lnTo>
                  <a:pt x="634" y="60"/>
                </a:lnTo>
                <a:lnTo>
                  <a:pt x="584" y="71"/>
                </a:lnTo>
                <a:lnTo>
                  <a:pt x="534" y="83"/>
                </a:lnTo>
                <a:lnTo>
                  <a:pt x="486" y="96"/>
                </a:lnTo>
                <a:lnTo>
                  <a:pt x="440" y="112"/>
                </a:lnTo>
                <a:lnTo>
                  <a:pt x="396" y="127"/>
                </a:lnTo>
                <a:lnTo>
                  <a:pt x="375" y="135"/>
                </a:lnTo>
                <a:lnTo>
                  <a:pt x="353" y="142"/>
                </a:lnTo>
                <a:lnTo>
                  <a:pt x="334" y="152"/>
                </a:lnTo>
                <a:lnTo>
                  <a:pt x="315" y="159"/>
                </a:lnTo>
                <a:lnTo>
                  <a:pt x="296" y="167"/>
                </a:lnTo>
                <a:lnTo>
                  <a:pt x="277" y="177"/>
                </a:lnTo>
                <a:lnTo>
                  <a:pt x="258" y="186"/>
                </a:lnTo>
                <a:lnTo>
                  <a:pt x="240" y="196"/>
                </a:lnTo>
                <a:lnTo>
                  <a:pt x="223" y="204"/>
                </a:lnTo>
                <a:lnTo>
                  <a:pt x="206" y="213"/>
                </a:lnTo>
                <a:lnTo>
                  <a:pt x="190" y="223"/>
                </a:lnTo>
                <a:lnTo>
                  <a:pt x="175" y="234"/>
                </a:lnTo>
                <a:lnTo>
                  <a:pt x="160" y="244"/>
                </a:lnTo>
                <a:lnTo>
                  <a:pt x="146" y="253"/>
                </a:lnTo>
                <a:lnTo>
                  <a:pt x="133" y="265"/>
                </a:lnTo>
                <a:lnTo>
                  <a:pt x="119" y="275"/>
                </a:lnTo>
                <a:lnTo>
                  <a:pt x="106" y="286"/>
                </a:lnTo>
                <a:lnTo>
                  <a:pt x="94" y="296"/>
                </a:lnTo>
                <a:lnTo>
                  <a:pt x="83" y="307"/>
                </a:lnTo>
                <a:lnTo>
                  <a:pt x="73" y="319"/>
                </a:lnTo>
                <a:lnTo>
                  <a:pt x="64" y="328"/>
                </a:lnTo>
                <a:lnTo>
                  <a:pt x="54" y="340"/>
                </a:lnTo>
                <a:lnTo>
                  <a:pt x="45" y="351"/>
                </a:lnTo>
                <a:lnTo>
                  <a:pt x="37" y="363"/>
                </a:lnTo>
                <a:lnTo>
                  <a:pt x="31" y="374"/>
                </a:lnTo>
                <a:lnTo>
                  <a:pt x="23" y="386"/>
                </a:lnTo>
                <a:lnTo>
                  <a:pt x="18" y="397"/>
                </a:lnTo>
                <a:lnTo>
                  <a:pt x="14" y="411"/>
                </a:lnTo>
                <a:lnTo>
                  <a:pt x="10" y="422"/>
                </a:lnTo>
                <a:lnTo>
                  <a:pt x="6" y="434"/>
                </a:lnTo>
                <a:lnTo>
                  <a:pt x="2" y="447"/>
                </a:lnTo>
                <a:lnTo>
                  <a:pt x="0" y="459"/>
                </a:lnTo>
                <a:lnTo>
                  <a:pt x="0" y="472"/>
                </a:lnTo>
                <a:lnTo>
                  <a:pt x="0" y="484"/>
                </a:lnTo>
                <a:lnTo>
                  <a:pt x="0" y="497"/>
                </a:lnTo>
                <a:lnTo>
                  <a:pt x="0" y="509"/>
                </a:lnTo>
                <a:lnTo>
                  <a:pt x="2" y="520"/>
                </a:lnTo>
                <a:lnTo>
                  <a:pt x="6" y="534"/>
                </a:lnTo>
                <a:lnTo>
                  <a:pt x="10" y="545"/>
                </a:lnTo>
                <a:lnTo>
                  <a:pt x="14" y="557"/>
                </a:lnTo>
                <a:lnTo>
                  <a:pt x="18" y="570"/>
                </a:lnTo>
                <a:lnTo>
                  <a:pt x="23" y="582"/>
                </a:lnTo>
                <a:lnTo>
                  <a:pt x="31" y="593"/>
                </a:lnTo>
                <a:lnTo>
                  <a:pt x="37" y="605"/>
                </a:lnTo>
                <a:lnTo>
                  <a:pt x="45" y="616"/>
                </a:lnTo>
                <a:lnTo>
                  <a:pt x="54" y="628"/>
                </a:lnTo>
                <a:lnTo>
                  <a:pt x="64" y="639"/>
                </a:lnTo>
                <a:lnTo>
                  <a:pt x="73" y="651"/>
                </a:lnTo>
                <a:lnTo>
                  <a:pt x="83" y="660"/>
                </a:lnTo>
                <a:lnTo>
                  <a:pt x="94" y="672"/>
                </a:lnTo>
                <a:lnTo>
                  <a:pt x="106" y="683"/>
                </a:lnTo>
                <a:lnTo>
                  <a:pt x="119" y="693"/>
                </a:lnTo>
                <a:lnTo>
                  <a:pt x="133" y="704"/>
                </a:lnTo>
                <a:lnTo>
                  <a:pt x="146" y="714"/>
                </a:lnTo>
                <a:lnTo>
                  <a:pt x="160" y="724"/>
                </a:lnTo>
                <a:lnTo>
                  <a:pt x="175" y="733"/>
                </a:lnTo>
                <a:lnTo>
                  <a:pt x="190" y="745"/>
                </a:lnTo>
                <a:lnTo>
                  <a:pt x="206" y="754"/>
                </a:lnTo>
                <a:lnTo>
                  <a:pt x="223" y="764"/>
                </a:lnTo>
                <a:lnTo>
                  <a:pt x="240" y="773"/>
                </a:lnTo>
                <a:lnTo>
                  <a:pt x="258" y="781"/>
                </a:lnTo>
                <a:lnTo>
                  <a:pt x="277" y="791"/>
                </a:lnTo>
                <a:lnTo>
                  <a:pt x="296" y="800"/>
                </a:lnTo>
                <a:lnTo>
                  <a:pt x="315" y="808"/>
                </a:lnTo>
                <a:lnTo>
                  <a:pt x="334" y="818"/>
                </a:lnTo>
                <a:lnTo>
                  <a:pt x="353" y="825"/>
                </a:lnTo>
                <a:lnTo>
                  <a:pt x="375" y="833"/>
                </a:lnTo>
                <a:lnTo>
                  <a:pt x="396" y="841"/>
                </a:lnTo>
                <a:lnTo>
                  <a:pt x="440" y="856"/>
                </a:lnTo>
                <a:lnTo>
                  <a:pt x="486" y="871"/>
                </a:lnTo>
                <a:lnTo>
                  <a:pt x="534" y="885"/>
                </a:lnTo>
                <a:lnTo>
                  <a:pt x="584" y="896"/>
                </a:lnTo>
                <a:lnTo>
                  <a:pt x="634" y="908"/>
                </a:lnTo>
                <a:lnTo>
                  <a:pt x="685" y="919"/>
                </a:lnTo>
                <a:lnTo>
                  <a:pt x="739" y="929"/>
                </a:lnTo>
                <a:lnTo>
                  <a:pt x="795" y="936"/>
                </a:lnTo>
                <a:lnTo>
                  <a:pt x="851" y="944"/>
                </a:lnTo>
                <a:lnTo>
                  <a:pt x="908" y="952"/>
                </a:lnTo>
                <a:lnTo>
                  <a:pt x="968" y="956"/>
                </a:lnTo>
                <a:lnTo>
                  <a:pt x="1027" y="961"/>
                </a:lnTo>
                <a:lnTo>
                  <a:pt x="1087" y="963"/>
                </a:lnTo>
                <a:lnTo>
                  <a:pt x="1148" y="965"/>
                </a:lnTo>
                <a:lnTo>
                  <a:pt x="1211" y="967"/>
                </a:lnTo>
                <a:lnTo>
                  <a:pt x="1275" y="965"/>
                </a:lnTo>
                <a:lnTo>
                  <a:pt x="1336" y="963"/>
                </a:lnTo>
                <a:lnTo>
                  <a:pt x="1396" y="961"/>
                </a:lnTo>
                <a:lnTo>
                  <a:pt x="1455" y="956"/>
                </a:lnTo>
                <a:lnTo>
                  <a:pt x="1514" y="952"/>
                </a:lnTo>
                <a:lnTo>
                  <a:pt x="1572" y="944"/>
                </a:lnTo>
                <a:lnTo>
                  <a:pt x="1628" y="936"/>
                </a:lnTo>
                <a:lnTo>
                  <a:pt x="1683" y="929"/>
                </a:lnTo>
                <a:lnTo>
                  <a:pt x="1737" y="919"/>
                </a:lnTo>
                <a:lnTo>
                  <a:pt x="1789" y="908"/>
                </a:lnTo>
                <a:lnTo>
                  <a:pt x="1841" y="896"/>
                </a:lnTo>
                <a:lnTo>
                  <a:pt x="1889" y="885"/>
                </a:lnTo>
                <a:lnTo>
                  <a:pt x="1937" y="871"/>
                </a:lnTo>
                <a:lnTo>
                  <a:pt x="1983" y="856"/>
                </a:lnTo>
                <a:lnTo>
                  <a:pt x="2027" y="841"/>
                </a:lnTo>
                <a:lnTo>
                  <a:pt x="2048" y="833"/>
                </a:lnTo>
                <a:lnTo>
                  <a:pt x="2069" y="825"/>
                </a:lnTo>
                <a:lnTo>
                  <a:pt x="2088" y="818"/>
                </a:lnTo>
                <a:lnTo>
                  <a:pt x="2109" y="808"/>
                </a:lnTo>
                <a:lnTo>
                  <a:pt x="2129" y="800"/>
                </a:lnTo>
                <a:lnTo>
                  <a:pt x="2146" y="791"/>
                </a:lnTo>
                <a:lnTo>
                  <a:pt x="2165" y="781"/>
                </a:lnTo>
                <a:lnTo>
                  <a:pt x="2182" y="773"/>
                </a:lnTo>
                <a:lnTo>
                  <a:pt x="2200" y="764"/>
                </a:lnTo>
                <a:lnTo>
                  <a:pt x="2217" y="754"/>
                </a:lnTo>
                <a:lnTo>
                  <a:pt x="2232" y="745"/>
                </a:lnTo>
                <a:lnTo>
                  <a:pt x="2248" y="733"/>
                </a:lnTo>
                <a:lnTo>
                  <a:pt x="2263" y="724"/>
                </a:lnTo>
                <a:lnTo>
                  <a:pt x="2276" y="714"/>
                </a:lnTo>
                <a:lnTo>
                  <a:pt x="2290" y="704"/>
                </a:lnTo>
                <a:lnTo>
                  <a:pt x="2303" y="693"/>
                </a:lnTo>
                <a:lnTo>
                  <a:pt x="2317" y="683"/>
                </a:lnTo>
                <a:lnTo>
                  <a:pt x="2328" y="672"/>
                </a:lnTo>
                <a:lnTo>
                  <a:pt x="2340" y="660"/>
                </a:lnTo>
                <a:lnTo>
                  <a:pt x="2349" y="651"/>
                </a:lnTo>
                <a:lnTo>
                  <a:pt x="2359" y="639"/>
                </a:lnTo>
                <a:lnTo>
                  <a:pt x="2368" y="628"/>
                </a:lnTo>
                <a:lnTo>
                  <a:pt x="2378" y="616"/>
                </a:lnTo>
                <a:lnTo>
                  <a:pt x="2386" y="605"/>
                </a:lnTo>
                <a:lnTo>
                  <a:pt x="2391" y="593"/>
                </a:lnTo>
                <a:lnTo>
                  <a:pt x="2399" y="582"/>
                </a:lnTo>
                <a:lnTo>
                  <a:pt x="2405" y="570"/>
                </a:lnTo>
                <a:lnTo>
                  <a:pt x="2409" y="557"/>
                </a:lnTo>
                <a:lnTo>
                  <a:pt x="2413" y="545"/>
                </a:lnTo>
                <a:lnTo>
                  <a:pt x="2416" y="534"/>
                </a:lnTo>
                <a:lnTo>
                  <a:pt x="2420" y="520"/>
                </a:lnTo>
                <a:lnTo>
                  <a:pt x="2422" y="509"/>
                </a:lnTo>
                <a:lnTo>
                  <a:pt x="2422" y="497"/>
                </a:lnTo>
                <a:lnTo>
                  <a:pt x="2422" y="484"/>
                </a:lnTo>
                <a:lnTo>
                  <a:pt x="2422" y="472"/>
                </a:lnTo>
                <a:lnTo>
                  <a:pt x="2422" y="459"/>
                </a:lnTo>
                <a:lnTo>
                  <a:pt x="2420" y="447"/>
                </a:lnTo>
                <a:lnTo>
                  <a:pt x="2416" y="434"/>
                </a:lnTo>
                <a:lnTo>
                  <a:pt x="2413" y="422"/>
                </a:lnTo>
                <a:lnTo>
                  <a:pt x="2409" y="411"/>
                </a:lnTo>
                <a:lnTo>
                  <a:pt x="2405" y="399"/>
                </a:lnTo>
                <a:lnTo>
                  <a:pt x="2399" y="386"/>
                </a:lnTo>
                <a:lnTo>
                  <a:pt x="2391" y="374"/>
                </a:lnTo>
                <a:lnTo>
                  <a:pt x="2386" y="363"/>
                </a:lnTo>
                <a:lnTo>
                  <a:pt x="2378" y="351"/>
                </a:lnTo>
                <a:lnTo>
                  <a:pt x="2368" y="340"/>
                </a:lnTo>
                <a:lnTo>
                  <a:pt x="2359" y="328"/>
                </a:lnTo>
                <a:lnTo>
                  <a:pt x="2349" y="319"/>
                </a:lnTo>
                <a:lnTo>
                  <a:pt x="2340" y="307"/>
                </a:lnTo>
                <a:lnTo>
                  <a:pt x="2328" y="296"/>
                </a:lnTo>
                <a:lnTo>
                  <a:pt x="2317" y="286"/>
                </a:lnTo>
                <a:lnTo>
                  <a:pt x="2303" y="275"/>
                </a:lnTo>
                <a:lnTo>
                  <a:pt x="2290" y="265"/>
                </a:lnTo>
                <a:lnTo>
                  <a:pt x="2276" y="253"/>
                </a:lnTo>
                <a:lnTo>
                  <a:pt x="2263" y="244"/>
                </a:lnTo>
                <a:lnTo>
                  <a:pt x="2248" y="234"/>
                </a:lnTo>
                <a:lnTo>
                  <a:pt x="2232" y="223"/>
                </a:lnTo>
                <a:lnTo>
                  <a:pt x="2217" y="213"/>
                </a:lnTo>
                <a:lnTo>
                  <a:pt x="2200" y="204"/>
                </a:lnTo>
                <a:lnTo>
                  <a:pt x="2182" y="196"/>
                </a:lnTo>
                <a:lnTo>
                  <a:pt x="2165" y="186"/>
                </a:lnTo>
                <a:lnTo>
                  <a:pt x="2146" y="177"/>
                </a:lnTo>
                <a:lnTo>
                  <a:pt x="2129" y="167"/>
                </a:lnTo>
                <a:lnTo>
                  <a:pt x="2107" y="159"/>
                </a:lnTo>
                <a:lnTo>
                  <a:pt x="2088" y="150"/>
                </a:lnTo>
                <a:lnTo>
                  <a:pt x="2069" y="142"/>
                </a:lnTo>
                <a:lnTo>
                  <a:pt x="2048" y="135"/>
                </a:lnTo>
                <a:lnTo>
                  <a:pt x="2027" y="127"/>
                </a:lnTo>
                <a:lnTo>
                  <a:pt x="1983" y="112"/>
                </a:lnTo>
                <a:lnTo>
                  <a:pt x="1937" y="96"/>
                </a:lnTo>
                <a:lnTo>
                  <a:pt x="1889" y="83"/>
                </a:lnTo>
                <a:lnTo>
                  <a:pt x="1839" y="71"/>
                </a:lnTo>
                <a:lnTo>
                  <a:pt x="1789" y="60"/>
                </a:lnTo>
                <a:lnTo>
                  <a:pt x="1737" y="48"/>
                </a:lnTo>
                <a:lnTo>
                  <a:pt x="1683" y="39"/>
                </a:lnTo>
                <a:lnTo>
                  <a:pt x="1628" y="31"/>
                </a:lnTo>
                <a:lnTo>
                  <a:pt x="1572" y="23"/>
                </a:lnTo>
                <a:lnTo>
                  <a:pt x="1514" y="16"/>
                </a:lnTo>
                <a:lnTo>
                  <a:pt x="1455" y="12"/>
                </a:lnTo>
                <a:lnTo>
                  <a:pt x="1396" y="6"/>
                </a:lnTo>
                <a:lnTo>
                  <a:pt x="1334" y="4"/>
                </a:lnTo>
                <a:lnTo>
                  <a:pt x="1273" y="2"/>
                </a:lnTo>
                <a:lnTo>
                  <a:pt x="1211" y="0"/>
                </a:lnTo>
                <a:lnTo>
                  <a:pt x="1211" y="2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42988" y="2957513"/>
            <a:ext cx="1922462" cy="766762"/>
          </a:xfrm>
          <a:custGeom>
            <a:avLst/>
            <a:gdLst/>
            <a:ahLst/>
            <a:cxnLst>
              <a:cxn ang="0">
                <a:pos x="1027" y="6"/>
              </a:cxn>
              <a:cxn ang="0">
                <a:pos x="795" y="31"/>
              </a:cxn>
              <a:cxn ang="0">
                <a:pos x="584" y="71"/>
              </a:cxn>
              <a:cxn ang="0">
                <a:pos x="396" y="127"/>
              </a:cxn>
              <a:cxn ang="0">
                <a:pos x="315" y="159"/>
              </a:cxn>
              <a:cxn ang="0">
                <a:pos x="240" y="196"/>
              </a:cxn>
              <a:cxn ang="0">
                <a:pos x="175" y="234"/>
              </a:cxn>
              <a:cxn ang="0">
                <a:pos x="119" y="275"/>
              </a:cxn>
              <a:cxn ang="0">
                <a:pos x="73" y="319"/>
              </a:cxn>
              <a:cxn ang="0">
                <a:pos x="37" y="363"/>
              </a:cxn>
              <a:cxn ang="0">
                <a:pos x="14" y="411"/>
              </a:cxn>
              <a:cxn ang="0">
                <a:pos x="0" y="459"/>
              </a:cxn>
              <a:cxn ang="0">
                <a:pos x="0" y="509"/>
              </a:cxn>
              <a:cxn ang="0">
                <a:pos x="14" y="557"/>
              </a:cxn>
              <a:cxn ang="0">
                <a:pos x="37" y="605"/>
              </a:cxn>
              <a:cxn ang="0">
                <a:pos x="73" y="651"/>
              </a:cxn>
              <a:cxn ang="0">
                <a:pos x="119" y="693"/>
              </a:cxn>
              <a:cxn ang="0">
                <a:pos x="175" y="733"/>
              </a:cxn>
              <a:cxn ang="0">
                <a:pos x="240" y="773"/>
              </a:cxn>
              <a:cxn ang="0">
                <a:pos x="315" y="808"/>
              </a:cxn>
              <a:cxn ang="0">
                <a:pos x="396" y="841"/>
              </a:cxn>
              <a:cxn ang="0">
                <a:pos x="584" y="896"/>
              </a:cxn>
              <a:cxn ang="0">
                <a:pos x="795" y="936"/>
              </a:cxn>
              <a:cxn ang="0">
                <a:pos x="1027" y="961"/>
              </a:cxn>
              <a:cxn ang="0">
                <a:pos x="1275" y="965"/>
              </a:cxn>
              <a:cxn ang="0">
                <a:pos x="1514" y="952"/>
              </a:cxn>
              <a:cxn ang="0">
                <a:pos x="1737" y="919"/>
              </a:cxn>
              <a:cxn ang="0">
                <a:pos x="1937" y="871"/>
              </a:cxn>
              <a:cxn ang="0">
                <a:pos x="2069" y="825"/>
              </a:cxn>
              <a:cxn ang="0">
                <a:pos x="2146" y="791"/>
              </a:cxn>
              <a:cxn ang="0">
                <a:pos x="2217" y="754"/>
              </a:cxn>
              <a:cxn ang="0">
                <a:pos x="2276" y="714"/>
              </a:cxn>
              <a:cxn ang="0">
                <a:pos x="2328" y="672"/>
              </a:cxn>
              <a:cxn ang="0">
                <a:pos x="2368" y="628"/>
              </a:cxn>
              <a:cxn ang="0">
                <a:pos x="2399" y="582"/>
              </a:cxn>
              <a:cxn ang="0">
                <a:pos x="2416" y="534"/>
              </a:cxn>
              <a:cxn ang="0">
                <a:pos x="2422" y="484"/>
              </a:cxn>
              <a:cxn ang="0">
                <a:pos x="2416" y="434"/>
              </a:cxn>
              <a:cxn ang="0">
                <a:pos x="2399" y="386"/>
              </a:cxn>
              <a:cxn ang="0">
                <a:pos x="2368" y="340"/>
              </a:cxn>
              <a:cxn ang="0">
                <a:pos x="2328" y="296"/>
              </a:cxn>
              <a:cxn ang="0">
                <a:pos x="2276" y="253"/>
              </a:cxn>
              <a:cxn ang="0">
                <a:pos x="2217" y="213"/>
              </a:cxn>
              <a:cxn ang="0">
                <a:pos x="2146" y="177"/>
              </a:cxn>
              <a:cxn ang="0">
                <a:pos x="2069" y="142"/>
              </a:cxn>
              <a:cxn ang="0">
                <a:pos x="1937" y="96"/>
              </a:cxn>
              <a:cxn ang="0">
                <a:pos x="1737" y="48"/>
              </a:cxn>
              <a:cxn ang="0">
                <a:pos x="1514" y="16"/>
              </a:cxn>
              <a:cxn ang="0">
                <a:pos x="1273" y="2"/>
              </a:cxn>
            </a:cxnLst>
            <a:rect l="0" t="0" r="r" b="b"/>
            <a:pathLst>
              <a:path w="2422" h="967">
                <a:moveTo>
                  <a:pt x="1211" y="2"/>
                </a:moveTo>
                <a:lnTo>
                  <a:pt x="1150" y="2"/>
                </a:lnTo>
                <a:lnTo>
                  <a:pt x="1087" y="4"/>
                </a:lnTo>
                <a:lnTo>
                  <a:pt x="1027" y="6"/>
                </a:lnTo>
                <a:lnTo>
                  <a:pt x="968" y="12"/>
                </a:lnTo>
                <a:lnTo>
                  <a:pt x="908" y="16"/>
                </a:lnTo>
                <a:lnTo>
                  <a:pt x="851" y="23"/>
                </a:lnTo>
                <a:lnTo>
                  <a:pt x="795" y="31"/>
                </a:lnTo>
                <a:lnTo>
                  <a:pt x="739" y="39"/>
                </a:lnTo>
                <a:lnTo>
                  <a:pt x="685" y="48"/>
                </a:lnTo>
                <a:lnTo>
                  <a:pt x="634" y="60"/>
                </a:lnTo>
                <a:lnTo>
                  <a:pt x="584" y="71"/>
                </a:lnTo>
                <a:lnTo>
                  <a:pt x="534" y="83"/>
                </a:lnTo>
                <a:lnTo>
                  <a:pt x="486" y="96"/>
                </a:lnTo>
                <a:lnTo>
                  <a:pt x="440" y="112"/>
                </a:lnTo>
                <a:lnTo>
                  <a:pt x="396" y="127"/>
                </a:lnTo>
                <a:lnTo>
                  <a:pt x="375" y="135"/>
                </a:lnTo>
                <a:lnTo>
                  <a:pt x="353" y="142"/>
                </a:lnTo>
                <a:lnTo>
                  <a:pt x="334" y="152"/>
                </a:lnTo>
                <a:lnTo>
                  <a:pt x="315" y="159"/>
                </a:lnTo>
                <a:lnTo>
                  <a:pt x="296" y="167"/>
                </a:lnTo>
                <a:lnTo>
                  <a:pt x="277" y="177"/>
                </a:lnTo>
                <a:lnTo>
                  <a:pt x="258" y="186"/>
                </a:lnTo>
                <a:lnTo>
                  <a:pt x="240" y="196"/>
                </a:lnTo>
                <a:lnTo>
                  <a:pt x="223" y="204"/>
                </a:lnTo>
                <a:lnTo>
                  <a:pt x="206" y="213"/>
                </a:lnTo>
                <a:lnTo>
                  <a:pt x="190" y="223"/>
                </a:lnTo>
                <a:lnTo>
                  <a:pt x="175" y="234"/>
                </a:lnTo>
                <a:lnTo>
                  <a:pt x="160" y="244"/>
                </a:lnTo>
                <a:lnTo>
                  <a:pt x="146" y="253"/>
                </a:lnTo>
                <a:lnTo>
                  <a:pt x="133" y="265"/>
                </a:lnTo>
                <a:lnTo>
                  <a:pt x="119" y="275"/>
                </a:lnTo>
                <a:lnTo>
                  <a:pt x="106" y="286"/>
                </a:lnTo>
                <a:lnTo>
                  <a:pt x="94" y="296"/>
                </a:lnTo>
                <a:lnTo>
                  <a:pt x="83" y="307"/>
                </a:lnTo>
                <a:lnTo>
                  <a:pt x="73" y="319"/>
                </a:lnTo>
                <a:lnTo>
                  <a:pt x="64" y="328"/>
                </a:lnTo>
                <a:lnTo>
                  <a:pt x="54" y="340"/>
                </a:lnTo>
                <a:lnTo>
                  <a:pt x="45" y="351"/>
                </a:lnTo>
                <a:lnTo>
                  <a:pt x="37" y="363"/>
                </a:lnTo>
                <a:lnTo>
                  <a:pt x="31" y="374"/>
                </a:lnTo>
                <a:lnTo>
                  <a:pt x="23" y="386"/>
                </a:lnTo>
                <a:lnTo>
                  <a:pt x="18" y="397"/>
                </a:lnTo>
                <a:lnTo>
                  <a:pt x="14" y="411"/>
                </a:lnTo>
                <a:lnTo>
                  <a:pt x="10" y="422"/>
                </a:lnTo>
                <a:lnTo>
                  <a:pt x="6" y="434"/>
                </a:lnTo>
                <a:lnTo>
                  <a:pt x="2" y="447"/>
                </a:lnTo>
                <a:lnTo>
                  <a:pt x="0" y="459"/>
                </a:lnTo>
                <a:lnTo>
                  <a:pt x="0" y="472"/>
                </a:lnTo>
                <a:lnTo>
                  <a:pt x="0" y="484"/>
                </a:lnTo>
                <a:lnTo>
                  <a:pt x="0" y="497"/>
                </a:lnTo>
                <a:lnTo>
                  <a:pt x="0" y="509"/>
                </a:lnTo>
                <a:lnTo>
                  <a:pt x="2" y="520"/>
                </a:lnTo>
                <a:lnTo>
                  <a:pt x="6" y="534"/>
                </a:lnTo>
                <a:lnTo>
                  <a:pt x="10" y="545"/>
                </a:lnTo>
                <a:lnTo>
                  <a:pt x="14" y="557"/>
                </a:lnTo>
                <a:lnTo>
                  <a:pt x="18" y="570"/>
                </a:lnTo>
                <a:lnTo>
                  <a:pt x="23" y="582"/>
                </a:lnTo>
                <a:lnTo>
                  <a:pt x="31" y="593"/>
                </a:lnTo>
                <a:lnTo>
                  <a:pt x="37" y="605"/>
                </a:lnTo>
                <a:lnTo>
                  <a:pt x="45" y="616"/>
                </a:lnTo>
                <a:lnTo>
                  <a:pt x="54" y="628"/>
                </a:lnTo>
                <a:lnTo>
                  <a:pt x="64" y="639"/>
                </a:lnTo>
                <a:lnTo>
                  <a:pt x="73" y="651"/>
                </a:lnTo>
                <a:lnTo>
                  <a:pt x="83" y="660"/>
                </a:lnTo>
                <a:lnTo>
                  <a:pt x="94" y="672"/>
                </a:lnTo>
                <a:lnTo>
                  <a:pt x="106" y="683"/>
                </a:lnTo>
                <a:lnTo>
                  <a:pt x="119" y="693"/>
                </a:lnTo>
                <a:lnTo>
                  <a:pt x="133" y="704"/>
                </a:lnTo>
                <a:lnTo>
                  <a:pt x="146" y="714"/>
                </a:lnTo>
                <a:lnTo>
                  <a:pt x="160" y="724"/>
                </a:lnTo>
                <a:lnTo>
                  <a:pt x="175" y="733"/>
                </a:lnTo>
                <a:lnTo>
                  <a:pt x="190" y="745"/>
                </a:lnTo>
                <a:lnTo>
                  <a:pt x="206" y="754"/>
                </a:lnTo>
                <a:lnTo>
                  <a:pt x="223" y="764"/>
                </a:lnTo>
                <a:lnTo>
                  <a:pt x="240" y="773"/>
                </a:lnTo>
                <a:lnTo>
                  <a:pt x="258" y="781"/>
                </a:lnTo>
                <a:lnTo>
                  <a:pt x="277" y="791"/>
                </a:lnTo>
                <a:lnTo>
                  <a:pt x="296" y="800"/>
                </a:lnTo>
                <a:lnTo>
                  <a:pt x="315" y="808"/>
                </a:lnTo>
                <a:lnTo>
                  <a:pt x="334" y="818"/>
                </a:lnTo>
                <a:lnTo>
                  <a:pt x="353" y="825"/>
                </a:lnTo>
                <a:lnTo>
                  <a:pt x="375" y="833"/>
                </a:lnTo>
                <a:lnTo>
                  <a:pt x="396" y="841"/>
                </a:lnTo>
                <a:lnTo>
                  <a:pt x="440" y="856"/>
                </a:lnTo>
                <a:lnTo>
                  <a:pt x="486" y="871"/>
                </a:lnTo>
                <a:lnTo>
                  <a:pt x="534" y="885"/>
                </a:lnTo>
                <a:lnTo>
                  <a:pt x="584" y="896"/>
                </a:lnTo>
                <a:lnTo>
                  <a:pt x="634" y="908"/>
                </a:lnTo>
                <a:lnTo>
                  <a:pt x="685" y="919"/>
                </a:lnTo>
                <a:lnTo>
                  <a:pt x="739" y="929"/>
                </a:lnTo>
                <a:lnTo>
                  <a:pt x="795" y="936"/>
                </a:lnTo>
                <a:lnTo>
                  <a:pt x="851" y="944"/>
                </a:lnTo>
                <a:lnTo>
                  <a:pt x="908" y="952"/>
                </a:lnTo>
                <a:lnTo>
                  <a:pt x="968" y="956"/>
                </a:lnTo>
                <a:lnTo>
                  <a:pt x="1027" y="961"/>
                </a:lnTo>
                <a:lnTo>
                  <a:pt x="1087" y="963"/>
                </a:lnTo>
                <a:lnTo>
                  <a:pt x="1148" y="965"/>
                </a:lnTo>
                <a:lnTo>
                  <a:pt x="1211" y="967"/>
                </a:lnTo>
                <a:lnTo>
                  <a:pt x="1275" y="965"/>
                </a:lnTo>
                <a:lnTo>
                  <a:pt x="1336" y="963"/>
                </a:lnTo>
                <a:lnTo>
                  <a:pt x="1396" y="961"/>
                </a:lnTo>
                <a:lnTo>
                  <a:pt x="1455" y="956"/>
                </a:lnTo>
                <a:lnTo>
                  <a:pt x="1514" y="952"/>
                </a:lnTo>
                <a:lnTo>
                  <a:pt x="1572" y="944"/>
                </a:lnTo>
                <a:lnTo>
                  <a:pt x="1628" y="936"/>
                </a:lnTo>
                <a:lnTo>
                  <a:pt x="1683" y="929"/>
                </a:lnTo>
                <a:lnTo>
                  <a:pt x="1737" y="919"/>
                </a:lnTo>
                <a:lnTo>
                  <a:pt x="1789" y="908"/>
                </a:lnTo>
                <a:lnTo>
                  <a:pt x="1841" y="896"/>
                </a:lnTo>
                <a:lnTo>
                  <a:pt x="1889" y="885"/>
                </a:lnTo>
                <a:lnTo>
                  <a:pt x="1937" y="871"/>
                </a:lnTo>
                <a:lnTo>
                  <a:pt x="1983" y="856"/>
                </a:lnTo>
                <a:lnTo>
                  <a:pt x="2027" y="841"/>
                </a:lnTo>
                <a:lnTo>
                  <a:pt x="2048" y="833"/>
                </a:lnTo>
                <a:lnTo>
                  <a:pt x="2069" y="825"/>
                </a:lnTo>
                <a:lnTo>
                  <a:pt x="2088" y="818"/>
                </a:lnTo>
                <a:lnTo>
                  <a:pt x="2109" y="808"/>
                </a:lnTo>
                <a:lnTo>
                  <a:pt x="2129" y="800"/>
                </a:lnTo>
                <a:lnTo>
                  <a:pt x="2146" y="791"/>
                </a:lnTo>
                <a:lnTo>
                  <a:pt x="2165" y="781"/>
                </a:lnTo>
                <a:lnTo>
                  <a:pt x="2182" y="773"/>
                </a:lnTo>
                <a:lnTo>
                  <a:pt x="2200" y="764"/>
                </a:lnTo>
                <a:lnTo>
                  <a:pt x="2217" y="754"/>
                </a:lnTo>
                <a:lnTo>
                  <a:pt x="2232" y="745"/>
                </a:lnTo>
                <a:lnTo>
                  <a:pt x="2248" y="733"/>
                </a:lnTo>
                <a:lnTo>
                  <a:pt x="2263" y="724"/>
                </a:lnTo>
                <a:lnTo>
                  <a:pt x="2276" y="714"/>
                </a:lnTo>
                <a:lnTo>
                  <a:pt x="2290" y="704"/>
                </a:lnTo>
                <a:lnTo>
                  <a:pt x="2303" y="693"/>
                </a:lnTo>
                <a:lnTo>
                  <a:pt x="2317" y="683"/>
                </a:lnTo>
                <a:lnTo>
                  <a:pt x="2328" y="672"/>
                </a:lnTo>
                <a:lnTo>
                  <a:pt x="2340" y="660"/>
                </a:lnTo>
                <a:lnTo>
                  <a:pt x="2349" y="651"/>
                </a:lnTo>
                <a:lnTo>
                  <a:pt x="2359" y="639"/>
                </a:lnTo>
                <a:lnTo>
                  <a:pt x="2368" y="628"/>
                </a:lnTo>
                <a:lnTo>
                  <a:pt x="2378" y="616"/>
                </a:lnTo>
                <a:lnTo>
                  <a:pt x="2386" y="605"/>
                </a:lnTo>
                <a:lnTo>
                  <a:pt x="2391" y="593"/>
                </a:lnTo>
                <a:lnTo>
                  <a:pt x="2399" y="582"/>
                </a:lnTo>
                <a:lnTo>
                  <a:pt x="2405" y="570"/>
                </a:lnTo>
                <a:lnTo>
                  <a:pt x="2409" y="557"/>
                </a:lnTo>
                <a:lnTo>
                  <a:pt x="2413" y="545"/>
                </a:lnTo>
                <a:lnTo>
                  <a:pt x="2416" y="534"/>
                </a:lnTo>
                <a:lnTo>
                  <a:pt x="2420" y="520"/>
                </a:lnTo>
                <a:lnTo>
                  <a:pt x="2422" y="509"/>
                </a:lnTo>
                <a:lnTo>
                  <a:pt x="2422" y="497"/>
                </a:lnTo>
                <a:lnTo>
                  <a:pt x="2422" y="484"/>
                </a:lnTo>
                <a:lnTo>
                  <a:pt x="2422" y="472"/>
                </a:lnTo>
                <a:lnTo>
                  <a:pt x="2422" y="459"/>
                </a:lnTo>
                <a:lnTo>
                  <a:pt x="2420" y="447"/>
                </a:lnTo>
                <a:lnTo>
                  <a:pt x="2416" y="434"/>
                </a:lnTo>
                <a:lnTo>
                  <a:pt x="2413" y="422"/>
                </a:lnTo>
                <a:lnTo>
                  <a:pt x="2409" y="411"/>
                </a:lnTo>
                <a:lnTo>
                  <a:pt x="2405" y="399"/>
                </a:lnTo>
                <a:lnTo>
                  <a:pt x="2399" y="386"/>
                </a:lnTo>
                <a:lnTo>
                  <a:pt x="2391" y="374"/>
                </a:lnTo>
                <a:lnTo>
                  <a:pt x="2386" y="363"/>
                </a:lnTo>
                <a:lnTo>
                  <a:pt x="2378" y="351"/>
                </a:lnTo>
                <a:lnTo>
                  <a:pt x="2368" y="340"/>
                </a:lnTo>
                <a:lnTo>
                  <a:pt x="2359" y="328"/>
                </a:lnTo>
                <a:lnTo>
                  <a:pt x="2349" y="319"/>
                </a:lnTo>
                <a:lnTo>
                  <a:pt x="2340" y="307"/>
                </a:lnTo>
                <a:lnTo>
                  <a:pt x="2328" y="296"/>
                </a:lnTo>
                <a:lnTo>
                  <a:pt x="2317" y="286"/>
                </a:lnTo>
                <a:lnTo>
                  <a:pt x="2303" y="275"/>
                </a:lnTo>
                <a:lnTo>
                  <a:pt x="2290" y="265"/>
                </a:lnTo>
                <a:lnTo>
                  <a:pt x="2276" y="253"/>
                </a:lnTo>
                <a:lnTo>
                  <a:pt x="2263" y="244"/>
                </a:lnTo>
                <a:lnTo>
                  <a:pt x="2248" y="234"/>
                </a:lnTo>
                <a:lnTo>
                  <a:pt x="2232" y="223"/>
                </a:lnTo>
                <a:lnTo>
                  <a:pt x="2217" y="213"/>
                </a:lnTo>
                <a:lnTo>
                  <a:pt x="2200" y="204"/>
                </a:lnTo>
                <a:lnTo>
                  <a:pt x="2182" y="196"/>
                </a:lnTo>
                <a:lnTo>
                  <a:pt x="2165" y="186"/>
                </a:lnTo>
                <a:lnTo>
                  <a:pt x="2146" y="177"/>
                </a:lnTo>
                <a:lnTo>
                  <a:pt x="2129" y="167"/>
                </a:lnTo>
                <a:lnTo>
                  <a:pt x="2107" y="159"/>
                </a:lnTo>
                <a:lnTo>
                  <a:pt x="2088" y="150"/>
                </a:lnTo>
                <a:lnTo>
                  <a:pt x="2069" y="142"/>
                </a:lnTo>
                <a:lnTo>
                  <a:pt x="2048" y="135"/>
                </a:lnTo>
                <a:lnTo>
                  <a:pt x="2027" y="127"/>
                </a:lnTo>
                <a:lnTo>
                  <a:pt x="1983" y="112"/>
                </a:lnTo>
                <a:lnTo>
                  <a:pt x="1937" y="96"/>
                </a:lnTo>
                <a:lnTo>
                  <a:pt x="1889" y="83"/>
                </a:lnTo>
                <a:lnTo>
                  <a:pt x="1839" y="71"/>
                </a:lnTo>
                <a:lnTo>
                  <a:pt x="1789" y="60"/>
                </a:lnTo>
                <a:lnTo>
                  <a:pt x="1737" y="48"/>
                </a:lnTo>
                <a:lnTo>
                  <a:pt x="1683" y="39"/>
                </a:lnTo>
                <a:lnTo>
                  <a:pt x="1628" y="31"/>
                </a:lnTo>
                <a:lnTo>
                  <a:pt x="1572" y="23"/>
                </a:lnTo>
                <a:lnTo>
                  <a:pt x="1514" y="16"/>
                </a:lnTo>
                <a:lnTo>
                  <a:pt x="1455" y="12"/>
                </a:lnTo>
                <a:lnTo>
                  <a:pt x="1396" y="6"/>
                </a:lnTo>
                <a:lnTo>
                  <a:pt x="1334" y="4"/>
                </a:lnTo>
                <a:lnTo>
                  <a:pt x="1273" y="2"/>
                </a:lnTo>
                <a:lnTo>
                  <a:pt x="1211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460500" y="3238500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Supervisor</a:t>
            </a:r>
            <a:endParaRPr lang="cs-CZ"/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3629025" y="2947988"/>
            <a:ext cx="1903413" cy="793750"/>
          </a:xfrm>
          <a:custGeom>
            <a:avLst/>
            <a:gdLst/>
            <a:ahLst/>
            <a:cxnLst>
              <a:cxn ang="0">
                <a:pos x="1015" y="7"/>
              </a:cxn>
              <a:cxn ang="0">
                <a:pos x="785" y="30"/>
              </a:cxn>
              <a:cxn ang="0">
                <a:pos x="576" y="73"/>
              </a:cxn>
              <a:cxn ang="0">
                <a:pos x="391" y="130"/>
              </a:cxn>
              <a:cxn ang="0">
                <a:pos x="311" y="165"/>
              </a:cxn>
              <a:cxn ang="0">
                <a:pos x="238" y="201"/>
              </a:cxn>
              <a:cxn ang="0">
                <a:pos x="173" y="241"/>
              </a:cxn>
              <a:cxn ang="0">
                <a:pos x="117" y="284"/>
              </a:cxn>
              <a:cxn ang="0">
                <a:pos x="71" y="328"/>
              </a:cxn>
              <a:cxn ang="0">
                <a:pos x="36" y="376"/>
              </a:cxn>
              <a:cxn ang="0">
                <a:pos x="13" y="424"/>
              </a:cxn>
              <a:cxn ang="0">
                <a:pos x="0" y="476"/>
              </a:cxn>
              <a:cxn ang="0">
                <a:pos x="0" y="525"/>
              </a:cxn>
              <a:cxn ang="0">
                <a:pos x="13" y="577"/>
              </a:cxn>
              <a:cxn ang="0">
                <a:pos x="36" y="625"/>
              </a:cxn>
              <a:cxn ang="0">
                <a:pos x="71" y="673"/>
              </a:cxn>
              <a:cxn ang="0">
                <a:pos x="117" y="717"/>
              </a:cxn>
              <a:cxn ang="0">
                <a:pos x="173" y="759"/>
              </a:cxn>
              <a:cxn ang="0">
                <a:pos x="238" y="800"/>
              </a:cxn>
              <a:cxn ang="0">
                <a:pos x="311" y="836"/>
              </a:cxn>
              <a:cxn ang="0">
                <a:pos x="391" y="871"/>
              </a:cxn>
              <a:cxn ang="0">
                <a:pos x="576" y="928"/>
              </a:cxn>
              <a:cxn ang="0">
                <a:pos x="785" y="971"/>
              </a:cxn>
              <a:cxn ang="0">
                <a:pos x="1015" y="994"/>
              </a:cxn>
              <a:cxn ang="0">
                <a:pos x="1259" y="999"/>
              </a:cxn>
              <a:cxn ang="0">
                <a:pos x="1497" y="984"/>
              </a:cxn>
              <a:cxn ang="0">
                <a:pos x="1717" y="951"/>
              </a:cxn>
              <a:cxn ang="0">
                <a:pos x="1915" y="901"/>
              </a:cxn>
              <a:cxn ang="0">
                <a:pos x="2046" y="853"/>
              </a:cxn>
              <a:cxn ang="0">
                <a:pos x="2122" y="819"/>
              </a:cxn>
              <a:cxn ang="0">
                <a:pos x="2191" y="781"/>
              </a:cxn>
              <a:cxn ang="0">
                <a:pos x="2251" y="738"/>
              </a:cxn>
              <a:cxn ang="0">
                <a:pos x="2301" y="694"/>
              </a:cxn>
              <a:cxn ang="0">
                <a:pos x="2341" y="648"/>
              </a:cxn>
              <a:cxn ang="0">
                <a:pos x="2372" y="602"/>
              </a:cxn>
              <a:cxn ang="0">
                <a:pos x="2389" y="552"/>
              </a:cxn>
              <a:cxn ang="0">
                <a:pos x="2397" y="500"/>
              </a:cxn>
              <a:cxn ang="0">
                <a:pos x="2389" y="449"/>
              </a:cxn>
              <a:cxn ang="0">
                <a:pos x="2372" y="401"/>
              </a:cxn>
              <a:cxn ang="0">
                <a:pos x="2341" y="353"/>
              </a:cxn>
              <a:cxn ang="0">
                <a:pos x="2301" y="307"/>
              </a:cxn>
              <a:cxn ang="0">
                <a:pos x="2251" y="263"/>
              </a:cxn>
              <a:cxn ang="0">
                <a:pos x="2191" y="220"/>
              </a:cxn>
              <a:cxn ang="0">
                <a:pos x="2122" y="182"/>
              </a:cxn>
              <a:cxn ang="0">
                <a:pos x="2046" y="147"/>
              </a:cxn>
              <a:cxn ang="0">
                <a:pos x="1915" y="99"/>
              </a:cxn>
              <a:cxn ang="0">
                <a:pos x="1717" y="50"/>
              </a:cxn>
              <a:cxn ang="0">
                <a:pos x="1497" y="17"/>
              </a:cxn>
              <a:cxn ang="0">
                <a:pos x="1259" y="2"/>
              </a:cxn>
            </a:cxnLst>
            <a:rect l="0" t="0" r="r" b="b"/>
            <a:pathLst>
              <a:path w="2397" h="999">
                <a:moveTo>
                  <a:pt x="1197" y="2"/>
                </a:moveTo>
                <a:lnTo>
                  <a:pt x="1136" y="2"/>
                </a:lnTo>
                <a:lnTo>
                  <a:pt x="1075" y="4"/>
                </a:lnTo>
                <a:lnTo>
                  <a:pt x="1015" y="7"/>
                </a:lnTo>
                <a:lnTo>
                  <a:pt x="956" y="11"/>
                </a:lnTo>
                <a:lnTo>
                  <a:pt x="898" y="17"/>
                </a:lnTo>
                <a:lnTo>
                  <a:pt x="840" y="23"/>
                </a:lnTo>
                <a:lnTo>
                  <a:pt x="785" y="30"/>
                </a:lnTo>
                <a:lnTo>
                  <a:pt x="731" y="40"/>
                </a:lnTo>
                <a:lnTo>
                  <a:pt x="677" y="50"/>
                </a:lnTo>
                <a:lnTo>
                  <a:pt x="625" y="61"/>
                </a:lnTo>
                <a:lnTo>
                  <a:pt x="576" y="73"/>
                </a:lnTo>
                <a:lnTo>
                  <a:pt x="528" y="86"/>
                </a:lnTo>
                <a:lnTo>
                  <a:pt x="480" y="99"/>
                </a:lnTo>
                <a:lnTo>
                  <a:pt x="436" y="115"/>
                </a:lnTo>
                <a:lnTo>
                  <a:pt x="391" y="130"/>
                </a:lnTo>
                <a:lnTo>
                  <a:pt x="370" y="138"/>
                </a:lnTo>
                <a:lnTo>
                  <a:pt x="349" y="147"/>
                </a:lnTo>
                <a:lnTo>
                  <a:pt x="330" y="155"/>
                </a:lnTo>
                <a:lnTo>
                  <a:pt x="311" y="165"/>
                </a:lnTo>
                <a:lnTo>
                  <a:pt x="292" y="174"/>
                </a:lnTo>
                <a:lnTo>
                  <a:pt x="272" y="182"/>
                </a:lnTo>
                <a:lnTo>
                  <a:pt x="255" y="192"/>
                </a:lnTo>
                <a:lnTo>
                  <a:pt x="238" y="201"/>
                </a:lnTo>
                <a:lnTo>
                  <a:pt x="221" y="211"/>
                </a:lnTo>
                <a:lnTo>
                  <a:pt x="203" y="220"/>
                </a:lnTo>
                <a:lnTo>
                  <a:pt x="188" y="232"/>
                </a:lnTo>
                <a:lnTo>
                  <a:pt x="173" y="241"/>
                </a:lnTo>
                <a:lnTo>
                  <a:pt x="157" y="251"/>
                </a:lnTo>
                <a:lnTo>
                  <a:pt x="144" y="263"/>
                </a:lnTo>
                <a:lnTo>
                  <a:pt x="130" y="272"/>
                </a:lnTo>
                <a:lnTo>
                  <a:pt x="117" y="284"/>
                </a:lnTo>
                <a:lnTo>
                  <a:pt x="105" y="295"/>
                </a:lnTo>
                <a:lnTo>
                  <a:pt x="94" y="307"/>
                </a:lnTo>
                <a:lnTo>
                  <a:pt x="82" y="316"/>
                </a:lnTo>
                <a:lnTo>
                  <a:pt x="71" y="328"/>
                </a:lnTo>
                <a:lnTo>
                  <a:pt x="61" y="339"/>
                </a:lnTo>
                <a:lnTo>
                  <a:pt x="54" y="353"/>
                </a:lnTo>
                <a:lnTo>
                  <a:pt x="44" y="364"/>
                </a:lnTo>
                <a:lnTo>
                  <a:pt x="36" y="376"/>
                </a:lnTo>
                <a:lnTo>
                  <a:pt x="31" y="387"/>
                </a:lnTo>
                <a:lnTo>
                  <a:pt x="23" y="401"/>
                </a:lnTo>
                <a:lnTo>
                  <a:pt x="17" y="412"/>
                </a:lnTo>
                <a:lnTo>
                  <a:pt x="13" y="424"/>
                </a:lnTo>
                <a:lnTo>
                  <a:pt x="9" y="437"/>
                </a:lnTo>
                <a:lnTo>
                  <a:pt x="6" y="449"/>
                </a:lnTo>
                <a:lnTo>
                  <a:pt x="2" y="462"/>
                </a:lnTo>
                <a:lnTo>
                  <a:pt x="0" y="476"/>
                </a:lnTo>
                <a:lnTo>
                  <a:pt x="0" y="487"/>
                </a:lnTo>
                <a:lnTo>
                  <a:pt x="0" y="500"/>
                </a:lnTo>
                <a:lnTo>
                  <a:pt x="0" y="514"/>
                </a:lnTo>
                <a:lnTo>
                  <a:pt x="0" y="525"/>
                </a:lnTo>
                <a:lnTo>
                  <a:pt x="2" y="539"/>
                </a:lnTo>
                <a:lnTo>
                  <a:pt x="6" y="552"/>
                </a:lnTo>
                <a:lnTo>
                  <a:pt x="9" y="564"/>
                </a:lnTo>
                <a:lnTo>
                  <a:pt x="13" y="577"/>
                </a:lnTo>
                <a:lnTo>
                  <a:pt x="17" y="589"/>
                </a:lnTo>
                <a:lnTo>
                  <a:pt x="23" y="602"/>
                </a:lnTo>
                <a:lnTo>
                  <a:pt x="31" y="614"/>
                </a:lnTo>
                <a:lnTo>
                  <a:pt x="36" y="625"/>
                </a:lnTo>
                <a:lnTo>
                  <a:pt x="44" y="637"/>
                </a:lnTo>
                <a:lnTo>
                  <a:pt x="54" y="648"/>
                </a:lnTo>
                <a:lnTo>
                  <a:pt x="61" y="662"/>
                </a:lnTo>
                <a:lnTo>
                  <a:pt x="71" y="673"/>
                </a:lnTo>
                <a:lnTo>
                  <a:pt x="82" y="685"/>
                </a:lnTo>
                <a:lnTo>
                  <a:pt x="94" y="694"/>
                </a:lnTo>
                <a:lnTo>
                  <a:pt x="105" y="706"/>
                </a:lnTo>
                <a:lnTo>
                  <a:pt x="117" y="717"/>
                </a:lnTo>
                <a:lnTo>
                  <a:pt x="130" y="729"/>
                </a:lnTo>
                <a:lnTo>
                  <a:pt x="144" y="738"/>
                </a:lnTo>
                <a:lnTo>
                  <a:pt x="157" y="750"/>
                </a:lnTo>
                <a:lnTo>
                  <a:pt x="173" y="759"/>
                </a:lnTo>
                <a:lnTo>
                  <a:pt x="188" y="769"/>
                </a:lnTo>
                <a:lnTo>
                  <a:pt x="203" y="781"/>
                </a:lnTo>
                <a:lnTo>
                  <a:pt x="221" y="790"/>
                </a:lnTo>
                <a:lnTo>
                  <a:pt x="238" y="800"/>
                </a:lnTo>
                <a:lnTo>
                  <a:pt x="255" y="809"/>
                </a:lnTo>
                <a:lnTo>
                  <a:pt x="272" y="819"/>
                </a:lnTo>
                <a:lnTo>
                  <a:pt x="292" y="827"/>
                </a:lnTo>
                <a:lnTo>
                  <a:pt x="311" y="836"/>
                </a:lnTo>
                <a:lnTo>
                  <a:pt x="330" y="846"/>
                </a:lnTo>
                <a:lnTo>
                  <a:pt x="349" y="853"/>
                </a:lnTo>
                <a:lnTo>
                  <a:pt x="370" y="863"/>
                </a:lnTo>
                <a:lnTo>
                  <a:pt x="391" y="871"/>
                </a:lnTo>
                <a:lnTo>
                  <a:pt x="436" y="886"/>
                </a:lnTo>
                <a:lnTo>
                  <a:pt x="480" y="901"/>
                </a:lnTo>
                <a:lnTo>
                  <a:pt x="528" y="915"/>
                </a:lnTo>
                <a:lnTo>
                  <a:pt x="576" y="928"/>
                </a:lnTo>
                <a:lnTo>
                  <a:pt x="625" y="940"/>
                </a:lnTo>
                <a:lnTo>
                  <a:pt x="677" y="951"/>
                </a:lnTo>
                <a:lnTo>
                  <a:pt x="731" y="961"/>
                </a:lnTo>
                <a:lnTo>
                  <a:pt x="785" y="971"/>
                </a:lnTo>
                <a:lnTo>
                  <a:pt x="840" y="978"/>
                </a:lnTo>
                <a:lnTo>
                  <a:pt x="898" y="984"/>
                </a:lnTo>
                <a:lnTo>
                  <a:pt x="956" y="990"/>
                </a:lnTo>
                <a:lnTo>
                  <a:pt x="1015" y="994"/>
                </a:lnTo>
                <a:lnTo>
                  <a:pt x="1075" y="997"/>
                </a:lnTo>
                <a:lnTo>
                  <a:pt x="1136" y="999"/>
                </a:lnTo>
                <a:lnTo>
                  <a:pt x="1197" y="999"/>
                </a:lnTo>
                <a:lnTo>
                  <a:pt x="1259" y="999"/>
                </a:lnTo>
                <a:lnTo>
                  <a:pt x="1320" y="997"/>
                </a:lnTo>
                <a:lnTo>
                  <a:pt x="1380" y="995"/>
                </a:lnTo>
                <a:lnTo>
                  <a:pt x="1439" y="990"/>
                </a:lnTo>
                <a:lnTo>
                  <a:pt x="1497" y="984"/>
                </a:lnTo>
                <a:lnTo>
                  <a:pt x="1554" y="978"/>
                </a:lnTo>
                <a:lnTo>
                  <a:pt x="1610" y="971"/>
                </a:lnTo>
                <a:lnTo>
                  <a:pt x="1664" y="961"/>
                </a:lnTo>
                <a:lnTo>
                  <a:pt x="1717" y="951"/>
                </a:lnTo>
                <a:lnTo>
                  <a:pt x="1769" y="940"/>
                </a:lnTo>
                <a:lnTo>
                  <a:pt x="1819" y="928"/>
                </a:lnTo>
                <a:lnTo>
                  <a:pt x="1867" y="915"/>
                </a:lnTo>
                <a:lnTo>
                  <a:pt x="1915" y="901"/>
                </a:lnTo>
                <a:lnTo>
                  <a:pt x="1959" y="886"/>
                </a:lnTo>
                <a:lnTo>
                  <a:pt x="2003" y="871"/>
                </a:lnTo>
                <a:lnTo>
                  <a:pt x="2024" y="863"/>
                </a:lnTo>
                <a:lnTo>
                  <a:pt x="2046" y="853"/>
                </a:lnTo>
                <a:lnTo>
                  <a:pt x="2065" y="846"/>
                </a:lnTo>
                <a:lnTo>
                  <a:pt x="2084" y="836"/>
                </a:lnTo>
                <a:lnTo>
                  <a:pt x="2103" y="827"/>
                </a:lnTo>
                <a:lnTo>
                  <a:pt x="2122" y="819"/>
                </a:lnTo>
                <a:lnTo>
                  <a:pt x="2140" y="809"/>
                </a:lnTo>
                <a:lnTo>
                  <a:pt x="2157" y="800"/>
                </a:lnTo>
                <a:lnTo>
                  <a:pt x="2174" y="790"/>
                </a:lnTo>
                <a:lnTo>
                  <a:pt x="2191" y="781"/>
                </a:lnTo>
                <a:lnTo>
                  <a:pt x="2207" y="769"/>
                </a:lnTo>
                <a:lnTo>
                  <a:pt x="2222" y="759"/>
                </a:lnTo>
                <a:lnTo>
                  <a:pt x="2237" y="750"/>
                </a:lnTo>
                <a:lnTo>
                  <a:pt x="2251" y="738"/>
                </a:lnTo>
                <a:lnTo>
                  <a:pt x="2264" y="729"/>
                </a:lnTo>
                <a:lnTo>
                  <a:pt x="2278" y="717"/>
                </a:lnTo>
                <a:lnTo>
                  <a:pt x="2289" y="706"/>
                </a:lnTo>
                <a:lnTo>
                  <a:pt x="2301" y="694"/>
                </a:lnTo>
                <a:lnTo>
                  <a:pt x="2312" y="685"/>
                </a:lnTo>
                <a:lnTo>
                  <a:pt x="2324" y="673"/>
                </a:lnTo>
                <a:lnTo>
                  <a:pt x="2333" y="662"/>
                </a:lnTo>
                <a:lnTo>
                  <a:pt x="2341" y="648"/>
                </a:lnTo>
                <a:lnTo>
                  <a:pt x="2351" y="637"/>
                </a:lnTo>
                <a:lnTo>
                  <a:pt x="2358" y="625"/>
                </a:lnTo>
                <a:lnTo>
                  <a:pt x="2366" y="614"/>
                </a:lnTo>
                <a:lnTo>
                  <a:pt x="2372" y="602"/>
                </a:lnTo>
                <a:lnTo>
                  <a:pt x="2378" y="589"/>
                </a:lnTo>
                <a:lnTo>
                  <a:pt x="2381" y="577"/>
                </a:lnTo>
                <a:lnTo>
                  <a:pt x="2387" y="564"/>
                </a:lnTo>
                <a:lnTo>
                  <a:pt x="2389" y="552"/>
                </a:lnTo>
                <a:lnTo>
                  <a:pt x="2393" y="539"/>
                </a:lnTo>
                <a:lnTo>
                  <a:pt x="2395" y="525"/>
                </a:lnTo>
                <a:lnTo>
                  <a:pt x="2395" y="514"/>
                </a:lnTo>
                <a:lnTo>
                  <a:pt x="2397" y="500"/>
                </a:lnTo>
                <a:lnTo>
                  <a:pt x="2395" y="487"/>
                </a:lnTo>
                <a:lnTo>
                  <a:pt x="2395" y="476"/>
                </a:lnTo>
                <a:lnTo>
                  <a:pt x="2393" y="462"/>
                </a:lnTo>
                <a:lnTo>
                  <a:pt x="2389" y="449"/>
                </a:lnTo>
                <a:lnTo>
                  <a:pt x="2387" y="437"/>
                </a:lnTo>
                <a:lnTo>
                  <a:pt x="2381" y="424"/>
                </a:lnTo>
                <a:lnTo>
                  <a:pt x="2378" y="412"/>
                </a:lnTo>
                <a:lnTo>
                  <a:pt x="2372" y="401"/>
                </a:lnTo>
                <a:lnTo>
                  <a:pt x="2366" y="387"/>
                </a:lnTo>
                <a:lnTo>
                  <a:pt x="2358" y="376"/>
                </a:lnTo>
                <a:lnTo>
                  <a:pt x="2351" y="364"/>
                </a:lnTo>
                <a:lnTo>
                  <a:pt x="2341" y="353"/>
                </a:lnTo>
                <a:lnTo>
                  <a:pt x="2333" y="339"/>
                </a:lnTo>
                <a:lnTo>
                  <a:pt x="2324" y="328"/>
                </a:lnTo>
                <a:lnTo>
                  <a:pt x="2312" y="316"/>
                </a:lnTo>
                <a:lnTo>
                  <a:pt x="2301" y="307"/>
                </a:lnTo>
                <a:lnTo>
                  <a:pt x="2289" y="295"/>
                </a:lnTo>
                <a:lnTo>
                  <a:pt x="2278" y="284"/>
                </a:lnTo>
                <a:lnTo>
                  <a:pt x="2264" y="272"/>
                </a:lnTo>
                <a:lnTo>
                  <a:pt x="2251" y="263"/>
                </a:lnTo>
                <a:lnTo>
                  <a:pt x="2237" y="251"/>
                </a:lnTo>
                <a:lnTo>
                  <a:pt x="2222" y="241"/>
                </a:lnTo>
                <a:lnTo>
                  <a:pt x="2207" y="232"/>
                </a:lnTo>
                <a:lnTo>
                  <a:pt x="2191" y="220"/>
                </a:lnTo>
                <a:lnTo>
                  <a:pt x="2174" y="211"/>
                </a:lnTo>
                <a:lnTo>
                  <a:pt x="2157" y="201"/>
                </a:lnTo>
                <a:lnTo>
                  <a:pt x="2140" y="192"/>
                </a:lnTo>
                <a:lnTo>
                  <a:pt x="2122" y="182"/>
                </a:lnTo>
                <a:lnTo>
                  <a:pt x="2103" y="174"/>
                </a:lnTo>
                <a:lnTo>
                  <a:pt x="2084" y="165"/>
                </a:lnTo>
                <a:lnTo>
                  <a:pt x="2065" y="155"/>
                </a:lnTo>
                <a:lnTo>
                  <a:pt x="2046" y="147"/>
                </a:lnTo>
                <a:lnTo>
                  <a:pt x="2024" y="138"/>
                </a:lnTo>
                <a:lnTo>
                  <a:pt x="2003" y="130"/>
                </a:lnTo>
                <a:lnTo>
                  <a:pt x="1959" y="115"/>
                </a:lnTo>
                <a:lnTo>
                  <a:pt x="1915" y="99"/>
                </a:lnTo>
                <a:lnTo>
                  <a:pt x="1867" y="86"/>
                </a:lnTo>
                <a:lnTo>
                  <a:pt x="1819" y="73"/>
                </a:lnTo>
                <a:lnTo>
                  <a:pt x="1769" y="61"/>
                </a:lnTo>
                <a:lnTo>
                  <a:pt x="1717" y="50"/>
                </a:lnTo>
                <a:lnTo>
                  <a:pt x="1664" y="40"/>
                </a:lnTo>
                <a:lnTo>
                  <a:pt x="1610" y="30"/>
                </a:lnTo>
                <a:lnTo>
                  <a:pt x="1554" y="23"/>
                </a:lnTo>
                <a:lnTo>
                  <a:pt x="1497" y="17"/>
                </a:lnTo>
                <a:lnTo>
                  <a:pt x="1439" y="11"/>
                </a:lnTo>
                <a:lnTo>
                  <a:pt x="1380" y="5"/>
                </a:lnTo>
                <a:lnTo>
                  <a:pt x="1320" y="4"/>
                </a:lnTo>
                <a:lnTo>
                  <a:pt x="1259" y="2"/>
                </a:lnTo>
                <a:lnTo>
                  <a:pt x="1197" y="0"/>
                </a:lnTo>
                <a:lnTo>
                  <a:pt x="1197" y="2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3629025" y="2947988"/>
            <a:ext cx="1903413" cy="793750"/>
          </a:xfrm>
          <a:custGeom>
            <a:avLst/>
            <a:gdLst/>
            <a:ahLst/>
            <a:cxnLst>
              <a:cxn ang="0">
                <a:pos x="1015" y="7"/>
              </a:cxn>
              <a:cxn ang="0">
                <a:pos x="785" y="30"/>
              </a:cxn>
              <a:cxn ang="0">
                <a:pos x="576" y="73"/>
              </a:cxn>
              <a:cxn ang="0">
                <a:pos x="391" y="130"/>
              </a:cxn>
              <a:cxn ang="0">
                <a:pos x="311" y="165"/>
              </a:cxn>
              <a:cxn ang="0">
                <a:pos x="238" y="201"/>
              </a:cxn>
              <a:cxn ang="0">
                <a:pos x="173" y="241"/>
              </a:cxn>
              <a:cxn ang="0">
                <a:pos x="117" y="284"/>
              </a:cxn>
              <a:cxn ang="0">
                <a:pos x="71" y="328"/>
              </a:cxn>
              <a:cxn ang="0">
                <a:pos x="36" y="376"/>
              </a:cxn>
              <a:cxn ang="0">
                <a:pos x="13" y="424"/>
              </a:cxn>
              <a:cxn ang="0">
                <a:pos x="0" y="476"/>
              </a:cxn>
              <a:cxn ang="0">
                <a:pos x="0" y="525"/>
              </a:cxn>
              <a:cxn ang="0">
                <a:pos x="13" y="577"/>
              </a:cxn>
              <a:cxn ang="0">
                <a:pos x="36" y="625"/>
              </a:cxn>
              <a:cxn ang="0">
                <a:pos x="71" y="673"/>
              </a:cxn>
              <a:cxn ang="0">
                <a:pos x="117" y="717"/>
              </a:cxn>
              <a:cxn ang="0">
                <a:pos x="173" y="759"/>
              </a:cxn>
              <a:cxn ang="0">
                <a:pos x="238" y="800"/>
              </a:cxn>
              <a:cxn ang="0">
                <a:pos x="311" y="836"/>
              </a:cxn>
              <a:cxn ang="0">
                <a:pos x="391" y="871"/>
              </a:cxn>
              <a:cxn ang="0">
                <a:pos x="576" y="928"/>
              </a:cxn>
              <a:cxn ang="0">
                <a:pos x="785" y="971"/>
              </a:cxn>
              <a:cxn ang="0">
                <a:pos x="1015" y="994"/>
              </a:cxn>
              <a:cxn ang="0">
                <a:pos x="1259" y="999"/>
              </a:cxn>
              <a:cxn ang="0">
                <a:pos x="1497" y="984"/>
              </a:cxn>
              <a:cxn ang="0">
                <a:pos x="1717" y="951"/>
              </a:cxn>
              <a:cxn ang="0">
                <a:pos x="1915" y="901"/>
              </a:cxn>
              <a:cxn ang="0">
                <a:pos x="2046" y="853"/>
              </a:cxn>
              <a:cxn ang="0">
                <a:pos x="2122" y="819"/>
              </a:cxn>
              <a:cxn ang="0">
                <a:pos x="2191" y="781"/>
              </a:cxn>
              <a:cxn ang="0">
                <a:pos x="2251" y="738"/>
              </a:cxn>
              <a:cxn ang="0">
                <a:pos x="2301" y="694"/>
              </a:cxn>
              <a:cxn ang="0">
                <a:pos x="2341" y="648"/>
              </a:cxn>
              <a:cxn ang="0">
                <a:pos x="2372" y="602"/>
              </a:cxn>
              <a:cxn ang="0">
                <a:pos x="2389" y="552"/>
              </a:cxn>
              <a:cxn ang="0">
                <a:pos x="2397" y="500"/>
              </a:cxn>
              <a:cxn ang="0">
                <a:pos x="2389" y="449"/>
              </a:cxn>
              <a:cxn ang="0">
                <a:pos x="2372" y="401"/>
              </a:cxn>
              <a:cxn ang="0">
                <a:pos x="2341" y="353"/>
              </a:cxn>
              <a:cxn ang="0">
                <a:pos x="2301" y="307"/>
              </a:cxn>
              <a:cxn ang="0">
                <a:pos x="2251" y="263"/>
              </a:cxn>
              <a:cxn ang="0">
                <a:pos x="2191" y="220"/>
              </a:cxn>
              <a:cxn ang="0">
                <a:pos x="2122" y="182"/>
              </a:cxn>
              <a:cxn ang="0">
                <a:pos x="2046" y="147"/>
              </a:cxn>
              <a:cxn ang="0">
                <a:pos x="1915" y="99"/>
              </a:cxn>
              <a:cxn ang="0">
                <a:pos x="1717" y="50"/>
              </a:cxn>
              <a:cxn ang="0">
                <a:pos x="1497" y="17"/>
              </a:cxn>
              <a:cxn ang="0">
                <a:pos x="1259" y="2"/>
              </a:cxn>
            </a:cxnLst>
            <a:rect l="0" t="0" r="r" b="b"/>
            <a:pathLst>
              <a:path w="2397" h="999">
                <a:moveTo>
                  <a:pt x="1197" y="2"/>
                </a:moveTo>
                <a:lnTo>
                  <a:pt x="1136" y="2"/>
                </a:lnTo>
                <a:lnTo>
                  <a:pt x="1075" y="4"/>
                </a:lnTo>
                <a:lnTo>
                  <a:pt x="1015" y="7"/>
                </a:lnTo>
                <a:lnTo>
                  <a:pt x="956" y="11"/>
                </a:lnTo>
                <a:lnTo>
                  <a:pt x="898" y="17"/>
                </a:lnTo>
                <a:lnTo>
                  <a:pt x="840" y="23"/>
                </a:lnTo>
                <a:lnTo>
                  <a:pt x="785" y="30"/>
                </a:lnTo>
                <a:lnTo>
                  <a:pt x="731" y="40"/>
                </a:lnTo>
                <a:lnTo>
                  <a:pt x="677" y="50"/>
                </a:lnTo>
                <a:lnTo>
                  <a:pt x="625" y="61"/>
                </a:lnTo>
                <a:lnTo>
                  <a:pt x="576" y="73"/>
                </a:lnTo>
                <a:lnTo>
                  <a:pt x="528" y="86"/>
                </a:lnTo>
                <a:lnTo>
                  <a:pt x="480" y="99"/>
                </a:lnTo>
                <a:lnTo>
                  <a:pt x="436" y="115"/>
                </a:lnTo>
                <a:lnTo>
                  <a:pt x="391" y="130"/>
                </a:lnTo>
                <a:lnTo>
                  <a:pt x="370" y="138"/>
                </a:lnTo>
                <a:lnTo>
                  <a:pt x="349" y="147"/>
                </a:lnTo>
                <a:lnTo>
                  <a:pt x="330" y="155"/>
                </a:lnTo>
                <a:lnTo>
                  <a:pt x="311" y="165"/>
                </a:lnTo>
                <a:lnTo>
                  <a:pt x="292" y="174"/>
                </a:lnTo>
                <a:lnTo>
                  <a:pt x="272" y="182"/>
                </a:lnTo>
                <a:lnTo>
                  <a:pt x="255" y="192"/>
                </a:lnTo>
                <a:lnTo>
                  <a:pt x="238" y="201"/>
                </a:lnTo>
                <a:lnTo>
                  <a:pt x="221" y="211"/>
                </a:lnTo>
                <a:lnTo>
                  <a:pt x="203" y="220"/>
                </a:lnTo>
                <a:lnTo>
                  <a:pt x="188" y="232"/>
                </a:lnTo>
                <a:lnTo>
                  <a:pt x="173" y="241"/>
                </a:lnTo>
                <a:lnTo>
                  <a:pt x="157" y="251"/>
                </a:lnTo>
                <a:lnTo>
                  <a:pt x="144" y="263"/>
                </a:lnTo>
                <a:lnTo>
                  <a:pt x="130" y="272"/>
                </a:lnTo>
                <a:lnTo>
                  <a:pt x="117" y="284"/>
                </a:lnTo>
                <a:lnTo>
                  <a:pt x="105" y="295"/>
                </a:lnTo>
                <a:lnTo>
                  <a:pt x="94" y="307"/>
                </a:lnTo>
                <a:lnTo>
                  <a:pt x="82" y="316"/>
                </a:lnTo>
                <a:lnTo>
                  <a:pt x="71" y="328"/>
                </a:lnTo>
                <a:lnTo>
                  <a:pt x="61" y="339"/>
                </a:lnTo>
                <a:lnTo>
                  <a:pt x="54" y="353"/>
                </a:lnTo>
                <a:lnTo>
                  <a:pt x="44" y="364"/>
                </a:lnTo>
                <a:lnTo>
                  <a:pt x="36" y="376"/>
                </a:lnTo>
                <a:lnTo>
                  <a:pt x="31" y="387"/>
                </a:lnTo>
                <a:lnTo>
                  <a:pt x="23" y="401"/>
                </a:lnTo>
                <a:lnTo>
                  <a:pt x="17" y="412"/>
                </a:lnTo>
                <a:lnTo>
                  <a:pt x="13" y="424"/>
                </a:lnTo>
                <a:lnTo>
                  <a:pt x="9" y="437"/>
                </a:lnTo>
                <a:lnTo>
                  <a:pt x="6" y="449"/>
                </a:lnTo>
                <a:lnTo>
                  <a:pt x="2" y="462"/>
                </a:lnTo>
                <a:lnTo>
                  <a:pt x="0" y="476"/>
                </a:lnTo>
                <a:lnTo>
                  <a:pt x="0" y="487"/>
                </a:lnTo>
                <a:lnTo>
                  <a:pt x="0" y="500"/>
                </a:lnTo>
                <a:lnTo>
                  <a:pt x="0" y="514"/>
                </a:lnTo>
                <a:lnTo>
                  <a:pt x="0" y="525"/>
                </a:lnTo>
                <a:lnTo>
                  <a:pt x="2" y="539"/>
                </a:lnTo>
                <a:lnTo>
                  <a:pt x="6" y="552"/>
                </a:lnTo>
                <a:lnTo>
                  <a:pt x="9" y="564"/>
                </a:lnTo>
                <a:lnTo>
                  <a:pt x="13" y="577"/>
                </a:lnTo>
                <a:lnTo>
                  <a:pt x="17" y="589"/>
                </a:lnTo>
                <a:lnTo>
                  <a:pt x="23" y="602"/>
                </a:lnTo>
                <a:lnTo>
                  <a:pt x="31" y="614"/>
                </a:lnTo>
                <a:lnTo>
                  <a:pt x="36" y="625"/>
                </a:lnTo>
                <a:lnTo>
                  <a:pt x="44" y="637"/>
                </a:lnTo>
                <a:lnTo>
                  <a:pt x="54" y="648"/>
                </a:lnTo>
                <a:lnTo>
                  <a:pt x="61" y="662"/>
                </a:lnTo>
                <a:lnTo>
                  <a:pt x="71" y="673"/>
                </a:lnTo>
                <a:lnTo>
                  <a:pt x="82" y="685"/>
                </a:lnTo>
                <a:lnTo>
                  <a:pt x="94" y="694"/>
                </a:lnTo>
                <a:lnTo>
                  <a:pt x="105" y="706"/>
                </a:lnTo>
                <a:lnTo>
                  <a:pt x="117" y="717"/>
                </a:lnTo>
                <a:lnTo>
                  <a:pt x="130" y="729"/>
                </a:lnTo>
                <a:lnTo>
                  <a:pt x="144" y="738"/>
                </a:lnTo>
                <a:lnTo>
                  <a:pt x="157" y="750"/>
                </a:lnTo>
                <a:lnTo>
                  <a:pt x="173" y="759"/>
                </a:lnTo>
                <a:lnTo>
                  <a:pt x="188" y="769"/>
                </a:lnTo>
                <a:lnTo>
                  <a:pt x="203" y="781"/>
                </a:lnTo>
                <a:lnTo>
                  <a:pt x="221" y="790"/>
                </a:lnTo>
                <a:lnTo>
                  <a:pt x="238" y="800"/>
                </a:lnTo>
                <a:lnTo>
                  <a:pt x="255" y="809"/>
                </a:lnTo>
                <a:lnTo>
                  <a:pt x="272" y="819"/>
                </a:lnTo>
                <a:lnTo>
                  <a:pt x="292" y="827"/>
                </a:lnTo>
                <a:lnTo>
                  <a:pt x="311" y="836"/>
                </a:lnTo>
                <a:lnTo>
                  <a:pt x="330" y="846"/>
                </a:lnTo>
                <a:lnTo>
                  <a:pt x="349" y="853"/>
                </a:lnTo>
                <a:lnTo>
                  <a:pt x="370" y="863"/>
                </a:lnTo>
                <a:lnTo>
                  <a:pt x="391" y="871"/>
                </a:lnTo>
                <a:lnTo>
                  <a:pt x="436" y="886"/>
                </a:lnTo>
                <a:lnTo>
                  <a:pt x="480" y="901"/>
                </a:lnTo>
                <a:lnTo>
                  <a:pt x="528" y="915"/>
                </a:lnTo>
                <a:lnTo>
                  <a:pt x="576" y="928"/>
                </a:lnTo>
                <a:lnTo>
                  <a:pt x="625" y="940"/>
                </a:lnTo>
                <a:lnTo>
                  <a:pt x="677" y="951"/>
                </a:lnTo>
                <a:lnTo>
                  <a:pt x="731" y="961"/>
                </a:lnTo>
                <a:lnTo>
                  <a:pt x="785" y="971"/>
                </a:lnTo>
                <a:lnTo>
                  <a:pt x="840" y="978"/>
                </a:lnTo>
                <a:lnTo>
                  <a:pt x="898" y="984"/>
                </a:lnTo>
                <a:lnTo>
                  <a:pt x="956" y="990"/>
                </a:lnTo>
                <a:lnTo>
                  <a:pt x="1015" y="994"/>
                </a:lnTo>
                <a:lnTo>
                  <a:pt x="1075" y="997"/>
                </a:lnTo>
                <a:lnTo>
                  <a:pt x="1136" y="999"/>
                </a:lnTo>
                <a:lnTo>
                  <a:pt x="1197" y="999"/>
                </a:lnTo>
                <a:lnTo>
                  <a:pt x="1259" y="999"/>
                </a:lnTo>
                <a:lnTo>
                  <a:pt x="1320" y="997"/>
                </a:lnTo>
                <a:lnTo>
                  <a:pt x="1380" y="995"/>
                </a:lnTo>
                <a:lnTo>
                  <a:pt x="1439" y="990"/>
                </a:lnTo>
                <a:lnTo>
                  <a:pt x="1497" y="984"/>
                </a:lnTo>
                <a:lnTo>
                  <a:pt x="1554" y="978"/>
                </a:lnTo>
                <a:lnTo>
                  <a:pt x="1610" y="971"/>
                </a:lnTo>
                <a:lnTo>
                  <a:pt x="1664" y="961"/>
                </a:lnTo>
                <a:lnTo>
                  <a:pt x="1717" y="951"/>
                </a:lnTo>
                <a:lnTo>
                  <a:pt x="1769" y="940"/>
                </a:lnTo>
                <a:lnTo>
                  <a:pt x="1819" y="928"/>
                </a:lnTo>
                <a:lnTo>
                  <a:pt x="1867" y="915"/>
                </a:lnTo>
                <a:lnTo>
                  <a:pt x="1915" y="901"/>
                </a:lnTo>
                <a:lnTo>
                  <a:pt x="1959" y="886"/>
                </a:lnTo>
                <a:lnTo>
                  <a:pt x="2003" y="871"/>
                </a:lnTo>
                <a:lnTo>
                  <a:pt x="2024" y="863"/>
                </a:lnTo>
                <a:lnTo>
                  <a:pt x="2046" y="853"/>
                </a:lnTo>
                <a:lnTo>
                  <a:pt x="2065" y="846"/>
                </a:lnTo>
                <a:lnTo>
                  <a:pt x="2084" y="836"/>
                </a:lnTo>
                <a:lnTo>
                  <a:pt x="2103" y="827"/>
                </a:lnTo>
                <a:lnTo>
                  <a:pt x="2122" y="819"/>
                </a:lnTo>
                <a:lnTo>
                  <a:pt x="2140" y="809"/>
                </a:lnTo>
                <a:lnTo>
                  <a:pt x="2157" y="800"/>
                </a:lnTo>
                <a:lnTo>
                  <a:pt x="2174" y="790"/>
                </a:lnTo>
                <a:lnTo>
                  <a:pt x="2191" y="781"/>
                </a:lnTo>
                <a:lnTo>
                  <a:pt x="2207" y="769"/>
                </a:lnTo>
                <a:lnTo>
                  <a:pt x="2222" y="759"/>
                </a:lnTo>
                <a:lnTo>
                  <a:pt x="2237" y="750"/>
                </a:lnTo>
                <a:lnTo>
                  <a:pt x="2251" y="738"/>
                </a:lnTo>
                <a:lnTo>
                  <a:pt x="2264" y="729"/>
                </a:lnTo>
                <a:lnTo>
                  <a:pt x="2278" y="717"/>
                </a:lnTo>
                <a:lnTo>
                  <a:pt x="2289" y="706"/>
                </a:lnTo>
                <a:lnTo>
                  <a:pt x="2301" y="694"/>
                </a:lnTo>
                <a:lnTo>
                  <a:pt x="2312" y="685"/>
                </a:lnTo>
                <a:lnTo>
                  <a:pt x="2324" y="673"/>
                </a:lnTo>
                <a:lnTo>
                  <a:pt x="2333" y="662"/>
                </a:lnTo>
                <a:lnTo>
                  <a:pt x="2341" y="648"/>
                </a:lnTo>
                <a:lnTo>
                  <a:pt x="2351" y="637"/>
                </a:lnTo>
                <a:lnTo>
                  <a:pt x="2358" y="625"/>
                </a:lnTo>
                <a:lnTo>
                  <a:pt x="2366" y="614"/>
                </a:lnTo>
                <a:lnTo>
                  <a:pt x="2372" y="602"/>
                </a:lnTo>
                <a:lnTo>
                  <a:pt x="2378" y="589"/>
                </a:lnTo>
                <a:lnTo>
                  <a:pt x="2381" y="577"/>
                </a:lnTo>
                <a:lnTo>
                  <a:pt x="2387" y="564"/>
                </a:lnTo>
                <a:lnTo>
                  <a:pt x="2389" y="552"/>
                </a:lnTo>
                <a:lnTo>
                  <a:pt x="2393" y="539"/>
                </a:lnTo>
                <a:lnTo>
                  <a:pt x="2395" y="525"/>
                </a:lnTo>
                <a:lnTo>
                  <a:pt x="2395" y="514"/>
                </a:lnTo>
                <a:lnTo>
                  <a:pt x="2397" y="500"/>
                </a:lnTo>
                <a:lnTo>
                  <a:pt x="2395" y="487"/>
                </a:lnTo>
                <a:lnTo>
                  <a:pt x="2395" y="476"/>
                </a:lnTo>
                <a:lnTo>
                  <a:pt x="2393" y="462"/>
                </a:lnTo>
                <a:lnTo>
                  <a:pt x="2389" y="449"/>
                </a:lnTo>
                <a:lnTo>
                  <a:pt x="2387" y="437"/>
                </a:lnTo>
                <a:lnTo>
                  <a:pt x="2381" y="424"/>
                </a:lnTo>
                <a:lnTo>
                  <a:pt x="2378" y="412"/>
                </a:lnTo>
                <a:lnTo>
                  <a:pt x="2372" y="401"/>
                </a:lnTo>
                <a:lnTo>
                  <a:pt x="2366" y="387"/>
                </a:lnTo>
                <a:lnTo>
                  <a:pt x="2358" y="376"/>
                </a:lnTo>
                <a:lnTo>
                  <a:pt x="2351" y="364"/>
                </a:lnTo>
                <a:lnTo>
                  <a:pt x="2341" y="353"/>
                </a:lnTo>
                <a:lnTo>
                  <a:pt x="2333" y="339"/>
                </a:lnTo>
                <a:lnTo>
                  <a:pt x="2324" y="328"/>
                </a:lnTo>
                <a:lnTo>
                  <a:pt x="2312" y="316"/>
                </a:lnTo>
                <a:lnTo>
                  <a:pt x="2301" y="307"/>
                </a:lnTo>
                <a:lnTo>
                  <a:pt x="2289" y="295"/>
                </a:lnTo>
                <a:lnTo>
                  <a:pt x="2278" y="284"/>
                </a:lnTo>
                <a:lnTo>
                  <a:pt x="2264" y="272"/>
                </a:lnTo>
                <a:lnTo>
                  <a:pt x="2251" y="263"/>
                </a:lnTo>
                <a:lnTo>
                  <a:pt x="2237" y="251"/>
                </a:lnTo>
                <a:lnTo>
                  <a:pt x="2222" y="241"/>
                </a:lnTo>
                <a:lnTo>
                  <a:pt x="2207" y="232"/>
                </a:lnTo>
                <a:lnTo>
                  <a:pt x="2191" y="220"/>
                </a:lnTo>
                <a:lnTo>
                  <a:pt x="2174" y="211"/>
                </a:lnTo>
                <a:lnTo>
                  <a:pt x="2157" y="201"/>
                </a:lnTo>
                <a:lnTo>
                  <a:pt x="2140" y="192"/>
                </a:lnTo>
                <a:lnTo>
                  <a:pt x="2122" y="182"/>
                </a:lnTo>
                <a:lnTo>
                  <a:pt x="2103" y="174"/>
                </a:lnTo>
                <a:lnTo>
                  <a:pt x="2084" y="165"/>
                </a:lnTo>
                <a:lnTo>
                  <a:pt x="2065" y="155"/>
                </a:lnTo>
                <a:lnTo>
                  <a:pt x="2046" y="147"/>
                </a:lnTo>
                <a:lnTo>
                  <a:pt x="2024" y="138"/>
                </a:lnTo>
                <a:lnTo>
                  <a:pt x="2003" y="130"/>
                </a:lnTo>
                <a:lnTo>
                  <a:pt x="1959" y="115"/>
                </a:lnTo>
                <a:lnTo>
                  <a:pt x="1915" y="99"/>
                </a:lnTo>
                <a:lnTo>
                  <a:pt x="1867" y="86"/>
                </a:lnTo>
                <a:lnTo>
                  <a:pt x="1819" y="73"/>
                </a:lnTo>
                <a:lnTo>
                  <a:pt x="1769" y="61"/>
                </a:lnTo>
                <a:lnTo>
                  <a:pt x="1717" y="50"/>
                </a:lnTo>
                <a:lnTo>
                  <a:pt x="1664" y="40"/>
                </a:lnTo>
                <a:lnTo>
                  <a:pt x="1610" y="30"/>
                </a:lnTo>
                <a:lnTo>
                  <a:pt x="1554" y="23"/>
                </a:lnTo>
                <a:lnTo>
                  <a:pt x="1497" y="17"/>
                </a:lnTo>
                <a:lnTo>
                  <a:pt x="1439" y="11"/>
                </a:lnTo>
                <a:lnTo>
                  <a:pt x="1380" y="5"/>
                </a:lnTo>
                <a:lnTo>
                  <a:pt x="1320" y="4"/>
                </a:lnTo>
                <a:lnTo>
                  <a:pt x="1259" y="2"/>
                </a:lnTo>
                <a:lnTo>
                  <a:pt x="1197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105275" y="3233738"/>
            <a:ext cx="8977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 dirty="0" smtClean="0">
                <a:solidFill>
                  <a:srgbClr val="000000"/>
                </a:solidFill>
                <a:latin typeface="Arial" charset="0"/>
              </a:rPr>
              <a:t>Terapeut</a:t>
            </a:r>
            <a:endParaRPr lang="cs-CZ" dirty="0"/>
          </a:p>
        </p:txBody>
      </p:sp>
      <p:sp>
        <p:nvSpPr>
          <p:cNvPr id="12" name="Freeform 13"/>
          <p:cNvSpPr>
            <a:spLocks noEditPoints="1"/>
          </p:cNvSpPr>
          <p:nvPr/>
        </p:nvSpPr>
        <p:spPr bwMode="auto">
          <a:xfrm>
            <a:off x="2978150" y="3273425"/>
            <a:ext cx="641350" cy="127000"/>
          </a:xfrm>
          <a:custGeom>
            <a:avLst/>
            <a:gdLst/>
            <a:ahLst/>
            <a:cxnLst>
              <a:cxn ang="0">
                <a:pos x="0" y="64"/>
              </a:cxn>
              <a:cxn ang="0">
                <a:pos x="727" y="64"/>
              </a:cxn>
              <a:cxn ang="0">
                <a:pos x="727" y="96"/>
              </a:cxn>
              <a:cxn ang="0">
                <a:pos x="0" y="96"/>
              </a:cxn>
              <a:cxn ang="0">
                <a:pos x="0" y="64"/>
              </a:cxn>
              <a:cxn ang="0">
                <a:pos x="712" y="0"/>
              </a:cxn>
              <a:cxn ang="0">
                <a:pos x="807" y="81"/>
              </a:cxn>
              <a:cxn ang="0">
                <a:pos x="712" y="160"/>
              </a:cxn>
              <a:cxn ang="0">
                <a:pos x="712" y="0"/>
              </a:cxn>
            </a:cxnLst>
            <a:rect l="0" t="0" r="r" b="b"/>
            <a:pathLst>
              <a:path w="807" h="160">
                <a:moveTo>
                  <a:pt x="0" y="64"/>
                </a:moveTo>
                <a:lnTo>
                  <a:pt x="727" y="64"/>
                </a:lnTo>
                <a:lnTo>
                  <a:pt x="727" y="96"/>
                </a:lnTo>
                <a:lnTo>
                  <a:pt x="0" y="96"/>
                </a:lnTo>
                <a:lnTo>
                  <a:pt x="0" y="64"/>
                </a:lnTo>
                <a:close/>
                <a:moveTo>
                  <a:pt x="712" y="0"/>
                </a:moveTo>
                <a:lnTo>
                  <a:pt x="807" y="81"/>
                </a:lnTo>
                <a:lnTo>
                  <a:pt x="712" y="160"/>
                </a:lnTo>
                <a:lnTo>
                  <a:pt x="712" y="0"/>
                </a:lnTo>
                <a:close/>
              </a:path>
            </a:pathLst>
          </a:custGeom>
          <a:solidFill>
            <a:srgbClr val="FF6600"/>
          </a:solidFill>
          <a:ln w="1588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Freeform 14"/>
          <p:cNvSpPr>
            <a:spLocks noEditPoints="1"/>
          </p:cNvSpPr>
          <p:nvPr/>
        </p:nvSpPr>
        <p:spPr bwMode="auto">
          <a:xfrm>
            <a:off x="5532438" y="3282950"/>
            <a:ext cx="652462" cy="127000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740" y="63"/>
              </a:cxn>
              <a:cxn ang="0">
                <a:pos x="740" y="96"/>
              </a:cxn>
              <a:cxn ang="0">
                <a:pos x="0" y="96"/>
              </a:cxn>
              <a:cxn ang="0">
                <a:pos x="0" y="63"/>
              </a:cxn>
              <a:cxn ang="0">
                <a:pos x="725" y="0"/>
              </a:cxn>
              <a:cxn ang="0">
                <a:pos x="821" y="80"/>
              </a:cxn>
              <a:cxn ang="0">
                <a:pos x="725" y="159"/>
              </a:cxn>
              <a:cxn ang="0">
                <a:pos x="725" y="0"/>
              </a:cxn>
            </a:cxnLst>
            <a:rect l="0" t="0" r="r" b="b"/>
            <a:pathLst>
              <a:path w="821" h="159">
                <a:moveTo>
                  <a:pt x="0" y="63"/>
                </a:moveTo>
                <a:lnTo>
                  <a:pt x="740" y="63"/>
                </a:lnTo>
                <a:lnTo>
                  <a:pt x="740" y="96"/>
                </a:lnTo>
                <a:lnTo>
                  <a:pt x="0" y="96"/>
                </a:lnTo>
                <a:lnTo>
                  <a:pt x="0" y="63"/>
                </a:lnTo>
                <a:close/>
                <a:moveTo>
                  <a:pt x="725" y="0"/>
                </a:moveTo>
                <a:lnTo>
                  <a:pt x="821" y="80"/>
                </a:lnTo>
                <a:lnTo>
                  <a:pt x="725" y="159"/>
                </a:lnTo>
                <a:lnTo>
                  <a:pt x="725" y="0"/>
                </a:lnTo>
                <a:close/>
              </a:path>
            </a:pathLst>
          </a:custGeom>
          <a:solidFill>
            <a:srgbClr val="FF6600"/>
          </a:solidFill>
          <a:ln w="1588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6184900" y="2938463"/>
            <a:ext cx="1922463" cy="793750"/>
          </a:xfrm>
          <a:custGeom>
            <a:avLst/>
            <a:gdLst/>
            <a:ahLst/>
            <a:cxnLst>
              <a:cxn ang="0">
                <a:pos x="1027" y="8"/>
              </a:cxn>
              <a:cxn ang="0">
                <a:pos x="795" y="31"/>
              </a:cxn>
              <a:cxn ang="0">
                <a:pos x="583" y="73"/>
              </a:cxn>
              <a:cxn ang="0">
                <a:pos x="395" y="131"/>
              </a:cxn>
              <a:cxn ang="0">
                <a:pos x="315" y="165"/>
              </a:cxn>
              <a:cxn ang="0">
                <a:pos x="240" y="202"/>
              </a:cxn>
              <a:cxn ang="0">
                <a:pos x="175" y="242"/>
              </a:cxn>
              <a:cxn ang="0">
                <a:pos x="119" y="284"/>
              </a:cxn>
              <a:cxn ang="0">
                <a:pos x="73" y="328"/>
              </a:cxn>
              <a:cxn ang="0">
                <a:pos x="37" y="376"/>
              </a:cxn>
              <a:cxn ang="0">
                <a:pos x="14" y="424"/>
              </a:cxn>
              <a:cxn ang="0">
                <a:pos x="0" y="476"/>
              </a:cxn>
              <a:cxn ang="0">
                <a:pos x="0" y="526"/>
              </a:cxn>
              <a:cxn ang="0">
                <a:pos x="14" y="578"/>
              </a:cxn>
              <a:cxn ang="0">
                <a:pos x="37" y="626"/>
              </a:cxn>
              <a:cxn ang="0">
                <a:pos x="73" y="674"/>
              </a:cxn>
              <a:cxn ang="0">
                <a:pos x="119" y="718"/>
              </a:cxn>
              <a:cxn ang="0">
                <a:pos x="175" y="760"/>
              </a:cxn>
              <a:cxn ang="0">
                <a:pos x="240" y="800"/>
              </a:cxn>
              <a:cxn ang="0">
                <a:pos x="315" y="837"/>
              </a:cxn>
              <a:cxn ang="0">
                <a:pos x="395" y="871"/>
              </a:cxn>
              <a:cxn ang="0">
                <a:pos x="583" y="929"/>
              </a:cxn>
              <a:cxn ang="0">
                <a:pos x="795" y="971"/>
              </a:cxn>
              <a:cxn ang="0">
                <a:pos x="1027" y="994"/>
              </a:cxn>
              <a:cxn ang="0">
                <a:pos x="1274" y="1000"/>
              </a:cxn>
              <a:cxn ang="0">
                <a:pos x="1514" y="984"/>
              </a:cxn>
              <a:cxn ang="0">
                <a:pos x="1737" y="952"/>
              </a:cxn>
              <a:cxn ang="0">
                <a:pos x="1936" y="902"/>
              </a:cxn>
              <a:cxn ang="0">
                <a:pos x="2069" y="854"/>
              </a:cxn>
              <a:cxn ang="0">
                <a:pos x="2146" y="819"/>
              </a:cxn>
              <a:cxn ang="0">
                <a:pos x="2217" y="781"/>
              </a:cxn>
              <a:cxn ang="0">
                <a:pos x="2276" y="739"/>
              </a:cxn>
              <a:cxn ang="0">
                <a:pos x="2328" y="695"/>
              </a:cxn>
              <a:cxn ang="0">
                <a:pos x="2368" y="651"/>
              </a:cxn>
              <a:cxn ang="0">
                <a:pos x="2399" y="603"/>
              </a:cxn>
              <a:cxn ang="0">
                <a:pos x="2416" y="553"/>
              </a:cxn>
              <a:cxn ang="0">
                <a:pos x="2424" y="501"/>
              </a:cxn>
              <a:cxn ang="0">
                <a:pos x="2416" y="449"/>
              </a:cxn>
              <a:cxn ang="0">
                <a:pos x="2399" y="401"/>
              </a:cxn>
              <a:cxn ang="0">
                <a:pos x="2368" y="353"/>
              </a:cxn>
              <a:cxn ang="0">
                <a:pos x="2328" y="307"/>
              </a:cxn>
              <a:cxn ang="0">
                <a:pos x="2276" y="263"/>
              </a:cxn>
              <a:cxn ang="0">
                <a:pos x="2217" y="221"/>
              </a:cxn>
              <a:cxn ang="0">
                <a:pos x="2146" y="182"/>
              </a:cxn>
              <a:cxn ang="0">
                <a:pos x="2069" y="148"/>
              </a:cxn>
              <a:cxn ang="0">
                <a:pos x="1936" y="100"/>
              </a:cxn>
              <a:cxn ang="0">
                <a:pos x="1737" y="50"/>
              </a:cxn>
              <a:cxn ang="0">
                <a:pos x="1514" y="17"/>
              </a:cxn>
              <a:cxn ang="0">
                <a:pos x="1274" y="2"/>
              </a:cxn>
            </a:cxnLst>
            <a:rect l="0" t="0" r="r" b="b"/>
            <a:pathLst>
              <a:path w="2424" h="1000">
                <a:moveTo>
                  <a:pt x="1211" y="2"/>
                </a:moveTo>
                <a:lnTo>
                  <a:pt x="1150" y="2"/>
                </a:lnTo>
                <a:lnTo>
                  <a:pt x="1086" y="4"/>
                </a:lnTo>
                <a:lnTo>
                  <a:pt x="1027" y="8"/>
                </a:lnTo>
                <a:lnTo>
                  <a:pt x="967" y="12"/>
                </a:lnTo>
                <a:lnTo>
                  <a:pt x="908" y="17"/>
                </a:lnTo>
                <a:lnTo>
                  <a:pt x="850" y="23"/>
                </a:lnTo>
                <a:lnTo>
                  <a:pt x="795" y="31"/>
                </a:lnTo>
                <a:lnTo>
                  <a:pt x="739" y="41"/>
                </a:lnTo>
                <a:lnTo>
                  <a:pt x="685" y="50"/>
                </a:lnTo>
                <a:lnTo>
                  <a:pt x="633" y="62"/>
                </a:lnTo>
                <a:lnTo>
                  <a:pt x="583" y="73"/>
                </a:lnTo>
                <a:lnTo>
                  <a:pt x="534" y="87"/>
                </a:lnTo>
                <a:lnTo>
                  <a:pt x="486" y="100"/>
                </a:lnTo>
                <a:lnTo>
                  <a:pt x="440" y="115"/>
                </a:lnTo>
                <a:lnTo>
                  <a:pt x="395" y="131"/>
                </a:lnTo>
                <a:lnTo>
                  <a:pt x="374" y="138"/>
                </a:lnTo>
                <a:lnTo>
                  <a:pt x="353" y="148"/>
                </a:lnTo>
                <a:lnTo>
                  <a:pt x="334" y="156"/>
                </a:lnTo>
                <a:lnTo>
                  <a:pt x="315" y="165"/>
                </a:lnTo>
                <a:lnTo>
                  <a:pt x="296" y="175"/>
                </a:lnTo>
                <a:lnTo>
                  <a:pt x="276" y="182"/>
                </a:lnTo>
                <a:lnTo>
                  <a:pt x="257" y="192"/>
                </a:lnTo>
                <a:lnTo>
                  <a:pt x="240" y="202"/>
                </a:lnTo>
                <a:lnTo>
                  <a:pt x="223" y="211"/>
                </a:lnTo>
                <a:lnTo>
                  <a:pt x="205" y="221"/>
                </a:lnTo>
                <a:lnTo>
                  <a:pt x="190" y="232"/>
                </a:lnTo>
                <a:lnTo>
                  <a:pt x="175" y="242"/>
                </a:lnTo>
                <a:lnTo>
                  <a:pt x="159" y="252"/>
                </a:lnTo>
                <a:lnTo>
                  <a:pt x="146" y="263"/>
                </a:lnTo>
                <a:lnTo>
                  <a:pt x="133" y="273"/>
                </a:lnTo>
                <a:lnTo>
                  <a:pt x="119" y="284"/>
                </a:lnTo>
                <a:lnTo>
                  <a:pt x="106" y="296"/>
                </a:lnTo>
                <a:lnTo>
                  <a:pt x="94" y="307"/>
                </a:lnTo>
                <a:lnTo>
                  <a:pt x="83" y="319"/>
                </a:lnTo>
                <a:lnTo>
                  <a:pt x="73" y="328"/>
                </a:lnTo>
                <a:lnTo>
                  <a:pt x="63" y="342"/>
                </a:lnTo>
                <a:lnTo>
                  <a:pt x="54" y="353"/>
                </a:lnTo>
                <a:lnTo>
                  <a:pt x="44" y="365"/>
                </a:lnTo>
                <a:lnTo>
                  <a:pt x="37" y="376"/>
                </a:lnTo>
                <a:lnTo>
                  <a:pt x="31" y="388"/>
                </a:lnTo>
                <a:lnTo>
                  <a:pt x="23" y="401"/>
                </a:lnTo>
                <a:lnTo>
                  <a:pt x="17" y="413"/>
                </a:lnTo>
                <a:lnTo>
                  <a:pt x="14" y="424"/>
                </a:lnTo>
                <a:lnTo>
                  <a:pt x="10" y="438"/>
                </a:lnTo>
                <a:lnTo>
                  <a:pt x="6" y="449"/>
                </a:lnTo>
                <a:lnTo>
                  <a:pt x="2" y="463"/>
                </a:lnTo>
                <a:lnTo>
                  <a:pt x="0" y="476"/>
                </a:lnTo>
                <a:lnTo>
                  <a:pt x="0" y="488"/>
                </a:lnTo>
                <a:lnTo>
                  <a:pt x="0" y="501"/>
                </a:lnTo>
                <a:lnTo>
                  <a:pt x="0" y="514"/>
                </a:lnTo>
                <a:lnTo>
                  <a:pt x="0" y="526"/>
                </a:lnTo>
                <a:lnTo>
                  <a:pt x="2" y="539"/>
                </a:lnTo>
                <a:lnTo>
                  <a:pt x="6" y="553"/>
                </a:lnTo>
                <a:lnTo>
                  <a:pt x="10" y="564"/>
                </a:lnTo>
                <a:lnTo>
                  <a:pt x="14" y="578"/>
                </a:lnTo>
                <a:lnTo>
                  <a:pt x="17" y="589"/>
                </a:lnTo>
                <a:lnTo>
                  <a:pt x="23" y="603"/>
                </a:lnTo>
                <a:lnTo>
                  <a:pt x="31" y="614"/>
                </a:lnTo>
                <a:lnTo>
                  <a:pt x="37" y="626"/>
                </a:lnTo>
                <a:lnTo>
                  <a:pt x="44" y="637"/>
                </a:lnTo>
                <a:lnTo>
                  <a:pt x="54" y="651"/>
                </a:lnTo>
                <a:lnTo>
                  <a:pt x="63" y="662"/>
                </a:lnTo>
                <a:lnTo>
                  <a:pt x="73" y="674"/>
                </a:lnTo>
                <a:lnTo>
                  <a:pt x="83" y="685"/>
                </a:lnTo>
                <a:lnTo>
                  <a:pt x="94" y="695"/>
                </a:lnTo>
                <a:lnTo>
                  <a:pt x="106" y="706"/>
                </a:lnTo>
                <a:lnTo>
                  <a:pt x="119" y="718"/>
                </a:lnTo>
                <a:lnTo>
                  <a:pt x="133" y="729"/>
                </a:lnTo>
                <a:lnTo>
                  <a:pt x="146" y="739"/>
                </a:lnTo>
                <a:lnTo>
                  <a:pt x="159" y="750"/>
                </a:lnTo>
                <a:lnTo>
                  <a:pt x="175" y="760"/>
                </a:lnTo>
                <a:lnTo>
                  <a:pt x="190" y="770"/>
                </a:lnTo>
                <a:lnTo>
                  <a:pt x="205" y="781"/>
                </a:lnTo>
                <a:lnTo>
                  <a:pt x="223" y="791"/>
                </a:lnTo>
                <a:lnTo>
                  <a:pt x="240" y="800"/>
                </a:lnTo>
                <a:lnTo>
                  <a:pt x="257" y="810"/>
                </a:lnTo>
                <a:lnTo>
                  <a:pt x="276" y="819"/>
                </a:lnTo>
                <a:lnTo>
                  <a:pt x="296" y="829"/>
                </a:lnTo>
                <a:lnTo>
                  <a:pt x="315" y="837"/>
                </a:lnTo>
                <a:lnTo>
                  <a:pt x="334" y="846"/>
                </a:lnTo>
                <a:lnTo>
                  <a:pt x="353" y="854"/>
                </a:lnTo>
                <a:lnTo>
                  <a:pt x="374" y="864"/>
                </a:lnTo>
                <a:lnTo>
                  <a:pt x="395" y="871"/>
                </a:lnTo>
                <a:lnTo>
                  <a:pt x="440" y="887"/>
                </a:lnTo>
                <a:lnTo>
                  <a:pt x="486" y="902"/>
                </a:lnTo>
                <a:lnTo>
                  <a:pt x="534" y="915"/>
                </a:lnTo>
                <a:lnTo>
                  <a:pt x="583" y="929"/>
                </a:lnTo>
                <a:lnTo>
                  <a:pt x="633" y="940"/>
                </a:lnTo>
                <a:lnTo>
                  <a:pt x="685" y="952"/>
                </a:lnTo>
                <a:lnTo>
                  <a:pt x="739" y="961"/>
                </a:lnTo>
                <a:lnTo>
                  <a:pt x="795" y="971"/>
                </a:lnTo>
                <a:lnTo>
                  <a:pt x="850" y="979"/>
                </a:lnTo>
                <a:lnTo>
                  <a:pt x="908" y="984"/>
                </a:lnTo>
                <a:lnTo>
                  <a:pt x="967" y="990"/>
                </a:lnTo>
                <a:lnTo>
                  <a:pt x="1027" y="994"/>
                </a:lnTo>
                <a:lnTo>
                  <a:pt x="1086" y="998"/>
                </a:lnTo>
                <a:lnTo>
                  <a:pt x="1148" y="1000"/>
                </a:lnTo>
                <a:lnTo>
                  <a:pt x="1211" y="1000"/>
                </a:lnTo>
                <a:lnTo>
                  <a:pt x="1274" y="1000"/>
                </a:lnTo>
                <a:lnTo>
                  <a:pt x="1336" y="998"/>
                </a:lnTo>
                <a:lnTo>
                  <a:pt x="1395" y="996"/>
                </a:lnTo>
                <a:lnTo>
                  <a:pt x="1455" y="990"/>
                </a:lnTo>
                <a:lnTo>
                  <a:pt x="1514" y="984"/>
                </a:lnTo>
                <a:lnTo>
                  <a:pt x="1572" y="979"/>
                </a:lnTo>
                <a:lnTo>
                  <a:pt x="1627" y="971"/>
                </a:lnTo>
                <a:lnTo>
                  <a:pt x="1683" y="961"/>
                </a:lnTo>
                <a:lnTo>
                  <a:pt x="1737" y="952"/>
                </a:lnTo>
                <a:lnTo>
                  <a:pt x="1789" y="940"/>
                </a:lnTo>
                <a:lnTo>
                  <a:pt x="1840" y="929"/>
                </a:lnTo>
                <a:lnTo>
                  <a:pt x="1888" y="915"/>
                </a:lnTo>
                <a:lnTo>
                  <a:pt x="1936" y="902"/>
                </a:lnTo>
                <a:lnTo>
                  <a:pt x="1982" y="887"/>
                </a:lnTo>
                <a:lnTo>
                  <a:pt x="2027" y="871"/>
                </a:lnTo>
                <a:lnTo>
                  <a:pt x="2048" y="864"/>
                </a:lnTo>
                <a:lnTo>
                  <a:pt x="2069" y="854"/>
                </a:lnTo>
                <a:lnTo>
                  <a:pt x="2088" y="846"/>
                </a:lnTo>
                <a:lnTo>
                  <a:pt x="2109" y="837"/>
                </a:lnTo>
                <a:lnTo>
                  <a:pt x="2128" y="829"/>
                </a:lnTo>
                <a:lnTo>
                  <a:pt x="2146" y="819"/>
                </a:lnTo>
                <a:lnTo>
                  <a:pt x="2165" y="810"/>
                </a:lnTo>
                <a:lnTo>
                  <a:pt x="2182" y="800"/>
                </a:lnTo>
                <a:lnTo>
                  <a:pt x="2199" y="791"/>
                </a:lnTo>
                <a:lnTo>
                  <a:pt x="2217" y="781"/>
                </a:lnTo>
                <a:lnTo>
                  <a:pt x="2232" y="770"/>
                </a:lnTo>
                <a:lnTo>
                  <a:pt x="2247" y="760"/>
                </a:lnTo>
                <a:lnTo>
                  <a:pt x="2263" y="750"/>
                </a:lnTo>
                <a:lnTo>
                  <a:pt x="2276" y="739"/>
                </a:lnTo>
                <a:lnTo>
                  <a:pt x="2289" y="729"/>
                </a:lnTo>
                <a:lnTo>
                  <a:pt x="2303" y="718"/>
                </a:lnTo>
                <a:lnTo>
                  <a:pt x="2316" y="706"/>
                </a:lnTo>
                <a:lnTo>
                  <a:pt x="2328" y="695"/>
                </a:lnTo>
                <a:lnTo>
                  <a:pt x="2339" y="685"/>
                </a:lnTo>
                <a:lnTo>
                  <a:pt x="2349" y="674"/>
                </a:lnTo>
                <a:lnTo>
                  <a:pt x="2359" y="662"/>
                </a:lnTo>
                <a:lnTo>
                  <a:pt x="2368" y="651"/>
                </a:lnTo>
                <a:lnTo>
                  <a:pt x="2378" y="637"/>
                </a:lnTo>
                <a:lnTo>
                  <a:pt x="2385" y="626"/>
                </a:lnTo>
                <a:lnTo>
                  <a:pt x="2391" y="614"/>
                </a:lnTo>
                <a:lnTo>
                  <a:pt x="2399" y="603"/>
                </a:lnTo>
                <a:lnTo>
                  <a:pt x="2405" y="589"/>
                </a:lnTo>
                <a:lnTo>
                  <a:pt x="2408" y="578"/>
                </a:lnTo>
                <a:lnTo>
                  <a:pt x="2412" y="564"/>
                </a:lnTo>
                <a:lnTo>
                  <a:pt x="2416" y="553"/>
                </a:lnTo>
                <a:lnTo>
                  <a:pt x="2420" y="539"/>
                </a:lnTo>
                <a:lnTo>
                  <a:pt x="2422" y="526"/>
                </a:lnTo>
                <a:lnTo>
                  <a:pt x="2422" y="514"/>
                </a:lnTo>
                <a:lnTo>
                  <a:pt x="2424" y="501"/>
                </a:lnTo>
                <a:lnTo>
                  <a:pt x="2422" y="488"/>
                </a:lnTo>
                <a:lnTo>
                  <a:pt x="2422" y="476"/>
                </a:lnTo>
                <a:lnTo>
                  <a:pt x="2420" y="463"/>
                </a:lnTo>
                <a:lnTo>
                  <a:pt x="2416" y="449"/>
                </a:lnTo>
                <a:lnTo>
                  <a:pt x="2412" y="438"/>
                </a:lnTo>
                <a:lnTo>
                  <a:pt x="2408" y="424"/>
                </a:lnTo>
                <a:lnTo>
                  <a:pt x="2405" y="413"/>
                </a:lnTo>
                <a:lnTo>
                  <a:pt x="2399" y="401"/>
                </a:lnTo>
                <a:lnTo>
                  <a:pt x="2391" y="388"/>
                </a:lnTo>
                <a:lnTo>
                  <a:pt x="2385" y="376"/>
                </a:lnTo>
                <a:lnTo>
                  <a:pt x="2378" y="365"/>
                </a:lnTo>
                <a:lnTo>
                  <a:pt x="2368" y="353"/>
                </a:lnTo>
                <a:lnTo>
                  <a:pt x="2359" y="342"/>
                </a:lnTo>
                <a:lnTo>
                  <a:pt x="2349" y="328"/>
                </a:lnTo>
                <a:lnTo>
                  <a:pt x="2339" y="319"/>
                </a:lnTo>
                <a:lnTo>
                  <a:pt x="2328" y="307"/>
                </a:lnTo>
                <a:lnTo>
                  <a:pt x="2316" y="296"/>
                </a:lnTo>
                <a:lnTo>
                  <a:pt x="2303" y="284"/>
                </a:lnTo>
                <a:lnTo>
                  <a:pt x="2289" y="273"/>
                </a:lnTo>
                <a:lnTo>
                  <a:pt x="2276" y="263"/>
                </a:lnTo>
                <a:lnTo>
                  <a:pt x="2263" y="252"/>
                </a:lnTo>
                <a:lnTo>
                  <a:pt x="2247" y="242"/>
                </a:lnTo>
                <a:lnTo>
                  <a:pt x="2232" y="232"/>
                </a:lnTo>
                <a:lnTo>
                  <a:pt x="2217" y="221"/>
                </a:lnTo>
                <a:lnTo>
                  <a:pt x="2199" y="211"/>
                </a:lnTo>
                <a:lnTo>
                  <a:pt x="2182" y="202"/>
                </a:lnTo>
                <a:lnTo>
                  <a:pt x="2165" y="192"/>
                </a:lnTo>
                <a:lnTo>
                  <a:pt x="2146" y="182"/>
                </a:lnTo>
                <a:lnTo>
                  <a:pt x="2128" y="175"/>
                </a:lnTo>
                <a:lnTo>
                  <a:pt x="2109" y="165"/>
                </a:lnTo>
                <a:lnTo>
                  <a:pt x="2088" y="156"/>
                </a:lnTo>
                <a:lnTo>
                  <a:pt x="2069" y="148"/>
                </a:lnTo>
                <a:lnTo>
                  <a:pt x="2048" y="138"/>
                </a:lnTo>
                <a:lnTo>
                  <a:pt x="2027" y="131"/>
                </a:lnTo>
                <a:lnTo>
                  <a:pt x="1982" y="115"/>
                </a:lnTo>
                <a:lnTo>
                  <a:pt x="1936" y="100"/>
                </a:lnTo>
                <a:lnTo>
                  <a:pt x="1888" y="87"/>
                </a:lnTo>
                <a:lnTo>
                  <a:pt x="1840" y="73"/>
                </a:lnTo>
                <a:lnTo>
                  <a:pt x="1789" y="62"/>
                </a:lnTo>
                <a:lnTo>
                  <a:pt x="1737" y="50"/>
                </a:lnTo>
                <a:lnTo>
                  <a:pt x="1683" y="41"/>
                </a:lnTo>
                <a:lnTo>
                  <a:pt x="1627" y="31"/>
                </a:lnTo>
                <a:lnTo>
                  <a:pt x="1572" y="23"/>
                </a:lnTo>
                <a:lnTo>
                  <a:pt x="1514" y="17"/>
                </a:lnTo>
                <a:lnTo>
                  <a:pt x="1455" y="12"/>
                </a:lnTo>
                <a:lnTo>
                  <a:pt x="1395" y="6"/>
                </a:lnTo>
                <a:lnTo>
                  <a:pt x="1336" y="4"/>
                </a:lnTo>
                <a:lnTo>
                  <a:pt x="1274" y="2"/>
                </a:lnTo>
                <a:lnTo>
                  <a:pt x="1211" y="0"/>
                </a:lnTo>
                <a:lnTo>
                  <a:pt x="1211" y="2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Freeform 16"/>
          <p:cNvSpPr>
            <a:spLocks/>
          </p:cNvSpPr>
          <p:nvPr/>
        </p:nvSpPr>
        <p:spPr bwMode="auto">
          <a:xfrm>
            <a:off x="6184900" y="2938463"/>
            <a:ext cx="1922463" cy="793750"/>
          </a:xfrm>
          <a:custGeom>
            <a:avLst/>
            <a:gdLst/>
            <a:ahLst/>
            <a:cxnLst>
              <a:cxn ang="0">
                <a:pos x="1027" y="8"/>
              </a:cxn>
              <a:cxn ang="0">
                <a:pos x="795" y="31"/>
              </a:cxn>
              <a:cxn ang="0">
                <a:pos x="583" y="73"/>
              </a:cxn>
              <a:cxn ang="0">
                <a:pos x="395" y="131"/>
              </a:cxn>
              <a:cxn ang="0">
                <a:pos x="315" y="165"/>
              </a:cxn>
              <a:cxn ang="0">
                <a:pos x="240" y="202"/>
              </a:cxn>
              <a:cxn ang="0">
                <a:pos x="175" y="242"/>
              </a:cxn>
              <a:cxn ang="0">
                <a:pos x="119" y="284"/>
              </a:cxn>
              <a:cxn ang="0">
                <a:pos x="73" y="328"/>
              </a:cxn>
              <a:cxn ang="0">
                <a:pos x="37" y="376"/>
              </a:cxn>
              <a:cxn ang="0">
                <a:pos x="14" y="424"/>
              </a:cxn>
              <a:cxn ang="0">
                <a:pos x="0" y="476"/>
              </a:cxn>
              <a:cxn ang="0">
                <a:pos x="0" y="526"/>
              </a:cxn>
              <a:cxn ang="0">
                <a:pos x="14" y="578"/>
              </a:cxn>
              <a:cxn ang="0">
                <a:pos x="37" y="626"/>
              </a:cxn>
              <a:cxn ang="0">
                <a:pos x="73" y="674"/>
              </a:cxn>
              <a:cxn ang="0">
                <a:pos x="119" y="718"/>
              </a:cxn>
              <a:cxn ang="0">
                <a:pos x="175" y="760"/>
              </a:cxn>
              <a:cxn ang="0">
                <a:pos x="240" y="800"/>
              </a:cxn>
              <a:cxn ang="0">
                <a:pos x="315" y="837"/>
              </a:cxn>
              <a:cxn ang="0">
                <a:pos x="395" y="871"/>
              </a:cxn>
              <a:cxn ang="0">
                <a:pos x="583" y="929"/>
              </a:cxn>
              <a:cxn ang="0">
                <a:pos x="795" y="971"/>
              </a:cxn>
              <a:cxn ang="0">
                <a:pos x="1027" y="994"/>
              </a:cxn>
              <a:cxn ang="0">
                <a:pos x="1274" y="1000"/>
              </a:cxn>
              <a:cxn ang="0">
                <a:pos x="1514" y="984"/>
              </a:cxn>
              <a:cxn ang="0">
                <a:pos x="1737" y="952"/>
              </a:cxn>
              <a:cxn ang="0">
                <a:pos x="1936" y="902"/>
              </a:cxn>
              <a:cxn ang="0">
                <a:pos x="2069" y="854"/>
              </a:cxn>
              <a:cxn ang="0">
                <a:pos x="2146" y="819"/>
              </a:cxn>
              <a:cxn ang="0">
                <a:pos x="2217" y="781"/>
              </a:cxn>
              <a:cxn ang="0">
                <a:pos x="2276" y="739"/>
              </a:cxn>
              <a:cxn ang="0">
                <a:pos x="2328" y="695"/>
              </a:cxn>
              <a:cxn ang="0">
                <a:pos x="2368" y="651"/>
              </a:cxn>
              <a:cxn ang="0">
                <a:pos x="2399" y="603"/>
              </a:cxn>
              <a:cxn ang="0">
                <a:pos x="2416" y="553"/>
              </a:cxn>
              <a:cxn ang="0">
                <a:pos x="2424" y="501"/>
              </a:cxn>
              <a:cxn ang="0">
                <a:pos x="2416" y="449"/>
              </a:cxn>
              <a:cxn ang="0">
                <a:pos x="2399" y="401"/>
              </a:cxn>
              <a:cxn ang="0">
                <a:pos x="2368" y="353"/>
              </a:cxn>
              <a:cxn ang="0">
                <a:pos x="2328" y="307"/>
              </a:cxn>
              <a:cxn ang="0">
                <a:pos x="2276" y="263"/>
              </a:cxn>
              <a:cxn ang="0">
                <a:pos x="2217" y="221"/>
              </a:cxn>
              <a:cxn ang="0">
                <a:pos x="2146" y="182"/>
              </a:cxn>
              <a:cxn ang="0">
                <a:pos x="2069" y="148"/>
              </a:cxn>
              <a:cxn ang="0">
                <a:pos x="1936" y="100"/>
              </a:cxn>
              <a:cxn ang="0">
                <a:pos x="1737" y="50"/>
              </a:cxn>
              <a:cxn ang="0">
                <a:pos x="1514" y="17"/>
              </a:cxn>
              <a:cxn ang="0">
                <a:pos x="1274" y="2"/>
              </a:cxn>
            </a:cxnLst>
            <a:rect l="0" t="0" r="r" b="b"/>
            <a:pathLst>
              <a:path w="2424" h="1000">
                <a:moveTo>
                  <a:pt x="1211" y="2"/>
                </a:moveTo>
                <a:lnTo>
                  <a:pt x="1150" y="2"/>
                </a:lnTo>
                <a:lnTo>
                  <a:pt x="1086" y="4"/>
                </a:lnTo>
                <a:lnTo>
                  <a:pt x="1027" y="8"/>
                </a:lnTo>
                <a:lnTo>
                  <a:pt x="967" y="12"/>
                </a:lnTo>
                <a:lnTo>
                  <a:pt x="908" y="17"/>
                </a:lnTo>
                <a:lnTo>
                  <a:pt x="850" y="23"/>
                </a:lnTo>
                <a:lnTo>
                  <a:pt x="795" y="31"/>
                </a:lnTo>
                <a:lnTo>
                  <a:pt x="739" y="41"/>
                </a:lnTo>
                <a:lnTo>
                  <a:pt x="685" y="50"/>
                </a:lnTo>
                <a:lnTo>
                  <a:pt x="633" y="62"/>
                </a:lnTo>
                <a:lnTo>
                  <a:pt x="583" y="73"/>
                </a:lnTo>
                <a:lnTo>
                  <a:pt x="534" y="87"/>
                </a:lnTo>
                <a:lnTo>
                  <a:pt x="486" y="100"/>
                </a:lnTo>
                <a:lnTo>
                  <a:pt x="440" y="115"/>
                </a:lnTo>
                <a:lnTo>
                  <a:pt x="395" y="131"/>
                </a:lnTo>
                <a:lnTo>
                  <a:pt x="374" y="138"/>
                </a:lnTo>
                <a:lnTo>
                  <a:pt x="353" y="148"/>
                </a:lnTo>
                <a:lnTo>
                  <a:pt x="334" y="156"/>
                </a:lnTo>
                <a:lnTo>
                  <a:pt x="315" y="165"/>
                </a:lnTo>
                <a:lnTo>
                  <a:pt x="296" y="175"/>
                </a:lnTo>
                <a:lnTo>
                  <a:pt x="276" y="182"/>
                </a:lnTo>
                <a:lnTo>
                  <a:pt x="257" y="192"/>
                </a:lnTo>
                <a:lnTo>
                  <a:pt x="240" y="202"/>
                </a:lnTo>
                <a:lnTo>
                  <a:pt x="223" y="211"/>
                </a:lnTo>
                <a:lnTo>
                  <a:pt x="205" y="221"/>
                </a:lnTo>
                <a:lnTo>
                  <a:pt x="190" y="232"/>
                </a:lnTo>
                <a:lnTo>
                  <a:pt x="175" y="242"/>
                </a:lnTo>
                <a:lnTo>
                  <a:pt x="159" y="252"/>
                </a:lnTo>
                <a:lnTo>
                  <a:pt x="146" y="263"/>
                </a:lnTo>
                <a:lnTo>
                  <a:pt x="133" y="273"/>
                </a:lnTo>
                <a:lnTo>
                  <a:pt x="119" y="284"/>
                </a:lnTo>
                <a:lnTo>
                  <a:pt x="106" y="296"/>
                </a:lnTo>
                <a:lnTo>
                  <a:pt x="94" y="307"/>
                </a:lnTo>
                <a:lnTo>
                  <a:pt x="83" y="319"/>
                </a:lnTo>
                <a:lnTo>
                  <a:pt x="73" y="328"/>
                </a:lnTo>
                <a:lnTo>
                  <a:pt x="63" y="342"/>
                </a:lnTo>
                <a:lnTo>
                  <a:pt x="54" y="353"/>
                </a:lnTo>
                <a:lnTo>
                  <a:pt x="44" y="365"/>
                </a:lnTo>
                <a:lnTo>
                  <a:pt x="37" y="376"/>
                </a:lnTo>
                <a:lnTo>
                  <a:pt x="31" y="388"/>
                </a:lnTo>
                <a:lnTo>
                  <a:pt x="23" y="401"/>
                </a:lnTo>
                <a:lnTo>
                  <a:pt x="17" y="413"/>
                </a:lnTo>
                <a:lnTo>
                  <a:pt x="14" y="424"/>
                </a:lnTo>
                <a:lnTo>
                  <a:pt x="10" y="438"/>
                </a:lnTo>
                <a:lnTo>
                  <a:pt x="6" y="449"/>
                </a:lnTo>
                <a:lnTo>
                  <a:pt x="2" y="463"/>
                </a:lnTo>
                <a:lnTo>
                  <a:pt x="0" y="476"/>
                </a:lnTo>
                <a:lnTo>
                  <a:pt x="0" y="488"/>
                </a:lnTo>
                <a:lnTo>
                  <a:pt x="0" y="501"/>
                </a:lnTo>
                <a:lnTo>
                  <a:pt x="0" y="514"/>
                </a:lnTo>
                <a:lnTo>
                  <a:pt x="0" y="526"/>
                </a:lnTo>
                <a:lnTo>
                  <a:pt x="2" y="539"/>
                </a:lnTo>
                <a:lnTo>
                  <a:pt x="6" y="553"/>
                </a:lnTo>
                <a:lnTo>
                  <a:pt x="10" y="564"/>
                </a:lnTo>
                <a:lnTo>
                  <a:pt x="14" y="578"/>
                </a:lnTo>
                <a:lnTo>
                  <a:pt x="17" y="589"/>
                </a:lnTo>
                <a:lnTo>
                  <a:pt x="23" y="603"/>
                </a:lnTo>
                <a:lnTo>
                  <a:pt x="31" y="614"/>
                </a:lnTo>
                <a:lnTo>
                  <a:pt x="37" y="626"/>
                </a:lnTo>
                <a:lnTo>
                  <a:pt x="44" y="637"/>
                </a:lnTo>
                <a:lnTo>
                  <a:pt x="54" y="651"/>
                </a:lnTo>
                <a:lnTo>
                  <a:pt x="63" y="662"/>
                </a:lnTo>
                <a:lnTo>
                  <a:pt x="73" y="674"/>
                </a:lnTo>
                <a:lnTo>
                  <a:pt x="83" y="685"/>
                </a:lnTo>
                <a:lnTo>
                  <a:pt x="94" y="695"/>
                </a:lnTo>
                <a:lnTo>
                  <a:pt x="106" y="706"/>
                </a:lnTo>
                <a:lnTo>
                  <a:pt x="119" y="718"/>
                </a:lnTo>
                <a:lnTo>
                  <a:pt x="133" y="729"/>
                </a:lnTo>
                <a:lnTo>
                  <a:pt x="146" y="739"/>
                </a:lnTo>
                <a:lnTo>
                  <a:pt x="159" y="750"/>
                </a:lnTo>
                <a:lnTo>
                  <a:pt x="175" y="760"/>
                </a:lnTo>
                <a:lnTo>
                  <a:pt x="190" y="770"/>
                </a:lnTo>
                <a:lnTo>
                  <a:pt x="205" y="781"/>
                </a:lnTo>
                <a:lnTo>
                  <a:pt x="223" y="791"/>
                </a:lnTo>
                <a:lnTo>
                  <a:pt x="240" y="800"/>
                </a:lnTo>
                <a:lnTo>
                  <a:pt x="257" y="810"/>
                </a:lnTo>
                <a:lnTo>
                  <a:pt x="276" y="819"/>
                </a:lnTo>
                <a:lnTo>
                  <a:pt x="296" y="829"/>
                </a:lnTo>
                <a:lnTo>
                  <a:pt x="315" y="837"/>
                </a:lnTo>
                <a:lnTo>
                  <a:pt x="334" y="846"/>
                </a:lnTo>
                <a:lnTo>
                  <a:pt x="353" y="854"/>
                </a:lnTo>
                <a:lnTo>
                  <a:pt x="374" y="864"/>
                </a:lnTo>
                <a:lnTo>
                  <a:pt x="395" y="871"/>
                </a:lnTo>
                <a:lnTo>
                  <a:pt x="440" y="887"/>
                </a:lnTo>
                <a:lnTo>
                  <a:pt x="486" y="902"/>
                </a:lnTo>
                <a:lnTo>
                  <a:pt x="534" y="915"/>
                </a:lnTo>
                <a:lnTo>
                  <a:pt x="583" y="929"/>
                </a:lnTo>
                <a:lnTo>
                  <a:pt x="633" y="940"/>
                </a:lnTo>
                <a:lnTo>
                  <a:pt x="685" y="952"/>
                </a:lnTo>
                <a:lnTo>
                  <a:pt x="739" y="961"/>
                </a:lnTo>
                <a:lnTo>
                  <a:pt x="795" y="971"/>
                </a:lnTo>
                <a:lnTo>
                  <a:pt x="850" y="979"/>
                </a:lnTo>
                <a:lnTo>
                  <a:pt x="908" y="984"/>
                </a:lnTo>
                <a:lnTo>
                  <a:pt x="967" y="990"/>
                </a:lnTo>
                <a:lnTo>
                  <a:pt x="1027" y="994"/>
                </a:lnTo>
                <a:lnTo>
                  <a:pt x="1086" y="998"/>
                </a:lnTo>
                <a:lnTo>
                  <a:pt x="1148" y="1000"/>
                </a:lnTo>
                <a:lnTo>
                  <a:pt x="1211" y="1000"/>
                </a:lnTo>
                <a:lnTo>
                  <a:pt x="1274" y="1000"/>
                </a:lnTo>
                <a:lnTo>
                  <a:pt x="1336" y="998"/>
                </a:lnTo>
                <a:lnTo>
                  <a:pt x="1395" y="996"/>
                </a:lnTo>
                <a:lnTo>
                  <a:pt x="1455" y="990"/>
                </a:lnTo>
                <a:lnTo>
                  <a:pt x="1514" y="984"/>
                </a:lnTo>
                <a:lnTo>
                  <a:pt x="1572" y="979"/>
                </a:lnTo>
                <a:lnTo>
                  <a:pt x="1627" y="971"/>
                </a:lnTo>
                <a:lnTo>
                  <a:pt x="1683" y="961"/>
                </a:lnTo>
                <a:lnTo>
                  <a:pt x="1737" y="952"/>
                </a:lnTo>
                <a:lnTo>
                  <a:pt x="1789" y="940"/>
                </a:lnTo>
                <a:lnTo>
                  <a:pt x="1840" y="929"/>
                </a:lnTo>
                <a:lnTo>
                  <a:pt x="1888" y="915"/>
                </a:lnTo>
                <a:lnTo>
                  <a:pt x="1936" y="902"/>
                </a:lnTo>
                <a:lnTo>
                  <a:pt x="1982" y="887"/>
                </a:lnTo>
                <a:lnTo>
                  <a:pt x="2027" y="871"/>
                </a:lnTo>
                <a:lnTo>
                  <a:pt x="2048" y="864"/>
                </a:lnTo>
                <a:lnTo>
                  <a:pt x="2069" y="854"/>
                </a:lnTo>
                <a:lnTo>
                  <a:pt x="2088" y="846"/>
                </a:lnTo>
                <a:lnTo>
                  <a:pt x="2109" y="837"/>
                </a:lnTo>
                <a:lnTo>
                  <a:pt x="2128" y="829"/>
                </a:lnTo>
                <a:lnTo>
                  <a:pt x="2146" y="819"/>
                </a:lnTo>
                <a:lnTo>
                  <a:pt x="2165" y="810"/>
                </a:lnTo>
                <a:lnTo>
                  <a:pt x="2182" y="800"/>
                </a:lnTo>
                <a:lnTo>
                  <a:pt x="2199" y="791"/>
                </a:lnTo>
                <a:lnTo>
                  <a:pt x="2217" y="781"/>
                </a:lnTo>
                <a:lnTo>
                  <a:pt x="2232" y="770"/>
                </a:lnTo>
                <a:lnTo>
                  <a:pt x="2247" y="760"/>
                </a:lnTo>
                <a:lnTo>
                  <a:pt x="2263" y="750"/>
                </a:lnTo>
                <a:lnTo>
                  <a:pt x="2276" y="739"/>
                </a:lnTo>
                <a:lnTo>
                  <a:pt x="2289" y="729"/>
                </a:lnTo>
                <a:lnTo>
                  <a:pt x="2303" y="718"/>
                </a:lnTo>
                <a:lnTo>
                  <a:pt x="2316" y="706"/>
                </a:lnTo>
                <a:lnTo>
                  <a:pt x="2328" y="695"/>
                </a:lnTo>
                <a:lnTo>
                  <a:pt x="2339" y="685"/>
                </a:lnTo>
                <a:lnTo>
                  <a:pt x="2349" y="674"/>
                </a:lnTo>
                <a:lnTo>
                  <a:pt x="2359" y="662"/>
                </a:lnTo>
                <a:lnTo>
                  <a:pt x="2368" y="651"/>
                </a:lnTo>
                <a:lnTo>
                  <a:pt x="2378" y="637"/>
                </a:lnTo>
                <a:lnTo>
                  <a:pt x="2385" y="626"/>
                </a:lnTo>
                <a:lnTo>
                  <a:pt x="2391" y="614"/>
                </a:lnTo>
                <a:lnTo>
                  <a:pt x="2399" y="603"/>
                </a:lnTo>
                <a:lnTo>
                  <a:pt x="2405" y="589"/>
                </a:lnTo>
                <a:lnTo>
                  <a:pt x="2408" y="578"/>
                </a:lnTo>
                <a:lnTo>
                  <a:pt x="2412" y="564"/>
                </a:lnTo>
                <a:lnTo>
                  <a:pt x="2416" y="553"/>
                </a:lnTo>
                <a:lnTo>
                  <a:pt x="2420" y="539"/>
                </a:lnTo>
                <a:lnTo>
                  <a:pt x="2422" y="526"/>
                </a:lnTo>
                <a:lnTo>
                  <a:pt x="2422" y="514"/>
                </a:lnTo>
                <a:lnTo>
                  <a:pt x="2424" y="501"/>
                </a:lnTo>
                <a:lnTo>
                  <a:pt x="2422" y="488"/>
                </a:lnTo>
                <a:lnTo>
                  <a:pt x="2422" y="476"/>
                </a:lnTo>
                <a:lnTo>
                  <a:pt x="2420" y="463"/>
                </a:lnTo>
                <a:lnTo>
                  <a:pt x="2416" y="449"/>
                </a:lnTo>
                <a:lnTo>
                  <a:pt x="2412" y="438"/>
                </a:lnTo>
                <a:lnTo>
                  <a:pt x="2408" y="424"/>
                </a:lnTo>
                <a:lnTo>
                  <a:pt x="2405" y="413"/>
                </a:lnTo>
                <a:lnTo>
                  <a:pt x="2399" y="401"/>
                </a:lnTo>
                <a:lnTo>
                  <a:pt x="2391" y="388"/>
                </a:lnTo>
                <a:lnTo>
                  <a:pt x="2385" y="376"/>
                </a:lnTo>
                <a:lnTo>
                  <a:pt x="2378" y="365"/>
                </a:lnTo>
                <a:lnTo>
                  <a:pt x="2368" y="353"/>
                </a:lnTo>
                <a:lnTo>
                  <a:pt x="2359" y="342"/>
                </a:lnTo>
                <a:lnTo>
                  <a:pt x="2349" y="328"/>
                </a:lnTo>
                <a:lnTo>
                  <a:pt x="2339" y="319"/>
                </a:lnTo>
                <a:lnTo>
                  <a:pt x="2328" y="307"/>
                </a:lnTo>
                <a:lnTo>
                  <a:pt x="2316" y="296"/>
                </a:lnTo>
                <a:lnTo>
                  <a:pt x="2303" y="284"/>
                </a:lnTo>
                <a:lnTo>
                  <a:pt x="2289" y="273"/>
                </a:lnTo>
                <a:lnTo>
                  <a:pt x="2276" y="263"/>
                </a:lnTo>
                <a:lnTo>
                  <a:pt x="2263" y="252"/>
                </a:lnTo>
                <a:lnTo>
                  <a:pt x="2247" y="242"/>
                </a:lnTo>
                <a:lnTo>
                  <a:pt x="2232" y="232"/>
                </a:lnTo>
                <a:lnTo>
                  <a:pt x="2217" y="221"/>
                </a:lnTo>
                <a:lnTo>
                  <a:pt x="2199" y="211"/>
                </a:lnTo>
                <a:lnTo>
                  <a:pt x="2182" y="202"/>
                </a:lnTo>
                <a:lnTo>
                  <a:pt x="2165" y="192"/>
                </a:lnTo>
                <a:lnTo>
                  <a:pt x="2146" y="182"/>
                </a:lnTo>
                <a:lnTo>
                  <a:pt x="2128" y="175"/>
                </a:lnTo>
                <a:lnTo>
                  <a:pt x="2109" y="165"/>
                </a:lnTo>
                <a:lnTo>
                  <a:pt x="2088" y="156"/>
                </a:lnTo>
                <a:lnTo>
                  <a:pt x="2069" y="148"/>
                </a:lnTo>
                <a:lnTo>
                  <a:pt x="2048" y="138"/>
                </a:lnTo>
                <a:lnTo>
                  <a:pt x="2027" y="131"/>
                </a:lnTo>
                <a:lnTo>
                  <a:pt x="1982" y="115"/>
                </a:lnTo>
                <a:lnTo>
                  <a:pt x="1936" y="100"/>
                </a:lnTo>
                <a:lnTo>
                  <a:pt x="1888" y="87"/>
                </a:lnTo>
                <a:lnTo>
                  <a:pt x="1840" y="73"/>
                </a:lnTo>
                <a:lnTo>
                  <a:pt x="1789" y="62"/>
                </a:lnTo>
                <a:lnTo>
                  <a:pt x="1737" y="50"/>
                </a:lnTo>
                <a:lnTo>
                  <a:pt x="1683" y="41"/>
                </a:lnTo>
                <a:lnTo>
                  <a:pt x="1627" y="31"/>
                </a:lnTo>
                <a:lnTo>
                  <a:pt x="1572" y="23"/>
                </a:lnTo>
                <a:lnTo>
                  <a:pt x="1514" y="17"/>
                </a:lnTo>
                <a:lnTo>
                  <a:pt x="1455" y="12"/>
                </a:lnTo>
                <a:lnTo>
                  <a:pt x="1395" y="6"/>
                </a:lnTo>
                <a:lnTo>
                  <a:pt x="1336" y="4"/>
                </a:lnTo>
                <a:lnTo>
                  <a:pt x="1274" y="2"/>
                </a:lnTo>
                <a:lnTo>
                  <a:pt x="1211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816725" y="3068638"/>
            <a:ext cx="101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Mladistvý/</a:t>
            </a:r>
            <a:endParaRPr lang="cs-CZ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850063" y="3343275"/>
            <a:ext cx="72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Rodina</a:t>
            </a:r>
            <a:endParaRPr lang="cs-CZ"/>
          </a:p>
        </p:txBody>
      </p:sp>
      <p:sp>
        <p:nvSpPr>
          <p:cNvPr id="18" name="Freeform 19"/>
          <p:cNvSpPr>
            <a:spLocks noEditPoints="1"/>
          </p:cNvSpPr>
          <p:nvPr/>
        </p:nvSpPr>
        <p:spPr bwMode="auto">
          <a:xfrm>
            <a:off x="3224213" y="2644775"/>
            <a:ext cx="127000" cy="69215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96" y="792"/>
              </a:cxn>
              <a:cxn ang="0">
                <a:pos x="64" y="792"/>
              </a:cxn>
              <a:cxn ang="0">
                <a:pos x="64" y="0"/>
              </a:cxn>
              <a:cxn ang="0">
                <a:pos x="96" y="0"/>
              </a:cxn>
              <a:cxn ang="0">
                <a:pos x="160" y="777"/>
              </a:cxn>
              <a:cxn ang="0">
                <a:pos x="81" y="873"/>
              </a:cxn>
              <a:cxn ang="0">
                <a:pos x="0" y="777"/>
              </a:cxn>
              <a:cxn ang="0">
                <a:pos x="160" y="777"/>
              </a:cxn>
            </a:cxnLst>
            <a:rect l="0" t="0" r="r" b="b"/>
            <a:pathLst>
              <a:path w="160" h="873">
                <a:moveTo>
                  <a:pt x="96" y="0"/>
                </a:moveTo>
                <a:lnTo>
                  <a:pt x="96" y="792"/>
                </a:lnTo>
                <a:lnTo>
                  <a:pt x="64" y="792"/>
                </a:lnTo>
                <a:lnTo>
                  <a:pt x="64" y="0"/>
                </a:lnTo>
                <a:lnTo>
                  <a:pt x="96" y="0"/>
                </a:lnTo>
                <a:close/>
                <a:moveTo>
                  <a:pt x="160" y="777"/>
                </a:moveTo>
                <a:lnTo>
                  <a:pt x="81" y="873"/>
                </a:lnTo>
                <a:lnTo>
                  <a:pt x="0" y="777"/>
                </a:lnTo>
                <a:lnTo>
                  <a:pt x="160" y="777"/>
                </a:lnTo>
                <a:close/>
              </a:path>
            </a:pathLst>
          </a:custGeom>
          <a:solidFill>
            <a:srgbClr val="008000"/>
          </a:solidFill>
          <a:ln w="1588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Freeform 20"/>
          <p:cNvSpPr>
            <a:spLocks noEditPoints="1"/>
          </p:cNvSpPr>
          <p:nvPr/>
        </p:nvSpPr>
        <p:spPr bwMode="auto">
          <a:xfrm>
            <a:off x="5810250" y="2635250"/>
            <a:ext cx="125413" cy="711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96" y="816"/>
              </a:cxn>
              <a:cxn ang="0">
                <a:pos x="63" y="816"/>
              </a:cxn>
              <a:cxn ang="0">
                <a:pos x="63" y="0"/>
              </a:cxn>
              <a:cxn ang="0">
                <a:pos x="96" y="0"/>
              </a:cxn>
              <a:cxn ang="0">
                <a:pos x="159" y="800"/>
              </a:cxn>
              <a:cxn ang="0">
                <a:pos x="81" y="896"/>
              </a:cxn>
              <a:cxn ang="0">
                <a:pos x="0" y="800"/>
              </a:cxn>
              <a:cxn ang="0">
                <a:pos x="159" y="800"/>
              </a:cxn>
            </a:cxnLst>
            <a:rect l="0" t="0" r="r" b="b"/>
            <a:pathLst>
              <a:path w="159" h="896">
                <a:moveTo>
                  <a:pt x="96" y="0"/>
                </a:moveTo>
                <a:lnTo>
                  <a:pt x="96" y="816"/>
                </a:lnTo>
                <a:lnTo>
                  <a:pt x="63" y="816"/>
                </a:lnTo>
                <a:lnTo>
                  <a:pt x="63" y="0"/>
                </a:lnTo>
                <a:lnTo>
                  <a:pt x="96" y="0"/>
                </a:lnTo>
                <a:close/>
                <a:moveTo>
                  <a:pt x="159" y="800"/>
                </a:moveTo>
                <a:lnTo>
                  <a:pt x="81" y="896"/>
                </a:lnTo>
                <a:lnTo>
                  <a:pt x="0" y="800"/>
                </a:lnTo>
                <a:lnTo>
                  <a:pt x="159" y="800"/>
                </a:lnTo>
                <a:close/>
              </a:path>
            </a:pathLst>
          </a:custGeom>
          <a:solidFill>
            <a:srgbClr val="008000"/>
          </a:solidFill>
          <a:ln w="1588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5441950" y="4029075"/>
            <a:ext cx="862013" cy="322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441950" y="4029075"/>
            <a:ext cx="862013" cy="322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10213" y="4041775"/>
            <a:ext cx="8255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TAM-R</a:t>
            </a:r>
            <a:endParaRPr lang="cs-CZ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3289300" y="3327400"/>
            <a:ext cx="1588" cy="711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873750" y="3346450"/>
            <a:ext cx="1588" cy="6826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5202238" y="2312988"/>
            <a:ext cx="1343025" cy="5064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5202238" y="2312988"/>
            <a:ext cx="1343025" cy="506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5540375" y="2449513"/>
            <a:ext cx="665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Manuál</a:t>
            </a:r>
            <a:endParaRPr lang="cs-CZ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2647950" y="2312988"/>
            <a:ext cx="1281113" cy="498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2647950" y="2312988"/>
            <a:ext cx="1281113" cy="498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2954338" y="2444750"/>
            <a:ext cx="6651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Manuál</a:t>
            </a:r>
            <a:endParaRPr lang="cs-CZ"/>
          </a:p>
        </p:txBody>
      </p:sp>
      <p:sp>
        <p:nvSpPr>
          <p:cNvPr id="31" name="Freeform 32"/>
          <p:cNvSpPr>
            <a:spLocks/>
          </p:cNvSpPr>
          <p:nvPr/>
        </p:nvSpPr>
        <p:spPr bwMode="auto">
          <a:xfrm>
            <a:off x="3606800" y="5597525"/>
            <a:ext cx="1936750" cy="681038"/>
          </a:xfrm>
          <a:custGeom>
            <a:avLst/>
            <a:gdLst/>
            <a:ahLst/>
            <a:cxnLst>
              <a:cxn ang="0">
                <a:pos x="1034" y="4"/>
              </a:cxn>
              <a:cxn ang="0">
                <a:pos x="800" y="25"/>
              </a:cxn>
              <a:cxn ang="0">
                <a:pos x="587" y="61"/>
              </a:cxn>
              <a:cxn ang="0">
                <a:pos x="401" y="111"/>
              </a:cxn>
              <a:cxn ang="0">
                <a:pos x="319" y="140"/>
              </a:cxn>
              <a:cxn ang="0">
                <a:pos x="244" y="173"/>
              </a:cxn>
              <a:cxn ang="0">
                <a:pos x="177" y="205"/>
              </a:cxn>
              <a:cxn ang="0">
                <a:pos x="121" y="242"/>
              </a:cxn>
              <a:cxn ang="0">
                <a:pos x="75" y="282"/>
              </a:cxn>
              <a:cxn ang="0">
                <a:pos x="40" y="322"/>
              </a:cxn>
              <a:cxn ang="0">
                <a:pos x="15" y="363"/>
              </a:cxn>
              <a:cxn ang="0">
                <a:pos x="2" y="407"/>
              </a:cxn>
              <a:cxn ang="0">
                <a:pos x="2" y="451"/>
              </a:cxn>
              <a:cxn ang="0">
                <a:pos x="15" y="495"/>
              </a:cxn>
              <a:cxn ang="0">
                <a:pos x="40" y="537"/>
              </a:cxn>
              <a:cxn ang="0">
                <a:pos x="75" y="578"/>
              </a:cxn>
              <a:cxn ang="0">
                <a:pos x="121" y="616"/>
              </a:cxn>
              <a:cxn ang="0">
                <a:pos x="177" y="652"/>
              </a:cxn>
              <a:cxn ang="0">
                <a:pos x="244" y="687"/>
              </a:cxn>
              <a:cxn ang="0">
                <a:pos x="317" y="718"/>
              </a:cxn>
              <a:cxn ang="0">
                <a:pos x="401" y="746"/>
              </a:cxn>
              <a:cxn ang="0">
                <a:pos x="587" y="796"/>
              </a:cxn>
              <a:cxn ang="0">
                <a:pos x="800" y="833"/>
              </a:cxn>
              <a:cxn ang="0">
                <a:pos x="1034" y="854"/>
              </a:cxn>
              <a:cxn ang="0">
                <a:pos x="1282" y="858"/>
              </a:cxn>
              <a:cxn ang="0">
                <a:pos x="1524" y="844"/>
              </a:cxn>
              <a:cxn ang="0">
                <a:pos x="1748" y="815"/>
              </a:cxn>
              <a:cxn ang="0">
                <a:pos x="1948" y="773"/>
              </a:cxn>
              <a:cxn ang="0">
                <a:pos x="2082" y="733"/>
              </a:cxn>
              <a:cxn ang="0">
                <a:pos x="2161" y="702"/>
              </a:cxn>
              <a:cxn ang="0">
                <a:pos x="2230" y="670"/>
              </a:cxn>
              <a:cxn ang="0">
                <a:pos x="2291" y="633"/>
              </a:cxn>
              <a:cxn ang="0">
                <a:pos x="2343" y="597"/>
              </a:cxn>
              <a:cxn ang="0">
                <a:pos x="2384" y="556"/>
              </a:cxn>
              <a:cxn ang="0">
                <a:pos x="2414" y="516"/>
              </a:cxn>
              <a:cxn ang="0">
                <a:pos x="2432" y="472"/>
              </a:cxn>
              <a:cxn ang="0">
                <a:pos x="2439" y="430"/>
              </a:cxn>
              <a:cxn ang="0">
                <a:pos x="2432" y="386"/>
              </a:cxn>
              <a:cxn ang="0">
                <a:pos x="2414" y="342"/>
              </a:cxn>
              <a:cxn ang="0">
                <a:pos x="2384" y="301"/>
              </a:cxn>
              <a:cxn ang="0">
                <a:pos x="2343" y="261"/>
              </a:cxn>
              <a:cxn ang="0">
                <a:pos x="2291" y="225"/>
              </a:cxn>
              <a:cxn ang="0">
                <a:pos x="2230" y="188"/>
              </a:cxn>
              <a:cxn ang="0">
                <a:pos x="2161" y="155"/>
              </a:cxn>
              <a:cxn ang="0">
                <a:pos x="2082" y="125"/>
              </a:cxn>
              <a:cxn ang="0">
                <a:pos x="1948" y="84"/>
              </a:cxn>
              <a:cxn ang="0">
                <a:pos x="1748" y="42"/>
              </a:cxn>
              <a:cxn ang="0">
                <a:pos x="1524" y="13"/>
              </a:cxn>
              <a:cxn ang="0">
                <a:pos x="1282" y="0"/>
              </a:cxn>
            </a:cxnLst>
            <a:rect l="0" t="0" r="r" b="b"/>
            <a:pathLst>
              <a:path w="2439" h="858">
                <a:moveTo>
                  <a:pt x="1221" y="0"/>
                </a:moveTo>
                <a:lnTo>
                  <a:pt x="1157" y="0"/>
                </a:lnTo>
                <a:lnTo>
                  <a:pt x="1096" y="2"/>
                </a:lnTo>
                <a:lnTo>
                  <a:pt x="1034" y="4"/>
                </a:lnTo>
                <a:lnTo>
                  <a:pt x="975" y="8"/>
                </a:lnTo>
                <a:lnTo>
                  <a:pt x="915" y="13"/>
                </a:lnTo>
                <a:lnTo>
                  <a:pt x="858" y="19"/>
                </a:lnTo>
                <a:lnTo>
                  <a:pt x="800" y="25"/>
                </a:lnTo>
                <a:lnTo>
                  <a:pt x="745" y="33"/>
                </a:lnTo>
                <a:lnTo>
                  <a:pt x="691" y="42"/>
                </a:lnTo>
                <a:lnTo>
                  <a:pt x="639" y="52"/>
                </a:lnTo>
                <a:lnTo>
                  <a:pt x="587" y="61"/>
                </a:lnTo>
                <a:lnTo>
                  <a:pt x="539" y="73"/>
                </a:lnTo>
                <a:lnTo>
                  <a:pt x="491" y="84"/>
                </a:lnTo>
                <a:lnTo>
                  <a:pt x="445" y="98"/>
                </a:lnTo>
                <a:lnTo>
                  <a:pt x="401" y="111"/>
                </a:lnTo>
                <a:lnTo>
                  <a:pt x="378" y="117"/>
                </a:lnTo>
                <a:lnTo>
                  <a:pt x="359" y="125"/>
                </a:lnTo>
                <a:lnTo>
                  <a:pt x="338" y="132"/>
                </a:lnTo>
                <a:lnTo>
                  <a:pt x="319" y="140"/>
                </a:lnTo>
                <a:lnTo>
                  <a:pt x="298" y="148"/>
                </a:lnTo>
                <a:lnTo>
                  <a:pt x="280" y="155"/>
                </a:lnTo>
                <a:lnTo>
                  <a:pt x="261" y="163"/>
                </a:lnTo>
                <a:lnTo>
                  <a:pt x="244" y="173"/>
                </a:lnTo>
                <a:lnTo>
                  <a:pt x="227" y="180"/>
                </a:lnTo>
                <a:lnTo>
                  <a:pt x="209" y="188"/>
                </a:lnTo>
                <a:lnTo>
                  <a:pt x="194" y="198"/>
                </a:lnTo>
                <a:lnTo>
                  <a:pt x="177" y="205"/>
                </a:lnTo>
                <a:lnTo>
                  <a:pt x="163" y="215"/>
                </a:lnTo>
                <a:lnTo>
                  <a:pt x="148" y="225"/>
                </a:lnTo>
                <a:lnTo>
                  <a:pt x="134" y="234"/>
                </a:lnTo>
                <a:lnTo>
                  <a:pt x="121" y="242"/>
                </a:lnTo>
                <a:lnTo>
                  <a:pt x="109" y="251"/>
                </a:lnTo>
                <a:lnTo>
                  <a:pt x="96" y="261"/>
                </a:lnTo>
                <a:lnTo>
                  <a:pt x="86" y="271"/>
                </a:lnTo>
                <a:lnTo>
                  <a:pt x="75" y="282"/>
                </a:lnTo>
                <a:lnTo>
                  <a:pt x="65" y="292"/>
                </a:lnTo>
                <a:lnTo>
                  <a:pt x="56" y="301"/>
                </a:lnTo>
                <a:lnTo>
                  <a:pt x="48" y="311"/>
                </a:lnTo>
                <a:lnTo>
                  <a:pt x="40" y="322"/>
                </a:lnTo>
                <a:lnTo>
                  <a:pt x="33" y="332"/>
                </a:lnTo>
                <a:lnTo>
                  <a:pt x="25" y="342"/>
                </a:lnTo>
                <a:lnTo>
                  <a:pt x="19" y="353"/>
                </a:lnTo>
                <a:lnTo>
                  <a:pt x="15" y="363"/>
                </a:lnTo>
                <a:lnTo>
                  <a:pt x="12" y="374"/>
                </a:lnTo>
                <a:lnTo>
                  <a:pt x="8" y="386"/>
                </a:lnTo>
                <a:lnTo>
                  <a:pt x="4" y="395"/>
                </a:lnTo>
                <a:lnTo>
                  <a:pt x="2" y="407"/>
                </a:lnTo>
                <a:lnTo>
                  <a:pt x="2" y="418"/>
                </a:lnTo>
                <a:lnTo>
                  <a:pt x="0" y="430"/>
                </a:lnTo>
                <a:lnTo>
                  <a:pt x="2" y="439"/>
                </a:lnTo>
                <a:lnTo>
                  <a:pt x="2" y="451"/>
                </a:lnTo>
                <a:lnTo>
                  <a:pt x="4" y="462"/>
                </a:lnTo>
                <a:lnTo>
                  <a:pt x="8" y="472"/>
                </a:lnTo>
                <a:lnTo>
                  <a:pt x="12" y="484"/>
                </a:lnTo>
                <a:lnTo>
                  <a:pt x="15" y="495"/>
                </a:lnTo>
                <a:lnTo>
                  <a:pt x="19" y="505"/>
                </a:lnTo>
                <a:lnTo>
                  <a:pt x="25" y="516"/>
                </a:lnTo>
                <a:lnTo>
                  <a:pt x="33" y="526"/>
                </a:lnTo>
                <a:lnTo>
                  <a:pt x="40" y="537"/>
                </a:lnTo>
                <a:lnTo>
                  <a:pt x="48" y="547"/>
                </a:lnTo>
                <a:lnTo>
                  <a:pt x="56" y="556"/>
                </a:lnTo>
                <a:lnTo>
                  <a:pt x="65" y="566"/>
                </a:lnTo>
                <a:lnTo>
                  <a:pt x="75" y="578"/>
                </a:lnTo>
                <a:lnTo>
                  <a:pt x="86" y="587"/>
                </a:lnTo>
                <a:lnTo>
                  <a:pt x="96" y="597"/>
                </a:lnTo>
                <a:lnTo>
                  <a:pt x="109" y="606"/>
                </a:lnTo>
                <a:lnTo>
                  <a:pt x="121" y="616"/>
                </a:lnTo>
                <a:lnTo>
                  <a:pt x="134" y="625"/>
                </a:lnTo>
                <a:lnTo>
                  <a:pt x="148" y="633"/>
                </a:lnTo>
                <a:lnTo>
                  <a:pt x="163" y="643"/>
                </a:lnTo>
                <a:lnTo>
                  <a:pt x="177" y="652"/>
                </a:lnTo>
                <a:lnTo>
                  <a:pt x="194" y="660"/>
                </a:lnTo>
                <a:lnTo>
                  <a:pt x="209" y="670"/>
                </a:lnTo>
                <a:lnTo>
                  <a:pt x="227" y="677"/>
                </a:lnTo>
                <a:lnTo>
                  <a:pt x="244" y="687"/>
                </a:lnTo>
                <a:lnTo>
                  <a:pt x="261" y="695"/>
                </a:lnTo>
                <a:lnTo>
                  <a:pt x="280" y="702"/>
                </a:lnTo>
                <a:lnTo>
                  <a:pt x="298" y="710"/>
                </a:lnTo>
                <a:lnTo>
                  <a:pt x="317" y="718"/>
                </a:lnTo>
                <a:lnTo>
                  <a:pt x="338" y="725"/>
                </a:lnTo>
                <a:lnTo>
                  <a:pt x="359" y="733"/>
                </a:lnTo>
                <a:lnTo>
                  <a:pt x="378" y="741"/>
                </a:lnTo>
                <a:lnTo>
                  <a:pt x="401" y="746"/>
                </a:lnTo>
                <a:lnTo>
                  <a:pt x="445" y="760"/>
                </a:lnTo>
                <a:lnTo>
                  <a:pt x="491" y="773"/>
                </a:lnTo>
                <a:lnTo>
                  <a:pt x="537" y="785"/>
                </a:lnTo>
                <a:lnTo>
                  <a:pt x="587" y="796"/>
                </a:lnTo>
                <a:lnTo>
                  <a:pt x="639" y="806"/>
                </a:lnTo>
                <a:lnTo>
                  <a:pt x="691" y="815"/>
                </a:lnTo>
                <a:lnTo>
                  <a:pt x="745" y="825"/>
                </a:lnTo>
                <a:lnTo>
                  <a:pt x="800" y="833"/>
                </a:lnTo>
                <a:lnTo>
                  <a:pt x="858" y="838"/>
                </a:lnTo>
                <a:lnTo>
                  <a:pt x="915" y="844"/>
                </a:lnTo>
                <a:lnTo>
                  <a:pt x="975" y="850"/>
                </a:lnTo>
                <a:lnTo>
                  <a:pt x="1034" y="854"/>
                </a:lnTo>
                <a:lnTo>
                  <a:pt x="1096" y="856"/>
                </a:lnTo>
                <a:lnTo>
                  <a:pt x="1157" y="858"/>
                </a:lnTo>
                <a:lnTo>
                  <a:pt x="1219" y="858"/>
                </a:lnTo>
                <a:lnTo>
                  <a:pt x="1282" y="858"/>
                </a:lnTo>
                <a:lnTo>
                  <a:pt x="1343" y="856"/>
                </a:lnTo>
                <a:lnTo>
                  <a:pt x="1405" y="854"/>
                </a:lnTo>
                <a:lnTo>
                  <a:pt x="1466" y="850"/>
                </a:lnTo>
                <a:lnTo>
                  <a:pt x="1524" y="844"/>
                </a:lnTo>
                <a:lnTo>
                  <a:pt x="1581" y="838"/>
                </a:lnTo>
                <a:lnTo>
                  <a:pt x="1639" y="833"/>
                </a:lnTo>
                <a:lnTo>
                  <a:pt x="1695" y="825"/>
                </a:lnTo>
                <a:lnTo>
                  <a:pt x="1748" y="815"/>
                </a:lnTo>
                <a:lnTo>
                  <a:pt x="1800" y="806"/>
                </a:lnTo>
                <a:lnTo>
                  <a:pt x="1852" y="796"/>
                </a:lnTo>
                <a:lnTo>
                  <a:pt x="1902" y="785"/>
                </a:lnTo>
                <a:lnTo>
                  <a:pt x="1948" y="773"/>
                </a:lnTo>
                <a:lnTo>
                  <a:pt x="1994" y="760"/>
                </a:lnTo>
                <a:lnTo>
                  <a:pt x="2038" y="746"/>
                </a:lnTo>
                <a:lnTo>
                  <a:pt x="2061" y="741"/>
                </a:lnTo>
                <a:lnTo>
                  <a:pt x="2082" y="733"/>
                </a:lnTo>
                <a:lnTo>
                  <a:pt x="2101" y="725"/>
                </a:lnTo>
                <a:lnTo>
                  <a:pt x="2123" y="718"/>
                </a:lnTo>
                <a:lnTo>
                  <a:pt x="2142" y="710"/>
                </a:lnTo>
                <a:lnTo>
                  <a:pt x="2161" y="702"/>
                </a:lnTo>
                <a:lnTo>
                  <a:pt x="2178" y="695"/>
                </a:lnTo>
                <a:lnTo>
                  <a:pt x="2195" y="687"/>
                </a:lnTo>
                <a:lnTo>
                  <a:pt x="2213" y="677"/>
                </a:lnTo>
                <a:lnTo>
                  <a:pt x="2230" y="670"/>
                </a:lnTo>
                <a:lnTo>
                  <a:pt x="2245" y="660"/>
                </a:lnTo>
                <a:lnTo>
                  <a:pt x="2263" y="652"/>
                </a:lnTo>
                <a:lnTo>
                  <a:pt x="2276" y="643"/>
                </a:lnTo>
                <a:lnTo>
                  <a:pt x="2291" y="633"/>
                </a:lnTo>
                <a:lnTo>
                  <a:pt x="2305" y="625"/>
                </a:lnTo>
                <a:lnTo>
                  <a:pt x="2318" y="616"/>
                </a:lnTo>
                <a:lnTo>
                  <a:pt x="2330" y="606"/>
                </a:lnTo>
                <a:lnTo>
                  <a:pt x="2343" y="597"/>
                </a:lnTo>
                <a:lnTo>
                  <a:pt x="2353" y="587"/>
                </a:lnTo>
                <a:lnTo>
                  <a:pt x="2364" y="578"/>
                </a:lnTo>
                <a:lnTo>
                  <a:pt x="2374" y="566"/>
                </a:lnTo>
                <a:lnTo>
                  <a:pt x="2384" y="556"/>
                </a:lnTo>
                <a:lnTo>
                  <a:pt x="2391" y="547"/>
                </a:lnTo>
                <a:lnTo>
                  <a:pt x="2401" y="537"/>
                </a:lnTo>
                <a:lnTo>
                  <a:pt x="2407" y="526"/>
                </a:lnTo>
                <a:lnTo>
                  <a:pt x="2414" y="516"/>
                </a:lnTo>
                <a:lnTo>
                  <a:pt x="2420" y="505"/>
                </a:lnTo>
                <a:lnTo>
                  <a:pt x="2424" y="495"/>
                </a:lnTo>
                <a:lnTo>
                  <a:pt x="2428" y="484"/>
                </a:lnTo>
                <a:lnTo>
                  <a:pt x="2432" y="472"/>
                </a:lnTo>
                <a:lnTo>
                  <a:pt x="2435" y="462"/>
                </a:lnTo>
                <a:lnTo>
                  <a:pt x="2437" y="451"/>
                </a:lnTo>
                <a:lnTo>
                  <a:pt x="2437" y="439"/>
                </a:lnTo>
                <a:lnTo>
                  <a:pt x="2439" y="430"/>
                </a:lnTo>
                <a:lnTo>
                  <a:pt x="2437" y="418"/>
                </a:lnTo>
                <a:lnTo>
                  <a:pt x="2437" y="407"/>
                </a:lnTo>
                <a:lnTo>
                  <a:pt x="2435" y="395"/>
                </a:lnTo>
                <a:lnTo>
                  <a:pt x="2432" y="386"/>
                </a:lnTo>
                <a:lnTo>
                  <a:pt x="2428" y="374"/>
                </a:lnTo>
                <a:lnTo>
                  <a:pt x="2424" y="363"/>
                </a:lnTo>
                <a:lnTo>
                  <a:pt x="2420" y="353"/>
                </a:lnTo>
                <a:lnTo>
                  <a:pt x="2414" y="342"/>
                </a:lnTo>
                <a:lnTo>
                  <a:pt x="2407" y="332"/>
                </a:lnTo>
                <a:lnTo>
                  <a:pt x="2401" y="322"/>
                </a:lnTo>
                <a:lnTo>
                  <a:pt x="2391" y="311"/>
                </a:lnTo>
                <a:lnTo>
                  <a:pt x="2384" y="301"/>
                </a:lnTo>
                <a:lnTo>
                  <a:pt x="2374" y="292"/>
                </a:lnTo>
                <a:lnTo>
                  <a:pt x="2364" y="282"/>
                </a:lnTo>
                <a:lnTo>
                  <a:pt x="2353" y="271"/>
                </a:lnTo>
                <a:lnTo>
                  <a:pt x="2343" y="261"/>
                </a:lnTo>
                <a:lnTo>
                  <a:pt x="2330" y="251"/>
                </a:lnTo>
                <a:lnTo>
                  <a:pt x="2318" y="242"/>
                </a:lnTo>
                <a:lnTo>
                  <a:pt x="2305" y="234"/>
                </a:lnTo>
                <a:lnTo>
                  <a:pt x="2291" y="225"/>
                </a:lnTo>
                <a:lnTo>
                  <a:pt x="2276" y="215"/>
                </a:lnTo>
                <a:lnTo>
                  <a:pt x="2263" y="205"/>
                </a:lnTo>
                <a:lnTo>
                  <a:pt x="2245" y="198"/>
                </a:lnTo>
                <a:lnTo>
                  <a:pt x="2230" y="188"/>
                </a:lnTo>
                <a:lnTo>
                  <a:pt x="2213" y="180"/>
                </a:lnTo>
                <a:lnTo>
                  <a:pt x="2195" y="173"/>
                </a:lnTo>
                <a:lnTo>
                  <a:pt x="2178" y="163"/>
                </a:lnTo>
                <a:lnTo>
                  <a:pt x="2161" y="155"/>
                </a:lnTo>
                <a:lnTo>
                  <a:pt x="2142" y="148"/>
                </a:lnTo>
                <a:lnTo>
                  <a:pt x="2123" y="140"/>
                </a:lnTo>
                <a:lnTo>
                  <a:pt x="2101" y="132"/>
                </a:lnTo>
                <a:lnTo>
                  <a:pt x="2082" y="125"/>
                </a:lnTo>
                <a:lnTo>
                  <a:pt x="2061" y="117"/>
                </a:lnTo>
                <a:lnTo>
                  <a:pt x="2038" y="111"/>
                </a:lnTo>
                <a:lnTo>
                  <a:pt x="1994" y="98"/>
                </a:lnTo>
                <a:lnTo>
                  <a:pt x="1948" y="84"/>
                </a:lnTo>
                <a:lnTo>
                  <a:pt x="1902" y="73"/>
                </a:lnTo>
                <a:lnTo>
                  <a:pt x="1852" y="61"/>
                </a:lnTo>
                <a:lnTo>
                  <a:pt x="1800" y="52"/>
                </a:lnTo>
                <a:lnTo>
                  <a:pt x="1748" y="42"/>
                </a:lnTo>
                <a:lnTo>
                  <a:pt x="1695" y="33"/>
                </a:lnTo>
                <a:lnTo>
                  <a:pt x="1639" y="25"/>
                </a:lnTo>
                <a:lnTo>
                  <a:pt x="1581" y="19"/>
                </a:lnTo>
                <a:lnTo>
                  <a:pt x="1524" y="13"/>
                </a:lnTo>
                <a:lnTo>
                  <a:pt x="1464" y="8"/>
                </a:lnTo>
                <a:lnTo>
                  <a:pt x="1405" y="4"/>
                </a:lnTo>
                <a:lnTo>
                  <a:pt x="1343" y="2"/>
                </a:lnTo>
                <a:lnTo>
                  <a:pt x="1282" y="0"/>
                </a:lnTo>
                <a:lnTo>
                  <a:pt x="1219" y="0"/>
                </a:lnTo>
                <a:lnTo>
                  <a:pt x="1221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Freeform 33"/>
          <p:cNvSpPr>
            <a:spLocks/>
          </p:cNvSpPr>
          <p:nvPr/>
        </p:nvSpPr>
        <p:spPr bwMode="auto">
          <a:xfrm>
            <a:off x="3606800" y="5597525"/>
            <a:ext cx="1936750" cy="681038"/>
          </a:xfrm>
          <a:custGeom>
            <a:avLst/>
            <a:gdLst/>
            <a:ahLst/>
            <a:cxnLst>
              <a:cxn ang="0">
                <a:pos x="1034" y="4"/>
              </a:cxn>
              <a:cxn ang="0">
                <a:pos x="800" y="25"/>
              </a:cxn>
              <a:cxn ang="0">
                <a:pos x="587" y="61"/>
              </a:cxn>
              <a:cxn ang="0">
                <a:pos x="401" y="111"/>
              </a:cxn>
              <a:cxn ang="0">
                <a:pos x="319" y="140"/>
              </a:cxn>
              <a:cxn ang="0">
                <a:pos x="244" y="173"/>
              </a:cxn>
              <a:cxn ang="0">
                <a:pos x="177" y="205"/>
              </a:cxn>
              <a:cxn ang="0">
                <a:pos x="121" y="242"/>
              </a:cxn>
              <a:cxn ang="0">
                <a:pos x="75" y="282"/>
              </a:cxn>
              <a:cxn ang="0">
                <a:pos x="40" y="322"/>
              </a:cxn>
              <a:cxn ang="0">
                <a:pos x="15" y="363"/>
              </a:cxn>
              <a:cxn ang="0">
                <a:pos x="2" y="407"/>
              </a:cxn>
              <a:cxn ang="0">
                <a:pos x="2" y="451"/>
              </a:cxn>
              <a:cxn ang="0">
                <a:pos x="15" y="495"/>
              </a:cxn>
              <a:cxn ang="0">
                <a:pos x="40" y="537"/>
              </a:cxn>
              <a:cxn ang="0">
                <a:pos x="75" y="578"/>
              </a:cxn>
              <a:cxn ang="0">
                <a:pos x="121" y="616"/>
              </a:cxn>
              <a:cxn ang="0">
                <a:pos x="177" y="652"/>
              </a:cxn>
              <a:cxn ang="0">
                <a:pos x="244" y="687"/>
              </a:cxn>
              <a:cxn ang="0">
                <a:pos x="317" y="718"/>
              </a:cxn>
              <a:cxn ang="0">
                <a:pos x="401" y="746"/>
              </a:cxn>
              <a:cxn ang="0">
                <a:pos x="587" y="796"/>
              </a:cxn>
              <a:cxn ang="0">
                <a:pos x="800" y="833"/>
              </a:cxn>
              <a:cxn ang="0">
                <a:pos x="1034" y="854"/>
              </a:cxn>
              <a:cxn ang="0">
                <a:pos x="1282" y="858"/>
              </a:cxn>
              <a:cxn ang="0">
                <a:pos x="1524" y="844"/>
              </a:cxn>
              <a:cxn ang="0">
                <a:pos x="1748" y="815"/>
              </a:cxn>
              <a:cxn ang="0">
                <a:pos x="1948" y="773"/>
              </a:cxn>
              <a:cxn ang="0">
                <a:pos x="2082" y="733"/>
              </a:cxn>
              <a:cxn ang="0">
                <a:pos x="2161" y="702"/>
              </a:cxn>
              <a:cxn ang="0">
                <a:pos x="2230" y="670"/>
              </a:cxn>
              <a:cxn ang="0">
                <a:pos x="2291" y="633"/>
              </a:cxn>
              <a:cxn ang="0">
                <a:pos x="2343" y="597"/>
              </a:cxn>
              <a:cxn ang="0">
                <a:pos x="2384" y="556"/>
              </a:cxn>
              <a:cxn ang="0">
                <a:pos x="2414" y="516"/>
              </a:cxn>
              <a:cxn ang="0">
                <a:pos x="2432" y="472"/>
              </a:cxn>
              <a:cxn ang="0">
                <a:pos x="2439" y="430"/>
              </a:cxn>
              <a:cxn ang="0">
                <a:pos x="2432" y="386"/>
              </a:cxn>
              <a:cxn ang="0">
                <a:pos x="2414" y="342"/>
              </a:cxn>
              <a:cxn ang="0">
                <a:pos x="2384" y="301"/>
              </a:cxn>
              <a:cxn ang="0">
                <a:pos x="2343" y="261"/>
              </a:cxn>
              <a:cxn ang="0">
                <a:pos x="2291" y="225"/>
              </a:cxn>
              <a:cxn ang="0">
                <a:pos x="2230" y="188"/>
              </a:cxn>
              <a:cxn ang="0">
                <a:pos x="2161" y="155"/>
              </a:cxn>
              <a:cxn ang="0">
                <a:pos x="2082" y="125"/>
              </a:cxn>
              <a:cxn ang="0">
                <a:pos x="1948" y="84"/>
              </a:cxn>
              <a:cxn ang="0">
                <a:pos x="1748" y="42"/>
              </a:cxn>
              <a:cxn ang="0">
                <a:pos x="1524" y="13"/>
              </a:cxn>
              <a:cxn ang="0">
                <a:pos x="1282" y="0"/>
              </a:cxn>
            </a:cxnLst>
            <a:rect l="0" t="0" r="r" b="b"/>
            <a:pathLst>
              <a:path w="2439" h="858">
                <a:moveTo>
                  <a:pt x="1221" y="0"/>
                </a:moveTo>
                <a:lnTo>
                  <a:pt x="1157" y="0"/>
                </a:lnTo>
                <a:lnTo>
                  <a:pt x="1096" y="2"/>
                </a:lnTo>
                <a:lnTo>
                  <a:pt x="1034" y="4"/>
                </a:lnTo>
                <a:lnTo>
                  <a:pt x="975" y="8"/>
                </a:lnTo>
                <a:lnTo>
                  <a:pt x="915" y="13"/>
                </a:lnTo>
                <a:lnTo>
                  <a:pt x="858" y="19"/>
                </a:lnTo>
                <a:lnTo>
                  <a:pt x="800" y="25"/>
                </a:lnTo>
                <a:lnTo>
                  <a:pt x="745" y="33"/>
                </a:lnTo>
                <a:lnTo>
                  <a:pt x="691" y="42"/>
                </a:lnTo>
                <a:lnTo>
                  <a:pt x="639" y="52"/>
                </a:lnTo>
                <a:lnTo>
                  <a:pt x="587" y="61"/>
                </a:lnTo>
                <a:lnTo>
                  <a:pt x="539" y="73"/>
                </a:lnTo>
                <a:lnTo>
                  <a:pt x="491" y="84"/>
                </a:lnTo>
                <a:lnTo>
                  <a:pt x="445" y="98"/>
                </a:lnTo>
                <a:lnTo>
                  <a:pt x="401" y="111"/>
                </a:lnTo>
                <a:lnTo>
                  <a:pt x="378" y="117"/>
                </a:lnTo>
                <a:lnTo>
                  <a:pt x="359" y="125"/>
                </a:lnTo>
                <a:lnTo>
                  <a:pt x="338" y="132"/>
                </a:lnTo>
                <a:lnTo>
                  <a:pt x="319" y="140"/>
                </a:lnTo>
                <a:lnTo>
                  <a:pt x="298" y="148"/>
                </a:lnTo>
                <a:lnTo>
                  <a:pt x="280" y="155"/>
                </a:lnTo>
                <a:lnTo>
                  <a:pt x="261" y="163"/>
                </a:lnTo>
                <a:lnTo>
                  <a:pt x="244" y="173"/>
                </a:lnTo>
                <a:lnTo>
                  <a:pt x="227" y="180"/>
                </a:lnTo>
                <a:lnTo>
                  <a:pt x="209" y="188"/>
                </a:lnTo>
                <a:lnTo>
                  <a:pt x="194" y="198"/>
                </a:lnTo>
                <a:lnTo>
                  <a:pt x="177" y="205"/>
                </a:lnTo>
                <a:lnTo>
                  <a:pt x="163" y="215"/>
                </a:lnTo>
                <a:lnTo>
                  <a:pt x="148" y="225"/>
                </a:lnTo>
                <a:lnTo>
                  <a:pt x="134" y="234"/>
                </a:lnTo>
                <a:lnTo>
                  <a:pt x="121" y="242"/>
                </a:lnTo>
                <a:lnTo>
                  <a:pt x="109" y="251"/>
                </a:lnTo>
                <a:lnTo>
                  <a:pt x="96" y="261"/>
                </a:lnTo>
                <a:lnTo>
                  <a:pt x="86" y="271"/>
                </a:lnTo>
                <a:lnTo>
                  <a:pt x="75" y="282"/>
                </a:lnTo>
                <a:lnTo>
                  <a:pt x="65" y="292"/>
                </a:lnTo>
                <a:lnTo>
                  <a:pt x="56" y="301"/>
                </a:lnTo>
                <a:lnTo>
                  <a:pt x="48" y="311"/>
                </a:lnTo>
                <a:lnTo>
                  <a:pt x="40" y="322"/>
                </a:lnTo>
                <a:lnTo>
                  <a:pt x="33" y="332"/>
                </a:lnTo>
                <a:lnTo>
                  <a:pt x="25" y="342"/>
                </a:lnTo>
                <a:lnTo>
                  <a:pt x="19" y="353"/>
                </a:lnTo>
                <a:lnTo>
                  <a:pt x="15" y="363"/>
                </a:lnTo>
                <a:lnTo>
                  <a:pt x="12" y="374"/>
                </a:lnTo>
                <a:lnTo>
                  <a:pt x="8" y="386"/>
                </a:lnTo>
                <a:lnTo>
                  <a:pt x="4" y="395"/>
                </a:lnTo>
                <a:lnTo>
                  <a:pt x="2" y="407"/>
                </a:lnTo>
                <a:lnTo>
                  <a:pt x="2" y="418"/>
                </a:lnTo>
                <a:lnTo>
                  <a:pt x="0" y="430"/>
                </a:lnTo>
                <a:lnTo>
                  <a:pt x="2" y="439"/>
                </a:lnTo>
                <a:lnTo>
                  <a:pt x="2" y="451"/>
                </a:lnTo>
                <a:lnTo>
                  <a:pt x="4" y="462"/>
                </a:lnTo>
                <a:lnTo>
                  <a:pt x="8" y="472"/>
                </a:lnTo>
                <a:lnTo>
                  <a:pt x="12" y="484"/>
                </a:lnTo>
                <a:lnTo>
                  <a:pt x="15" y="495"/>
                </a:lnTo>
                <a:lnTo>
                  <a:pt x="19" y="505"/>
                </a:lnTo>
                <a:lnTo>
                  <a:pt x="25" y="516"/>
                </a:lnTo>
                <a:lnTo>
                  <a:pt x="33" y="526"/>
                </a:lnTo>
                <a:lnTo>
                  <a:pt x="40" y="537"/>
                </a:lnTo>
                <a:lnTo>
                  <a:pt x="48" y="547"/>
                </a:lnTo>
                <a:lnTo>
                  <a:pt x="56" y="556"/>
                </a:lnTo>
                <a:lnTo>
                  <a:pt x="65" y="566"/>
                </a:lnTo>
                <a:lnTo>
                  <a:pt x="75" y="578"/>
                </a:lnTo>
                <a:lnTo>
                  <a:pt x="86" y="587"/>
                </a:lnTo>
                <a:lnTo>
                  <a:pt x="96" y="597"/>
                </a:lnTo>
                <a:lnTo>
                  <a:pt x="109" y="606"/>
                </a:lnTo>
                <a:lnTo>
                  <a:pt x="121" y="616"/>
                </a:lnTo>
                <a:lnTo>
                  <a:pt x="134" y="625"/>
                </a:lnTo>
                <a:lnTo>
                  <a:pt x="148" y="633"/>
                </a:lnTo>
                <a:lnTo>
                  <a:pt x="163" y="643"/>
                </a:lnTo>
                <a:lnTo>
                  <a:pt x="177" y="652"/>
                </a:lnTo>
                <a:lnTo>
                  <a:pt x="194" y="660"/>
                </a:lnTo>
                <a:lnTo>
                  <a:pt x="209" y="670"/>
                </a:lnTo>
                <a:lnTo>
                  <a:pt x="227" y="677"/>
                </a:lnTo>
                <a:lnTo>
                  <a:pt x="244" y="687"/>
                </a:lnTo>
                <a:lnTo>
                  <a:pt x="261" y="695"/>
                </a:lnTo>
                <a:lnTo>
                  <a:pt x="280" y="702"/>
                </a:lnTo>
                <a:lnTo>
                  <a:pt x="298" y="710"/>
                </a:lnTo>
                <a:lnTo>
                  <a:pt x="317" y="718"/>
                </a:lnTo>
                <a:lnTo>
                  <a:pt x="338" y="725"/>
                </a:lnTo>
                <a:lnTo>
                  <a:pt x="359" y="733"/>
                </a:lnTo>
                <a:lnTo>
                  <a:pt x="378" y="741"/>
                </a:lnTo>
                <a:lnTo>
                  <a:pt x="401" y="746"/>
                </a:lnTo>
                <a:lnTo>
                  <a:pt x="445" y="760"/>
                </a:lnTo>
                <a:lnTo>
                  <a:pt x="491" y="773"/>
                </a:lnTo>
                <a:lnTo>
                  <a:pt x="537" y="785"/>
                </a:lnTo>
                <a:lnTo>
                  <a:pt x="587" y="796"/>
                </a:lnTo>
                <a:lnTo>
                  <a:pt x="639" y="806"/>
                </a:lnTo>
                <a:lnTo>
                  <a:pt x="691" y="815"/>
                </a:lnTo>
                <a:lnTo>
                  <a:pt x="745" y="825"/>
                </a:lnTo>
                <a:lnTo>
                  <a:pt x="800" y="833"/>
                </a:lnTo>
                <a:lnTo>
                  <a:pt x="858" y="838"/>
                </a:lnTo>
                <a:lnTo>
                  <a:pt x="915" y="844"/>
                </a:lnTo>
                <a:lnTo>
                  <a:pt x="975" y="850"/>
                </a:lnTo>
                <a:lnTo>
                  <a:pt x="1034" y="854"/>
                </a:lnTo>
                <a:lnTo>
                  <a:pt x="1096" y="856"/>
                </a:lnTo>
                <a:lnTo>
                  <a:pt x="1157" y="858"/>
                </a:lnTo>
                <a:lnTo>
                  <a:pt x="1219" y="858"/>
                </a:lnTo>
                <a:lnTo>
                  <a:pt x="1282" y="858"/>
                </a:lnTo>
                <a:lnTo>
                  <a:pt x="1343" y="856"/>
                </a:lnTo>
                <a:lnTo>
                  <a:pt x="1405" y="854"/>
                </a:lnTo>
                <a:lnTo>
                  <a:pt x="1466" y="850"/>
                </a:lnTo>
                <a:lnTo>
                  <a:pt x="1524" y="844"/>
                </a:lnTo>
                <a:lnTo>
                  <a:pt x="1581" y="838"/>
                </a:lnTo>
                <a:lnTo>
                  <a:pt x="1639" y="833"/>
                </a:lnTo>
                <a:lnTo>
                  <a:pt x="1695" y="825"/>
                </a:lnTo>
                <a:lnTo>
                  <a:pt x="1748" y="815"/>
                </a:lnTo>
                <a:lnTo>
                  <a:pt x="1800" y="806"/>
                </a:lnTo>
                <a:lnTo>
                  <a:pt x="1852" y="796"/>
                </a:lnTo>
                <a:lnTo>
                  <a:pt x="1902" y="785"/>
                </a:lnTo>
                <a:lnTo>
                  <a:pt x="1948" y="773"/>
                </a:lnTo>
                <a:lnTo>
                  <a:pt x="1994" y="760"/>
                </a:lnTo>
                <a:lnTo>
                  <a:pt x="2038" y="746"/>
                </a:lnTo>
                <a:lnTo>
                  <a:pt x="2061" y="741"/>
                </a:lnTo>
                <a:lnTo>
                  <a:pt x="2082" y="733"/>
                </a:lnTo>
                <a:lnTo>
                  <a:pt x="2101" y="725"/>
                </a:lnTo>
                <a:lnTo>
                  <a:pt x="2123" y="718"/>
                </a:lnTo>
                <a:lnTo>
                  <a:pt x="2142" y="710"/>
                </a:lnTo>
                <a:lnTo>
                  <a:pt x="2161" y="702"/>
                </a:lnTo>
                <a:lnTo>
                  <a:pt x="2178" y="695"/>
                </a:lnTo>
                <a:lnTo>
                  <a:pt x="2195" y="687"/>
                </a:lnTo>
                <a:lnTo>
                  <a:pt x="2213" y="677"/>
                </a:lnTo>
                <a:lnTo>
                  <a:pt x="2230" y="670"/>
                </a:lnTo>
                <a:lnTo>
                  <a:pt x="2245" y="660"/>
                </a:lnTo>
                <a:lnTo>
                  <a:pt x="2263" y="652"/>
                </a:lnTo>
                <a:lnTo>
                  <a:pt x="2276" y="643"/>
                </a:lnTo>
                <a:lnTo>
                  <a:pt x="2291" y="633"/>
                </a:lnTo>
                <a:lnTo>
                  <a:pt x="2305" y="625"/>
                </a:lnTo>
                <a:lnTo>
                  <a:pt x="2318" y="616"/>
                </a:lnTo>
                <a:lnTo>
                  <a:pt x="2330" y="606"/>
                </a:lnTo>
                <a:lnTo>
                  <a:pt x="2343" y="597"/>
                </a:lnTo>
                <a:lnTo>
                  <a:pt x="2353" y="587"/>
                </a:lnTo>
                <a:lnTo>
                  <a:pt x="2364" y="578"/>
                </a:lnTo>
                <a:lnTo>
                  <a:pt x="2374" y="566"/>
                </a:lnTo>
                <a:lnTo>
                  <a:pt x="2384" y="556"/>
                </a:lnTo>
                <a:lnTo>
                  <a:pt x="2391" y="547"/>
                </a:lnTo>
                <a:lnTo>
                  <a:pt x="2401" y="537"/>
                </a:lnTo>
                <a:lnTo>
                  <a:pt x="2407" y="526"/>
                </a:lnTo>
                <a:lnTo>
                  <a:pt x="2414" y="516"/>
                </a:lnTo>
                <a:lnTo>
                  <a:pt x="2420" y="505"/>
                </a:lnTo>
                <a:lnTo>
                  <a:pt x="2424" y="495"/>
                </a:lnTo>
                <a:lnTo>
                  <a:pt x="2428" y="484"/>
                </a:lnTo>
                <a:lnTo>
                  <a:pt x="2432" y="472"/>
                </a:lnTo>
                <a:lnTo>
                  <a:pt x="2435" y="462"/>
                </a:lnTo>
                <a:lnTo>
                  <a:pt x="2437" y="451"/>
                </a:lnTo>
                <a:lnTo>
                  <a:pt x="2437" y="439"/>
                </a:lnTo>
                <a:lnTo>
                  <a:pt x="2439" y="430"/>
                </a:lnTo>
                <a:lnTo>
                  <a:pt x="2437" y="418"/>
                </a:lnTo>
                <a:lnTo>
                  <a:pt x="2437" y="407"/>
                </a:lnTo>
                <a:lnTo>
                  <a:pt x="2435" y="395"/>
                </a:lnTo>
                <a:lnTo>
                  <a:pt x="2432" y="386"/>
                </a:lnTo>
                <a:lnTo>
                  <a:pt x="2428" y="374"/>
                </a:lnTo>
                <a:lnTo>
                  <a:pt x="2424" y="363"/>
                </a:lnTo>
                <a:lnTo>
                  <a:pt x="2420" y="353"/>
                </a:lnTo>
                <a:lnTo>
                  <a:pt x="2414" y="342"/>
                </a:lnTo>
                <a:lnTo>
                  <a:pt x="2407" y="332"/>
                </a:lnTo>
                <a:lnTo>
                  <a:pt x="2401" y="322"/>
                </a:lnTo>
                <a:lnTo>
                  <a:pt x="2391" y="311"/>
                </a:lnTo>
                <a:lnTo>
                  <a:pt x="2384" y="301"/>
                </a:lnTo>
                <a:lnTo>
                  <a:pt x="2374" y="292"/>
                </a:lnTo>
                <a:lnTo>
                  <a:pt x="2364" y="282"/>
                </a:lnTo>
                <a:lnTo>
                  <a:pt x="2353" y="271"/>
                </a:lnTo>
                <a:lnTo>
                  <a:pt x="2343" y="261"/>
                </a:lnTo>
                <a:lnTo>
                  <a:pt x="2330" y="251"/>
                </a:lnTo>
                <a:lnTo>
                  <a:pt x="2318" y="242"/>
                </a:lnTo>
                <a:lnTo>
                  <a:pt x="2305" y="234"/>
                </a:lnTo>
                <a:lnTo>
                  <a:pt x="2291" y="225"/>
                </a:lnTo>
                <a:lnTo>
                  <a:pt x="2276" y="215"/>
                </a:lnTo>
                <a:lnTo>
                  <a:pt x="2263" y="205"/>
                </a:lnTo>
                <a:lnTo>
                  <a:pt x="2245" y="198"/>
                </a:lnTo>
                <a:lnTo>
                  <a:pt x="2230" y="188"/>
                </a:lnTo>
                <a:lnTo>
                  <a:pt x="2213" y="180"/>
                </a:lnTo>
                <a:lnTo>
                  <a:pt x="2195" y="173"/>
                </a:lnTo>
                <a:lnTo>
                  <a:pt x="2178" y="163"/>
                </a:lnTo>
                <a:lnTo>
                  <a:pt x="2161" y="155"/>
                </a:lnTo>
                <a:lnTo>
                  <a:pt x="2142" y="148"/>
                </a:lnTo>
                <a:lnTo>
                  <a:pt x="2123" y="140"/>
                </a:lnTo>
                <a:lnTo>
                  <a:pt x="2101" y="132"/>
                </a:lnTo>
                <a:lnTo>
                  <a:pt x="2082" y="125"/>
                </a:lnTo>
                <a:lnTo>
                  <a:pt x="2061" y="117"/>
                </a:lnTo>
                <a:lnTo>
                  <a:pt x="2038" y="111"/>
                </a:lnTo>
                <a:lnTo>
                  <a:pt x="1994" y="98"/>
                </a:lnTo>
                <a:lnTo>
                  <a:pt x="1948" y="84"/>
                </a:lnTo>
                <a:lnTo>
                  <a:pt x="1902" y="73"/>
                </a:lnTo>
                <a:lnTo>
                  <a:pt x="1852" y="61"/>
                </a:lnTo>
                <a:lnTo>
                  <a:pt x="1800" y="52"/>
                </a:lnTo>
                <a:lnTo>
                  <a:pt x="1748" y="42"/>
                </a:lnTo>
                <a:lnTo>
                  <a:pt x="1695" y="33"/>
                </a:lnTo>
                <a:lnTo>
                  <a:pt x="1639" y="25"/>
                </a:lnTo>
                <a:lnTo>
                  <a:pt x="1581" y="19"/>
                </a:lnTo>
                <a:lnTo>
                  <a:pt x="1524" y="13"/>
                </a:lnTo>
                <a:lnTo>
                  <a:pt x="1464" y="8"/>
                </a:lnTo>
                <a:lnTo>
                  <a:pt x="1405" y="4"/>
                </a:lnTo>
                <a:lnTo>
                  <a:pt x="1343" y="2"/>
                </a:lnTo>
                <a:lnTo>
                  <a:pt x="1282" y="0"/>
                </a:lnTo>
                <a:lnTo>
                  <a:pt x="1219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4030663" y="5708650"/>
            <a:ext cx="1079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800">
                <a:solidFill>
                  <a:srgbClr val="000000"/>
                </a:solidFill>
                <a:latin typeface="Arial" charset="0"/>
              </a:rPr>
              <a:t>Konzultant</a:t>
            </a:r>
            <a:endParaRPr lang="cs-CZ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V="1">
            <a:off x="4610100" y="4656138"/>
            <a:ext cx="1588" cy="950912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3629025" y="4675188"/>
            <a:ext cx="981075" cy="1587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" name="Freeform 37"/>
          <p:cNvSpPr>
            <a:spLocks noEditPoints="1"/>
          </p:cNvSpPr>
          <p:nvPr/>
        </p:nvSpPr>
        <p:spPr bwMode="auto">
          <a:xfrm>
            <a:off x="4546600" y="3743325"/>
            <a:ext cx="127000" cy="939800"/>
          </a:xfrm>
          <a:custGeom>
            <a:avLst/>
            <a:gdLst/>
            <a:ahLst/>
            <a:cxnLst>
              <a:cxn ang="0">
                <a:pos x="63" y="1186"/>
              </a:cxn>
              <a:cxn ang="0">
                <a:pos x="63" y="79"/>
              </a:cxn>
              <a:cxn ang="0">
                <a:pos x="96" y="79"/>
              </a:cxn>
              <a:cxn ang="0">
                <a:pos x="96" y="1186"/>
              </a:cxn>
              <a:cxn ang="0">
                <a:pos x="63" y="1186"/>
              </a:cxn>
              <a:cxn ang="0">
                <a:pos x="0" y="96"/>
              </a:cxn>
              <a:cxn ang="0">
                <a:pos x="81" y="0"/>
              </a:cxn>
              <a:cxn ang="0">
                <a:pos x="159" y="96"/>
              </a:cxn>
              <a:cxn ang="0">
                <a:pos x="0" y="96"/>
              </a:cxn>
            </a:cxnLst>
            <a:rect l="0" t="0" r="r" b="b"/>
            <a:pathLst>
              <a:path w="159" h="1186">
                <a:moveTo>
                  <a:pt x="63" y="1186"/>
                </a:moveTo>
                <a:lnTo>
                  <a:pt x="63" y="79"/>
                </a:lnTo>
                <a:lnTo>
                  <a:pt x="96" y="79"/>
                </a:lnTo>
                <a:lnTo>
                  <a:pt x="96" y="1186"/>
                </a:lnTo>
                <a:lnTo>
                  <a:pt x="63" y="1186"/>
                </a:lnTo>
                <a:close/>
                <a:moveTo>
                  <a:pt x="0" y="96"/>
                </a:moveTo>
                <a:lnTo>
                  <a:pt x="81" y="0"/>
                </a:lnTo>
                <a:lnTo>
                  <a:pt x="159" y="96"/>
                </a:lnTo>
                <a:lnTo>
                  <a:pt x="0" y="96"/>
                </a:lnTo>
                <a:close/>
              </a:path>
            </a:pathLst>
          </a:custGeom>
          <a:solidFill>
            <a:srgbClr val="FF6600"/>
          </a:solidFill>
          <a:ln w="1588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H="1">
            <a:off x="1985963" y="4675188"/>
            <a:ext cx="1643062" cy="1587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Freeform 39"/>
          <p:cNvSpPr>
            <a:spLocks noEditPoints="1"/>
          </p:cNvSpPr>
          <p:nvPr/>
        </p:nvSpPr>
        <p:spPr bwMode="auto">
          <a:xfrm>
            <a:off x="1931988" y="3724275"/>
            <a:ext cx="125412" cy="958850"/>
          </a:xfrm>
          <a:custGeom>
            <a:avLst/>
            <a:gdLst/>
            <a:ahLst/>
            <a:cxnLst>
              <a:cxn ang="0">
                <a:pos x="64" y="1209"/>
              </a:cxn>
              <a:cxn ang="0">
                <a:pos x="64" y="79"/>
              </a:cxn>
              <a:cxn ang="0">
                <a:pos x="96" y="79"/>
              </a:cxn>
              <a:cxn ang="0">
                <a:pos x="96" y="1209"/>
              </a:cxn>
              <a:cxn ang="0">
                <a:pos x="64" y="1209"/>
              </a:cxn>
              <a:cxn ang="0">
                <a:pos x="0" y="96"/>
              </a:cxn>
              <a:cxn ang="0">
                <a:pos x="81" y="0"/>
              </a:cxn>
              <a:cxn ang="0">
                <a:pos x="159" y="96"/>
              </a:cxn>
              <a:cxn ang="0">
                <a:pos x="0" y="96"/>
              </a:cxn>
            </a:cxnLst>
            <a:rect l="0" t="0" r="r" b="b"/>
            <a:pathLst>
              <a:path w="159" h="1209">
                <a:moveTo>
                  <a:pt x="64" y="1209"/>
                </a:moveTo>
                <a:lnTo>
                  <a:pt x="64" y="79"/>
                </a:lnTo>
                <a:lnTo>
                  <a:pt x="96" y="79"/>
                </a:lnTo>
                <a:lnTo>
                  <a:pt x="96" y="1209"/>
                </a:lnTo>
                <a:lnTo>
                  <a:pt x="64" y="1209"/>
                </a:lnTo>
                <a:close/>
                <a:moveTo>
                  <a:pt x="0" y="96"/>
                </a:moveTo>
                <a:lnTo>
                  <a:pt x="81" y="0"/>
                </a:lnTo>
                <a:lnTo>
                  <a:pt x="159" y="96"/>
                </a:lnTo>
                <a:lnTo>
                  <a:pt x="0" y="96"/>
                </a:lnTo>
                <a:close/>
              </a:path>
            </a:pathLst>
          </a:custGeom>
          <a:solidFill>
            <a:srgbClr val="FF6600"/>
          </a:solidFill>
          <a:ln w="1588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" name="Rectangle 40"/>
          <p:cNvSpPr>
            <a:spLocks noChangeArrowheads="1"/>
          </p:cNvSpPr>
          <p:nvPr/>
        </p:nvSpPr>
        <p:spPr bwMode="auto">
          <a:xfrm>
            <a:off x="5543550" y="5043488"/>
            <a:ext cx="1271588" cy="5270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5543550" y="5043488"/>
            <a:ext cx="1271588" cy="527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846763" y="5189538"/>
            <a:ext cx="6651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Manuál</a:t>
            </a:r>
            <a:endParaRPr lang="cs-CZ"/>
          </a:p>
        </p:txBody>
      </p:sp>
      <p:sp>
        <p:nvSpPr>
          <p:cNvPr id="42" name="Freeform 43"/>
          <p:cNvSpPr>
            <a:spLocks noEditPoints="1"/>
          </p:cNvSpPr>
          <p:nvPr/>
        </p:nvSpPr>
        <p:spPr bwMode="auto">
          <a:xfrm>
            <a:off x="4641850" y="5238750"/>
            <a:ext cx="911225" cy="125413"/>
          </a:xfrm>
          <a:custGeom>
            <a:avLst/>
            <a:gdLst/>
            <a:ahLst/>
            <a:cxnLst>
              <a:cxn ang="0">
                <a:pos x="1150" y="96"/>
              </a:cxn>
              <a:cxn ang="0">
                <a:pos x="79" y="96"/>
              </a:cxn>
              <a:cxn ang="0">
                <a:pos x="79" y="64"/>
              </a:cxn>
              <a:cxn ang="0">
                <a:pos x="1150" y="64"/>
              </a:cxn>
              <a:cxn ang="0">
                <a:pos x="1150" y="96"/>
              </a:cxn>
              <a:cxn ang="0">
                <a:pos x="96" y="159"/>
              </a:cxn>
              <a:cxn ang="0">
                <a:pos x="0" y="81"/>
              </a:cxn>
              <a:cxn ang="0">
                <a:pos x="96" y="0"/>
              </a:cxn>
              <a:cxn ang="0">
                <a:pos x="96" y="159"/>
              </a:cxn>
            </a:cxnLst>
            <a:rect l="0" t="0" r="r" b="b"/>
            <a:pathLst>
              <a:path w="1150" h="159">
                <a:moveTo>
                  <a:pt x="1150" y="96"/>
                </a:moveTo>
                <a:lnTo>
                  <a:pt x="79" y="96"/>
                </a:lnTo>
                <a:lnTo>
                  <a:pt x="79" y="64"/>
                </a:lnTo>
                <a:lnTo>
                  <a:pt x="1150" y="64"/>
                </a:lnTo>
                <a:lnTo>
                  <a:pt x="1150" y="96"/>
                </a:lnTo>
                <a:close/>
                <a:moveTo>
                  <a:pt x="96" y="159"/>
                </a:moveTo>
                <a:lnTo>
                  <a:pt x="0" y="81"/>
                </a:lnTo>
                <a:lnTo>
                  <a:pt x="96" y="0"/>
                </a:lnTo>
                <a:lnTo>
                  <a:pt x="96" y="159"/>
                </a:lnTo>
                <a:close/>
              </a:path>
            </a:pathLst>
          </a:custGeom>
          <a:solidFill>
            <a:srgbClr val="008000"/>
          </a:solidFill>
          <a:ln w="1588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" name="Rectangle 44"/>
          <p:cNvSpPr>
            <a:spLocks noChangeArrowheads="1"/>
          </p:cNvSpPr>
          <p:nvPr/>
        </p:nvSpPr>
        <p:spPr bwMode="auto">
          <a:xfrm>
            <a:off x="1684338" y="5522913"/>
            <a:ext cx="1573212" cy="8413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" name="Rectangle 45"/>
          <p:cNvSpPr>
            <a:spLocks noChangeArrowheads="1"/>
          </p:cNvSpPr>
          <p:nvPr/>
        </p:nvSpPr>
        <p:spPr bwMode="auto">
          <a:xfrm>
            <a:off x="1684338" y="5522913"/>
            <a:ext cx="1573212" cy="841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1858963" y="5534025"/>
            <a:ext cx="137318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Program data </a:t>
            </a:r>
            <a:endParaRPr lang="cs-CZ"/>
          </a:p>
        </p:txBody>
      </p:sp>
      <p:sp>
        <p:nvSpPr>
          <p:cNvPr id="46" name="Rectangle 47"/>
          <p:cNvSpPr>
            <a:spLocks noChangeArrowheads="1"/>
          </p:cNvSpPr>
          <p:nvPr/>
        </p:nvSpPr>
        <p:spPr bwMode="auto">
          <a:xfrm>
            <a:off x="1846263" y="5778500"/>
            <a:ext cx="879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a léčebné</a:t>
            </a:r>
            <a:endParaRPr lang="cs-CZ"/>
          </a:p>
        </p:txBody>
      </p:sp>
      <p:sp>
        <p:nvSpPr>
          <p:cNvPr id="47" name="Rectangle 48"/>
          <p:cNvSpPr>
            <a:spLocks noChangeArrowheads="1"/>
          </p:cNvSpPr>
          <p:nvPr/>
        </p:nvSpPr>
        <p:spPr bwMode="auto">
          <a:xfrm>
            <a:off x="1905000" y="6019800"/>
            <a:ext cx="777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výsledky</a:t>
            </a:r>
            <a:endParaRPr lang="cs-CZ"/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401638" y="4868863"/>
            <a:ext cx="1654175" cy="55403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" name="Rectangle 50"/>
          <p:cNvSpPr>
            <a:spLocks noChangeArrowheads="1"/>
          </p:cNvSpPr>
          <p:nvPr/>
        </p:nvSpPr>
        <p:spPr bwMode="auto">
          <a:xfrm>
            <a:off x="401638" y="4868863"/>
            <a:ext cx="1654175" cy="554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" name="Rectangle 51"/>
          <p:cNvSpPr>
            <a:spLocks noChangeArrowheads="1"/>
          </p:cNvSpPr>
          <p:nvPr/>
        </p:nvSpPr>
        <p:spPr bwMode="auto">
          <a:xfrm>
            <a:off x="895350" y="5027613"/>
            <a:ext cx="665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Manuál</a:t>
            </a:r>
            <a:endParaRPr lang="cs-CZ"/>
          </a:p>
        </p:txBody>
      </p:sp>
      <p:sp>
        <p:nvSpPr>
          <p:cNvPr id="51" name="Freeform 52"/>
          <p:cNvSpPr>
            <a:spLocks noEditPoints="1"/>
          </p:cNvSpPr>
          <p:nvPr/>
        </p:nvSpPr>
        <p:spPr bwMode="auto">
          <a:xfrm>
            <a:off x="1022350" y="4324350"/>
            <a:ext cx="390525" cy="549275"/>
          </a:xfrm>
          <a:custGeom>
            <a:avLst/>
            <a:gdLst/>
            <a:ahLst/>
            <a:cxnLst>
              <a:cxn ang="0">
                <a:pos x="0" y="675"/>
              </a:cxn>
              <a:cxn ang="0">
                <a:pos x="422" y="56"/>
              </a:cxn>
              <a:cxn ang="0">
                <a:pos x="449" y="75"/>
              </a:cxn>
              <a:cxn ang="0">
                <a:pos x="26" y="693"/>
              </a:cxn>
              <a:cxn ang="0">
                <a:pos x="0" y="675"/>
              </a:cxn>
              <a:cxn ang="0">
                <a:pos x="360" y="33"/>
              </a:cxn>
              <a:cxn ang="0">
                <a:pos x="481" y="0"/>
              </a:cxn>
              <a:cxn ang="0">
                <a:pos x="493" y="123"/>
              </a:cxn>
              <a:cxn ang="0">
                <a:pos x="360" y="33"/>
              </a:cxn>
            </a:cxnLst>
            <a:rect l="0" t="0" r="r" b="b"/>
            <a:pathLst>
              <a:path w="493" h="693">
                <a:moveTo>
                  <a:pt x="0" y="675"/>
                </a:moveTo>
                <a:lnTo>
                  <a:pt x="422" y="56"/>
                </a:lnTo>
                <a:lnTo>
                  <a:pt x="449" y="75"/>
                </a:lnTo>
                <a:lnTo>
                  <a:pt x="26" y="693"/>
                </a:lnTo>
                <a:lnTo>
                  <a:pt x="0" y="675"/>
                </a:lnTo>
                <a:close/>
                <a:moveTo>
                  <a:pt x="360" y="33"/>
                </a:moveTo>
                <a:lnTo>
                  <a:pt x="481" y="0"/>
                </a:lnTo>
                <a:lnTo>
                  <a:pt x="493" y="123"/>
                </a:lnTo>
                <a:lnTo>
                  <a:pt x="360" y="33"/>
                </a:lnTo>
                <a:close/>
              </a:path>
            </a:pathLst>
          </a:custGeom>
          <a:solidFill>
            <a:srgbClr val="008000"/>
          </a:solidFill>
          <a:ln w="1588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 flipH="1">
            <a:off x="1054100" y="5919788"/>
            <a:ext cx="641350" cy="15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1054100" y="5430838"/>
            <a:ext cx="1588" cy="4889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" name="Rectangle 55"/>
          <p:cNvSpPr>
            <a:spLocks noChangeArrowheads="1"/>
          </p:cNvSpPr>
          <p:nvPr/>
        </p:nvSpPr>
        <p:spPr bwMode="auto">
          <a:xfrm>
            <a:off x="2286000" y="3898900"/>
            <a:ext cx="2055813" cy="5921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2286000" y="3898900"/>
            <a:ext cx="2055813" cy="592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2438400" y="3962400"/>
            <a:ext cx="1695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Měření dodržování</a:t>
            </a:r>
            <a:endParaRPr lang="cs-CZ"/>
          </a:p>
        </p:txBody>
      </p:sp>
      <p:sp>
        <p:nvSpPr>
          <p:cNvPr id="57" name="Rectangle 58"/>
          <p:cNvSpPr>
            <a:spLocks noChangeArrowheads="1"/>
          </p:cNvSpPr>
          <p:nvPr/>
        </p:nvSpPr>
        <p:spPr bwMode="auto">
          <a:xfrm>
            <a:off x="2917825" y="4156075"/>
            <a:ext cx="722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postupu</a:t>
            </a:r>
            <a:endParaRPr lang="cs-CZ"/>
          </a:p>
        </p:txBody>
      </p:sp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4876800" y="3886200"/>
            <a:ext cx="2054225" cy="5905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auto">
          <a:xfrm>
            <a:off x="4851400" y="3908425"/>
            <a:ext cx="2054225" cy="59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5029200" y="3962400"/>
            <a:ext cx="1695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Měření dodržování</a:t>
            </a:r>
            <a:endParaRPr lang="cs-CZ"/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483225" y="4164013"/>
            <a:ext cx="722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charset="0"/>
              </a:rPr>
              <a:t>postupu</a:t>
            </a:r>
            <a:endParaRPr lang="cs-CZ"/>
          </a:p>
        </p:txBody>
      </p:sp>
      <p:sp>
        <p:nvSpPr>
          <p:cNvPr id="62" name="Freeform 63"/>
          <p:cNvSpPr>
            <a:spLocks noEditPoints="1"/>
          </p:cNvSpPr>
          <p:nvPr/>
        </p:nvSpPr>
        <p:spPr bwMode="auto">
          <a:xfrm>
            <a:off x="3589338" y="3646488"/>
            <a:ext cx="396875" cy="234950"/>
          </a:xfrm>
          <a:custGeom>
            <a:avLst/>
            <a:gdLst/>
            <a:ahLst/>
            <a:cxnLst>
              <a:cxn ang="0">
                <a:pos x="501" y="33"/>
              </a:cxn>
              <a:cxn ang="0">
                <a:pos x="376" y="104"/>
              </a:cxn>
              <a:cxn ang="0">
                <a:pos x="359" y="71"/>
              </a:cxn>
              <a:cxn ang="0">
                <a:pos x="484" y="0"/>
              </a:cxn>
              <a:cxn ang="0">
                <a:pos x="501" y="33"/>
              </a:cxn>
              <a:cxn ang="0">
                <a:pos x="282" y="156"/>
              </a:cxn>
              <a:cxn ang="0">
                <a:pos x="157" y="227"/>
              </a:cxn>
              <a:cxn ang="0">
                <a:pos x="138" y="196"/>
              </a:cxn>
              <a:cxn ang="0">
                <a:pos x="265" y="125"/>
              </a:cxn>
              <a:cxn ang="0">
                <a:pos x="282" y="156"/>
              </a:cxn>
              <a:cxn ang="0">
                <a:pos x="119" y="288"/>
              </a:cxn>
              <a:cxn ang="0">
                <a:pos x="0" y="296"/>
              </a:cxn>
              <a:cxn ang="0">
                <a:pos x="67" y="194"/>
              </a:cxn>
              <a:cxn ang="0">
                <a:pos x="119" y="288"/>
              </a:cxn>
            </a:cxnLst>
            <a:rect l="0" t="0" r="r" b="b"/>
            <a:pathLst>
              <a:path w="501" h="296">
                <a:moveTo>
                  <a:pt x="501" y="33"/>
                </a:moveTo>
                <a:lnTo>
                  <a:pt x="376" y="104"/>
                </a:lnTo>
                <a:lnTo>
                  <a:pt x="359" y="71"/>
                </a:lnTo>
                <a:lnTo>
                  <a:pt x="484" y="0"/>
                </a:lnTo>
                <a:lnTo>
                  <a:pt x="501" y="33"/>
                </a:lnTo>
                <a:close/>
                <a:moveTo>
                  <a:pt x="282" y="156"/>
                </a:moveTo>
                <a:lnTo>
                  <a:pt x="157" y="227"/>
                </a:lnTo>
                <a:lnTo>
                  <a:pt x="138" y="196"/>
                </a:lnTo>
                <a:lnTo>
                  <a:pt x="265" y="125"/>
                </a:lnTo>
                <a:lnTo>
                  <a:pt x="282" y="156"/>
                </a:lnTo>
                <a:close/>
                <a:moveTo>
                  <a:pt x="119" y="288"/>
                </a:moveTo>
                <a:lnTo>
                  <a:pt x="0" y="296"/>
                </a:lnTo>
                <a:lnTo>
                  <a:pt x="67" y="194"/>
                </a:lnTo>
                <a:lnTo>
                  <a:pt x="119" y="288"/>
                </a:lnTo>
                <a:close/>
              </a:path>
            </a:pathLst>
          </a:custGeom>
          <a:solidFill>
            <a:srgbClr val="0000FF"/>
          </a:solidFill>
          <a:ln w="15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3" name="Freeform 64"/>
          <p:cNvSpPr>
            <a:spLocks noEditPoints="1"/>
          </p:cNvSpPr>
          <p:nvPr/>
        </p:nvSpPr>
        <p:spPr bwMode="auto">
          <a:xfrm>
            <a:off x="6173788" y="3657600"/>
            <a:ext cx="388937" cy="241300"/>
          </a:xfrm>
          <a:custGeom>
            <a:avLst/>
            <a:gdLst/>
            <a:ahLst/>
            <a:cxnLst>
              <a:cxn ang="0">
                <a:pos x="489" y="30"/>
              </a:cxn>
              <a:cxn ang="0">
                <a:pos x="364" y="105"/>
              </a:cxn>
              <a:cxn ang="0">
                <a:pos x="347" y="73"/>
              </a:cxn>
              <a:cxn ang="0">
                <a:pos x="470" y="0"/>
              </a:cxn>
              <a:cxn ang="0">
                <a:pos x="489" y="30"/>
              </a:cxn>
              <a:cxn ang="0">
                <a:pos x="272" y="161"/>
              </a:cxn>
              <a:cxn ang="0">
                <a:pos x="149" y="234"/>
              </a:cxn>
              <a:cxn ang="0">
                <a:pos x="130" y="203"/>
              </a:cxn>
              <a:cxn ang="0">
                <a:pos x="255" y="130"/>
              </a:cxn>
              <a:cxn ang="0">
                <a:pos x="272" y="161"/>
              </a:cxn>
              <a:cxn ang="0">
                <a:pos x="119" y="295"/>
              </a:cxn>
              <a:cxn ang="0">
                <a:pos x="0" y="305"/>
              </a:cxn>
              <a:cxn ang="0">
                <a:pos x="63" y="203"/>
              </a:cxn>
              <a:cxn ang="0">
                <a:pos x="119" y="295"/>
              </a:cxn>
            </a:cxnLst>
            <a:rect l="0" t="0" r="r" b="b"/>
            <a:pathLst>
              <a:path w="489" h="305">
                <a:moveTo>
                  <a:pt x="489" y="30"/>
                </a:moveTo>
                <a:lnTo>
                  <a:pt x="364" y="105"/>
                </a:lnTo>
                <a:lnTo>
                  <a:pt x="347" y="73"/>
                </a:lnTo>
                <a:lnTo>
                  <a:pt x="470" y="0"/>
                </a:lnTo>
                <a:lnTo>
                  <a:pt x="489" y="30"/>
                </a:lnTo>
                <a:close/>
                <a:moveTo>
                  <a:pt x="272" y="161"/>
                </a:moveTo>
                <a:lnTo>
                  <a:pt x="149" y="234"/>
                </a:lnTo>
                <a:lnTo>
                  <a:pt x="130" y="203"/>
                </a:lnTo>
                <a:lnTo>
                  <a:pt x="255" y="130"/>
                </a:lnTo>
                <a:lnTo>
                  <a:pt x="272" y="161"/>
                </a:lnTo>
                <a:close/>
                <a:moveTo>
                  <a:pt x="119" y="295"/>
                </a:moveTo>
                <a:lnTo>
                  <a:pt x="0" y="305"/>
                </a:lnTo>
                <a:lnTo>
                  <a:pt x="63" y="203"/>
                </a:lnTo>
                <a:lnTo>
                  <a:pt x="119" y="295"/>
                </a:lnTo>
                <a:close/>
              </a:path>
            </a:pathLst>
          </a:custGeom>
          <a:solidFill>
            <a:srgbClr val="0000FF"/>
          </a:solidFill>
          <a:ln w="15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MST týmů v Norsku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Zřízeno 22 MST týmů, v každém regionu alespoň jeden, pod správou Národního poradenského systému péče o děti. </a:t>
            </a:r>
          </a:p>
          <a:p>
            <a:r>
              <a:rPr lang="cs-CZ" dirty="0" smtClean="0"/>
              <a:t>Veškeré výcviky v MST terapii byly provedeny 7 norskými konzultanty ve spolupráci s MST službami. </a:t>
            </a:r>
          </a:p>
          <a:p>
            <a:r>
              <a:rPr lang="cs-CZ" dirty="0" smtClean="0"/>
              <a:t>V letech 1997-2007: 3500 rodin obdrželo léčbu MST, 100 rodin ve výzkumném vzorku.</a:t>
            </a:r>
          </a:p>
          <a:p>
            <a:r>
              <a:rPr lang="cs-CZ" dirty="0" smtClean="0"/>
              <a:t>Výzkum potvrdil vyšší účinnost MST oproti běžnému postupu.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3106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ovéPole 2"/>
          <p:cNvSpPr txBox="1"/>
          <p:nvPr/>
        </p:nvSpPr>
        <p:spPr>
          <a:xfrm>
            <a:off x="2214546" y="28574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571604" y="2857496"/>
            <a:ext cx="1214446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Chlapci</a:t>
            </a:r>
          </a:p>
          <a:p>
            <a:pPr algn="ctr"/>
            <a:r>
              <a:rPr lang="cs-CZ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59 %</a:t>
            </a:r>
            <a:endParaRPr lang="cs-CZ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6357950" y="4000504"/>
            <a:ext cx="1500198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Dívky</a:t>
            </a:r>
            <a:endParaRPr lang="cs-CZ" sz="2000" b="1" dirty="0">
              <a:solidFill>
                <a:schemeClr val="tx1"/>
              </a:solidFill>
            </a:endParaRPr>
          </a:p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41%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2108</Words>
  <Application>Microsoft Office PowerPoint</Application>
  <PresentationFormat>Předvádění na obrazovce (4:3)</PresentationFormat>
  <Paragraphs>249</Paragraphs>
  <Slides>43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5" baseType="lpstr">
      <vt:lpstr>Motiv sady Office</vt:lpstr>
      <vt:lpstr>Chart</vt:lpstr>
      <vt:lpstr>Prezentace metod</vt:lpstr>
      <vt:lpstr>Obsah</vt:lpstr>
      <vt:lpstr>Multisystemická terapie</vt:lpstr>
      <vt:lpstr>MST (Henggeler &amp; Lee, 2003)</vt:lpstr>
      <vt:lpstr>Výhody MST</vt:lpstr>
      <vt:lpstr>Snímek 6</vt:lpstr>
      <vt:lpstr>Snímek 7</vt:lpstr>
      <vt:lpstr>Síť MST týmů v Norsku</vt:lpstr>
      <vt:lpstr>Snímek 9</vt:lpstr>
      <vt:lpstr>Snímek 10</vt:lpstr>
      <vt:lpstr>Snímek 11</vt:lpstr>
      <vt:lpstr>Snímek 12</vt:lpstr>
      <vt:lpstr>Úspěšnost MST ve sledovaných projevech poruchy chování</vt:lpstr>
      <vt:lpstr>Systém zajištění kvality MST </vt:lpstr>
      <vt:lpstr>The incredible years</vt:lpstr>
      <vt:lpstr>Statistiky problémového chování u dětí</vt:lpstr>
      <vt:lpstr>3 základní programy </vt:lpstr>
      <vt:lpstr>Vhodné rozložení léčby</vt:lpstr>
      <vt:lpstr>Krátkodobé cíle léčby</vt:lpstr>
      <vt:lpstr>Dlouhodobé cíle léčby</vt:lpstr>
      <vt:lpstr>Cíle zahrnující rodičovský a učitelský přístup k dítěti </vt:lpstr>
      <vt:lpstr>Rodičovské dovednosti a techniky zvládání problémového chování</vt:lpstr>
      <vt:lpstr>Struktura rodičovského programu </vt:lpstr>
      <vt:lpstr>Struktura dino-školky</vt:lpstr>
      <vt:lpstr>Struktura učitelského programu</vt:lpstr>
      <vt:lpstr>Výsledky norského výzkumu  (Larsson, Fossum et col., 2008)</vt:lpstr>
      <vt:lpstr>Výsledky výzkumů Dino-školky</vt:lpstr>
      <vt:lpstr>Výzkum účinnosti programu Webster-Stratton &amp; Reid 2001 </vt:lpstr>
      <vt:lpstr>Výsledky výzkumu programu pro učitele (Webster-Stratton &amp; Reid, AABT 11/99)</vt:lpstr>
      <vt:lpstr>Grafické znázornění výsledků  (Webster-Stratton &amp; Reid 2001 )</vt:lpstr>
      <vt:lpstr>Parent-child interaction therapy (Pcit)</vt:lpstr>
      <vt:lpstr>PCIT metoda</vt:lpstr>
      <vt:lpstr>1 část CDI (Child-directed interaction)</vt:lpstr>
      <vt:lpstr>2 část PDI (Parent-directed interaction)</vt:lpstr>
      <vt:lpstr>Rozdíl oproti ostatním metodám</vt:lpstr>
      <vt:lpstr>Snímek 36</vt:lpstr>
      <vt:lpstr>Další metody založené na manuálech</vt:lpstr>
      <vt:lpstr>MFTC (Chamberlain &amp; Smith, 2003)</vt:lpstr>
      <vt:lpstr>MULTIFUNC (Andersen, 2006)</vt:lpstr>
      <vt:lpstr>Functional Family Therapy (FFT) (Sexton, Alexander, 2005)</vt:lpstr>
      <vt:lpstr>Parent Management Training (PMTO) (Patterson, Reid, Jones &amp; Conger, 1975)</vt:lpstr>
      <vt:lpstr>Problem-Solving Therapy Training (PSST) (Kazdin, 2003)</vt:lpstr>
      <vt:lpstr>Triple 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metod</dc:title>
  <dc:creator>Kuba</dc:creator>
  <cp:lastModifiedBy>Honza</cp:lastModifiedBy>
  <cp:revision>100</cp:revision>
  <dcterms:created xsi:type="dcterms:W3CDTF">2008-11-29T14:06:37Z</dcterms:created>
  <dcterms:modified xsi:type="dcterms:W3CDTF">2012-05-17T17:31:42Z</dcterms:modified>
</cp:coreProperties>
</file>