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2A9E-8110-4048-B29A-28A2B117ECF0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A426-C3CE-4B79-BB98-477D56C3B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0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EE062D-9798-4607-9D3E-6A8010B98E7D}" type="slidenum">
              <a:rPr lang="en-US" altLang="cs-CZ"/>
              <a:pPr/>
              <a:t>1</a:t>
            </a:fld>
            <a:endParaRPr lang="en-US" altLang="cs-CZ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977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30CC9C-1572-4D9D-94A1-1803039A7F24}" type="slidenum">
              <a:rPr lang="en-US" altLang="cs-CZ"/>
              <a:pPr/>
              <a:t>11</a:t>
            </a:fld>
            <a:endParaRPr lang="en-US" altLang="cs-CZ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611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7C13B1-323F-453E-8D10-E735BD5AEA80}" type="slidenum">
              <a:rPr lang="en-US" altLang="cs-CZ"/>
              <a:pPr/>
              <a:t>12</a:t>
            </a:fld>
            <a:endParaRPr lang="en-US" altLang="cs-CZ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305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003B4-877B-46DA-B6F6-AACC479F78A4}" type="slidenum">
              <a:rPr lang="en-US" altLang="cs-CZ"/>
              <a:pPr/>
              <a:t>13</a:t>
            </a:fld>
            <a:endParaRPr lang="en-US" altLang="cs-CZ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463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A0C099-636F-48A3-96DD-85FAD0282DF9}" type="slidenum">
              <a:rPr lang="en-US" altLang="cs-CZ"/>
              <a:pPr/>
              <a:t>14</a:t>
            </a:fld>
            <a:endParaRPr lang="en-US" altLang="cs-CZ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5980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0B0ED5-AFA6-4C5D-B047-83C580B50E50}" type="slidenum">
              <a:rPr lang="en-US" altLang="cs-CZ"/>
              <a:pPr/>
              <a:t>15</a:t>
            </a:fld>
            <a:endParaRPr lang="en-US" altLang="cs-CZ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249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22B4AD-D493-40D7-96A1-C8CD85789BFE}" type="slidenum">
              <a:rPr lang="en-US" altLang="cs-CZ"/>
              <a:pPr/>
              <a:t>3</a:t>
            </a:fld>
            <a:endParaRPr lang="en-US" altLang="cs-CZ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63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86165F-B89A-4E59-B71F-3B8B520A48E4}" type="slidenum">
              <a:rPr lang="en-US" altLang="cs-CZ"/>
              <a:pPr/>
              <a:t>4</a:t>
            </a:fld>
            <a:endParaRPr lang="en-US" altLang="cs-CZ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7956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EE1BAF-B4D6-4BE3-8EE8-37B28A2D8FFD}" type="slidenum">
              <a:rPr lang="en-US" altLang="cs-CZ"/>
              <a:pPr/>
              <a:t>5</a:t>
            </a:fld>
            <a:endParaRPr lang="en-US" altLang="cs-CZ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8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750F14-5AC9-4DE3-A4B3-031E3C25525A}" type="slidenum">
              <a:rPr lang="en-US" altLang="cs-CZ"/>
              <a:pPr/>
              <a:t>6</a:t>
            </a:fld>
            <a:endParaRPr lang="en-US" altLang="cs-CZ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059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E1CE8D-2865-45C6-BB21-01BBBB7C4D9B}" type="slidenum">
              <a:rPr lang="en-US" altLang="cs-CZ"/>
              <a:pPr/>
              <a:t>7</a:t>
            </a:fld>
            <a:endParaRPr lang="en-US" altLang="cs-CZ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116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020F2-D44E-4829-B1DD-CA6EB084701A}" type="slidenum">
              <a:rPr lang="en-US" altLang="cs-CZ"/>
              <a:pPr/>
              <a:t>8</a:t>
            </a:fld>
            <a:endParaRPr lang="en-US" altLang="cs-CZ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You don‘t know me – ukázka přihlašovacích formulářů internetových poraden na českém webu – můžete být kýmkoliv.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Neviditelnost – snížená schopnost vnímat toho druhého, jeho fyzickou podobu, tón hlasu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Možnost odložit reakci -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11155D14-61BA-4DA9-B7BF-68CB9439D4F6}" type="slidenum">
              <a:rPr lang="cs-CZ" altLang="cs-CZ" sz="1200"/>
              <a:pPr algn="r"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9117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3DA73E-7E6E-490D-8447-9F26C74A7C96}" type="slidenum">
              <a:rPr lang="en-US" altLang="cs-CZ"/>
              <a:pPr/>
              <a:t>9</a:t>
            </a:fld>
            <a:endParaRPr lang="en-US" altLang="cs-CZ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382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614966-4D2D-4662-B463-04E5E8FDCA28}" type="slidenum">
              <a:rPr lang="en-US" altLang="cs-CZ"/>
              <a:pPr/>
              <a:t>10</a:t>
            </a:fld>
            <a:endParaRPr lang="en-US" altLang="cs-CZ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735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2683396" y="4462941"/>
            <a:ext cx="7937910" cy="1878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Šárka </a:t>
            </a:r>
            <a:r>
              <a:rPr lang="cs-CZ" altLang="cs-CZ" sz="3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Licehammerová</a:t>
            </a:r>
            <a:endParaRPr lang="cs-CZ" altLang="cs-CZ" sz="32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Zuzana Šilhanová</a:t>
            </a:r>
            <a:endParaRPr lang="en-US" altLang="cs-CZ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25314" y="774889"/>
            <a:ext cx="9995991" cy="282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Praktické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základy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i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nternetového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poradenství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3149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pic>
        <p:nvPicPr>
          <p:cNvPr id="29698" name="Picture 2" descr="http://1.bp.blogspot.com/-F82ZjzuR3BA/UTtZ-vWQpsI/AAAAAAAAADo/cRRZKVHZlGQ/s200/Cyber+Counsell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553" y="2726796"/>
            <a:ext cx="3674381" cy="347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9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479873" y="1005631"/>
            <a:ext cx="8696418" cy="825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839926" y="2742629"/>
            <a:ext cx="8696418" cy="49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Co si myslíte, že si klienti myslí o internetovém poradenství???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Co od něj očekávají?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97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48505" y="1097051"/>
            <a:ext cx="8696418" cy="562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příliš vysoká vs. příliš nízká očekávání - IP může zcela/ vůbec nemůže/ nahradit poradenství tváří v tvář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    "dělat terapii/poradenství přes internet je prostě nemožné."         (etika, bezpečí, ...)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"lidskou zkušenost nelze plně vyjádřit skrze psaný text"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"je nemožné provádět online krizovou intervenci"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   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z hlediska klientů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služby jsou poskytovány zdarma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odpověď na e-mail přijde okamžitě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musím mít pouze vážný problém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jeden kontakt vyřeší všechny moje problémy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očekávání okamžitého řešení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očekávání komplexnosti řešení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>
                <a:latin typeface="Arial" panose="020B0604020202020204" pitchFamily="34" charset="0"/>
              </a:rPr>
              <a:t>iluze bezpracnosti výsledku</a:t>
            </a:r>
          </a:p>
        </p:txBody>
      </p:sp>
    </p:spTree>
    <p:extLst>
      <p:ext uri="{BB962C8B-B14F-4D97-AF65-F5344CB8AC3E}">
        <p14:creationId xmlns:p14="http://schemas.microsoft.com/office/powerpoint/2010/main" val="3959724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751362" y="278548"/>
            <a:ext cx="8690704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Specifika poradenského procesu v IP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51362" y="1644149"/>
            <a:ext cx="8690704" cy="562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Práce s psaným textem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Anonymita pracovníka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Role v týmu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Střídání konzultantů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Veřejné vs. skryté odpovědi klientům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Etická dilemata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72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nemůže...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...suplovat psychoterapii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diagnostikovat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interpretovat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....poskytovat zaručené rady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nahrazovat klientovi jeho přirozenou síť </a:t>
            </a:r>
          </a:p>
        </p:txBody>
      </p:sp>
    </p:spTree>
    <p:extLst>
      <p:ext uri="{BB962C8B-B14F-4D97-AF65-F5344CB8AC3E}">
        <p14:creationId xmlns:p14="http://schemas.microsoft.com/office/powerpoint/2010/main" val="517433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může...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emoční podporu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legitimizovat klientovy pocity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byt vhodným prvním kontaktem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ověřené informace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...zabezpečit anonymní, bezpečný kontakt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rozšiřovat pohled, nabízet různé varianty řešení</a:t>
            </a:r>
          </a:p>
        </p:txBody>
      </p:sp>
    </p:spTree>
    <p:extLst>
      <p:ext uri="{BB962C8B-B14F-4D97-AF65-F5344CB8AC3E}">
        <p14:creationId xmlns:p14="http://schemas.microsoft.com/office/powerpoint/2010/main" val="1244926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160">
                <a:latin typeface="Calibri" panose="020F0502020204030204" pitchFamily="34" charset="0"/>
              </a:rPr>
              <a:t>HORSKÁ, Bohuslava, Andrea LÁSKOVÁ a Ladislav PTÁČEK. Internet jako cesta pomoci: internetové poradenství pro pomáhající profese. Vyd. 1. Praha: Sociologické nakladatelství (SLON), 2010,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1440">
                <a:latin typeface="Calibri" panose="020F0502020204030204" pitchFamily="34" charset="0"/>
              </a:rPr>
              <a:t/>
            </a:r>
            <a:br>
              <a:rPr lang="en-US" altLang="cs-CZ" sz="1440">
                <a:latin typeface="Calibri" panose="020F0502020204030204" pitchFamily="34" charset="0"/>
              </a:rPr>
            </a:br>
            <a:r>
              <a:rPr lang="en-US" altLang="cs-CZ" sz="2160">
                <a:latin typeface="Calibri" panose="020F0502020204030204" pitchFamily="34" charset="0"/>
              </a:rPr>
              <a:t>Suler, J. (2005). The Psychology of Cyberspace. Staženo: listopad 2006. Dostupný z www: </a:t>
            </a:r>
            <a:r>
              <a:rPr lang="en-US" altLang="cs-CZ" sz="1980" u="sng">
                <a:solidFill>
                  <a:srgbClr val="0000FF"/>
                </a:solidFill>
              </a:rPr>
              <a:t> http://www.rider.edu/~suler/psycyber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randrewrosen.com/images/online-therapy-servi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210" y="538460"/>
            <a:ext cx="6335377" cy="631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75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/>
              <a:t>Co je internetové poradenství?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11324" y="1979835"/>
            <a:ext cx="7770781" cy="431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40"/>
              </a:spcBef>
            </a:pPr>
            <a:r>
              <a:rPr lang="cs-CZ" altLang="cs-CZ" sz="2879" i="1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519" i="1">
                <a:latin typeface="Arial" panose="020B0604020202020204" pitchFamily="34" charset="0"/>
                <a:cs typeface="Arial" panose="020B0604020202020204" pitchFamily="34" charset="0"/>
              </a:rPr>
              <a:t>každý způsob profesionální psychologické poradenské interakce, která využívá internet k navázání kontaktu mezi psychologem (jiným odborníkem) a jeho klienty“ </a:t>
            </a:r>
            <a:r>
              <a:rPr lang="cs-CZ" altLang="cs-CZ" sz="2160">
                <a:latin typeface="Arial" panose="020B0604020202020204" pitchFamily="34" charset="0"/>
                <a:cs typeface="Arial" panose="020B0604020202020204" pitchFamily="34" charset="0"/>
              </a:rPr>
              <a:t>(Rochlen, Zack, Speyer, 2004)</a:t>
            </a:r>
          </a:p>
          <a:p>
            <a:pPr>
              <a:spcBef>
                <a:spcPts val="540"/>
              </a:spcBef>
            </a:pPr>
            <a:endParaRPr lang="cs-CZ" altLang="cs-CZ" sz="216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>
                <a:latin typeface="Arial" panose="020B0604020202020204" pitchFamily="34" charset="0"/>
                <a:cs typeface="Arial" panose="020B0604020202020204" pitchFamily="34" charset="0"/>
              </a:rPr>
              <a:t>Online psychologické poradenství x online psychoterapie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>
                <a:latin typeface="Arial" panose="020B0604020202020204" pitchFamily="34" charset="0"/>
                <a:cs typeface="Arial" panose="020B0604020202020204" pitchFamily="34" charset="0"/>
              </a:rPr>
              <a:t>Podpůrná x samostatně stojící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>
                <a:latin typeface="Arial" panose="020B0604020202020204" pitchFamily="34" charset="0"/>
                <a:cs typeface="Arial" panose="020B0604020202020204" pitchFamily="34" charset="0"/>
              </a:rPr>
              <a:t>Specifické x obecné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>
                <a:latin typeface="Arial" panose="020B0604020202020204" pitchFamily="34" charset="0"/>
                <a:cs typeface="Arial" panose="020B0604020202020204" pitchFamily="34" charset="0"/>
              </a:rPr>
              <a:t>Živý poradce x poradenský program (doplněný assessmentem)</a:t>
            </a:r>
          </a:p>
        </p:txBody>
      </p:sp>
    </p:spTree>
    <p:extLst>
      <p:ext uri="{BB962C8B-B14F-4D97-AF65-F5344CB8AC3E}">
        <p14:creationId xmlns:p14="http://schemas.microsoft.com/office/powerpoint/2010/main" val="220746384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335600" y="448490"/>
            <a:ext cx="8330734" cy="109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>
                <a:solidFill>
                  <a:srgbClr val="04617B"/>
                </a:solidFill>
              </a:rPr>
              <a:t>Formy IP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31347" y="1828419"/>
            <a:ext cx="8309308" cy="431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980">
                <a:latin typeface="Arial" panose="020B0604020202020204" pitchFamily="34" charset="0"/>
              </a:rPr>
              <a:t>Aktivní vs. Pasivní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en-US" altLang="cs-CZ" sz="1980">
                <a:latin typeface="Arial" panose="020B0604020202020204" pitchFamily="34" charset="0"/>
              </a:rPr>
              <a:t>Prostřednictvím: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>
                <a:solidFill>
                  <a:srgbClr val="C00000"/>
                </a:solidFill>
                <a:latin typeface="Arial" panose="020B0604020202020204" pitchFamily="34" charset="0"/>
              </a:rPr>
              <a:t>Emailu</a:t>
            </a:r>
            <a:r>
              <a:rPr lang="en-US" altLang="cs-CZ" sz="1980">
                <a:latin typeface="Arial" panose="020B0604020202020204" pitchFamily="34" charset="0"/>
              </a:rPr>
              <a:t> – nejvíce zmapovaná forma. Populární (připomíná psaný dopis)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>
                <a:solidFill>
                  <a:srgbClr val="387026"/>
                </a:solidFill>
                <a:latin typeface="Arial" panose="020B0604020202020204" pitchFamily="34" charset="0"/>
              </a:rPr>
              <a:t>Web-based message systém </a:t>
            </a:r>
            <a:r>
              <a:rPr lang="en-US" altLang="cs-CZ" sz="1980">
                <a:latin typeface="Arial" panose="020B0604020202020204" pitchFamily="34" charset="0"/>
              </a:rPr>
              <a:t>– údajně bezpečnější než email. Klient dostane heslo na web, kde se odehrává veškerá komunikace mezi klientem a poradcem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>
                <a:solidFill>
                  <a:srgbClr val="3333CC"/>
                </a:solidFill>
                <a:latin typeface="Arial" panose="020B0604020202020204" pitchFamily="34" charset="0"/>
              </a:rPr>
              <a:t>Chat</a:t>
            </a:r>
            <a:r>
              <a:rPr lang="en-US" altLang="cs-CZ" sz="1980" b="1">
                <a:latin typeface="Arial" panose="020B0604020202020204" pitchFamily="34" charset="0"/>
              </a:rPr>
              <a:t> </a:t>
            </a:r>
            <a:r>
              <a:rPr lang="en-US" altLang="cs-CZ" sz="1980">
                <a:latin typeface="Arial" panose="020B0604020202020204" pitchFamily="34" charset="0"/>
              </a:rPr>
              <a:t>– ICQ, Skype, chatroom. Možnost komunikace tady a teď. Nutnost nastavení limitů (jak dlouho může jeden klient komunikovat). V ČR např. Linka Důvěry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>
                <a:solidFill>
                  <a:srgbClr val="7030A0"/>
                </a:solidFill>
                <a:latin typeface="Arial" panose="020B0604020202020204" pitchFamily="34" charset="0"/>
              </a:rPr>
              <a:t>VOIP</a:t>
            </a:r>
            <a:r>
              <a:rPr lang="en-US" altLang="cs-CZ" sz="1980">
                <a:latin typeface="Arial" panose="020B0604020202020204" pitchFamily="34" charset="0"/>
              </a:rPr>
              <a:t> (voic over internet protocol) – připomíná telefonické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>
                <a:latin typeface="Arial" panose="020B0604020202020204" pitchFamily="34" charset="0"/>
              </a:rPr>
              <a:t>Videokonference</a:t>
            </a:r>
          </a:p>
        </p:txBody>
      </p:sp>
    </p:spTree>
    <p:extLst>
      <p:ext uri="{BB962C8B-B14F-4D97-AF65-F5344CB8AC3E}">
        <p14:creationId xmlns:p14="http://schemas.microsoft.com/office/powerpoint/2010/main" val="1059729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3869">
                <a:solidFill>
                  <a:srgbClr val="0B5394"/>
                </a:solidFill>
              </a:rPr>
              <a:t>Benefity</a:t>
            </a:r>
            <a:r>
              <a:rPr lang="en-US" altLang="cs-CZ" sz="3869">
                <a:solidFill>
                  <a:srgbClr val="0B5394"/>
                </a:solidFill>
              </a:rPr>
              <a:t> a </a:t>
            </a:r>
            <a:r>
              <a:rPr lang="cs-CZ" altLang="cs-CZ" sz="3869">
                <a:solidFill>
                  <a:srgbClr val="0B5394"/>
                </a:solidFill>
              </a:rPr>
              <a:t>negativa (výzvy?)</a:t>
            </a:r>
            <a:r>
              <a:rPr lang="en-US" altLang="cs-CZ" sz="386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11324" y="1484162"/>
            <a:ext cx="7770781" cy="461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>
                <a:latin typeface="Arial" panose="020B0604020202020204" pitchFamily="34" charset="0"/>
              </a:rPr>
              <a:t>Benefity: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Zvýšená dostupnost </a:t>
            </a:r>
            <a:r>
              <a:rPr lang="cs-CZ" altLang="cs-CZ" sz="1800">
                <a:latin typeface="Arial" panose="020B0604020202020204" pitchFamily="34" charset="0"/>
              </a:rPr>
              <a:t>– v případě izolace, imobility, cestování, jazyková bariéra, stud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-"/>
            </a:pPr>
            <a:r>
              <a:rPr lang="cs-CZ" altLang="cs-CZ" sz="1800">
                <a:solidFill>
                  <a:srgbClr val="00B050"/>
                </a:solidFill>
                <a:latin typeface="Arial" panose="020B0604020202020204" pitchFamily="34" charset="0"/>
              </a:rPr>
              <a:t>Disinhibice , internalizace</a:t>
            </a:r>
            <a:r>
              <a:rPr lang="cs-CZ" altLang="cs-CZ" sz="1800">
                <a:latin typeface="Arial" panose="020B0604020202020204" pitchFamily="34" charset="0"/>
              </a:rPr>
              <a:t> – rychlejší odkrytí, sebereflexe – externalizace problému v textu a internalizace pomáhající/dekonstruktivní role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cs-CZ" altLang="cs-CZ" sz="1800">
                <a:solidFill>
                  <a:srgbClr val="C00000"/>
                </a:solidFill>
                <a:latin typeface="Arial" panose="020B0604020202020204" pitchFamily="34" charset="0"/>
              </a:rPr>
              <a:t> Psaní samo o sobě je terapeutické:</a:t>
            </a:r>
            <a:r>
              <a:rPr lang="cs-CZ" altLang="cs-CZ" sz="1800">
                <a:latin typeface="Arial" panose="020B0604020202020204" pitchFamily="34" charset="0"/>
              </a:rPr>
              <a:t> formulace problému, vypsání se..  („</a:t>
            </a:r>
            <a:r>
              <a:rPr lang="cs-CZ" altLang="cs-CZ" sz="1800" i="1">
                <a:latin typeface="Arial" panose="020B0604020202020204" pitchFamily="34" charset="0"/>
              </a:rPr>
              <a:t>Už jen to, že jsem vám napsal, mě pomohlo</a:t>
            </a:r>
            <a:r>
              <a:rPr lang="cs-CZ" altLang="cs-CZ" sz="1800">
                <a:latin typeface="Arial" panose="020B0604020202020204" pitchFamily="34" charset="0"/>
              </a:rPr>
              <a:t>“)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Arial" panose="020B0604020202020204" pitchFamily="34" charset="0"/>
              <a:buChar char="-"/>
            </a:pP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cs-CZ" altLang="cs-CZ" sz="1800">
                <a:solidFill>
                  <a:srgbClr val="3333CC"/>
                </a:solidFill>
                <a:latin typeface="Arial" panose="020B0604020202020204" pitchFamily="34" charset="0"/>
              </a:rPr>
              <a:t>Využití hypertextuality a multimédií: </a:t>
            </a:r>
            <a:r>
              <a:rPr lang="cs-CZ" altLang="cs-CZ" sz="1800">
                <a:latin typeface="Arial" panose="020B0604020202020204" pitchFamily="34" charset="0"/>
              </a:rPr>
              <a:t>odkazy na relevantní články, vida atd.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540963" y="5922363"/>
            <a:ext cx="4125371" cy="7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53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>
                <a:solidFill>
                  <a:srgbClr val="0B5394"/>
                </a:solidFill>
              </a:rPr>
              <a:t>Benefity</a:t>
            </a:r>
            <a:r>
              <a:rPr lang="en-US" altLang="cs-CZ" sz="3959">
                <a:solidFill>
                  <a:srgbClr val="0B5394"/>
                </a:solidFill>
              </a:rPr>
              <a:t> a </a:t>
            </a:r>
            <a:r>
              <a:rPr lang="cs-CZ" altLang="cs-CZ" sz="3959">
                <a:solidFill>
                  <a:srgbClr val="0B5394"/>
                </a:solidFill>
              </a:rPr>
              <a:t>negativa (výzvy?)</a:t>
            </a:r>
            <a:r>
              <a:rPr lang="en-US" altLang="cs-CZ" sz="395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79906" y="2002690"/>
            <a:ext cx="7770781" cy="521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0"/>
              </a:spcBef>
              <a:buFont typeface="Times New Roman" panose="02020603050405020304" pitchFamily="18" charset="0"/>
              <a:buChar char="•"/>
            </a:pPr>
            <a:r>
              <a:rPr lang="cs-CZ" altLang="cs-CZ" sz="2519"/>
              <a:t>Výzvy a negativa:</a:t>
            </a:r>
          </a:p>
          <a:p>
            <a:pPr lvl="1">
              <a:spcBef>
                <a:spcPts val="450"/>
              </a:spcBef>
              <a:buClr>
                <a:srgbClr val="3333CC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3333CC"/>
                </a:solidFill>
              </a:rPr>
              <a:t>Chybějící nonverbální vodítka </a:t>
            </a:r>
            <a:r>
              <a:rPr lang="cs-CZ" altLang="cs-CZ" sz="2160"/>
              <a:t>– </a:t>
            </a:r>
            <a:r>
              <a:rPr lang="cs-CZ" altLang="cs-CZ" sz="1800"/>
              <a:t>jak se asi tváří? Jak vypadá? </a:t>
            </a:r>
          </a:p>
          <a:p>
            <a:pPr lvl="1">
              <a:spcBef>
                <a:spcPts val="45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FF0000"/>
                </a:solidFill>
              </a:rPr>
              <a:t>Nedorozumění: </a:t>
            </a:r>
            <a:r>
              <a:rPr lang="cs-CZ" altLang="cs-CZ" sz="1800"/>
              <a:t>nelze si ujasnit spontánně význam. Klient může číst mezi řádky, nerozumět odborným výrazům </a:t>
            </a:r>
          </a:p>
          <a:p>
            <a:pPr lvl="1">
              <a:spcBef>
                <a:spcPts val="450"/>
              </a:spcBef>
              <a:buClr>
                <a:srgbClr val="C0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C00000"/>
                </a:solidFill>
              </a:rPr>
              <a:t>Časové zpoždění</a:t>
            </a:r>
            <a:r>
              <a:rPr lang="cs-CZ" altLang="cs-CZ" sz="2160"/>
              <a:t>:  </a:t>
            </a:r>
            <a:r>
              <a:rPr lang="cs-CZ" altLang="cs-CZ" sz="1800"/>
              <a:t>výhoda i nevýhoda. Můžu si otázku rozmyslet, napsat to, jak potřebuji. Může zvyšovat úzkost (proč mi neodpovídá? To je to se mnou tak špatné?)</a:t>
            </a:r>
          </a:p>
          <a:p>
            <a:pPr lvl="1">
              <a:spcBef>
                <a:spcPts val="450"/>
              </a:spcBef>
              <a:buClr>
                <a:srgbClr val="00B050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00B050"/>
                </a:solidFill>
              </a:rPr>
              <a:t>Schopnost se vyjadřovat psaným textem:  </a:t>
            </a:r>
            <a:r>
              <a:rPr lang="cs-CZ" altLang="cs-CZ" sz="1800"/>
              <a:t>to může vylučovat některé klienty i poradce.</a:t>
            </a:r>
          </a:p>
          <a:p>
            <a:pPr lvl="1">
              <a:spcBef>
                <a:spcPts val="450"/>
              </a:spcBef>
              <a:buClr>
                <a:srgbClr val="606060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606060"/>
                </a:solidFill>
              </a:rPr>
              <a:t>Krizová intervence: </a:t>
            </a:r>
            <a:r>
              <a:rPr lang="cs-CZ" altLang="cs-CZ" sz="1800">
                <a:solidFill>
                  <a:srgbClr val="606060"/>
                </a:solidFill>
              </a:rPr>
              <a:t> </a:t>
            </a:r>
            <a:r>
              <a:rPr lang="cs-CZ" altLang="cs-CZ" sz="1800"/>
              <a:t>sebevražedné náznaky, co můžu po internetu?</a:t>
            </a:r>
          </a:p>
          <a:p>
            <a:pPr lvl="1">
              <a:spcBef>
                <a:spcPts val="54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FF0000"/>
                </a:solidFill>
              </a:rPr>
              <a:t>Kulturní rozdíly: </a:t>
            </a:r>
          </a:p>
          <a:p>
            <a:pPr lvl="1">
              <a:spcBef>
                <a:spcPts val="540"/>
              </a:spcBef>
              <a:buClr>
                <a:srgbClr val="32946A"/>
              </a:buClr>
              <a:buFont typeface="Times New Roman" panose="02020603050405020304" pitchFamily="18" charset="0"/>
              <a:buChar char="–"/>
            </a:pPr>
            <a:r>
              <a:rPr lang="cs-CZ" altLang="cs-CZ" sz="2160">
                <a:solidFill>
                  <a:srgbClr val="32946A"/>
                </a:solidFill>
              </a:rPr>
              <a:t>Soukromí, citlivé informace:</a:t>
            </a:r>
          </a:p>
          <a:p>
            <a:pPr lvl="1">
              <a:spcBef>
                <a:spcPts val="630"/>
              </a:spcBef>
            </a:pPr>
            <a:endParaRPr lang="cs-CZ" altLang="cs-CZ" sz="2519"/>
          </a:p>
          <a:p>
            <a:pPr lvl="1">
              <a:spcBef>
                <a:spcPts val="630"/>
              </a:spcBef>
            </a:pPr>
            <a:endParaRPr lang="cs-CZ" altLang="cs-CZ" sz="2519"/>
          </a:p>
        </p:txBody>
      </p:sp>
    </p:spTree>
    <p:extLst>
      <p:ext uri="{BB962C8B-B14F-4D97-AF65-F5344CB8AC3E}">
        <p14:creationId xmlns:p14="http://schemas.microsoft.com/office/powerpoint/2010/main" val="320462172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Specifika internetové komunikace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77058" y="1854131"/>
            <a:ext cx="4051091" cy="661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Disinhibi</a:t>
            </a:r>
            <a:r>
              <a:rPr lang="cs-CZ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ční efekt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22768" y="2514077"/>
            <a:ext cx="3959670" cy="442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Suler (2000) . Psychology of cyberspace.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Větší uvolněnost, smělost komunikujících, ztrát rozpaků, pochyb, zábran, které by se jinak objevily při F2F komunikaci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cs-CZ" altLang="cs-CZ" sz="2160">
                <a:latin typeface="Arial" panose="020B0604020202020204" pitchFamily="34" charset="0"/>
              </a:rPr>
              <a:t>Může mít pozitivní i negativní projevy…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5" y="1771281"/>
            <a:ext cx="3695407" cy="412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618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Co se na disinhibičním efektu může podílet?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22768" y="1979835"/>
            <a:ext cx="8147893" cy="4736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FF0000"/>
                </a:solidFill>
                <a:latin typeface="Arial" panose="020B0604020202020204" pitchFamily="34" charset="0"/>
              </a:rPr>
              <a:t>„you don‘t know me“ </a:t>
            </a:r>
            <a:r>
              <a:rPr lang="en-US" altLang="cs-CZ" sz="2160">
                <a:latin typeface="Arial" panose="020B0604020202020204" pitchFamily="34" charset="0"/>
              </a:rPr>
              <a:t>( anonymita)</a:t>
            </a:r>
            <a:r>
              <a:rPr lang="cs-CZ" altLang="cs-CZ" sz="2160">
                <a:latin typeface="Arial" panose="020B0604020202020204" pitchFamily="34" charset="0"/>
              </a:rPr>
              <a:t> – možnost experimentování s identitami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B050"/>
                </a:solidFill>
                <a:latin typeface="Arial" panose="020B0604020202020204" pitchFamily="34" charset="0"/>
              </a:rPr>
              <a:t>„you don‘t see me“ </a:t>
            </a:r>
            <a:r>
              <a:rPr lang="en-US" altLang="cs-CZ" sz="2160">
                <a:latin typeface="Arial" panose="020B0604020202020204" pitchFamily="34" charset="0"/>
              </a:rPr>
              <a:t>(neviditelnost komunikujících)</a:t>
            </a:r>
            <a:r>
              <a:rPr lang="cs-CZ" altLang="cs-CZ" sz="2160">
                <a:latin typeface="Arial" panose="020B0604020202020204" pitchFamily="34" charset="0"/>
              </a:rPr>
              <a:t> – jazyk je zdůrazněn ve své textové podobě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76A3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76A3"/>
                </a:solidFill>
                <a:latin typeface="Arial" panose="020B0604020202020204" pitchFamily="34" charset="0"/>
              </a:rPr>
              <a:t>„see you later“ </a:t>
            </a:r>
            <a:r>
              <a:rPr lang="en-US" altLang="cs-CZ" sz="2160">
                <a:latin typeface="Arial" panose="020B0604020202020204" pitchFamily="34" charset="0"/>
              </a:rPr>
              <a:t>(možnost odložit reakce – asynchronicita)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2303E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2303E"/>
                </a:solidFill>
                <a:latin typeface="Arial" panose="020B0604020202020204" pitchFamily="34" charset="0"/>
              </a:rPr>
              <a:t>„it‘s all in my head“ </a:t>
            </a:r>
            <a:r>
              <a:rPr lang="en-US" altLang="cs-CZ" sz="2160">
                <a:latin typeface="Arial" panose="020B0604020202020204" pitchFamily="34" charset="0"/>
              </a:rPr>
              <a:t>( dojem, že ke komunikace probíhá v nějakém fantazijním světě, přisuzování různých vlastností druhé straně)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7E9632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7E9632"/>
                </a:solidFill>
                <a:latin typeface="Arial" panose="020B0604020202020204" pitchFamily="34" charset="0"/>
              </a:rPr>
              <a:t>„we‘re equals“ </a:t>
            </a:r>
            <a:r>
              <a:rPr lang="en-US" altLang="cs-CZ" sz="2160">
                <a:latin typeface="Arial" panose="020B0604020202020204" pitchFamily="34" charset="0"/>
              </a:rPr>
              <a:t>( rovnostářský princip mezi komunikujícími)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…….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>
                <a:solidFill>
                  <a:srgbClr val="0B5394"/>
                </a:solidFill>
                <a:latin typeface="Arial" panose="020B0604020202020204" pitchFamily="34" charset="0"/>
              </a:rPr>
              <a:t>IP v ČR a ve světě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748505" y="1648434"/>
            <a:ext cx="8696418" cy="49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3149">
                <a:latin typeface="Arial" panose="020B0604020202020204" pitchFamily="34" charset="0"/>
              </a:rPr>
              <a:t>ČAPLD -2005 etický kodex internetového poradenství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710">
                <a:latin typeface="Arial" panose="020B0604020202020204" pitchFamily="34" charset="0"/>
              </a:rPr>
              <a:t> 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>
                <a:latin typeface="Arial" panose="020B0604020202020204" pitchFamily="34" charset="0"/>
              </a:rPr>
              <a:t>internetové poradenství linek důvěry</a:t>
            </a:r>
            <a:r>
              <a:rPr lang="en-US" altLang="cs-CZ" sz="1710">
                <a:latin typeface="Arial" panose="020B0604020202020204" pitchFamily="34" charset="0"/>
              </a:rPr>
              <a:t> (</a:t>
            </a:r>
            <a:r>
              <a:rPr lang="en-US" altLang="cs-CZ" sz="1440">
                <a:latin typeface="Arial" panose="020B0604020202020204" pitchFamily="34" charset="0"/>
              </a:rPr>
              <a:t>www.linkabezpeci.cz</a:t>
            </a:r>
            <a:r>
              <a:rPr lang="en-US" altLang="cs-CZ" sz="1710">
                <a:latin typeface="Arial" panose="020B0604020202020204" pitchFamily="34" charset="0"/>
              </a:rPr>
              <a:t>, </a:t>
            </a:r>
            <a:r>
              <a:rPr lang="en-US" altLang="cs-CZ" sz="1440">
                <a:latin typeface="Arial" panose="020B0604020202020204" pitchFamily="34" charset="0"/>
              </a:rPr>
              <a:t>www.modralinka.cz)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>
                <a:latin typeface="Arial" panose="020B0604020202020204" pitchFamily="34" charset="0"/>
              </a:rPr>
              <a:t>internetové poradny </a:t>
            </a:r>
            <a:r>
              <a:rPr lang="en-US" altLang="cs-CZ" sz="1440">
                <a:latin typeface="Arial" panose="020B0604020202020204" pitchFamily="34" charset="0"/>
              </a:rPr>
              <a:t>(www.drogovaporadna.cz, www.extc.cz, www.umirani.cz, www.anabell.cz, www.iporadna.cz)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>
                <a:latin typeface="Arial" panose="020B0604020202020204" pitchFamily="34" charset="0"/>
              </a:rPr>
              <a:t>individuální poradenství 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>
                <a:latin typeface="Arial" panose="020B0604020202020204" pitchFamily="34" charset="0"/>
              </a:rPr>
              <a:t>pseudoporadny a komunitní servery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180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800">
                <a:latin typeface="Arial" panose="020B0604020202020204" pitchFamily="34" charset="0"/>
              </a:rPr>
              <a:t>v zahraničí podobné + rozvoj e-terapie, "telepsychology" 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1800" u="sng">
                <a:solidFill>
                  <a:srgbClr val="0000FF"/>
                </a:solidFill>
                <a:latin typeface="Arial" panose="020B0604020202020204" pitchFamily="34" charset="0"/>
              </a:rPr>
              <a:t>https://www.ismho.org/home.asp</a:t>
            </a:r>
            <a:r>
              <a:rPr lang="en-US" altLang="cs-CZ" sz="1800">
                <a:solidFill>
                  <a:srgbClr val="1155CC"/>
                </a:solidFill>
                <a:latin typeface="Arial" panose="020B0604020202020204" pitchFamily="34" charset="0"/>
              </a:rPr>
              <a:t>, </a:t>
            </a:r>
            <a:r>
              <a:rPr lang="en-US" altLang="cs-CZ" sz="1800" u="sng">
                <a:solidFill>
                  <a:srgbClr val="0000FF"/>
                </a:solidFill>
                <a:latin typeface="Arial" panose="020B0604020202020204" pitchFamily="34" charset="0"/>
              </a:rPr>
              <a:t>http://www.ifotes.org/</a:t>
            </a:r>
            <a:r>
              <a:rPr lang="en-US" altLang="cs-CZ" sz="1800">
                <a:solidFill>
                  <a:srgbClr val="1155CC"/>
                </a:solidFill>
                <a:latin typeface="Arial" panose="020B0604020202020204" pitchFamily="34" charset="0"/>
              </a:rPr>
              <a:t>, </a:t>
            </a:r>
            <a:r>
              <a:rPr lang="en-US" altLang="cs-CZ" sz="1800">
                <a:latin typeface="Calibri" panose="020F0502020204030204" pitchFamily="34" charset="0"/>
              </a:rPr>
              <a:t> </a:t>
            </a:r>
            <a:r>
              <a:rPr lang="en-US" altLang="cs-CZ" sz="1800" u="sng">
                <a:solidFill>
                  <a:srgbClr val="0000FF"/>
                </a:solidFill>
                <a:latin typeface="Calibri" panose="020F0502020204030204" pitchFamily="34" charset="0"/>
              </a:rPr>
              <a:t>http://fesat.org/en/</a:t>
            </a:r>
            <a:r>
              <a:rPr lang="en-US" altLang="cs-CZ" sz="1800">
                <a:solidFill>
                  <a:srgbClr val="1155CC"/>
                </a:solidFill>
                <a:latin typeface="Calibri" panose="020F0502020204030204" pitchFamily="34" charset="0"/>
              </a:rPr>
              <a:t>, </a:t>
            </a:r>
            <a:r>
              <a:rPr lang="en-US" altLang="cs-CZ" sz="1800" u="sng">
                <a:solidFill>
                  <a:srgbClr val="0000FF"/>
                </a:solidFill>
                <a:latin typeface="Arial" panose="020B0604020202020204" pitchFamily="34" charset="0"/>
              </a:rPr>
              <a:t>http://ndarc.med.unsw.edu.au/group/e-health</a:t>
            </a:r>
            <a:r>
              <a:rPr lang="en-US" altLang="cs-CZ" sz="1800">
                <a:solidFill>
                  <a:srgbClr val="1155CC"/>
                </a:solidFill>
                <a:latin typeface="Arial" panose="020B0604020202020204" pitchFamily="34" charset="0"/>
              </a:rPr>
              <a:t>,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1800" u="sng">
                <a:solidFill>
                  <a:srgbClr val="0000FF"/>
                </a:solidFill>
                <a:latin typeface="Calibri" panose="020F0502020204030204" pitchFamily="34" charset="0"/>
              </a:rPr>
              <a:t>http://www.telementalhealthcomparisons.com/</a:t>
            </a:r>
            <a:r>
              <a:rPr lang="en-US" altLang="cs-CZ" sz="1800">
                <a:solidFill>
                  <a:srgbClr val="1155CC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1800">
              <a:solidFill>
                <a:srgbClr val="1155C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7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640</Words>
  <Application>Microsoft Office PowerPoint</Application>
  <PresentationFormat>Širokoúhlá obrazovka</PresentationFormat>
  <Paragraphs>147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Microsoft YaHei</vt:lpstr>
      <vt:lpstr>Arial</vt:lpstr>
      <vt:lpstr>Calibri</vt:lpstr>
      <vt:lpstr>Century Gothic</vt:lpstr>
      <vt:lpstr>Courier New</vt:lpstr>
      <vt:lpstr>Times New Roman</vt:lpstr>
      <vt:lpstr>Wingdings 3</vt:lpstr>
      <vt:lpstr>Stébla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Sarka Licehammerova</dc:creator>
  <cp:lastModifiedBy>Sarka Licehammerova</cp:lastModifiedBy>
  <cp:revision>2</cp:revision>
  <dcterms:created xsi:type="dcterms:W3CDTF">2015-03-05T16:38:38Z</dcterms:created>
  <dcterms:modified xsi:type="dcterms:W3CDTF">2015-03-05T16:59:29Z</dcterms:modified>
</cp:coreProperties>
</file>