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1"/>
  </p:sldMasterIdLst>
  <p:notesMasterIdLst>
    <p:notesMasterId r:id="rId25"/>
  </p:notesMasterIdLst>
  <p:sldIdLst>
    <p:sldId id="256" r:id="rId2"/>
    <p:sldId id="257" r:id="rId3"/>
    <p:sldId id="265" r:id="rId4"/>
    <p:sldId id="258" r:id="rId5"/>
    <p:sldId id="270" r:id="rId6"/>
    <p:sldId id="267" r:id="rId7"/>
    <p:sldId id="259" r:id="rId8"/>
    <p:sldId id="268" r:id="rId9"/>
    <p:sldId id="266" r:id="rId10"/>
    <p:sldId id="275" r:id="rId11"/>
    <p:sldId id="271" r:id="rId12"/>
    <p:sldId id="261" r:id="rId13"/>
    <p:sldId id="272" r:id="rId14"/>
    <p:sldId id="273" r:id="rId15"/>
    <p:sldId id="274" r:id="rId16"/>
    <p:sldId id="276" r:id="rId17"/>
    <p:sldId id="277" r:id="rId18"/>
    <p:sldId id="260" r:id="rId19"/>
    <p:sldId id="262" r:id="rId20"/>
    <p:sldId id="263" r:id="rId21"/>
    <p:sldId id="278" r:id="rId22"/>
    <p:sldId id="279" r:id="rId23"/>
    <p:sldId id="264" r:id="rId24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6882" autoAdjust="0"/>
  </p:normalViewPr>
  <p:slideViewPr>
    <p:cSldViewPr>
      <p:cViewPr varScale="1">
        <p:scale>
          <a:sx n="55" d="100"/>
          <a:sy n="55" d="100"/>
        </p:scale>
        <p:origin x="-18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Diskuze – jak</a:t>
            </a:r>
            <a:r>
              <a:rPr lang="cs-CZ" baseline="0" dirty="0" smtClean="0"/>
              <a:t> se to odpovídalo, jaká byla zpětná vazba – v čem inspirující/ v čem ne</a:t>
            </a:r>
            <a:endParaRPr lang="cs-CZ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Nejdřív sami</a:t>
            </a:r>
            <a:r>
              <a:rPr lang="cs-CZ" baseline="0" dirty="0" smtClean="0"/>
              <a:t> – 10 minut – definice zakázky. Pak d</a:t>
            </a:r>
            <a:r>
              <a:rPr lang="cs-CZ" dirty="0" smtClean="0"/>
              <a:t>o skupinek a 10 minut se snažit diskutovat o zakázce:</a:t>
            </a:r>
          </a:p>
          <a:p>
            <a:pPr>
              <a:buFontTx/>
              <a:buChar char="-"/>
            </a:pPr>
            <a:r>
              <a:rPr lang="cs-CZ" dirty="0" smtClean="0"/>
              <a:t>Zaměřte se na definici</a:t>
            </a:r>
            <a:r>
              <a:rPr lang="cs-CZ" baseline="0" dirty="0" smtClean="0"/>
              <a:t> zakázky ve formě věty: Tazatel by chtěl/potřeboval/……..</a:t>
            </a:r>
          </a:p>
          <a:p>
            <a:pPr>
              <a:buFontTx/>
              <a:buChar char="-"/>
            </a:pPr>
            <a:r>
              <a:rPr lang="cs-CZ" baseline="0" dirty="0" smtClean="0"/>
              <a:t> Zaznamenejte na základě kterých slov nebo vět jste zakázku určili? </a:t>
            </a:r>
          </a:p>
          <a:p>
            <a:pPr>
              <a:buFontTx/>
              <a:buChar char="-"/>
            </a:pPr>
            <a:r>
              <a:rPr lang="cs-CZ" baseline="0" dirty="0" smtClean="0"/>
              <a:t> Snažte se své definice odůvodnit.</a:t>
            </a:r>
          </a:p>
          <a:p>
            <a:pPr>
              <a:buFontTx/>
              <a:buChar char="-"/>
            </a:pPr>
            <a:r>
              <a:rPr lang="cs-CZ" baseline="0" dirty="0" smtClean="0"/>
              <a:t>- Zaznamenejte všechny různé varianty….</a:t>
            </a:r>
            <a:endParaRPr lang="cs-CZ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Nejdřív sami 10</a:t>
            </a:r>
            <a:r>
              <a:rPr lang="cs-CZ" baseline="0" dirty="0" smtClean="0"/>
              <a:t> minut, pak 10 minut diskuze. </a:t>
            </a:r>
          </a:p>
          <a:p>
            <a:r>
              <a:rPr lang="cs-CZ" dirty="0" smtClean="0"/>
              <a:t>Rozdělení</a:t>
            </a:r>
            <a:r>
              <a:rPr lang="cs-CZ" baseline="0" dirty="0" smtClean="0"/>
              <a:t> do skupinek – diskuze nad dotazy. Identifikace typu dotazu.</a:t>
            </a:r>
          </a:p>
          <a:p>
            <a:r>
              <a:rPr lang="cs-CZ" baseline="0" dirty="0" smtClean="0"/>
              <a:t>Schematicky načrtnout strategii odpovídání.</a:t>
            </a:r>
          </a:p>
          <a:p>
            <a:r>
              <a:rPr lang="cs-CZ" baseline="0" dirty="0" smtClean="0"/>
              <a:t>V čem se mezi sebou strategie odpovídání na jednotlivé dotaz liší.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134801"/>
            <a:ext cx="7315499" cy="135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buNone/>
              <a:defRPr>
                <a:solidFill>
                  <a:schemeClr val="lt1"/>
                </a:solidFill>
              </a:defRPr>
            </a:lvl1pPr>
            <a:lvl2pPr algn="l" rtl="0">
              <a:buNone/>
              <a:defRPr>
                <a:solidFill>
                  <a:schemeClr val="lt1"/>
                </a:solidFill>
              </a:defRPr>
            </a:lvl2pPr>
            <a:lvl3pPr algn="l" rtl="0">
              <a:buNone/>
              <a:defRPr>
                <a:solidFill>
                  <a:schemeClr val="lt1"/>
                </a:solidFill>
              </a:defRPr>
            </a:lvl3pPr>
            <a:lvl4pPr algn="l" rtl="0">
              <a:buNone/>
              <a:defRPr>
                <a:solidFill>
                  <a:schemeClr val="lt1"/>
                </a:solidFill>
              </a:defRPr>
            </a:lvl4pPr>
            <a:lvl5pPr algn="l" rtl="0">
              <a:buNone/>
              <a:defRPr>
                <a:solidFill>
                  <a:schemeClr val="lt1"/>
                </a:solidFill>
              </a:defRPr>
            </a:lvl5pPr>
            <a:lvl6pPr algn="l" rtl="0">
              <a:buNone/>
              <a:defRPr>
                <a:solidFill>
                  <a:schemeClr val="lt1"/>
                </a:solidFill>
              </a:defRPr>
            </a:lvl6pPr>
            <a:lvl7pPr algn="l" rtl="0">
              <a:buNone/>
              <a:defRPr>
                <a:solidFill>
                  <a:schemeClr val="lt1"/>
                </a:solidFill>
              </a:defRPr>
            </a:lvl7pPr>
            <a:lvl8pPr algn="l" rtl="0">
              <a:buNone/>
              <a:defRPr>
                <a:solidFill>
                  <a:schemeClr val="lt1"/>
                </a:solidFill>
              </a:defRPr>
            </a:lvl8pPr>
            <a:lvl9pPr algn="l" rtl="0"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457200" y="1704688"/>
            <a:ext cx="8229600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  <a:defRPr sz="1800">
                <a:solidFill>
                  <a:schemeClr val="dk2"/>
                </a:solidFill>
              </a:defRPr>
            </a:lvl1pPr>
            <a:lvl2pPr marL="742950" indent="-285750" algn="l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>
                <a:solidFill>
                  <a:schemeClr val="dk2"/>
                </a:solidFill>
              </a:defRPr>
            </a:lvl2pPr>
            <a:lvl3pPr marL="11430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>
                <a:solidFill>
                  <a:schemeClr val="dk2"/>
                </a:solidFill>
              </a:defRPr>
            </a:lvl3pPr>
            <a:lvl4pPr marL="1600200" indent="-228600" algn="l" rtl="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z="1800">
                <a:solidFill>
                  <a:schemeClr val="dk2"/>
                </a:solidFill>
              </a:defRPr>
            </a:lvl4pPr>
            <a:lvl5pPr marL="20574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>
                <a:solidFill>
                  <a:schemeClr val="dk2"/>
                </a:solidFill>
              </a:defRPr>
            </a:lvl5pPr>
            <a:lvl6pPr marL="25146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>
                <a:solidFill>
                  <a:schemeClr val="dk2"/>
                </a:solidFill>
              </a:defRPr>
            </a:lvl6pPr>
            <a:lvl7pPr marL="2971800" indent="-228600" algn="l" rtl="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z="1800">
                <a:solidFill>
                  <a:schemeClr val="dk2"/>
                </a:solidFill>
              </a:defRPr>
            </a:lvl7pPr>
            <a:lvl8pPr marL="34290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 baseline="0">
                <a:solidFill>
                  <a:schemeClr val="dk2"/>
                </a:solidFill>
              </a:defRPr>
            </a:lvl8pPr>
            <a:lvl9pPr marL="38862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 baseline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3/20/2015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cs" dirty="0"/>
              <a:t>Práce se zakázkou a </a:t>
            </a:r>
          </a:p>
          <a:p>
            <a:pPr lvl="0" rtl="0">
              <a:buNone/>
            </a:pPr>
            <a:r>
              <a:rPr lang="cs" dirty="0"/>
              <a:t>struktura poradenské odpovědi v IP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subTitle" idx="1"/>
          </p:nvPr>
        </p:nvSpPr>
        <p:spPr>
          <a:xfrm>
            <a:off x="625900" y="4394076"/>
            <a:ext cx="6400799" cy="900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cs" dirty="0"/>
              <a:t>
</a:t>
            </a:r>
            <a:r>
              <a:rPr lang="cs" dirty="0" smtClean="0"/>
              <a:t>Mgr. J</a:t>
            </a:r>
            <a:r>
              <a:rPr lang="cs-CZ" dirty="0" smtClean="0"/>
              <a:t>a</a:t>
            </a:r>
            <a:r>
              <a:rPr lang="cs" dirty="0" smtClean="0"/>
              <a:t>kub Černý</a:t>
            </a:r>
            <a:endParaRPr lang="cs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Cvičení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dirty="0" smtClean="0"/>
              <a:t>Identifikace typu dotazu </a:t>
            </a:r>
          </a:p>
          <a:p>
            <a:pPr>
              <a:buNone/>
            </a:pPr>
            <a:endParaRPr lang="cs-CZ" sz="2400" dirty="0" smtClean="0"/>
          </a:p>
          <a:p>
            <a:r>
              <a:rPr lang="cs-CZ" sz="2400" dirty="0" smtClean="0"/>
              <a:t>Související strategie odpovědění</a:t>
            </a:r>
          </a:p>
          <a:p>
            <a:pPr>
              <a:buNone/>
            </a:pPr>
            <a:r>
              <a:rPr lang="cs-CZ" sz="2400" dirty="0" smtClean="0"/>
              <a:t> </a:t>
            </a:r>
            <a:endParaRPr lang="cs-CZ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2060"/>
                </a:solidFill>
              </a:rPr>
              <a:t>Poradenský dotaz – metodika zpracování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sz="3200" dirty="0" smtClean="0"/>
              <a:t>přijetí el. pošty -  vyhledávání dřívějších kontaktů klienta - zjišťování zakázky -  formulace odpovědi - konzultace odpovědi - odeslání odpovědi</a:t>
            </a:r>
            <a:endParaRPr lang="cs-CZ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cs" dirty="0">
                <a:solidFill>
                  <a:srgbClr val="002060"/>
                </a:solidFill>
              </a:rPr>
              <a:t>Struktura odpovědi klientovi</a:t>
            </a:r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457200" y="1901138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Clr>
                <a:srgbClr val="000000"/>
              </a:buClr>
              <a:buSzPct val="61111"/>
              <a:buFont typeface="Arial"/>
              <a:buNone/>
            </a:pPr>
            <a:r>
              <a:rPr lang="cs" dirty="0" smtClean="0"/>
              <a:t>Horská </a:t>
            </a:r>
            <a:r>
              <a:rPr lang="cs" dirty="0"/>
              <a:t>et al (2010) hovoří o "čtyřech pilířích, na kterých je vystavěn text odpovědi"</a:t>
            </a:r>
          </a:p>
          <a:p>
            <a:endParaRPr dirty="0"/>
          </a:p>
          <a:p>
            <a:endParaRPr dirty="0"/>
          </a:p>
          <a:p>
            <a:pPr marL="457200" lvl="0" indent="-381000" rtl="0">
              <a:buClr>
                <a:schemeClr val="dk2"/>
              </a:buClr>
              <a:buSzPct val="100000"/>
              <a:buFont typeface="Arial"/>
              <a:buAutoNum type="arabicPeriod"/>
            </a:pPr>
            <a:r>
              <a:rPr lang="cs" sz="2400" dirty="0"/>
              <a:t>oslovení klienta</a:t>
            </a:r>
          </a:p>
          <a:p>
            <a:pPr marL="457200" lvl="0" indent="-381000" rtl="0">
              <a:buClr>
                <a:schemeClr val="dk2"/>
              </a:buClr>
              <a:buSzPct val="100000"/>
              <a:buFont typeface="Arial"/>
              <a:buAutoNum type="arabicPeriod"/>
            </a:pPr>
            <a:r>
              <a:rPr lang="cs" sz="2400" dirty="0"/>
              <a:t>úvodní text</a:t>
            </a:r>
          </a:p>
          <a:p>
            <a:pPr marL="457200" lvl="0" indent="-381000" rtl="0">
              <a:buClr>
                <a:schemeClr val="dk2"/>
              </a:buClr>
              <a:buSzPct val="100000"/>
              <a:buFont typeface="Arial"/>
              <a:buAutoNum type="arabicPeriod"/>
            </a:pPr>
            <a:r>
              <a:rPr lang="cs" sz="2400" dirty="0"/>
              <a:t>komentující text</a:t>
            </a:r>
          </a:p>
          <a:p>
            <a:pPr marL="457200" lvl="0" indent="-381000" rtl="0">
              <a:buClr>
                <a:schemeClr val="dk2"/>
              </a:buClr>
              <a:buSzPct val="100000"/>
              <a:buFont typeface="Arial"/>
              <a:buAutoNum type="arabicPeriod"/>
            </a:pPr>
            <a:r>
              <a:rPr lang="cs" sz="2400" dirty="0"/>
              <a:t>zakončení odpovědi</a:t>
            </a:r>
          </a:p>
          <a:p>
            <a:endParaRPr dirty="0"/>
          </a:p>
          <a:p>
            <a:pPr lvl="0" rtl="0">
              <a:buNone/>
            </a:pPr>
            <a:r>
              <a:rPr lang="cs" sz="2400" dirty="0"/>
              <a:t>Lásková (2011) tuto strukturu ještě více diferencuje:</a:t>
            </a:r>
          </a:p>
          <a:p>
            <a:endParaRPr dirty="0"/>
          </a:p>
          <a:p>
            <a:pPr marL="457200" lvl="0" indent="0" rtl="0">
              <a:buNone/>
            </a:pPr>
            <a:r>
              <a:rPr lang="cs" sz="2400" dirty="0"/>
              <a:t>pozdrav a oslovení klienta        úvodní text         reakce na zakázku           doplnění důležitých bonusů</a:t>
            </a:r>
          </a:p>
          <a:p>
            <a:pPr marL="457200" lvl="0" indent="0">
              <a:buNone/>
            </a:pPr>
            <a:r>
              <a:rPr lang="cs" sz="2400" dirty="0"/>
              <a:t>         zakončení odpovědi</a:t>
            </a:r>
          </a:p>
        </p:txBody>
      </p:sp>
      <p:cxnSp>
        <p:nvCxnSpPr>
          <p:cNvPr id="121" name="Shape 121"/>
          <p:cNvCxnSpPr/>
          <p:nvPr/>
        </p:nvCxnSpPr>
        <p:spPr>
          <a:xfrm>
            <a:off x="4643450" y="5574450"/>
            <a:ext cx="464399" cy="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22" name="Shape 122"/>
          <p:cNvCxnSpPr/>
          <p:nvPr/>
        </p:nvCxnSpPr>
        <p:spPr>
          <a:xfrm>
            <a:off x="6928175" y="5574450"/>
            <a:ext cx="428700" cy="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23" name="Shape 123"/>
          <p:cNvCxnSpPr/>
          <p:nvPr/>
        </p:nvCxnSpPr>
        <p:spPr>
          <a:xfrm>
            <a:off x="2823100" y="5927800"/>
            <a:ext cx="500100" cy="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24" name="Shape 124"/>
          <p:cNvCxnSpPr/>
          <p:nvPr/>
        </p:nvCxnSpPr>
        <p:spPr>
          <a:xfrm>
            <a:off x="1035850" y="6203425"/>
            <a:ext cx="553499" cy="180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 dirty="0" smtClean="0">
                <a:solidFill>
                  <a:srgbClr val="002060"/>
                </a:solidFill>
              </a:rPr>
              <a:t>Pozdrav a oslovení klienta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dirty="0" smtClean="0"/>
              <a:t>Dobrý den X ahoj, jaké další?</a:t>
            </a:r>
          </a:p>
          <a:p>
            <a:endParaRPr lang="cs-CZ" sz="2400" dirty="0" smtClean="0"/>
          </a:p>
          <a:p>
            <a:pPr lvl="0"/>
            <a:r>
              <a:rPr lang="cs-CZ" sz="2400" dirty="0" smtClean="0">
                <a:solidFill>
                  <a:srgbClr val="1F497D"/>
                </a:solidFill>
              </a:rPr>
              <a:t>O</a:t>
            </a:r>
            <a:r>
              <a:rPr lang="cs" sz="2400" dirty="0" smtClean="0">
                <a:solidFill>
                  <a:srgbClr val="1F497D"/>
                </a:solidFill>
              </a:rPr>
              <a:t>d kolika let vykáme? </a:t>
            </a:r>
          </a:p>
          <a:p>
            <a:pPr lvl="0"/>
            <a:endParaRPr lang="cs" sz="2400" dirty="0" smtClean="0">
              <a:solidFill>
                <a:srgbClr val="1F497D"/>
              </a:solidFill>
            </a:endParaRPr>
          </a:p>
          <a:p>
            <a:pPr lvl="0"/>
            <a:r>
              <a:rPr lang="cs" sz="2400" dirty="0" smtClean="0">
                <a:solidFill>
                  <a:srgbClr val="1F497D"/>
                </a:solidFill>
              </a:rPr>
              <a:t>Používáme k oslovení podpis klienta? Např. Dobrý den, Petře; Dobrý den, speedy? </a:t>
            </a:r>
          </a:p>
          <a:p>
            <a:pPr lvl="0"/>
            <a:endParaRPr lang="cs" sz="2400" dirty="0" smtClean="0">
              <a:solidFill>
                <a:srgbClr val="1F497D"/>
              </a:solidFill>
            </a:endParaRPr>
          </a:p>
          <a:p>
            <a:pPr lvl="0"/>
            <a:r>
              <a:rPr lang="cs" sz="2400" dirty="0" smtClean="0">
                <a:solidFill>
                  <a:srgbClr val="1F497D"/>
                </a:solidFill>
              </a:rPr>
              <a:t>Další otázky, související s IP:</a:t>
            </a:r>
          </a:p>
          <a:p>
            <a:pPr lvl="1"/>
            <a:r>
              <a:rPr lang="cs-CZ" sz="2400" dirty="0" smtClean="0">
                <a:solidFill>
                  <a:srgbClr val="1F497D"/>
                </a:solidFill>
              </a:rPr>
              <a:t>A</a:t>
            </a:r>
            <a:r>
              <a:rPr lang="cs" sz="2400" dirty="0" smtClean="0">
                <a:solidFill>
                  <a:srgbClr val="1F497D"/>
                </a:solidFill>
              </a:rPr>
              <a:t>nonymita – neznáme věk, pravé jméno, nebo pohlaví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 dirty="0" smtClean="0">
                <a:solidFill>
                  <a:srgbClr val="002060"/>
                </a:solidFill>
              </a:rPr>
              <a:t>Úvodní text, zpětná vazba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2000" dirty="0" smtClean="0"/>
              <a:t>Tzn. jak jsme pochopili dotaz tazatele</a:t>
            </a:r>
          </a:p>
          <a:p>
            <a:r>
              <a:rPr lang="pl-PL" sz="2000" dirty="0" smtClean="0"/>
              <a:t>Jak jsme pochopili zakázku?</a:t>
            </a:r>
          </a:p>
          <a:p>
            <a:pPr>
              <a:buNone/>
            </a:pPr>
            <a:endParaRPr lang="pl-PL" sz="2000" dirty="0" smtClean="0"/>
          </a:p>
          <a:p>
            <a:pPr>
              <a:buNone/>
            </a:pPr>
            <a:r>
              <a:rPr lang="cs-CZ" sz="1400" i="1" dirty="0" smtClean="0"/>
              <a:t>Dobrý den, Diano,</a:t>
            </a:r>
          </a:p>
          <a:p>
            <a:pPr>
              <a:buNone/>
            </a:pPr>
            <a:r>
              <a:rPr lang="cs-CZ" sz="1400" i="1" dirty="0" smtClean="0"/>
              <a:t>obracíte se na nás kvůli Vašemu vztahu s matkou, zejména kvůli Vašim hádkám. Zajímá Vás, jak byste měla nejlépe reagovat na matčiny komentáře a případné vyhrožování ohledně financování Vašeho studia a přitom si zachovat určitou důstojnost.</a:t>
            </a:r>
            <a:endParaRPr lang="pl-PL" sz="2000" dirty="0" smtClean="0"/>
          </a:p>
          <a:p>
            <a:endParaRPr lang="pl-PL" sz="2000" dirty="0" smtClean="0"/>
          </a:p>
          <a:p>
            <a:r>
              <a:rPr lang="pl-PL" sz="2000" dirty="0" smtClean="0"/>
              <a:t>Proč je zpětná vazba na začátku důležitá?</a:t>
            </a:r>
          </a:p>
          <a:p>
            <a:endParaRPr lang="pl-PL" sz="1600" dirty="0" smtClean="0"/>
          </a:p>
          <a:p>
            <a:r>
              <a:rPr lang="cs-CZ" sz="2000" dirty="0" smtClean="0"/>
              <a:t>V jakých případech je ZV důležitá ?</a:t>
            </a:r>
          </a:p>
          <a:p>
            <a:endParaRPr lang="cs-CZ" sz="2000" dirty="0" smtClean="0"/>
          </a:p>
          <a:p>
            <a:r>
              <a:rPr lang="cs-CZ" sz="2000" dirty="0" smtClean="0"/>
              <a:t>Co může ještě zaznít:</a:t>
            </a:r>
          </a:p>
          <a:p>
            <a:pPr lvl="1"/>
            <a:r>
              <a:rPr lang="cs" sz="2000" dirty="0" smtClean="0">
                <a:solidFill>
                  <a:srgbClr val="1F497D"/>
                </a:solidFill>
              </a:rPr>
              <a:t>ocenění snahy řešit problém</a:t>
            </a:r>
          </a:p>
          <a:p>
            <a:pPr lvl="1"/>
            <a:r>
              <a:rPr lang="cs-CZ" sz="2000" dirty="0" smtClean="0">
                <a:solidFill>
                  <a:srgbClr val="1F497D"/>
                </a:solidFill>
              </a:rPr>
              <a:t>V</a:t>
            </a:r>
            <a:r>
              <a:rPr lang="cs" sz="2000" dirty="0" smtClean="0">
                <a:solidFill>
                  <a:srgbClr val="1F497D"/>
                </a:solidFill>
              </a:rPr>
              <a:t>yjasnění účelu poradny možnosti reagovat na zakázku </a:t>
            </a:r>
          </a:p>
          <a:p>
            <a:pPr lvl="1"/>
            <a:endParaRPr lang="cs-CZ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" dirty="0" smtClean="0">
                <a:solidFill>
                  <a:srgbClr val="002060"/>
                </a:solidFill>
              </a:rPr>
              <a:t>Reakce na zakázku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Liší se podle individuální povahy dotazu:</a:t>
            </a:r>
          </a:p>
          <a:p>
            <a:pPr lvl="1"/>
            <a:r>
              <a:rPr lang="cs-CZ" dirty="0" smtClean="0"/>
              <a:t>Poskytnutí informací, odpověď na otázku</a:t>
            </a:r>
          </a:p>
          <a:p>
            <a:pPr lvl="1"/>
            <a:r>
              <a:rPr lang="cs-CZ" dirty="0" smtClean="0"/>
              <a:t>Rozvinutější reflexe a zpětná vazba, vyjádření vlastního postoje</a:t>
            </a:r>
          </a:p>
          <a:p>
            <a:pPr lvl="1"/>
            <a:r>
              <a:rPr lang="cs" dirty="0" smtClean="0">
                <a:solidFill>
                  <a:srgbClr val="1F497D"/>
                </a:solidFill>
              </a:rPr>
              <a:t>doporučení k využití služby s vyšší mírou osobního kontaktu</a:t>
            </a:r>
          </a:p>
          <a:p>
            <a:pPr lvl="1"/>
            <a:r>
              <a:rPr lang="cs-CZ" dirty="0" smtClean="0">
                <a:solidFill>
                  <a:srgbClr val="1F497D"/>
                </a:solidFill>
              </a:rPr>
              <a:t>V</a:t>
            </a:r>
            <a:r>
              <a:rPr lang="cs" dirty="0" smtClean="0">
                <a:solidFill>
                  <a:srgbClr val="1F497D"/>
                </a:solidFill>
              </a:rPr>
              <a:t>ětšinou nejdelší a nejdůležitější část dotazu</a:t>
            </a:r>
          </a:p>
          <a:p>
            <a:pPr lvl="1"/>
            <a:endParaRPr lang="cs" dirty="0" smtClean="0">
              <a:solidFill>
                <a:srgbClr val="1F497D"/>
              </a:solidFill>
            </a:endParaRPr>
          </a:p>
          <a:p>
            <a:r>
              <a:rPr lang="cs" dirty="0" smtClean="0">
                <a:solidFill>
                  <a:srgbClr val="1F497D"/>
                </a:solidFill>
              </a:rPr>
              <a:t>Co je důležité? </a:t>
            </a:r>
          </a:p>
          <a:p>
            <a:pPr lvl="1"/>
            <a:r>
              <a:rPr lang="cs-CZ" dirty="0" smtClean="0">
                <a:solidFill>
                  <a:srgbClr val="1F497D"/>
                </a:solidFill>
              </a:rPr>
              <a:t>D</a:t>
            </a:r>
            <a:r>
              <a:rPr lang="cs" dirty="0" smtClean="0">
                <a:solidFill>
                  <a:srgbClr val="1F497D"/>
                </a:solidFill>
              </a:rPr>
              <a:t>efinice zakázky</a:t>
            </a:r>
          </a:p>
          <a:p>
            <a:pPr lvl="1"/>
            <a:r>
              <a:rPr lang="cs-CZ" dirty="0" smtClean="0">
                <a:solidFill>
                  <a:srgbClr val="1F497D"/>
                </a:solidFill>
              </a:rPr>
              <a:t>D</a:t>
            </a:r>
            <a:r>
              <a:rPr lang="cs" dirty="0" smtClean="0">
                <a:solidFill>
                  <a:srgbClr val="1F497D"/>
                </a:solidFill>
              </a:rPr>
              <a:t>oplňující informace – místo, věk, historie řešení problémů </a:t>
            </a:r>
          </a:p>
          <a:p>
            <a:pPr lvl="1">
              <a:buNone/>
            </a:pPr>
            <a:endParaRPr lang="cs" dirty="0" smtClean="0">
              <a:solidFill>
                <a:srgbClr val="1F497D"/>
              </a:solidFill>
            </a:endParaRP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2060"/>
                </a:solidFill>
              </a:rPr>
              <a:t>(Důležité bonusy) + zakončení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Někdy k dotazu přidáváme klientem přímo nevyžádané informace </a:t>
            </a:r>
          </a:p>
          <a:p>
            <a:pPr lvl="1"/>
            <a:r>
              <a:rPr lang="cs-CZ" dirty="0" smtClean="0"/>
              <a:t>Závisí na typu poradny (např. drogová, poruchy příjmu poradny)</a:t>
            </a:r>
          </a:p>
          <a:p>
            <a:pPr lvl="1"/>
            <a:r>
              <a:rPr lang="cs-CZ" dirty="0" smtClean="0"/>
              <a:t>Na věku klienta</a:t>
            </a:r>
          </a:p>
          <a:p>
            <a:pPr lvl="1"/>
            <a:r>
              <a:rPr lang="cs-CZ" dirty="0" smtClean="0"/>
              <a:t>Na naléhavost dotazu</a:t>
            </a:r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r>
              <a:rPr lang="cs-CZ" sz="1600" i="1" dirty="0" smtClean="0"/>
              <a:t>Dobrý den chci se zeptat </a:t>
            </a:r>
            <a:r>
              <a:rPr lang="cs-CZ" sz="1600" i="1" dirty="0" err="1" smtClean="0"/>
              <a:t>kdyz</a:t>
            </a:r>
            <a:r>
              <a:rPr lang="cs-CZ" sz="1600" i="1" dirty="0" smtClean="0"/>
              <a:t> jsme jezdily </a:t>
            </a:r>
            <a:r>
              <a:rPr lang="cs-CZ" sz="1600" i="1" dirty="0" err="1" smtClean="0"/>
              <a:t>napriklad</a:t>
            </a:r>
            <a:r>
              <a:rPr lang="cs-CZ" sz="1600" i="1" dirty="0" smtClean="0"/>
              <a:t> na </a:t>
            </a:r>
            <a:r>
              <a:rPr lang="cs-CZ" sz="1600" i="1" dirty="0" err="1" smtClean="0"/>
              <a:t>zabavy</a:t>
            </a:r>
            <a:r>
              <a:rPr lang="cs-CZ" sz="1600" i="1" dirty="0" smtClean="0"/>
              <a:t> nebo si </a:t>
            </a:r>
            <a:r>
              <a:rPr lang="cs-CZ" sz="1600" i="1" dirty="0" err="1" smtClean="0"/>
              <a:t>sli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posedet</a:t>
            </a:r>
            <a:r>
              <a:rPr lang="cs-CZ" sz="1600" i="1" dirty="0" smtClean="0"/>
              <a:t> z </a:t>
            </a:r>
            <a:r>
              <a:rPr lang="cs-CZ" sz="1600" i="1" dirty="0" err="1" smtClean="0"/>
              <a:t>holkama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stacilo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me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malo</a:t>
            </a:r>
            <a:r>
              <a:rPr lang="cs-CZ" sz="1600" i="1" dirty="0" smtClean="0"/>
              <a:t> alkoholu a byla jsem v </a:t>
            </a:r>
            <a:r>
              <a:rPr lang="cs-CZ" sz="1600" i="1" dirty="0" err="1" smtClean="0"/>
              <a:t>nalade</a:t>
            </a:r>
            <a:r>
              <a:rPr lang="cs-CZ" sz="1600" i="1" dirty="0" smtClean="0"/>
              <a:t> a </a:t>
            </a:r>
            <a:r>
              <a:rPr lang="cs-CZ" sz="1600" i="1" dirty="0" err="1" smtClean="0"/>
              <a:t>ted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muzu</a:t>
            </a:r>
            <a:r>
              <a:rPr lang="cs-CZ" sz="1600" i="1" dirty="0" smtClean="0"/>
              <a:t> vypit litr vina a skoro to na sobe </a:t>
            </a:r>
            <a:r>
              <a:rPr lang="cs-CZ" sz="1600" i="1" dirty="0" err="1" smtClean="0"/>
              <a:t>necitim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nevim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cim</a:t>
            </a:r>
            <a:r>
              <a:rPr lang="cs-CZ" sz="1600" i="1" dirty="0" smtClean="0"/>
              <a:t> to je nemohly byt? </a:t>
            </a:r>
          </a:p>
          <a:p>
            <a:pPr lvl="1">
              <a:buNone/>
            </a:pPr>
            <a:r>
              <a:rPr lang="cs-CZ" sz="1600" i="1" dirty="0" smtClean="0"/>
              <a:t>Monika 16</a:t>
            </a:r>
          </a:p>
          <a:p>
            <a:pPr lvl="1">
              <a:buNone/>
            </a:pPr>
            <a:endParaRPr lang="cs-CZ" i="1" dirty="0" smtClean="0"/>
          </a:p>
          <a:p>
            <a:r>
              <a:rPr lang="cs-CZ" dirty="0" smtClean="0"/>
              <a:t>Shrnutí, důležitá odporučení, odkázání na f2f/telefonické poradenství</a:t>
            </a:r>
          </a:p>
          <a:p>
            <a:pPr lvl="0" indent="596900">
              <a:lnSpc>
                <a:spcPct val="115000"/>
              </a:lnSpc>
              <a:buClr>
                <a:srgbClr val="000000"/>
              </a:buClr>
              <a:buSzPct val="61111"/>
              <a:buNone/>
            </a:pPr>
            <a:r>
              <a:rPr lang="cs" sz="2000" dirty="0" smtClean="0">
                <a:solidFill>
                  <a:srgbClr val="1F497D"/>
                </a:solidFill>
              </a:rPr>
              <a:t>• doporučení k využití služby s vyšší mírou osobního kontaktu </a:t>
            </a:r>
          </a:p>
          <a:p>
            <a:pPr lvl="0" indent="596900">
              <a:lnSpc>
                <a:spcPct val="115000"/>
              </a:lnSpc>
              <a:buClr>
                <a:srgbClr val="000000"/>
              </a:buClr>
              <a:buSzPct val="61111"/>
              <a:buNone/>
            </a:pPr>
            <a:r>
              <a:rPr lang="cs" sz="2000" dirty="0" smtClean="0">
                <a:solidFill>
                  <a:srgbClr val="1F497D"/>
                </a:solidFill>
              </a:rPr>
              <a:t>• závěr s povzbuzením </a:t>
            </a:r>
          </a:p>
          <a:p>
            <a:endParaRPr lang="cs-CZ" sz="2000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Typy zakončení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Terezo, moc Vám držím palce, abyste tuto nelehkou životní fázi dokázala zvládnout!</a:t>
            </a:r>
          </a:p>
          <a:p>
            <a:pPr>
              <a:buNone/>
            </a:pPr>
            <a:endParaRPr lang="cs-CZ" sz="2000" dirty="0" smtClean="0"/>
          </a:p>
          <a:p>
            <a:r>
              <a:rPr lang="cs-CZ" sz="2000" dirty="0" smtClean="0"/>
              <a:t>XXX</a:t>
            </a:r>
          </a:p>
          <a:p>
            <a:endParaRPr lang="cs-CZ" sz="2000" dirty="0" smtClean="0"/>
          </a:p>
          <a:p>
            <a:r>
              <a:rPr lang="cs-CZ" sz="2000" dirty="0" smtClean="0"/>
              <a:t>Terezo, pevně věřím, že tuto nelehkou životní situaci zvládnete</a:t>
            </a:r>
          </a:p>
          <a:p>
            <a:endParaRPr lang="cs-CZ" sz="2000" dirty="0" smtClean="0"/>
          </a:p>
          <a:p>
            <a:r>
              <a:rPr lang="cs-CZ" sz="2000" dirty="0" smtClean="0"/>
              <a:t>XXX</a:t>
            </a:r>
          </a:p>
          <a:p>
            <a:endParaRPr lang="cs-CZ" sz="2000" dirty="0" smtClean="0"/>
          </a:p>
          <a:p>
            <a:r>
              <a:rPr lang="cs-CZ" sz="2000" dirty="0" smtClean="0"/>
              <a:t>Terezo, nepochybuji, že v této nelehké životní situaci obstojíte a budete šťastná. </a:t>
            </a:r>
          </a:p>
          <a:p>
            <a:endParaRPr lang="cs-CZ" sz="2000" dirty="0" smtClean="0"/>
          </a:p>
          <a:p>
            <a:r>
              <a:rPr lang="cs-CZ" sz="2000" dirty="0" smtClean="0"/>
              <a:t>XXX</a:t>
            </a:r>
          </a:p>
          <a:p>
            <a:endParaRPr lang="cs-CZ" sz="2000" dirty="0" smtClean="0"/>
          </a:p>
          <a:p>
            <a:r>
              <a:rPr lang="cs-CZ" sz="2000" dirty="0" smtClean="0"/>
              <a:t>Za tým poradny /// Vaše poradna /// „jméno“</a:t>
            </a:r>
            <a:endParaRPr lang="cs-CZ"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cs" dirty="0">
                <a:solidFill>
                  <a:srgbClr val="002060"/>
                </a:solidFill>
              </a:rPr>
              <a:t>Poradenský dotaz - strategie řešení</a:t>
            </a:r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cs" sz="2400" dirty="0"/>
              <a:t>práce s informacemi</a:t>
            </a:r>
          </a:p>
          <a:p>
            <a:pPr marL="457200" lvl="0" indent="-3810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cs" sz="2400" dirty="0"/>
              <a:t>respektování zakázky</a:t>
            </a:r>
          </a:p>
          <a:p>
            <a:pPr marL="457200" lvl="0" indent="-3810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cs" sz="2400" dirty="0"/>
              <a:t>odpověď adekvátní klientovi</a:t>
            </a:r>
          </a:p>
          <a:p>
            <a:pPr marL="457200" lvl="0" indent="-3810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cs" sz="2400" dirty="0"/>
              <a:t>posilování klientových kompetencí</a:t>
            </a:r>
          </a:p>
          <a:p>
            <a:pPr marL="457200" lvl="0" indent="-3810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cs" sz="2400" dirty="0"/>
              <a:t>rady a práce s nimi</a:t>
            </a:r>
          </a:p>
          <a:p>
            <a:pPr marL="457200" lvl="0" indent="-3810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cs" sz="2400" dirty="0"/>
              <a:t>těžiště pomoci</a:t>
            </a:r>
          </a:p>
          <a:p>
            <a:pPr marL="457200" lvl="0" indent="-3810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cs" sz="2400" dirty="0"/>
              <a:t>práce s emocemi</a:t>
            </a:r>
          </a:p>
          <a:p>
            <a:pPr marL="457200" lvl="0" indent="-3810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cs" sz="2400" dirty="0"/>
              <a:t>podpora a ocenění klienta</a:t>
            </a:r>
          </a:p>
          <a:p>
            <a:pPr marL="457200" lvl="0" indent="-3810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cs" sz="2400" dirty="0"/>
              <a:t>opakované kontakty</a:t>
            </a:r>
          </a:p>
          <a:p>
            <a:pPr marL="457200" lvl="0" indent="-3810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cs" sz="2400" dirty="0"/>
              <a:t>hranice a prevence navazování klientů</a:t>
            </a:r>
          </a:p>
          <a:p>
            <a:endParaRPr dirty="0"/>
          </a:p>
          <a:p>
            <a:pPr lvl="0">
              <a:buNone/>
            </a:pPr>
            <a:r>
              <a:rPr lang="cs" dirty="0"/>
              <a:t>zdroj: Horská et al, 2010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endParaRPr dirty="0"/>
          </a:p>
        </p:txBody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 rot="-6015">
            <a:off x="457193" y="1859465"/>
            <a:ext cx="8229612" cy="455850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  <a:p>
            <a:pPr lvl="0" rtl="0">
              <a:buClr>
                <a:srgbClr val="000000"/>
              </a:buClr>
              <a:buSzPct val="45833"/>
              <a:buFont typeface="Arial"/>
              <a:buNone/>
            </a:pPr>
            <a:r>
              <a:rPr lang="cs" sz="2400" dirty="0"/>
              <a:t>Další podněty k zamyšlení..</a:t>
            </a:r>
          </a:p>
          <a:p>
            <a:pPr marL="457200" lvl="0" indent="-342900" rtl="0">
              <a:buClr>
                <a:schemeClr val="dk2"/>
              </a:buClr>
              <a:buSzPct val="124999"/>
              <a:buFont typeface="Arial"/>
              <a:buChar char="•"/>
            </a:pPr>
            <a:r>
              <a:rPr lang="cs" sz="2400" dirty="0" smtClean="0"/>
              <a:t>podpis </a:t>
            </a:r>
            <a:r>
              <a:rPr lang="cs" sz="2400" dirty="0"/>
              <a:t>klienta, gramatika</a:t>
            </a:r>
          </a:p>
          <a:p>
            <a:pPr marL="457200" lvl="0" indent="-342900" rtl="0">
              <a:buClr>
                <a:schemeClr val="dk2"/>
              </a:buClr>
              <a:buSzPct val="124999"/>
              <a:buFont typeface="Arial"/>
              <a:buChar char="•"/>
            </a:pPr>
            <a:r>
              <a:rPr lang="cs" sz="2400" dirty="0"/>
              <a:t>tvořivost vs. schematizace...</a:t>
            </a:r>
          </a:p>
          <a:p>
            <a:endParaRPr dirty="0"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cs" dirty="0">
                <a:solidFill>
                  <a:schemeClr val="tx1"/>
                </a:solidFill>
              </a:rPr>
              <a:t>Zakázka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457200" y="1780888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buNone/>
            </a:pPr>
            <a:r>
              <a:rPr lang="cs-CZ" sz="3200" dirty="0" smtClean="0"/>
              <a:t>- Očekávání klienta od poradenského procesu.</a:t>
            </a:r>
            <a:endParaRPr dirty="0"/>
          </a:p>
          <a:p>
            <a:pPr>
              <a:buNone/>
            </a:pPr>
            <a:r>
              <a:rPr lang="cs-CZ" dirty="0" smtClean="0"/>
              <a:t>- </a:t>
            </a:r>
            <a:endParaRPr dirty="0"/>
          </a:p>
          <a:p>
            <a:endParaRPr dirty="0"/>
          </a:p>
          <a:p>
            <a:pPr lvl="0" rtl="0">
              <a:buNone/>
            </a:pPr>
            <a:r>
              <a:rPr lang="cs" sz="3000" dirty="0"/>
              <a:t>Druhy:</a:t>
            </a:r>
          </a:p>
          <a:p>
            <a:pPr marL="914400" lvl="1" indent="-419100" rtl="0"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cs" sz="3000" dirty="0"/>
              <a:t>zjevná x skrytá</a:t>
            </a:r>
          </a:p>
          <a:p>
            <a:pPr marL="914400" lvl="1" indent="-419100" rtl="0"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cs" sz="3000" dirty="0"/>
              <a:t>legitimní x nelegitimní</a:t>
            </a:r>
          </a:p>
          <a:p>
            <a:pPr marL="914400" lvl="1" indent="-419100" rtl="0"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cs" sz="3000" dirty="0"/>
              <a:t>legitimní avšak nesplnitelná prostřednictvím IP</a:t>
            </a:r>
          </a:p>
          <a:p>
            <a:endParaRPr dirty="0"/>
          </a:p>
          <a:p>
            <a:endParaRPr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cs" dirty="0">
                <a:solidFill>
                  <a:srgbClr val="002060"/>
                </a:solidFill>
              </a:rPr>
              <a:t>Kritéria kvality</a:t>
            </a:r>
          </a:p>
        </p:txBody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cs" sz="2400" dirty="0"/>
              <a:t>Veselský (2011) udává následující kritéria kvality poradenské odpovědi,</a:t>
            </a:r>
          </a:p>
          <a:p>
            <a:pPr lvl="0" rtl="0">
              <a:buNone/>
            </a:pPr>
            <a:r>
              <a:rPr lang="cs" sz="2400" dirty="0"/>
              <a:t>  odpověď by měla být:</a:t>
            </a:r>
          </a:p>
          <a:p>
            <a:endParaRPr sz="2400" dirty="0"/>
          </a:p>
          <a:p>
            <a:pPr marL="457200" lvl="0" indent="-3429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cs" sz="2400" dirty="0"/>
              <a:t>podporující</a:t>
            </a:r>
          </a:p>
          <a:p>
            <a:pPr marL="457200" lvl="0" indent="-3429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cs" sz="2400" dirty="0"/>
              <a:t>respektující</a:t>
            </a:r>
          </a:p>
          <a:p>
            <a:pPr marL="457200" lvl="0" indent="-3429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cs" sz="2400" dirty="0"/>
              <a:t>seriózní</a:t>
            </a:r>
          </a:p>
          <a:p>
            <a:pPr marL="457200" lvl="0" indent="-3429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cs-CZ" sz="2400" dirty="0" smtClean="0"/>
              <a:t>Z</a:t>
            </a:r>
            <a:r>
              <a:rPr lang="cs" sz="2400" dirty="0" smtClean="0"/>
              <a:t>angažovaná</a:t>
            </a:r>
          </a:p>
          <a:p>
            <a:pPr marL="457200" lvl="0" indent="-342900">
              <a:buClr>
                <a:schemeClr val="dk2"/>
              </a:buClr>
              <a:buSzPct val="166666"/>
              <a:buFont typeface="Arial"/>
              <a:buChar char="•"/>
            </a:pPr>
            <a:endParaRPr lang="cs" sz="2400" dirty="0" smtClean="0"/>
          </a:p>
          <a:p>
            <a:pPr marL="457200"/>
            <a:r>
              <a:rPr lang="cs-CZ" sz="2400" dirty="0" smtClean="0"/>
              <a:t>K</a:t>
            </a:r>
            <a:r>
              <a:rPr lang="cs" sz="2400" dirty="0" smtClean="0"/>
              <a:t>omentování dotazu – práce v týmu??</a:t>
            </a:r>
          </a:p>
          <a:p>
            <a:pPr marL="457200"/>
            <a:endParaRPr lang="cs" sz="2400" dirty="0" smtClean="0"/>
          </a:p>
          <a:p>
            <a:pPr marL="457200" lvl="0" indent="-342900">
              <a:buClr>
                <a:schemeClr val="dk2"/>
              </a:buClr>
              <a:buSzPct val="166666"/>
              <a:buFont typeface="Arial"/>
              <a:buChar char="•"/>
            </a:pPr>
            <a:endParaRPr lang="cs" sz="2400" dirty="0"/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Cvičení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i="1" dirty="0" smtClean="0"/>
              <a:t>Zkuste jednotlivě odpovědět + získat komentář od kolegy ve dvojici (40 min)</a:t>
            </a:r>
          </a:p>
          <a:p>
            <a:endParaRPr lang="cs-CZ" i="1" dirty="0" smtClean="0"/>
          </a:p>
          <a:p>
            <a:r>
              <a:rPr lang="cs-CZ" i="1" dirty="0" smtClean="0"/>
              <a:t>Dobrý den, stres způsobený hrazením závazků jsem v rámci možností schopen zvládat už tím, že jsem schopen závazky neustále sice pomalu ale přece jenom snižovat. Mám spíš problém s celkovou situací v životě, kdy k základnímu zlomu došlo v březnu 2012 - tehdy jsem byl informován že moje bývalá žena a matka našich dětí se rozhodla je dát pryč - pro mě v tu chvíli neexistovalo jiné řešení, než si vzít děti k sobě a přepracovat celý život pro péči o ně - ale zároveň to má i dvě velká negativa - jednak i v kombinaci se zdravotním stavem nejsem schopen zavadit o stabilní zaměstnání a druhým velkým negativem je téměř úplná uzavřenost mimo společnost. Toto vyvolává i občasné stres s dospívání a nástupu </a:t>
            </a:r>
            <a:r>
              <a:rPr lang="cs-CZ" i="1" dirty="0" err="1" smtClean="0"/>
              <a:t>pubery</a:t>
            </a:r>
            <a:r>
              <a:rPr lang="cs-CZ" i="1" dirty="0" smtClean="0"/>
              <a:t> u dvou starších dětí - a protože nebo spíš díky bohu jsem nespadl do závislost ani na alkoholu, ani jsem se nevrátil k cigaretám, přesto se občas hledám těžko sílu k tomu jít dál - vím, že dětem bude potřebovat se věnovat ještě </a:t>
            </a:r>
            <a:r>
              <a:rPr lang="cs-CZ" i="1" dirty="0" err="1" smtClean="0"/>
              <a:t>alespon</a:t>
            </a:r>
            <a:r>
              <a:rPr lang="cs-CZ" i="1" dirty="0" smtClean="0"/>
              <a:t> (tomu nejmladšímu) 11 let....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DÚ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000" dirty="0" smtClean="0"/>
              <a:t>3 role (každý si v trojici zkusí jednu roli):</a:t>
            </a:r>
          </a:p>
          <a:p>
            <a:pPr lvl="1"/>
            <a:r>
              <a:rPr lang="cs-CZ" sz="2000" dirty="0" smtClean="0"/>
              <a:t>Tazatel (přichází s tématem, které zná – od sebe, od někoho z okolí)</a:t>
            </a:r>
          </a:p>
          <a:p>
            <a:pPr lvl="1"/>
            <a:r>
              <a:rPr lang="cs-CZ" sz="2000" dirty="0" smtClean="0"/>
              <a:t>Odpovídající</a:t>
            </a:r>
          </a:p>
          <a:p>
            <a:pPr lvl="1"/>
            <a:r>
              <a:rPr lang="cs-CZ" sz="2000" dirty="0" smtClean="0"/>
              <a:t>Komentující</a:t>
            </a:r>
          </a:p>
          <a:p>
            <a:endParaRPr lang="cs-CZ" sz="2000" dirty="0" smtClean="0"/>
          </a:p>
          <a:p>
            <a:r>
              <a:rPr lang="cs-CZ" sz="2000" dirty="0" smtClean="0"/>
              <a:t>přijetí el. pošty -- zjišťování zakázky -  formulace odpovědi - konzultace odpovědi- reformulace odpovědi - odeslání odpovědi</a:t>
            </a:r>
          </a:p>
          <a:p>
            <a:endParaRPr lang="cs-CZ" sz="2000" dirty="0" smtClean="0"/>
          </a:p>
          <a:p>
            <a:r>
              <a:rPr lang="cs-CZ" sz="2000" dirty="0" smtClean="0"/>
              <a:t>Odeslat </a:t>
            </a:r>
            <a:r>
              <a:rPr lang="cs-CZ" sz="2000" dirty="0" err="1" smtClean="0"/>
              <a:t>Z</a:t>
            </a:r>
            <a:r>
              <a:rPr lang="cs-CZ" sz="2000" dirty="0" smtClean="0"/>
              <a:t>.Šilhanové před příštím seminářem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cs" dirty="0">
                <a:solidFill>
                  <a:srgbClr val="002060"/>
                </a:solidFill>
              </a:rPr>
              <a:t>Literatura</a:t>
            </a:r>
            <a:r>
              <a:rPr lang="cs" dirty="0"/>
              <a:t>:</a:t>
            </a:r>
          </a:p>
        </p:txBody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457200" y="1704688"/>
            <a:ext cx="8395199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cs"/>
              <a:t>HORSKÁ, Bohuslava, Andrea LÁSKOVÁ a Ladislav PTÁČEK. Internet jako cesta pomoci: internetové poradenství pro pomáhající profese. Vyd. 1. Praha: Sociologické nakladatelství (SLON), 2010</a:t>
            </a:r>
          </a:p>
          <a:p>
            <a:endParaRPr/>
          </a:p>
          <a:p>
            <a:pPr lvl="0" rtl="0">
              <a:buNone/>
            </a:pPr>
            <a:r>
              <a:rPr lang="cs"/>
              <a:t>Lásková, A. Internetové poradenství v kontextu linek důvěry. Přednáška na konferenci. </a:t>
            </a:r>
          </a:p>
          <a:p>
            <a:pPr lvl="0" rtl="0">
              <a:buNone/>
            </a:pPr>
            <a:r>
              <a:rPr lang="cs"/>
              <a:t>dostupné z: </a:t>
            </a:r>
            <a:r>
              <a:rPr lang="cs">
                <a:solidFill>
                  <a:srgbClr val="1F497D"/>
                </a:solidFill>
              </a:rPr>
              <a:t>http://www.ksoc.upol.cz/fileadmin/ksa/veda-vyzkum/sbornik_prispevku_online.pdf</a:t>
            </a:r>
          </a:p>
          <a:p>
            <a:endParaRPr/>
          </a:p>
          <a:p>
            <a:endParaRPr/>
          </a:p>
          <a:p>
            <a:pPr>
              <a:buNone/>
            </a:pPr>
            <a:r>
              <a:rPr lang="cs"/>
              <a:t>Veselský, P. Hledání kvality- již 10 let na cestě. Přednáška na konferenci. dostupné z </a:t>
            </a:r>
            <a:r>
              <a:rPr lang="cs">
                <a:solidFill>
                  <a:srgbClr val="1F497D"/>
                </a:solidFill>
              </a:rPr>
              <a:t>http://www.ksoc.upol.cz/fileadmin/ksa/veda-vyzkum/sbornik_prispevku_online.pdf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Druhy zakázek v praxi…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i="1" dirty="0" smtClean="0"/>
              <a:t>Dobrý den,měl bych asi jen jednu otázku, odpovědi na internetu jsou ale zdaleka odlišné či velice složité.Chtěl bych se zeptat jaký je rozdíl mezi "motivací" a "motivem" ,četl jsem o tom hodně ale stále nemůžu přijít (pochopit spíše) na ten hlavní či rozhodující. Velmi Děkuji. </a:t>
            </a:r>
            <a:r>
              <a:rPr lang="cs-CZ" dirty="0" smtClean="0"/>
              <a:t>Marián</a:t>
            </a:r>
          </a:p>
          <a:p>
            <a:endParaRPr lang="cs-CZ" i="1" dirty="0" smtClean="0"/>
          </a:p>
          <a:p>
            <a:r>
              <a:rPr lang="cs-CZ" i="1" dirty="0" smtClean="0"/>
              <a:t>Dobrý den, řežu se už asi půl roku a potřebuji poradit jak to někomu říct? Prostě nevím jak začít větou atd..Prosím o pomoc.</a:t>
            </a:r>
            <a:r>
              <a:rPr lang="cs-CZ" dirty="0" smtClean="0"/>
              <a:t> Anonym</a:t>
            </a:r>
          </a:p>
          <a:p>
            <a:endParaRPr lang="cs-CZ" i="1" dirty="0" smtClean="0"/>
          </a:p>
          <a:p>
            <a:r>
              <a:rPr lang="cs-CZ" i="1" dirty="0" smtClean="0"/>
              <a:t>Dobrý den, potřebovala bych poradit jak připravit pervitin k nitrožilní aplikaci, a jak správně píchnou. Nějakou představu mám, párkrát jsem to viděla ale nerada bych něco udělala špatně. Děkuji</a:t>
            </a:r>
          </a:p>
          <a:p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467544" y="188640"/>
            <a:ext cx="7315499" cy="1351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cs" dirty="0">
                <a:solidFill>
                  <a:srgbClr val="002060"/>
                </a:solidFill>
              </a:rPr>
              <a:t>Zakázka</a:t>
            </a:r>
            <a:r>
              <a:rPr lang="cs" dirty="0"/>
              <a:t>...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cs" dirty="0"/>
              <a:t>
</a:t>
            </a:r>
            <a:r>
              <a:rPr lang="cs" sz="3000" dirty="0"/>
              <a:t>Jak ji najít...</a:t>
            </a:r>
          </a:p>
          <a:p>
            <a:endParaRPr dirty="0"/>
          </a:p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cs" sz="3000" dirty="0"/>
              <a:t>brainstorming</a:t>
            </a:r>
          </a:p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cs" sz="3000" dirty="0"/>
              <a:t>potřeby klienta jako další vodítko</a:t>
            </a:r>
          </a:p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cs" sz="3000" dirty="0"/>
              <a:t>hypotéza v zakázce</a:t>
            </a:r>
          </a:p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cs" sz="3000" dirty="0"/>
              <a:t>fenomén sdělení</a:t>
            </a:r>
          </a:p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cs" sz="3000" dirty="0"/>
              <a:t>celkové vyznění</a:t>
            </a:r>
          </a:p>
          <a:p>
            <a:endParaRPr dirty="0"/>
          </a:p>
          <a:p>
            <a:endParaRPr dirty="0"/>
          </a:p>
          <a:p>
            <a:pPr lvl="0" algn="ctr">
              <a:buNone/>
            </a:pPr>
            <a:r>
              <a:rPr lang="cs" sz="3000" dirty="0"/>
              <a:t>....věta s otazníkem není totéž, co zakázka.....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Cvičení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i="1" dirty="0" smtClean="0"/>
              <a:t>Dobrý den, stres způsobený hrazením závazků jsem v rámci možností schopen zvládat už tím, že jsem schopen závazky neustále sice pomalu ale přece jenom snižovat. Mám spíš problém s celkovou situací v životě, kdy k základnímu zlomu došlo v březnu 2012 - tehdy jsem byl informován že moje bývalá žena a matka našich dětí se rozhodla je dát pryč - pro mě v tu chvíli neexistovalo jiné řešení, než si vzít děti k sobě a přepracovat celý život pro péči o ně - ale zároveň to má i dvě velká negativa - jednak i v kombinaci se zdravotním stavem nejsem schopen zavadit o stabilní zaměstnání a druhým velkým negativem je téměř úplná uzavřenost mimo společnost. Toto vyvolává i občasné stres s dospívání a nástupu </a:t>
            </a:r>
            <a:r>
              <a:rPr lang="cs-CZ" i="1" dirty="0" err="1" smtClean="0"/>
              <a:t>pubery</a:t>
            </a:r>
            <a:r>
              <a:rPr lang="cs-CZ" i="1" dirty="0" smtClean="0"/>
              <a:t> u dvou starších dětí - a protože nebo spíš díky bohu jsem nespadl do závislost ani na alkoholu, ani jsem se nevrátil k cigaretám, přesto se občas hledám těžko sílu k tomu jít dál - vím, že dětem bude potřebovat se věnovat ještě </a:t>
            </a:r>
            <a:r>
              <a:rPr lang="cs-CZ" i="1" dirty="0" err="1" smtClean="0"/>
              <a:t>alespon</a:t>
            </a:r>
            <a:r>
              <a:rPr lang="cs-CZ" i="1" dirty="0" smtClean="0"/>
              <a:t> (tomu nejmladšímu) 11 let....</a:t>
            </a:r>
            <a:endParaRPr lang="cs-CZ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" dirty="0" smtClean="0">
                <a:solidFill>
                  <a:srgbClr val="002060"/>
                </a:solidFill>
              </a:rPr>
              <a:t>Typologie e-mailů v poradně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cs" sz="2400" dirty="0" smtClean="0"/>
          </a:p>
          <a:p>
            <a:r>
              <a:rPr lang="cs" b="1" dirty="0" smtClean="0"/>
              <a:t>Poradenské:</a:t>
            </a:r>
            <a:r>
              <a:rPr lang="cs" dirty="0" smtClean="0"/>
              <a:t> </a:t>
            </a:r>
            <a:r>
              <a:rPr lang="cs-CZ" dirty="0" smtClean="0"/>
              <a:t>V poradenských e-mailech se objevuje velmi rozsáhlý </a:t>
            </a:r>
            <a:r>
              <a:rPr lang="cs-CZ" dirty="0" err="1" smtClean="0"/>
              <a:t>tématický</a:t>
            </a:r>
            <a:r>
              <a:rPr lang="cs-CZ" dirty="0" smtClean="0"/>
              <a:t> záběr. Mezi nejčastější témata patří vztahové problémy, rodinné,partnerské, zdravotní/psychologické, vzdělávací. Často ventilovaná je bezradnost, nerozhodnost, váhavost, pochybnost, ambivalence, ale také rozhodnutí ke změně určitého stavu, kdy klient vlastně požaduje jen potvrzení správnosti svého rozhodnutí.</a:t>
            </a:r>
          </a:p>
          <a:p>
            <a:endParaRPr lang="cs" b="1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1400" i="1" dirty="0" smtClean="0"/>
              <a:t>Ahoj, nedávno mi jedna holka dala najevo ze se jí líbím, ona se mi líbí taky a rád bych s ní chodil. Jediným problémem je to že se v poslední době dostala do špatné společnosti a začala pít a kouřit. Bojím se tudíž že bych po nátlaku z její strany a ze strany jejích kamarádů nakonec podlehl a začal taky. Co mám dělat?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cs" dirty="0">
                <a:solidFill>
                  <a:srgbClr val="002060"/>
                </a:solidFill>
              </a:rPr>
              <a:t>Typologie e-mailů v poradně</a:t>
            </a:r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517100" y="2168863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cs" sz="2800" b="1" dirty="0" smtClean="0"/>
              <a:t>testovací/zneužívací:</a:t>
            </a:r>
            <a:r>
              <a:rPr lang="pt-BR" sz="2800" dirty="0" smtClean="0"/>
              <a:t> klient testuje poradnu dříve, než se svěří se svým problémem.</a:t>
            </a:r>
            <a:endParaRPr lang="cs-CZ" sz="2800" dirty="0" smtClean="0"/>
          </a:p>
          <a:p>
            <a:pPr>
              <a:buNone/>
            </a:pPr>
            <a:endParaRPr lang="pt-BR" sz="2800" dirty="0" smtClean="0"/>
          </a:p>
          <a:p>
            <a:pPr>
              <a:buNone/>
            </a:pPr>
            <a:r>
              <a:rPr lang="cs-CZ" sz="2000" i="1" dirty="0" smtClean="0"/>
              <a:t>Poraďte mi, jak mám odmítat přehlídky v prádle, hrozně se stydím. </a:t>
            </a:r>
            <a:r>
              <a:rPr lang="en-US" sz="2000" i="1" dirty="0" err="1" smtClean="0"/>
              <a:t>Taťána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Kuchařová</a:t>
            </a:r>
            <a:r>
              <a:rPr lang="en-US" sz="2000" i="1" dirty="0" smtClean="0"/>
              <a:t>, Miss World 2007.</a:t>
            </a:r>
            <a:endParaRPr lang="cs-CZ" sz="2000" i="1" dirty="0" smtClean="0"/>
          </a:p>
          <a:p>
            <a:pPr>
              <a:buNone/>
            </a:pPr>
            <a:endParaRPr lang="cs-CZ" sz="2000" i="1" dirty="0" smtClean="0"/>
          </a:p>
          <a:p>
            <a:pPr>
              <a:buNone/>
            </a:pPr>
            <a:r>
              <a:rPr lang="cs-CZ" sz="2000" dirty="0" smtClean="0"/>
              <a:t>Klient testovacího e-mailu má zájem o naši pomoc, zatímco klient zneužívajícího e-mailu nás zneužívá k uspokojení svých potřeb. U testovacího e-mailu necháváme otevřený prostor pro další komunikaci, kdežto u zneužívajícího e-mailu tento prostor uzavíráme.</a:t>
            </a:r>
            <a:endParaRPr lang="cs-CZ" sz="2000" i="1" dirty="0" smtClean="0"/>
          </a:p>
          <a:p>
            <a:pPr>
              <a:buNone/>
            </a:pPr>
            <a:endParaRPr lang="cs" sz="280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" dirty="0" smtClean="0">
                <a:solidFill>
                  <a:srgbClr val="002060"/>
                </a:solidFill>
              </a:rPr>
              <a:t>Typologie e-mailů v poradně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0" indent="-419100"/>
            <a:r>
              <a:rPr lang="cs-CZ" sz="2400" b="1" dirty="0" smtClean="0"/>
              <a:t>I</a:t>
            </a:r>
            <a:r>
              <a:rPr lang="cs" sz="2400" b="1" dirty="0" smtClean="0"/>
              <a:t>nformační: </a:t>
            </a:r>
            <a:r>
              <a:rPr lang="cs-CZ" sz="2400" dirty="0" smtClean="0"/>
              <a:t>dotazy ve formě žádosti o informace</a:t>
            </a:r>
          </a:p>
          <a:p>
            <a:pPr marL="457200" lvl="0" indent="-419100">
              <a:buNone/>
            </a:pPr>
            <a:endParaRPr lang="cs-CZ" sz="2400" b="1" dirty="0" smtClean="0"/>
          </a:p>
          <a:p>
            <a:pPr marL="457200" lvl="0" indent="-419100">
              <a:buNone/>
            </a:pPr>
            <a:r>
              <a:rPr lang="cs-CZ" i="1" dirty="0" smtClean="0"/>
              <a:t>dobry den </a:t>
            </a:r>
            <a:r>
              <a:rPr lang="cs-CZ" i="1" dirty="0" err="1" smtClean="0"/>
              <a:t>pred</a:t>
            </a:r>
            <a:r>
              <a:rPr lang="cs-CZ" i="1" dirty="0" smtClean="0"/>
              <a:t> 2 </a:t>
            </a:r>
            <a:r>
              <a:rPr lang="cs-CZ" i="1" dirty="0" err="1" smtClean="0"/>
              <a:t>tydnama</a:t>
            </a:r>
            <a:r>
              <a:rPr lang="cs-CZ" i="1" dirty="0" smtClean="0"/>
              <a:t> sem mel jeden potah z brka </a:t>
            </a:r>
            <a:r>
              <a:rPr lang="cs-CZ" i="1" dirty="0" err="1" smtClean="0"/>
              <a:t>chtel</a:t>
            </a:r>
            <a:r>
              <a:rPr lang="cs-CZ" i="1" dirty="0" smtClean="0"/>
              <a:t> bych se zeptat jestli to </a:t>
            </a:r>
            <a:r>
              <a:rPr lang="cs-CZ" i="1" dirty="0" err="1" smtClean="0"/>
              <a:t>jeste</a:t>
            </a:r>
            <a:r>
              <a:rPr lang="cs-CZ" i="1" dirty="0" smtClean="0"/>
              <a:t> mam v krvi a moci dekuju za </a:t>
            </a:r>
            <a:r>
              <a:rPr lang="cs-CZ" i="1" dirty="0" err="1" smtClean="0"/>
              <a:t>odpoved</a:t>
            </a:r>
            <a:endParaRPr lang="cs" b="1" i="1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" dirty="0" smtClean="0">
                <a:solidFill>
                  <a:srgbClr val="002060"/>
                </a:solidFill>
              </a:rPr>
              <a:t>Typologie e-mailů v poradně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000" b="1" dirty="0" smtClean="0"/>
              <a:t>N</a:t>
            </a:r>
            <a:r>
              <a:rPr lang="cs" sz="2000" b="1" dirty="0" smtClean="0"/>
              <a:t>aléhavé: </a:t>
            </a:r>
            <a:r>
              <a:rPr lang="cs-CZ" sz="2000" dirty="0" smtClean="0"/>
              <a:t>v těchto mailech se obracejí klienti na internetové poradenství v nejrůznějších typech krizí. Naléhavý e-mail na nás také může působit jako výkřik klienta a to i přes absenci auditivních dojmů.</a:t>
            </a:r>
          </a:p>
          <a:p>
            <a:endParaRPr lang="cs-CZ" sz="2000" b="1" dirty="0" smtClean="0"/>
          </a:p>
          <a:p>
            <a:pPr>
              <a:buNone/>
            </a:pPr>
            <a:r>
              <a:rPr lang="cs-CZ" sz="1600" i="1" dirty="0" smtClean="0"/>
              <a:t>AHOJ!!!! To je hrozné proč ??? se to musilo stát. PLÁČU a nemůžu nijak přestat už NIC nebude jako dřív, ach jo. Můj přítel mě opustil a podvedl………………. musím </a:t>
            </a:r>
            <a:r>
              <a:rPr lang="cs-CZ" sz="1600" i="1" dirty="0" err="1" smtClean="0"/>
              <a:t>furt</a:t>
            </a:r>
            <a:r>
              <a:rPr lang="cs-CZ" sz="1600" i="1" dirty="0" smtClean="0"/>
              <a:t> plakat i teď pláču. Jsem tak UNAVENA, chce se mi spát,</a:t>
            </a:r>
            <a:r>
              <a:rPr lang="pl-PL" sz="1600" i="1" dirty="0" smtClean="0"/>
              <a:t>prostě to zabalit, zavřít oči a nechat to být…. jak mi to mohl udělat.</a:t>
            </a:r>
            <a:endParaRPr lang="cs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773</TotalTime>
  <Words>1600</Words>
  <Application>Microsoft Office PowerPoint</Application>
  <PresentationFormat>Předvádění na obrazovce (4:3)</PresentationFormat>
  <Paragraphs>188</Paragraphs>
  <Slides>23</Slides>
  <Notes>12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Tok</vt:lpstr>
      <vt:lpstr>Práce se zakázkou a  struktura poradenské odpovědi v IP</vt:lpstr>
      <vt:lpstr>Zakázka</vt:lpstr>
      <vt:lpstr>Druhy zakázek v praxi…</vt:lpstr>
      <vt:lpstr>Zakázka...</vt:lpstr>
      <vt:lpstr>Cvičení</vt:lpstr>
      <vt:lpstr>Typologie e-mailů v poradně</vt:lpstr>
      <vt:lpstr>Typologie e-mailů v poradně</vt:lpstr>
      <vt:lpstr>Typologie e-mailů v poradně</vt:lpstr>
      <vt:lpstr>Typologie e-mailů v poradně</vt:lpstr>
      <vt:lpstr>Cvičení:</vt:lpstr>
      <vt:lpstr>Poradenský dotaz – metodika zpracování</vt:lpstr>
      <vt:lpstr>Struktura odpovědi klientovi</vt:lpstr>
      <vt:lpstr>Pozdrav a oslovení klienta</vt:lpstr>
      <vt:lpstr>Úvodní text, zpětná vazba</vt:lpstr>
      <vt:lpstr>Reakce na zakázku</vt:lpstr>
      <vt:lpstr>(Důležité bonusy) + zakončení</vt:lpstr>
      <vt:lpstr>Typy zakončení</vt:lpstr>
      <vt:lpstr>Poradenský dotaz - strategie řešení</vt:lpstr>
      <vt:lpstr>Snímek 19</vt:lpstr>
      <vt:lpstr>Kritéria kvality</vt:lpstr>
      <vt:lpstr>Cvičení</vt:lpstr>
      <vt:lpstr>DÚ</vt:lpstr>
      <vt:lpstr>Literatura: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Práce se zakázkou a  struktura poradenské odpovědi v IP</dc:title>
  <dc:creator>Jakub</dc:creator>
  <cp:lastModifiedBy>Jakub Černý</cp:lastModifiedBy>
  <cp:revision>4</cp:revision>
  <dcterms:modified xsi:type="dcterms:W3CDTF">2015-03-20T18:30:26Z</dcterms:modified>
</cp:coreProperties>
</file>