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0" r:id="rId4"/>
    <p:sldId id="261" r:id="rId5"/>
    <p:sldId id="262" r:id="rId6"/>
    <p:sldId id="258" r:id="rId7"/>
    <p:sldId id="268" r:id="rId8"/>
    <p:sldId id="271" r:id="rId9"/>
    <p:sldId id="270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kw/imgres?imgurl=http://www.clovekvtisni.cz/uploads/file/1361273378-cvt_logo_cz_600.gif&amp;imgrefurl=http://www.clovekvtisni.cz/cs/clanky/loga-ke-stazeni&amp;h=1857&amp;w=1857&amp;tbnid=E6Du78BpEpIutM:&amp;zoom=1&amp;docid=KAPmJOpTJcQAsM&amp;ei=aW0mVdfYLcK6sQHEu4AI&amp;tbm=isch&amp;ved=0CB8QMygAMA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unicef.org/child-protection/child-labour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ilo.org/global/topics/child-labour/lang--en/index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kaperu.cz/" TargetMode="External"/><Relationship Id="rId5" Type="http://schemas.openxmlformats.org/officeDocument/2006/relationships/hyperlink" Target="http://www.indianet.nl/english.html" TargetMode="External"/><Relationship Id="rId4" Type="http://schemas.openxmlformats.org/officeDocument/2006/relationships/hyperlink" Target="http://www.ucw-projec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600" b="1" dirty="0" smtClean="0"/>
              <a:t>Dětští pracovníci v rozvojových zemích: proč jsou dívky a příslušníci etnických menšin nadprůměrně zastoupeni?</a:t>
            </a:r>
            <a:endParaRPr lang="cs-CZ" sz="2600" dirty="0"/>
          </a:p>
        </p:txBody>
      </p:sp>
      <p:sp>
        <p:nvSpPr>
          <p:cNvPr id="3" name="Obdélník 2"/>
          <p:cNvSpPr/>
          <p:nvPr/>
        </p:nvSpPr>
        <p:spPr>
          <a:xfrm>
            <a:off x="3851920" y="4149080"/>
            <a:ext cx="2016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cs-CZ" sz="2000" b="1" dirty="0" smtClean="0"/>
              <a:t>13. dubna </a:t>
            </a:r>
          </a:p>
          <a:p>
            <a:pPr lvl="0" algn="r">
              <a:spcBef>
                <a:spcPct val="0"/>
              </a:spcBef>
            </a:pPr>
            <a:r>
              <a:rPr lang="cs-CZ" sz="2000" b="1" dirty="0" smtClean="0"/>
              <a:t>2015, FSS MU </a:t>
            </a:r>
          </a:p>
          <a:p>
            <a:pPr lvl="0" algn="r">
              <a:spcBef>
                <a:spcPct val="0"/>
              </a:spcBef>
            </a:pPr>
            <a:r>
              <a:rPr lang="cs-CZ" sz="2000" b="1" dirty="0" smtClean="0"/>
              <a:t>Kurz Třída, </a:t>
            </a:r>
            <a:r>
              <a:rPr lang="cs-CZ" sz="2000" b="1" dirty="0" err="1" smtClean="0"/>
              <a:t>gender</a:t>
            </a:r>
            <a:r>
              <a:rPr lang="cs-CZ" sz="2000" b="1" dirty="0" smtClean="0"/>
              <a:t> a etnicita ve vzdělávání</a:t>
            </a:r>
          </a:p>
          <a:p>
            <a:pPr lvl="0">
              <a:spcBef>
                <a:spcPct val="0"/>
              </a:spcBef>
            </a:pPr>
            <a:endParaRPr lang="cs-CZ" sz="2000" b="1" dirty="0" smtClean="0"/>
          </a:p>
          <a:p>
            <a:pPr lvl="0">
              <a:spcBef>
                <a:spcPct val="0"/>
              </a:spcBef>
            </a:pPr>
            <a:r>
              <a:rPr lang="cs-CZ" sz="2000" b="1" dirty="0" smtClean="0"/>
              <a:t>Pavla </a:t>
            </a:r>
            <a:r>
              <a:rPr lang="cs-CZ" sz="2000" b="1" dirty="0" err="1" smtClean="0"/>
              <a:t>Začalová</a:t>
            </a:r>
            <a:r>
              <a:rPr lang="cs-CZ" sz="2000" b="1" dirty="0" smtClean="0"/>
              <a:t>, Člověk v tísni</a:t>
            </a:r>
            <a:endParaRPr lang="cs-CZ" sz="2000" dirty="0"/>
          </a:p>
        </p:txBody>
      </p:sp>
      <p:pic>
        <p:nvPicPr>
          <p:cNvPr id="4" name="Obrázek 3" descr="X:\rozvojovka\STOP child labour\STOP DETSKE PRACI 2011 2013\Media\Loga\logo_ROZVOJOVKA_luksak_bile.jpg"/>
          <p:cNvPicPr/>
          <p:nvPr/>
        </p:nvPicPr>
        <p:blipFill>
          <a:blip r:embed="rId3" cstate="print"/>
          <a:srcRect t="45282"/>
          <a:stretch>
            <a:fillRect/>
          </a:stretch>
        </p:blipFill>
        <p:spPr bwMode="auto">
          <a:xfrm>
            <a:off x="8316416" y="4797152"/>
            <a:ext cx="576064" cy="9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Image result for člověk v tísni log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877272"/>
            <a:ext cx="799181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034682"/>
          </a:xfrm>
        </p:spPr>
        <p:txBody>
          <a:bodyPr anchor="t" anchorCtr="0">
            <a:normAutofit/>
          </a:bodyPr>
          <a:lstStyle/>
          <a:p>
            <a:pPr algn="l"/>
            <a:r>
              <a:rPr lang="cs-CZ" sz="4000" b="1" dirty="0" smtClean="0"/>
              <a:t>Řešení problému dětské práce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4000" b="1" dirty="0" smtClean="0"/>
              <a:t>	</a:t>
            </a:r>
            <a:r>
              <a:rPr lang="cs-CZ" sz="3200" dirty="0" smtClean="0">
                <a:latin typeface="+mn-lt"/>
              </a:rPr>
              <a:t>dříve: </a:t>
            </a:r>
            <a:r>
              <a:rPr lang="cs-CZ" sz="2900" dirty="0" smtClean="0">
                <a:latin typeface="+mn-lt"/>
              </a:rPr>
              <a:t>zaměření na </a:t>
            </a:r>
            <a:r>
              <a:rPr lang="cs-CZ" sz="2900" b="1" dirty="0" smtClean="0">
                <a:latin typeface="+mn-lt"/>
              </a:rPr>
              <a:t>nejhorší</a:t>
            </a:r>
            <a:r>
              <a:rPr lang="cs-CZ" sz="2900" dirty="0" smtClean="0">
                <a:latin typeface="+mn-lt"/>
              </a:rPr>
              <a:t> formy dětské práce</a:t>
            </a:r>
            <a:br>
              <a:rPr lang="cs-CZ" sz="29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	</a:t>
            </a:r>
            <a:br>
              <a:rPr lang="cs-CZ" sz="32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	dnes: </a:t>
            </a:r>
            <a:r>
              <a:rPr lang="cs-CZ" sz="2900" dirty="0" smtClean="0">
                <a:latin typeface="+mn-lt"/>
              </a:rPr>
              <a:t>zaměření na </a:t>
            </a:r>
            <a:r>
              <a:rPr lang="cs-CZ" sz="2900" b="1" dirty="0" smtClean="0">
                <a:latin typeface="+mn-lt"/>
              </a:rPr>
              <a:t>všechny</a:t>
            </a:r>
            <a:r>
              <a:rPr lang="cs-CZ" sz="2900" dirty="0" smtClean="0">
                <a:latin typeface="+mn-lt"/>
              </a:rPr>
              <a:t> formy dětské práce</a:t>
            </a:r>
            <a:br>
              <a:rPr lang="cs-CZ" sz="29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 	</a:t>
            </a:r>
            <a:r>
              <a:rPr lang="cs-CZ" sz="2800" dirty="0" smtClean="0">
                <a:latin typeface="+mn-lt"/>
              </a:rPr>
              <a:t> - koncept a praxe tzv. zón bez dětské práce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</a:t>
            </a:r>
            <a:r>
              <a:rPr lang="cs-CZ" sz="2800" i="1" dirty="0" smtClean="0">
                <a:latin typeface="+mn-lt"/>
              </a:rPr>
              <a:t>(</a:t>
            </a:r>
            <a:r>
              <a:rPr lang="cs-CZ" sz="2800" i="1" dirty="0" err="1" smtClean="0">
                <a:latin typeface="+mn-lt"/>
              </a:rPr>
              <a:t>child</a:t>
            </a:r>
            <a:r>
              <a:rPr lang="cs-CZ" sz="2800" i="1" dirty="0" smtClean="0">
                <a:latin typeface="+mn-lt"/>
              </a:rPr>
              <a:t> 	</a:t>
            </a:r>
            <a:r>
              <a:rPr lang="cs-CZ" sz="2800" i="1" dirty="0" err="1" smtClean="0">
                <a:latin typeface="+mn-lt"/>
              </a:rPr>
              <a:t>labour</a:t>
            </a:r>
            <a:r>
              <a:rPr lang="cs-CZ" sz="2800" i="1" dirty="0" smtClean="0">
                <a:latin typeface="+mn-lt"/>
              </a:rPr>
              <a:t> free </a:t>
            </a:r>
            <a:r>
              <a:rPr lang="cs-CZ" sz="2800" i="1" dirty="0" err="1" smtClean="0">
                <a:latin typeface="+mn-lt"/>
              </a:rPr>
              <a:t>zones</a:t>
            </a:r>
            <a:r>
              <a:rPr lang="cs-CZ" sz="2800" i="1" dirty="0" smtClean="0">
                <a:latin typeface="+mn-lt"/>
              </a:rPr>
              <a:t>, </a:t>
            </a:r>
            <a:r>
              <a:rPr lang="cs-CZ" sz="2800" i="1" dirty="0" err="1" smtClean="0">
                <a:latin typeface="+mn-lt"/>
              </a:rPr>
              <a:t>CLFZs</a:t>
            </a:r>
            <a:r>
              <a:rPr lang="cs-CZ" sz="2800" i="1" dirty="0" smtClean="0">
                <a:latin typeface="+mn-lt"/>
              </a:rPr>
              <a:t>)</a:t>
            </a:r>
            <a:br>
              <a:rPr lang="cs-CZ" sz="2800" i="1" dirty="0" smtClean="0">
                <a:latin typeface="+mn-lt"/>
              </a:rPr>
            </a:br>
            <a:r>
              <a:rPr lang="cs-CZ" sz="2800" i="1" dirty="0" smtClean="0">
                <a:latin typeface="+mn-lt"/>
              </a:rPr>
              <a:t>	- </a:t>
            </a:r>
            <a:r>
              <a:rPr lang="cs-CZ" sz="2800" dirty="0" smtClean="0">
                <a:latin typeface="+mn-lt"/>
              </a:rPr>
              <a:t>důraz na vztah dětské práce a vzdělá(</a:t>
            </a:r>
            <a:r>
              <a:rPr lang="cs-CZ" sz="2800" dirty="0" err="1" smtClean="0">
                <a:latin typeface="+mn-lt"/>
              </a:rPr>
              <a:t>vá</a:t>
            </a:r>
            <a:r>
              <a:rPr lang="cs-CZ" sz="2800" dirty="0" smtClean="0">
                <a:latin typeface="+mn-lt"/>
              </a:rPr>
              <a:t>)ní</a:t>
            </a:r>
            <a:br>
              <a:rPr lang="cs-CZ" sz="2800" dirty="0" smtClean="0">
                <a:latin typeface="+mn-lt"/>
              </a:rPr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    </a:t>
            </a:r>
            <a:r>
              <a:rPr lang="cs-CZ" sz="3200" b="1" dirty="0" smtClean="0"/>
              <a:t>Dětská práce      		     Vzdělá(</a:t>
            </a:r>
            <a:r>
              <a:rPr lang="cs-CZ" sz="3200" b="1" dirty="0" err="1" smtClean="0"/>
              <a:t>vá</a:t>
            </a:r>
            <a:r>
              <a:rPr lang="cs-CZ" sz="3200" b="1" dirty="0" smtClean="0"/>
              <a:t>)ní</a:t>
            </a:r>
            <a:endParaRPr lang="cs-CZ" sz="4000" b="1" dirty="0"/>
          </a:p>
        </p:txBody>
      </p:sp>
      <p:sp>
        <p:nvSpPr>
          <p:cNvPr id="3" name="Obousměrná vodorovná šipka 2"/>
          <p:cNvSpPr/>
          <p:nvPr/>
        </p:nvSpPr>
        <p:spPr>
          <a:xfrm>
            <a:off x="3203848" y="4797152"/>
            <a:ext cx="1944216" cy="576064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467544" y="1484784"/>
            <a:ext cx="720080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67544" y="1628800"/>
            <a:ext cx="72008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79512" y="260648"/>
            <a:ext cx="8640960" cy="6120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600" b="1" dirty="0" smtClean="0"/>
              <a:t>				Řešení </a:t>
            </a:r>
            <a:endParaRPr lang="cs-CZ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dirty="0" smtClean="0"/>
              <a:t>Zejména:</a:t>
            </a:r>
            <a:endParaRPr kumimoji="0" lang="cs-CZ" sz="3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zvýšení dostupnosti vzdělání</a:t>
            </a:r>
            <a:endParaRPr kumimoji="0" lang="cs-CZ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budování nových škol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zrušení poplatků</a:t>
            </a:r>
          </a:p>
          <a:p>
            <a:pPr marL="800100" lvl="1" indent="-342900"/>
            <a:endParaRPr lang="cs-CZ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 zvýšení kvality škol a vzdělávání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600" dirty="0" smtClean="0"/>
              <a:t> </a:t>
            </a:r>
            <a:r>
              <a:rPr lang="cs-CZ" sz="2400" dirty="0" smtClean="0"/>
              <a:t>hygienická zařízení, pitná voda ve škole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 ženský personál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relevantní a nediskriminační curriculum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 sociální programy: stipendia, školní stravování, zdravotní péče apod.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rozvoj komunity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přístup k pitné vodě ve vesnici, základní infrastruktura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sociální podpora </a:t>
            </a:r>
            <a:r>
              <a:rPr lang="cs-CZ" sz="2400" dirty="0" err="1" smtClean="0"/>
              <a:t>marginalizovaných</a:t>
            </a:r>
            <a:r>
              <a:rPr lang="cs-CZ" sz="2400" dirty="0" smtClean="0"/>
              <a:t> rodin/dětí, </a:t>
            </a:r>
            <a:r>
              <a:rPr lang="cs-CZ" sz="2400" dirty="0" err="1" smtClean="0"/>
              <a:t>socio</a:t>
            </a:r>
            <a:r>
              <a:rPr lang="cs-CZ" sz="2400" dirty="0" smtClean="0"/>
              <a:t>-ekonomický rozvoj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Pavka\Documents\PAVLA\FOTO\Ghana 2012\IMG_1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623840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79512" y="620688"/>
            <a:ext cx="8640960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Zdroje informací o dětské práci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ILO /IPEC </a:t>
            </a:r>
            <a:r>
              <a:rPr lang="cs-CZ" sz="2400" noProof="0" dirty="0" smtClean="0"/>
              <a:t>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ilo.org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global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topics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child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labour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lang</a:t>
            </a:r>
            <a:r>
              <a:rPr lang="cs-CZ" sz="2400" dirty="0" smtClean="0">
                <a:hlinkClick r:id="rId2"/>
              </a:rPr>
              <a:t>--</a:t>
            </a:r>
            <a:r>
              <a:rPr lang="cs-CZ" sz="2400" dirty="0" err="1" smtClean="0">
                <a:hlinkClick r:id="rId2"/>
              </a:rPr>
              <a:t>en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htm</a:t>
            </a:r>
            <a:endParaRPr lang="cs-CZ" sz="2400" dirty="0" smtClean="0"/>
          </a:p>
          <a:p>
            <a:pPr marL="800100" lvl="1" indent="-342900"/>
            <a:endParaRPr lang="cs-CZ" sz="8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3200" dirty="0" smtClean="0"/>
              <a:t> UNICEF </a:t>
            </a:r>
            <a:r>
              <a:rPr lang="cs-CZ" sz="2400" dirty="0" smtClean="0">
                <a:hlinkClick r:id="rId3"/>
              </a:rPr>
              <a:t>http://www.data.</a:t>
            </a:r>
            <a:r>
              <a:rPr lang="cs-CZ" sz="2400" dirty="0" err="1" smtClean="0">
                <a:hlinkClick r:id="rId3"/>
              </a:rPr>
              <a:t>unicef.org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err="1" smtClean="0">
                <a:hlinkClick r:id="rId3"/>
              </a:rPr>
              <a:t>child</a:t>
            </a:r>
            <a:r>
              <a:rPr lang="cs-CZ" sz="2400" dirty="0" smtClean="0">
                <a:hlinkClick r:id="rId3"/>
              </a:rPr>
              <a:t>-</a:t>
            </a:r>
            <a:r>
              <a:rPr lang="cs-CZ" sz="2400" dirty="0" err="1" smtClean="0">
                <a:hlinkClick r:id="rId3"/>
              </a:rPr>
              <a:t>protection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err="1" smtClean="0">
                <a:hlinkClick r:id="rId3"/>
              </a:rPr>
              <a:t>child</a:t>
            </a:r>
            <a:r>
              <a:rPr lang="cs-CZ" sz="2400" dirty="0" smtClean="0">
                <a:hlinkClick r:id="rId3"/>
              </a:rPr>
              <a:t>-</a:t>
            </a:r>
            <a:r>
              <a:rPr lang="cs-CZ" sz="2400" dirty="0" err="1" smtClean="0">
                <a:hlinkClick r:id="rId3"/>
              </a:rPr>
              <a:t>labour</a:t>
            </a:r>
            <a:endParaRPr lang="cs-CZ" sz="24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3000" dirty="0" err="1" smtClean="0"/>
              <a:t>Understanding</a:t>
            </a:r>
            <a:r>
              <a:rPr lang="cs-CZ" sz="3000" dirty="0" smtClean="0"/>
              <a:t> </a:t>
            </a:r>
            <a:r>
              <a:rPr lang="cs-CZ" sz="3000" dirty="0" err="1" smtClean="0"/>
              <a:t>Childrens</a:t>
            </a:r>
            <a:r>
              <a:rPr lang="cs-CZ" sz="3000" dirty="0" smtClean="0"/>
              <a:t>´ </a:t>
            </a:r>
            <a:r>
              <a:rPr lang="cs-CZ" sz="3000" dirty="0" err="1" smtClean="0"/>
              <a:t>Work</a:t>
            </a:r>
            <a:r>
              <a:rPr lang="cs-CZ" sz="3000" dirty="0" smtClean="0"/>
              <a:t> </a:t>
            </a:r>
            <a:r>
              <a:rPr lang="cs-CZ" sz="2400" dirty="0" smtClean="0">
                <a:hlinkClick r:id="rId4"/>
              </a:rPr>
              <a:t>www.</a:t>
            </a:r>
            <a:r>
              <a:rPr lang="cs-CZ" sz="2400" dirty="0" err="1" smtClean="0">
                <a:hlinkClick r:id="rId4"/>
              </a:rPr>
              <a:t>ucw</a:t>
            </a:r>
            <a:r>
              <a:rPr lang="cs-CZ" sz="2400" dirty="0" smtClean="0">
                <a:hlinkClick r:id="rId4"/>
              </a:rPr>
              <a:t>-</a:t>
            </a:r>
            <a:r>
              <a:rPr lang="cs-CZ" sz="2400" dirty="0" err="1" smtClean="0">
                <a:hlinkClick r:id="rId4"/>
              </a:rPr>
              <a:t>project.org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neziskové organizace, např.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smtClean="0"/>
              <a:t>India </a:t>
            </a:r>
            <a:r>
              <a:rPr lang="cs-CZ" sz="2000" dirty="0" err="1" smtClean="0"/>
              <a:t>Commitee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Netherlands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indianet.nl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english.html</a:t>
            </a:r>
            <a:endParaRPr lang="cs-CZ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smtClean="0"/>
              <a:t>NF Inka ČR </a:t>
            </a:r>
            <a:r>
              <a:rPr lang="cs-CZ" sz="2000" dirty="0" smtClean="0">
                <a:hlinkClick r:id="rId6"/>
              </a:rPr>
              <a:t>http://www.</a:t>
            </a:r>
            <a:r>
              <a:rPr lang="cs-CZ" sz="2000" dirty="0" err="1" smtClean="0">
                <a:hlinkClick r:id="rId6"/>
              </a:rPr>
              <a:t>inkaperu.cz</a:t>
            </a:r>
            <a:r>
              <a:rPr lang="cs-CZ" sz="2000" dirty="0" smtClean="0">
                <a:hlinkClick r:id="rId6"/>
              </a:rPr>
              <a:t>/</a:t>
            </a:r>
            <a:endParaRPr lang="cs-CZ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err="1" smtClean="0"/>
              <a:t>Save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Children</a:t>
            </a:r>
            <a:endParaRPr lang="cs-CZ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err="1" smtClean="0"/>
              <a:t>Oxfam</a:t>
            </a:r>
            <a:endParaRPr lang="cs-CZ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err="1" smtClean="0"/>
              <a:t>Plan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,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err="1" smtClean="0"/>
              <a:t>Antislavery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endParaRPr lang="cs-CZ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000" dirty="0" err="1" smtClean="0"/>
              <a:t>Nazemi</a:t>
            </a:r>
            <a:r>
              <a:rPr lang="cs-CZ" sz="2000" dirty="0" smtClean="0"/>
              <a:t> ČR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Pavka\Documents\PAVLA\FOTO\Ghana 2012\IMG_14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81128"/>
            <a:ext cx="2623840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+mn-lt"/>
              </a:rPr>
              <a:t>Co je tzv. dětská práce </a:t>
            </a:r>
            <a:r>
              <a:rPr lang="cs-CZ" sz="3600" b="1" i="1" dirty="0" smtClean="0">
                <a:latin typeface="+mn-lt"/>
              </a:rPr>
              <a:t>(</a:t>
            </a:r>
            <a:r>
              <a:rPr lang="cs-CZ" sz="3600" b="1" i="1" dirty="0" err="1" smtClean="0">
                <a:latin typeface="+mn-lt"/>
              </a:rPr>
              <a:t>child</a:t>
            </a:r>
            <a:r>
              <a:rPr lang="cs-CZ" sz="3600" b="1" i="1" dirty="0" smtClean="0">
                <a:latin typeface="+mn-lt"/>
              </a:rPr>
              <a:t> </a:t>
            </a:r>
            <a:r>
              <a:rPr lang="cs-CZ" sz="3600" b="1" i="1" dirty="0" err="1" smtClean="0">
                <a:latin typeface="+mn-lt"/>
              </a:rPr>
              <a:t>labour</a:t>
            </a:r>
            <a:r>
              <a:rPr lang="cs-CZ" sz="3600" b="1" i="1" dirty="0" smtClean="0">
                <a:latin typeface="+mn-lt"/>
              </a:rPr>
              <a:t>)</a:t>
            </a:r>
            <a:r>
              <a:rPr lang="cs-CZ" sz="3600" b="1" dirty="0" smtClean="0">
                <a:latin typeface="+mn-lt"/>
              </a:rPr>
              <a:t>?</a:t>
            </a:r>
            <a:br>
              <a:rPr lang="cs-CZ" sz="36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/>
            </a:r>
            <a:br>
              <a:rPr lang="cs-CZ" sz="1800" b="1" dirty="0" smtClean="0">
                <a:latin typeface="+mn-lt"/>
              </a:rPr>
            </a:br>
            <a:r>
              <a:rPr lang="cs-CZ" sz="3600" b="1" dirty="0" smtClean="0">
                <a:latin typeface="+mn-lt"/>
              </a:rPr>
              <a:t>- </a:t>
            </a:r>
            <a:r>
              <a:rPr lang="cs-CZ" sz="2800" b="1" dirty="0" smtClean="0">
                <a:latin typeface="+mn-lt"/>
              </a:rPr>
              <a:t>brání zdravému fyzickému, duševnímu nebo  morálnímu vývoji dítěte +/ brání docházce do školy</a:t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- věková skupina 5 až 17 let </a:t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Pozor na: </a:t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X  pracující děti </a:t>
            </a:r>
            <a:r>
              <a:rPr lang="cs-CZ" sz="2800" b="1" i="1" dirty="0" smtClean="0">
                <a:latin typeface="+mn-lt"/>
              </a:rPr>
              <a:t>(</a:t>
            </a:r>
            <a:r>
              <a:rPr lang="cs-CZ" sz="2800" b="1" i="1" dirty="0" err="1" smtClean="0">
                <a:latin typeface="+mn-lt"/>
              </a:rPr>
              <a:t>children</a:t>
            </a:r>
            <a:r>
              <a:rPr lang="cs-CZ" sz="2800" b="1" i="1" dirty="0" smtClean="0">
                <a:latin typeface="+mn-lt"/>
              </a:rPr>
              <a:t> in </a:t>
            </a:r>
            <a:r>
              <a:rPr lang="cs-CZ" sz="2800" b="1" i="1" dirty="0" err="1" smtClean="0">
                <a:latin typeface="+mn-lt"/>
              </a:rPr>
              <a:t>employment</a:t>
            </a:r>
            <a:r>
              <a:rPr lang="cs-CZ" sz="2800" b="1" i="1" dirty="0" smtClean="0">
                <a:latin typeface="+mn-lt"/>
              </a:rPr>
              <a:t>)</a:t>
            </a:r>
            <a:br>
              <a:rPr lang="cs-CZ" sz="2800" b="1" i="1" dirty="0" smtClean="0">
                <a:latin typeface="+mn-lt"/>
              </a:rPr>
            </a:br>
            <a:r>
              <a:rPr lang="cs-CZ" sz="2800" b="1" i="1" dirty="0" smtClean="0">
                <a:latin typeface="+mn-lt"/>
              </a:rPr>
              <a:t>X  </a:t>
            </a:r>
            <a:r>
              <a:rPr lang="cs-CZ" sz="2800" b="1" dirty="0" smtClean="0">
                <a:latin typeface="+mn-lt"/>
              </a:rPr>
              <a:t>tzv. riziková dětská práce </a:t>
            </a:r>
            <a:r>
              <a:rPr lang="cs-CZ" sz="2800" b="1" i="1" dirty="0" smtClean="0">
                <a:latin typeface="+mn-lt"/>
              </a:rPr>
              <a:t>(</a:t>
            </a:r>
            <a:r>
              <a:rPr lang="cs-CZ" sz="2800" b="1" i="1" dirty="0" err="1" smtClean="0">
                <a:latin typeface="+mn-lt"/>
              </a:rPr>
              <a:t>hazardous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child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labour</a:t>
            </a:r>
            <a:r>
              <a:rPr lang="cs-CZ" sz="2800" b="1" i="1" dirty="0" smtClean="0">
                <a:latin typeface="+mn-lt"/>
              </a:rPr>
              <a:t>)</a:t>
            </a:r>
            <a:br>
              <a:rPr lang="cs-CZ" sz="2800" b="1" i="1" dirty="0" smtClean="0">
                <a:latin typeface="+mn-lt"/>
              </a:rPr>
            </a:br>
            <a:r>
              <a:rPr lang="cs-CZ" sz="2800" b="1" i="1" dirty="0" smtClean="0">
                <a:latin typeface="+mn-lt"/>
              </a:rPr>
              <a:t>X</a:t>
            </a:r>
            <a:r>
              <a:rPr lang="cs-CZ" sz="2800" b="1" dirty="0" smtClean="0">
                <a:latin typeface="+mn-lt"/>
              </a:rPr>
              <a:t>  tzv. nejhorší formy dětské práce </a:t>
            </a:r>
            <a:r>
              <a:rPr lang="cs-CZ" sz="2800" b="1" i="1" dirty="0" smtClean="0">
                <a:latin typeface="+mn-lt"/>
              </a:rPr>
              <a:t>(</a:t>
            </a:r>
            <a:r>
              <a:rPr lang="cs-CZ" sz="2800" b="1" i="1" dirty="0" err="1" smtClean="0">
                <a:latin typeface="+mn-lt"/>
              </a:rPr>
              <a:t>worst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forms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of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child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labour</a:t>
            </a:r>
            <a:r>
              <a:rPr lang="cs-CZ" sz="2800" b="1" i="1" dirty="0" smtClean="0">
                <a:latin typeface="+mn-lt"/>
              </a:rPr>
              <a:t>, WFCL) – </a:t>
            </a:r>
            <a:r>
              <a:rPr lang="cs-CZ" sz="2800" b="1" dirty="0" smtClean="0">
                <a:latin typeface="+mn-lt"/>
              </a:rPr>
              <a:t>např. dlužní otroctví </a:t>
            </a:r>
            <a:r>
              <a:rPr lang="cs-CZ" sz="2800" b="1" i="1" dirty="0" smtClean="0">
                <a:latin typeface="+mn-lt"/>
              </a:rPr>
              <a:t>(</a:t>
            </a:r>
            <a:r>
              <a:rPr lang="cs-CZ" sz="2800" b="1" i="1" dirty="0" err="1" smtClean="0">
                <a:latin typeface="+mn-lt"/>
              </a:rPr>
              <a:t>bonded</a:t>
            </a:r>
            <a:r>
              <a:rPr lang="cs-CZ" sz="2800" b="1" i="1" dirty="0" smtClean="0">
                <a:latin typeface="+mn-lt"/>
              </a:rPr>
              <a:t> </a:t>
            </a:r>
            <a:r>
              <a:rPr lang="cs-CZ" sz="2800" b="1" i="1" dirty="0" err="1" smtClean="0">
                <a:latin typeface="+mn-lt"/>
              </a:rPr>
              <a:t>labour</a:t>
            </a:r>
            <a:r>
              <a:rPr lang="cs-CZ" sz="2800" b="1" i="1" dirty="0" smtClean="0">
                <a:latin typeface="+mn-lt"/>
              </a:rPr>
              <a:t>)</a:t>
            </a:r>
            <a:endParaRPr lang="cs-CZ" sz="2800" b="1" dirty="0">
              <a:latin typeface="+mn-lt"/>
            </a:endParaRPr>
          </a:p>
        </p:txBody>
      </p:sp>
      <p:pic>
        <p:nvPicPr>
          <p:cNvPr id="2050" name="Picture 2" descr="C:\Users\Pavka\Documents\PAVLA\FOTO\CONACADO 2005\P303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13" t="19685" r="42815" b="37402"/>
          <a:stretch>
            <a:fillRect/>
          </a:stretch>
        </p:blipFill>
        <p:spPr bwMode="auto">
          <a:xfrm>
            <a:off x="251520" y="692696"/>
            <a:ext cx="8531344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364088" y="1844824"/>
            <a:ext cx="144016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Data 2012: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167 mil. = 10,6 %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51720" y="2924944"/>
            <a:ext cx="129614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Data 2012: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85 mil. = 5,4 %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67744" y="5301208"/>
            <a:ext cx="57606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4:1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339" t="18701" r="8120" b="35433"/>
          <a:stretch>
            <a:fillRect/>
          </a:stretch>
        </p:blipFill>
        <p:spPr bwMode="auto">
          <a:xfrm>
            <a:off x="179512" y="404664"/>
            <a:ext cx="8758366" cy="59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043608" y="4221088"/>
            <a:ext cx="10081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Data 2012: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8,8 %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35896" y="3429000"/>
            <a:ext cx="10081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Data 2012: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21,4 %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096" y="5805264"/>
            <a:ext cx="10081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Data 2012: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9,3 %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40152" y="3429000"/>
            <a:ext cx="1368152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Severní Afrika a Blízký východ (2012): 8,4 %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4896" cy="597666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</a:rPr>
              <a:t>Nejvíce ohrožené skupiny dětí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sociální a etnické menšiny</a:t>
            </a:r>
          </a:p>
          <a:p>
            <a:pPr lvl="1" algn="l">
              <a:spcBef>
                <a:spcPts val="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Např. děti původního obyvatelstva v Latinské Americe,  </a:t>
            </a:r>
            <a:r>
              <a:rPr lang="cs-CZ" sz="1600" dirty="0" err="1" smtClean="0">
                <a:solidFill>
                  <a:schemeClr val="tx1"/>
                </a:solidFill>
              </a:rPr>
              <a:t>Dalité</a:t>
            </a:r>
            <a:r>
              <a:rPr lang="cs-CZ" sz="1600" dirty="0" smtClean="0">
                <a:solidFill>
                  <a:schemeClr val="tx1"/>
                </a:solidFill>
              </a:rPr>
              <a:t> (nedotknutelní) v Indii a jižní Asii,  kurdští migrující sezónní pracovníci v Turecku,  původní obyvatelstvo v Nepálu, Thajsku apod.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migranti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sirotci, děti jako hlavy rodin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děti zdravotně postižených nebo zadlužených rodičů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venkovské děti z odlehlých oblastí a z rodin živících se zemědělstvím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děti v oblastech ozbrojeného konfliktu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/>
                </a:solidFill>
              </a:rPr>
              <a:t> dívky </a:t>
            </a:r>
            <a:r>
              <a:rPr lang="cs-CZ" sz="1800" dirty="0" smtClean="0">
                <a:solidFill>
                  <a:schemeClr val="tx1"/>
                </a:solidFill>
              </a:rPr>
              <a:t>(v určitých kontextech)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Pavka\Documents\PAVLA\FOTO\Ghana 2012\IMG_21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869160"/>
            <a:ext cx="2088232" cy="156617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79512" y="260648"/>
            <a:ext cx="8640960" cy="6120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Bariéry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vzdělávání pro dívky a menšiny 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cs-CZ" sz="3200" dirty="0" smtClean="0"/>
              <a:t> geografická nedostupnost škol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nebezpečná cesta krajinou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náklady na cestu, ztráta času</a:t>
            </a:r>
          </a:p>
          <a:p>
            <a:pPr marL="800100" lvl="1" indent="-342900"/>
            <a:endParaRPr lang="cs-CZ" sz="800" dirty="0" smtClean="0"/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3200" dirty="0" smtClean="0"/>
              <a:t> f</a:t>
            </a:r>
            <a:r>
              <a:rPr kumimoji="0" lang="cs-CZ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inanční</a:t>
            </a: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nedostupnost</a:t>
            </a:r>
            <a:endParaRPr kumimoji="0" lang="cs-CZ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přímé školní poplatky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další náklady: uniformy, učebnice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ušlý zisk, ztráta času k práci</a:t>
            </a:r>
          </a:p>
          <a:p>
            <a:pPr marL="800100" lvl="1" indent="-342900"/>
            <a:endParaRPr lang="cs-CZ" sz="9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 formální nedostupnost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nepřiznané občanství, registrace dítěte</a:t>
            </a:r>
            <a:endParaRPr kumimoji="0" lang="cs-CZ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/>
            <a:endParaRPr kumimoji="0" lang="cs-CZ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cs-CZ" sz="3200" dirty="0" smtClean="0"/>
              <a:t> 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 smtClean="0"/>
              <a:t> špatné vybavení škol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pitná voda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hygienická zařízení pro studentky a učitelky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zima, tma, vlhko</a:t>
            </a:r>
          </a:p>
          <a:p>
            <a:pPr marL="342900" indent="-342900">
              <a:buFont typeface="Wingdings" pitchFamily="2" charset="2"/>
              <a:buChar char="Ø"/>
            </a:pP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Pavka\Documents\PAVLA\FOTO\Ghana 2012\IMG_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31629" y="1909331"/>
            <a:ext cx="3396376" cy="254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79512" y="260648"/>
            <a:ext cx="8640960" cy="64087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Bariéry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vzdělávání pro dívky a menšiny II.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nekvalitní vzdělávání</a:t>
            </a:r>
            <a:endParaRPr kumimoji="0" lang="cs-CZ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diskriminační, irelevantní pro daný region/způsob života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nesrozumitelný jazyk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memorování bez zvyšování znalostí a dovedností</a:t>
            </a:r>
          </a:p>
          <a:p>
            <a:pPr marL="800100" lvl="1" indent="-342900"/>
            <a:endParaRPr lang="cs-CZ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 nedostatek personálu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600" dirty="0" smtClean="0"/>
              <a:t> </a:t>
            </a:r>
            <a:r>
              <a:rPr lang="cs-CZ" sz="2400" dirty="0" smtClean="0"/>
              <a:t>ženy učitelky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 příliš mnoho dětí ve třídách</a:t>
            </a:r>
          </a:p>
          <a:p>
            <a:pPr marL="800100" lvl="1" indent="-342900"/>
            <a:endParaRPr lang="cs-CZ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 sociální, kulturní a ekonomické bariéry doma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podceňování významu vzdělání, zejména pro dívky</a:t>
            </a:r>
            <a:endParaRPr kumimoji="0" lang="cs-CZ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400" dirty="0" smtClean="0"/>
              <a:t>d</a:t>
            </a: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ětské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sňatky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 smtClean="0"/>
              <a:t>dětská práce</a:t>
            </a:r>
            <a:r>
              <a:rPr lang="cs-CZ" sz="2400" dirty="0" smtClean="0"/>
              <a:t>, např.</a:t>
            </a:r>
            <a:endParaRPr lang="cs-CZ" sz="32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péče o sourozence, nemocné příbuzné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cs-CZ" sz="2400" dirty="0" smtClean="0"/>
              <a:t>péče o domácnost – např. donáška vody</a:t>
            </a: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Users\Pavka\Documents\PAVLA\FOTO\Ghana 2012\IMG_1345.JPG"/>
          <p:cNvPicPr>
            <a:picLocks noChangeAspect="1" noChangeArrowheads="1"/>
          </p:cNvPicPr>
          <p:nvPr/>
        </p:nvPicPr>
        <p:blipFill>
          <a:blip r:embed="rId2" cstate="print"/>
          <a:srcRect l="9685"/>
          <a:stretch>
            <a:fillRect/>
          </a:stretch>
        </p:blipFill>
        <p:spPr bwMode="auto">
          <a:xfrm>
            <a:off x="7380312" y="4437112"/>
            <a:ext cx="1512028" cy="223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4896" cy="612068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</a:rPr>
              <a:t>Problém:  zápis X dokončení školy</a:t>
            </a:r>
          </a:p>
          <a:p>
            <a:pPr algn="l"/>
            <a:endParaRPr lang="cs-CZ" sz="3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</a:rPr>
              <a:t>      </a:t>
            </a:r>
          </a:p>
          <a:p>
            <a:pPr algn="l">
              <a:spcBef>
                <a:spcPts val="0"/>
              </a:spcBef>
            </a:pPr>
            <a:endParaRPr lang="cs-CZ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cs-CZ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</a:rPr>
              <a:t>            bariéry, </a:t>
            </a:r>
          </a:p>
          <a:p>
            <a:pPr algn="l"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</a:rPr>
              <a:t>            krize </a:t>
            </a: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		</a:t>
            </a:r>
            <a:r>
              <a:rPr lang="cs-CZ" sz="2800" b="1" dirty="0" smtClean="0">
                <a:solidFill>
                  <a:schemeClr val="tx1"/>
                </a:solidFill>
              </a:rPr>
              <a:t>            bariéry, krize	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75856" y="980728"/>
            <a:ext cx="2592288" cy="26642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Celkový počet dětí ve školním věku </a:t>
            </a:r>
          </a:p>
        </p:txBody>
      </p:sp>
      <p:sp>
        <p:nvSpPr>
          <p:cNvPr id="7" name="Výseč 6"/>
          <p:cNvSpPr/>
          <p:nvPr/>
        </p:nvSpPr>
        <p:spPr>
          <a:xfrm>
            <a:off x="395536" y="3861048"/>
            <a:ext cx="2592288" cy="2592288"/>
          </a:xfrm>
          <a:prstGeom prst="pi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Zápis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do školy (</a:t>
            </a:r>
            <a:r>
              <a:rPr lang="cs-CZ" sz="2000" b="1" dirty="0" err="1" smtClean="0">
                <a:solidFill>
                  <a:schemeClr val="tx1"/>
                </a:solidFill>
              </a:rPr>
              <a:t>enrollment</a:t>
            </a:r>
            <a:r>
              <a:rPr lang="cs-CZ" sz="2000" b="1" dirty="0" smtClean="0">
                <a:solidFill>
                  <a:schemeClr val="tx1"/>
                </a:solidFill>
              </a:rPr>
              <a:t>          </a:t>
            </a:r>
            <a:r>
              <a:rPr lang="cs-CZ" sz="2000" b="1" dirty="0" err="1" smtClean="0">
                <a:solidFill>
                  <a:schemeClr val="tx1"/>
                </a:solidFill>
              </a:rPr>
              <a:t>rate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ětiva 7"/>
          <p:cNvSpPr/>
          <p:nvPr/>
        </p:nvSpPr>
        <p:spPr>
          <a:xfrm>
            <a:off x="6623720" y="3645024"/>
            <a:ext cx="2520280" cy="2304256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Dokončení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školy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cs-CZ" b="1" dirty="0" err="1" smtClean="0">
                <a:solidFill>
                  <a:schemeClr val="tx1"/>
                </a:solidFill>
              </a:rPr>
              <a:t>school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completion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b="1" dirty="0" err="1" smtClean="0">
                <a:solidFill>
                  <a:schemeClr val="tx1"/>
                </a:solidFill>
              </a:rPr>
              <a:t>rate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419872" y="4221088"/>
            <a:ext cx="3024336" cy="20162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Odpadnutí ze školy (</a:t>
            </a:r>
            <a:r>
              <a:rPr lang="cs-CZ" sz="2000" b="1" dirty="0" err="1" smtClean="0">
                <a:solidFill>
                  <a:schemeClr val="tx1"/>
                </a:solidFill>
              </a:rPr>
              <a:t>school</a:t>
            </a:r>
            <a:r>
              <a:rPr lang="cs-CZ" sz="2000" b="1" dirty="0" smtClean="0">
                <a:solidFill>
                  <a:schemeClr val="tx1"/>
                </a:solidFill>
              </a:rPr>
              <a:t> drop-</a:t>
            </a:r>
            <a:r>
              <a:rPr lang="cs-CZ" sz="2000" b="1" dirty="0" err="1" smtClean="0">
                <a:solidFill>
                  <a:schemeClr val="tx1"/>
                </a:solidFill>
              </a:rPr>
              <a:t>out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rate</a:t>
            </a:r>
            <a:r>
              <a:rPr lang="cs-CZ" sz="2000" b="1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1691680" y="3429000"/>
            <a:ext cx="1728192" cy="5760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138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402</Words>
  <Application>Microsoft Office PowerPoint</Application>
  <PresentationFormat>Předvádění na obrazovce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Dětští pracovníci v rozvojových zemích: proč jsou dívky a příslušníci etnických menšin nadprůměrně zastoupeni?</vt:lpstr>
      <vt:lpstr>Co je tzv. dětská práce (child labour)?  - brání zdravému fyzickému, duševnímu nebo  morálnímu vývoji dítěte +/ brání docházce do školy - věková skupina 5 až 17 let     Pozor na:  X  pracující děti (children in employment) X  tzv. riziková dětská práce (hazardous child labour) X  tzv. nejhorší formy dětské práce (worst forms of child labour, WFCL) – např. dlužní otroctví (bonded labour)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Řešení problému dětské práce   dříve: zaměření na nejhorší formy dětské práce    dnes: zaměření na všechny formy dětské práce    - koncept a praxe tzv. zón bez dětské práce   (child  labour free zones, CLFZs)  - důraz na vztah dětské práce a vzdělá(vá)ní      Dětská práce             Vzdělá(vá)ní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Pavka</dc:creator>
  <cp:lastModifiedBy>Pavka</cp:lastModifiedBy>
  <cp:revision>82</cp:revision>
  <dcterms:created xsi:type="dcterms:W3CDTF">2015-04-04T16:12:11Z</dcterms:created>
  <dcterms:modified xsi:type="dcterms:W3CDTF">2015-04-13T16:10:23Z</dcterms:modified>
</cp:coreProperties>
</file>