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72" r:id="rId5"/>
    <p:sldId id="273" r:id="rId6"/>
    <p:sldId id="260" r:id="rId7"/>
    <p:sldId id="274" r:id="rId8"/>
    <p:sldId id="262" r:id="rId9"/>
    <p:sldId id="261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4811D2-3DFF-4DE2-A3E5-CDF744696B9C}" type="datetimeFigureOut">
              <a:rPr lang="cs-CZ" smtClean="0"/>
              <a:t>19.3.2015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1FD33A-821E-4E25-9F59-0F7D58D1E9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3262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253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92BBE7C-BC12-443E-A102-6C6D1BFEE27F}" type="slidenum">
              <a:rPr lang="cs-CZ" altLang="cs-CZ" smtClean="0"/>
              <a:pPr eaLnBrk="1" hangingPunct="1"/>
              <a:t>1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3060069-8183-43D7-B021-C4674884ACC7}" type="slidenum">
              <a:rPr lang="cs-CZ" altLang="cs-CZ" smtClean="0"/>
              <a:pPr eaLnBrk="1" hangingPunct="1"/>
              <a:t>10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07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0B98D89-78EA-4D01-A6A7-F8C2C0C5530B}" type="slidenum">
              <a:rPr lang="cs-CZ" altLang="cs-CZ" smtClean="0"/>
              <a:pPr eaLnBrk="1" hangingPunct="1"/>
              <a:t>11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ED67503-C30A-400E-BC8E-C07BEA0817AD}" type="slidenum">
              <a:rPr lang="cs-CZ" altLang="cs-CZ" smtClean="0"/>
              <a:pPr eaLnBrk="1" hangingPunct="1"/>
              <a:t>12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C1A241F-7305-46F1-8579-9A3636C55842}" type="slidenum">
              <a:rPr lang="cs-CZ" altLang="cs-CZ" smtClean="0"/>
              <a:pPr eaLnBrk="1" hangingPunct="1"/>
              <a:t>13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03E0802-81FE-4218-B054-35F2B12BED6C}" type="slidenum">
              <a:rPr lang="cs-CZ" altLang="cs-CZ" smtClean="0"/>
              <a:pPr eaLnBrk="1" hangingPunct="1"/>
              <a:t>14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48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3BD091E-8285-4EDD-8CC8-4E615D02A982}" type="slidenum">
              <a:rPr lang="cs-CZ" altLang="cs-CZ" smtClean="0"/>
              <a:pPr eaLnBrk="1" hangingPunct="1"/>
              <a:t>15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584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56E741E-0B0F-4E1D-A1FC-FF67D71F0796}" type="slidenum">
              <a:rPr lang="cs-CZ" altLang="cs-CZ" smtClean="0"/>
              <a:pPr eaLnBrk="1" hangingPunct="1"/>
              <a:t>16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68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8813325-5841-4B27-AE20-25A077A26586}" type="slidenum">
              <a:rPr lang="cs-CZ" altLang="cs-CZ" smtClean="0"/>
              <a:pPr eaLnBrk="1" hangingPunct="1"/>
              <a:t>17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1FEE3C-AB6F-4CFA-A1DC-4A2B4B9C3D93}" type="slidenum">
              <a:rPr lang="cs-CZ" altLang="cs-CZ" smtClean="0"/>
              <a:pPr eaLnBrk="1" hangingPunct="1"/>
              <a:t>2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7C6DB28-B659-44A1-B74A-DDB06353722B}" type="slidenum">
              <a:rPr lang="cs-CZ" altLang="cs-CZ" smtClean="0"/>
              <a:pPr eaLnBrk="1" hangingPunct="1"/>
              <a:t>3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7C6DB28-B659-44A1-B74A-DDB06353722B}" type="slidenum">
              <a:rPr lang="cs-CZ" altLang="cs-CZ" smtClean="0"/>
              <a:pPr eaLnBrk="1" hangingPunct="1"/>
              <a:t>4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7C6DB28-B659-44A1-B74A-DDB06353722B}" type="slidenum">
              <a:rPr lang="cs-CZ" altLang="cs-CZ" smtClean="0"/>
              <a:pPr eaLnBrk="1" hangingPunct="1"/>
              <a:t>5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CEF4125-F98D-45CB-97AF-AF7F7A199453}" type="slidenum">
              <a:rPr lang="cs-CZ" altLang="cs-CZ" smtClean="0"/>
              <a:pPr eaLnBrk="1" hangingPunct="1"/>
              <a:t>6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CEF4125-F98D-45CB-97AF-AF7F7A199453}" type="slidenum">
              <a:rPr lang="cs-CZ" altLang="cs-CZ" smtClean="0"/>
              <a:pPr eaLnBrk="1" hangingPunct="1"/>
              <a:t>7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A73B659-C836-4BF5-9E3E-F73442B53A9C}" type="slidenum">
              <a:rPr lang="cs-CZ" altLang="cs-CZ" smtClean="0"/>
              <a:pPr eaLnBrk="1" hangingPunct="1"/>
              <a:t>8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7ADDD70-3489-4538-ABEF-18968E18EF5C}" type="slidenum">
              <a:rPr lang="cs-CZ" altLang="cs-CZ" smtClean="0"/>
              <a:pPr eaLnBrk="1" hangingPunct="1"/>
              <a:t>9</a:t>
            </a:fld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46A5-3F4D-4DB3-A430-C7D9CB420763}" type="datetimeFigureOut">
              <a:rPr lang="cs-CZ" smtClean="0"/>
              <a:t>19.3.2015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0F049-C659-4AB2-AC5E-1714F38C7D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4972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46A5-3F4D-4DB3-A430-C7D9CB420763}" type="datetimeFigureOut">
              <a:rPr lang="cs-CZ" smtClean="0"/>
              <a:t>19.3.2015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0F049-C659-4AB2-AC5E-1714F38C7D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2684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46A5-3F4D-4DB3-A430-C7D9CB420763}" type="datetimeFigureOut">
              <a:rPr lang="cs-CZ" smtClean="0"/>
              <a:t>19.3.2015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0F049-C659-4AB2-AC5E-1714F38C7D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3878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46A5-3F4D-4DB3-A430-C7D9CB420763}" type="datetimeFigureOut">
              <a:rPr lang="cs-CZ" smtClean="0"/>
              <a:t>19.3.2015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0F049-C659-4AB2-AC5E-1714F38C7D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5998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46A5-3F4D-4DB3-A430-C7D9CB420763}" type="datetimeFigureOut">
              <a:rPr lang="cs-CZ" smtClean="0"/>
              <a:t>19.3.2015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0F049-C659-4AB2-AC5E-1714F38C7D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9547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46A5-3F4D-4DB3-A430-C7D9CB420763}" type="datetimeFigureOut">
              <a:rPr lang="cs-CZ" smtClean="0"/>
              <a:t>19.3.2015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0F049-C659-4AB2-AC5E-1714F38C7D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0217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46A5-3F4D-4DB3-A430-C7D9CB420763}" type="datetimeFigureOut">
              <a:rPr lang="cs-CZ" smtClean="0"/>
              <a:t>19.3.2015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0F049-C659-4AB2-AC5E-1714F38C7D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6689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46A5-3F4D-4DB3-A430-C7D9CB420763}" type="datetimeFigureOut">
              <a:rPr lang="cs-CZ" smtClean="0"/>
              <a:t>19.3.2015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0F049-C659-4AB2-AC5E-1714F38C7D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755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46A5-3F4D-4DB3-A430-C7D9CB420763}" type="datetimeFigureOut">
              <a:rPr lang="cs-CZ" smtClean="0"/>
              <a:t>19.3.2015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0F049-C659-4AB2-AC5E-1714F38C7D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6387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46A5-3F4D-4DB3-A430-C7D9CB420763}" type="datetimeFigureOut">
              <a:rPr lang="cs-CZ" smtClean="0"/>
              <a:t>19.3.2015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0F049-C659-4AB2-AC5E-1714F38C7D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692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46A5-3F4D-4DB3-A430-C7D9CB420763}" type="datetimeFigureOut">
              <a:rPr lang="cs-CZ" smtClean="0"/>
              <a:t>19.3.2015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0F049-C659-4AB2-AC5E-1714F38C7D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5171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146A5-3F4D-4DB3-A430-C7D9CB420763}" type="datetimeFigureOut">
              <a:rPr lang="cs-CZ" smtClean="0"/>
              <a:t>19.3.2015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0F049-C659-4AB2-AC5E-1714F38C7D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0270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7813" y="1052513"/>
            <a:ext cx="6988175" cy="10572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0" dirty="0" smtClean="0">
                <a:solidFill>
                  <a:srgbClr val="C00000"/>
                </a:solidFill>
                <a:latin typeface="Impact" pitchFamily="34" charset="0"/>
              </a:rPr>
              <a:t>Sociální deviace v SPSP</a:t>
            </a:r>
            <a:endParaRPr lang="en-US" sz="3300" b="0" dirty="0" smtClean="0">
              <a:solidFill>
                <a:srgbClr val="C0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00113" y="4221163"/>
            <a:ext cx="7847012" cy="2232025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u="sng" dirty="0" smtClean="0">
                <a:solidFill>
                  <a:schemeClr val="tx1"/>
                </a:solidFill>
                <a:latin typeface="Impact" pitchFamily="34" charset="0"/>
              </a:rPr>
              <a:t>4. Sociologické teorie 3.: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sz="2100" u="sng" dirty="0" smtClean="0">
                <a:solidFill>
                  <a:schemeClr val="tx1"/>
                </a:solidFill>
                <a:latin typeface="Impact" pitchFamily="34" charset="0"/>
              </a:rPr>
              <a:t>kritická a vývojová kriminologie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sz="33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sz="33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sz="1400" dirty="0" smtClean="0">
                <a:solidFill>
                  <a:schemeClr val="tx1"/>
                </a:solidFill>
              </a:rPr>
              <a:t>FSS MU Brno</a:t>
            </a:r>
            <a:endParaRPr lang="en-US" sz="1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736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7772400" cy="503238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2400" b="1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Vývojová kriminologie </a:t>
            </a:r>
            <a:endParaRPr lang="en-US" sz="2400" b="1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268413"/>
            <a:ext cx="7848600" cy="5040312"/>
          </a:xfrm>
        </p:spPr>
        <p:txBody>
          <a:bodyPr>
            <a:normAutofit/>
          </a:bodyPr>
          <a:lstStyle/>
          <a:p>
            <a:pPr marL="182563" indent="-182563"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sz="1800" i="1" dirty="0" err="1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Benson</a:t>
            </a:r>
            <a:r>
              <a:rPr lang="cs-CZ" sz="1800" i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 (2002); Samson </a:t>
            </a:r>
            <a:r>
              <a:rPr lang="cs-CZ" sz="1800" i="1" dirty="0" err="1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and</a:t>
            </a:r>
            <a:r>
              <a:rPr lang="cs-CZ" sz="1800" i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 </a:t>
            </a:r>
            <a:r>
              <a:rPr lang="cs-CZ" sz="1800" i="1" dirty="0" err="1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Laub</a:t>
            </a:r>
            <a:r>
              <a:rPr lang="cs-CZ" sz="1800" i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 (1990; 1992; 1993; 1995)</a:t>
            </a:r>
          </a:p>
          <a:p>
            <a:pPr marL="182563" indent="-182563"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sz="2400" dirty="0" smtClean="0">
              <a:solidFill>
                <a:schemeClr val="tx1"/>
              </a:solidFill>
              <a:latin typeface="Andalus" pitchFamily="2" charset="-78"/>
              <a:cs typeface="Andalus" pitchFamily="2" charset="-78"/>
            </a:endParaRPr>
          </a:p>
          <a:p>
            <a:pPr marL="182563" indent="-182563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odhalit rizikové faktory páchání zločinu v průběhu života + vysvětlit trvalost nebo změnu kriminálního chování</a:t>
            </a:r>
          </a:p>
          <a:p>
            <a:pPr marL="182563" indent="-182563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b="1" dirty="0" smtClean="0">
              <a:solidFill>
                <a:schemeClr val="tx1"/>
              </a:solidFill>
              <a:latin typeface="Andalus" pitchFamily="2" charset="-78"/>
              <a:cs typeface="Andalus" pitchFamily="2" charset="-78"/>
            </a:endParaRPr>
          </a:p>
          <a:p>
            <a:pPr marL="182563" indent="-182563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narušení úvahy o stabilitě sociálních                            kontextů jejich překračování</a:t>
            </a:r>
          </a:p>
          <a:p>
            <a:pPr marL="182563" indent="-182563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b="1" dirty="0" smtClean="0">
              <a:solidFill>
                <a:schemeClr val="tx1"/>
              </a:solidFill>
              <a:latin typeface="Andalus" pitchFamily="2" charset="-78"/>
              <a:cs typeface="Andalus" pitchFamily="2" charset="-78"/>
            </a:endParaRPr>
          </a:p>
          <a:p>
            <a:pPr marL="182563" indent="-182563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příčiny zločinu v dětství, participace                                     na zločinu vývojovým procesem</a:t>
            </a:r>
          </a:p>
          <a:p>
            <a:pPr marL="182563" indent="-182563"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sz="2400" dirty="0" smtClean="0">
              <a:solidFill>
                <a:schemeClr val="tx1"/>
              </a:solidFill>
              <a:latin typeface="Andalus" pitchFamily="2" charset="-78"/>
              <a:cs typeface="Andalus" pitchFamily="2" charset="-78"/>
            </a:endParaRPr>
          </a:p>
          <a:p>
            <a:pPr marL="265113" indent="-265113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 smtClean="0"/>
          </a:p>
          <a:p>
            <a:pPr marL="182563" indent="-182563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 smtClean="0">
              <a:solidFill>
                <a:schemeClr val="tx1"/>
              </a:solidFill>
              <a:latin typeface="Andalus" pitchFamily="2" charset="-78"/>
              <a:cs typeface="Andalus" pitchFamily="2" charset="-78"/>
            </a:endParaRPr>
          </a:p>
        </p:txBody>
      </p:sp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2790825"/>
            <a:ext cx="3203575" cy="406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57603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692150"/>
            <a:ext cx="7848600" cy="6049963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sz="2400" b="1" dirty="0" smtClean="0">
                <a:solidFill>
                  <a:srgbClr val="0070C0"/>
                </a:solidFill>
              </a:rPr>
              <a:t>Teorie </a:t>
            </a:r>
            <a:r>
              <a:rPr lang="cs-CZ" sz="2400" b="1" dirty="0" smtClean="0">
                <a:solidFill>
                  <a:srgbClr val="0070C0"/>
                </a:solidFill>
              </a:rPr>
              <a:t>trvalé delikvence</a:t>
            </a:r>
            <a:endParaRPr lang="cs-CZ" sz="2400" b="1" dirty="0" smtClean="0">
              <a:solidFill>
                <a:srgbClr val="0070C0"/>
              </a:solidFill>
            </a:endParaRPr>
          </a:p>
          <a:p>
            <a:pPr marL="182563" indent="-182563"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sz="1800" i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(teorie sebekontroly </a:t>
            </a:r>
            <a:r>
              <a:rPr lang="cs-CZ" sz="1800" i="1" dirty="0" err="1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Gottfredsona</a:t>
            </a:r>
            <a:r>
              <a:rPr lang="cs-CZ" sz="1800" i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 a </a:t>
            </a:r>
            <a:r>
              <a:rPr lang="cs-CZ" sz="1800" i="1" dirty="0" err="1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Hirschiho</a:t>
            </a:r>
            <a:r>
              <a:rPr lang="cs-CZ" sz="1800" i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 - </a:t>
            </a:r>
            <a:r>
              <a:rPr lang="cs-CZ" sz="1800" i="1" dirty="0" err="1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General</a:t>
            </a:r>
            <a:r>
              <a:rPr lang="cs-CZ" sz="1800" i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 </a:t>
            </a:r>
            <a:r>
              <a:rPr lang="cs-CZ" sz="1800" i="1" dirty="0" err="1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Theory</a:t>
            </a:r>
            <a:r>
              <a:rPr lang="cs-CZ" sz="1800" i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 </a:t>
            </a:r>
            <a:r>
              <a:rPr lang="cs-CZ" sz="1800" i="1" dirty="0" err="1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of</a:t>
            </a:r>
            <a:r>
              <a:rPr lang="cs-CZ" sz="1800" i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 </a:t>
            </a:r>
            <a:r>
              <a:rPr lang="cs-CZ" sz="1800" i="1" dirty="0" err="1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Crime</a:t>
            </a:r>
            <a:r>
              <a:rPr lang="cs-CZ" sz="1800" i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, 1995)</a:t>
            </a:r>
          </a:p>
          <a:p>
            <a:pPr marL="182563" indent="-182563"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sz="2400" b="1" dirty="0" smtClean="0">
              <a:solidFill>
                <a:schemeClr val="tx1"/>
              </a:solidFill>
              <a:latin typeface="Andalus" pitchFamily="2" charset="-78"/>
              <a:cs typeface="Andalus" pitchFamily="2" charset="-78"/>
            </a:endParaRPr>
          </a:p>
          <a:p>
            <a:pPr marL="182563" indent="-182563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všichni delikventi trvale (nezvladatelně a nezměnitelně) delikventní</a:t>
            </a:r>
          </a:p>
          <a:p>
            <a:pPr marL="182563" indent="-182563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b="1" dirty="0" smtClean="0">
              <a:solidFill>
                <a:schemeClr val="tx1"/>
              </a:solidFill>
              <a:latin typeface="Andalus" pitchFamily="2" charset="-78"/>
              <a:cs typeface="Andalus" pitchFamily="2" charset="-78"/>
            </a:endParaRPr>
          </a:p>
          <a:p>
            <a:pPr marL="182563" indent="-182563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nízká sebekontrola v důsledku pochybení rodičů</a:t>
            </a:r>
          </a:p>
          <a:p>
            <a:pPr marL="182563" indent="-182563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b="1" dirty="0" smtClean="0">
              <a:solidFill>
                <a:schemeClr val="tx1"/>
              </a:solidFill>
              <a:latin typeface="Andalus" pitchFamily="2" charset="-78"/>
              <a:cs typeface="Andalus" pitchFamily="2" charset="-78"/>
            </a:endParaRPr>
          </a:p>
          <a:p>
            <a:pPr marL="182563" indent="-182563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křivka zločin-věk ve společnostech neměnná</a:t>
            </a:r>
          </a:p>
          <a:p>
            <a:pPr marL="182563" indent="-182563"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sz="2400" dirty="0" smtClean="0">
              <a:solidFill>
                <a:srgbClr val="0070C0"/>
              </a:solidFill>
              <a:latin typeface="Andalus" pitchFamily="2" charset="-78"/>
              <a:cs typeface="Andalus" pitchFamily="2" charset="-78"/>
            </a:endParaRPr>
          </a:p>
          <a:p>
            <a:pPr marL="182563" indent="-182563"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sz="2400" dirty="0" smtClean="0">
              <a:solidFill>
                <a:srgbClr val="0070C0"/>
              </a:solidFill>
              <a:latin typeface="Andalus" pitchFamily="2" charset="-78"/>
              <a:cs typeface="Andalus" pitchFamily="2" charset="-78"/>
            </a:endParaRPr>
          </a:p>
          <a:p>
            <a:pPr marL="182563" indent="-182563"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sz="2400" dirty="0" smtClean="0">
              <a:solidFill>
                <a:schemeClr val="tx1"/>
              </a:solidFill>
              <a:latin typeface="Andalus" pitchFamily="2" charset="-78"/>
              <a:cs typeface="Andal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430853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620713"/>
            <a:ext cx="7848600" cy="6048375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sz="2400" b="1" dirty="0" smtClean="0">
                <a:solidFill>
                  <a:srgbClr val="0070C0"/>
                </a:solidFill>
              </a:rPr>
              <a:t>Teorie </a:t>
            </a:r>
            <a:r>
              <a:rPr lang="cs-CZ" sz="2400" b="1" dirty="0" smtClean="0">
                <a:solidFill>
                  <a:srgbClr val="0070C0"/>
                </a:solidFill>
              </a:rPr>
              <a:t>trvalé </a:t>
            </a:r>
            <a:r>
              <a:rPr lang="cs-CZ" sz="2400" b="1" u="sng" dirty="0" smtClean="0">
                <a:solidFill>
                  <a:srgbClr val="0070C0"/>
                </a:solidFill>
              </a:rPr>
              <a:t>nebo </a:t>
            </a:r>
            <a:r>
              <a:rPr lang="cs-CZ" sz="2400" b="1" dirty="0" smtClean="0">
                <a:solidFill>
                  <a:srgbClr val="0070C0"/>
                </a:solidFill>
              </a:rPr>
              <a:t>dočasné delikvence </a:t>
            </a:r>
            <a:r>
              <a:rPr lang="cs-CZ" sz="1600" b="1" dirty="0" smtClean="0">
                <a:solidFill>
                  <a:srgbClr val="0070C0"/>
                </a:solidFill>
              </a:rPr>
              <a:t>(odlišných delikventních skupin)</a:t>
            </a:r>
            <a:endParaRPr lang="cs-CZ" sz="1600" b="1" dirty="0" smtClean="0">
              <a:solidFill>
                <a:srgbClr val="0070C0"/>
              </a:solidFill>
            </a:endParaRPr>
          </a:p>
          <a:p>
            <a:pPr marL="182563" indent="-182563"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sz="1800" i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(teorie antisociálního chování dvou delikventních skupin </a:t>
            </a:r>
            <a:r>
              <a:rPr lang="cs-CZ" sz="1800" i="1" dirty="0" err="1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moffitové</a:t>
            </a:r>
            <a:r>
              <a:rPr lang="cs-CZ" sz="1800" i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)</a:t>
            </a:r>
          </a:p>
          <a:p>
            <a:pPr marL="182563" indent="-182563"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sz="2400" dirty="0" smtClean="0">
              <a:solidFill>
                <a:schemeClr val="tx1"/>
              </a:solidFill>
              <a:latin typeface="Andalus" pitchFamily="2" charset="-78"/>
              <a:cs typeface="Andalus" pitchFamily="2" charset="-78"/>
            </a:endParaRPr>
          </a:p>
          <a:p>
            <a:pPr marL="182563" indent="-182563"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sz="2400" dirty="0" smtClean="0">
              <a:solidFill>
                <a:schemeClr val="tx1"/>
              </a:solidFill>
              <a:latin typeface="Andalus" pitchFamily="2" charset="-78"/>
              <a:cs typeface="Andalus" pitchFamily="2" charset="-78"/>
            </a:endParaRPr>
          </a:p>
          <a:p>
            <a:pPr marL="182563" indent="-182563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dvě skupiny delikventů (trvalí, adolescentní):</a:t>
            </a:r>
          </a:p>
          <a:p>
            <a:pPr marL="182563" indent="-182563"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sz="2400" b="1" dirty="0" smtClean="0">
              <a:solidFill>
                <a:schemeClr val="tx1"/>
              </a:solidFill>
              <a:latin typeface="Andalus" pitchFamily="2" charset="-78"/>
              <a:cs typeface="Andalus" pitchFamily="2" charset="-78"/>
            </a:endParaRPr>
          </a:p>
          <a:p>
            <a:pPr marL="182563" indent="-182563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neuropsychologické deficity uzamykají do zločinu</a:t>
            </a:r>
          </a:p>
          <a:p>
            <a:pPr marL="182563" indent="-182563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b="1" dirty="0" smtClean="0">
              <a:solidFill>
                <a:schemeClr val="tx1"/>
              </a:solidFill>
              <a:latin typeface="Andalus" pitchFamily="2" charset="-78"/>
              <a:cs typeface="Andalus" pitchFamily="2" charset="-78"/>
            </a:endParaRPr>
          </a:p>
          <a:p>
            <a:pPr marL="182563" indent="-182563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mezera mezi biologickou a sociální zralostí</a:t>
            </a:r>
          </a:p>
          <a:p>
            <a:pPr marL="182563" indent="-182563"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sz="2400" dirty="0" smtClean="0">
              <a:solidFill>
                <a:schemeClr val="tx1"/>
              </a:solidFill>
              <a:latin typeface="Andalus" pitchFamily="2" charset="-78"/>
              <a:cs typeface="Andal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901148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620713"/>
            <a:ext cx="7848600" cy="6048375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sz="2400" b="1" dirty="0" smtClean="0">
                <a:solidFill>
                  <a:srgbClr val="0070C0"/>
                </a:solidFill>
              </a:rPr>
              <a:t>Teorie </a:t>
            </a:r>
            <a:r>
              <a:rPr lang="cs-CZ" sz="2400" b="1" dirty="0" smtClean="0">
                <a:solidFill>
                  <a:srgbClr val="0070C0"/>
                </a:solidFill>
              </a:rPr>
              <a:t>dočasné delikvence</a:t>
            </a:r>
            <a:endParaRPr lang="cs-CZ" sz="2400" b="1" dirty="0" smtClean="0">
              <a:solidFill>
                <a:srgbClr val="0070C0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sz="1800" i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(využití konceptu sociálních pout a lidského kapitálu </a:t>
            </a:r>
            <a:r>
              <a:rPr lang="cs-CZ" sz="1800" i="1" dirty="0" err="1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Sampsonem</a:t>
            </a:r>
            <a:r>
              <a:rPr lang="cs-CZ" sz="1800" i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 a </a:t>
            </a:r>
            <a:r>
              <a:rPr lang="cs-CZ" sz="1800" i="1" dirty="0" err="1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Laubem</a:t>
            </a:r>
            <a:r>
              <a:rPr lang="cs-CZ" sz="1800" i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)</a:t>
            </a:r>
          </a:p>
          <a:p>
            <a:pPr marL="182563" indent="-182563"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sz="2400" dirty="0" smtClean="0">
              <a:solidFill>
                <a:schemeClr val="tx1"/>
              </a:solidFill>
              <a:latin typeface="Andalus" pitchFamily="2" charset="-78"/>
              <a:cs typeface="Andalus" pitchFamily="2" charset="-78"/>
            </a:endParaRPr>
          </a:p>
          <a:p>
            <a:pPr marL="182563" indent="-182563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u všech delikventů s časem odklon od zločinu</a:t>
            </a:r>
          </a:p>
          <a:p>
            <a:pPr marL="182563" indent="-182563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b="1" dirty="0" smtClean="0">
              <a:solidFill>
                <a:schemeClr val="tx1"/>
              </a:solidFill>
              <a:latin typeface="Andalus" pitchFamily="2" charset="-78"/>
              <a:cs typeface="Andalus" pitchFamily="2" charset="-78"/>
            </a:endParaRPr>
          </a:p>
          <a:p>
            <a:pPr marL="182563" indent="-182563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slabá pouta nahrazena růstem sociálního kapitálu a upevněním konvenčních pout</a:t>
            </a:r>
          </a:p>
          <a:p>
            <a:pPr marL="182563" indent="-182563"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sz="2400" dirty="0" smtClean="0">
              <a:solidFill>
                <a:srgbClr val="0070C0"/>
              </a:solidFill>
              <a:latin typeface="Andalus" pitchFamily="2" charset="-78"/>
              <a:cs typeface="Andalus" pitchFamily="2" charset="-78"/>
            </a:endParaRPr>
          </a:p>
          <a:p>
            <a:pPr marL="182563" indent="-182563"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sz="2400" dirty="0" smtClean="0">
              <a:solidFill>
                <a:schemeClr val="tx1"/>
              </a:solidFill>
              <a:latin typeface="Andalus" pitchFamily="2" charset="-78"/>
              <a:cs typeface="Andal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318796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620713"/>
            <a:ext cx="7848600" cy="6048375"/>
          </a:xfrm>
        </p:spPr>
        <p:txBody>
          <a:bodyPr>
            <a:normAutofit fontScale="92500" lnSpcReduction="1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2400" b="1" dirty="0" err="1">
                <a:solidFill>
                  <a:srgbClr val="0070C0"/>
                </a:solidFill>
              </a:rPr>
              <a:t>Loeberův</a:t>
            </a:r>
            <a:r>
              <a:rPr lang="cs-CZ" sz="2400" b="1" dirty="0">
                <a:solidFill>
                  <a:srgbClr val="0070C0"/>
                </a:solidFill>
              </a:rPr>
              <a:t> kumulativní vývojový model kriminality (2008) </a:t>
            </a:r>
          </a:p>
          <a:p>
            <a:pPr marL="0" algn="l" eaLnBrk="1" fontAlgn="auto" hangingPunct="1">
              <a:spcAft>
                <a:spcPts val="0"/>
              </a:spcAft>
              <a:defRPr/>
            </a:pPr>
            <a:endParaRPr lang="cs-CZ" sz="2400" b="1" dirty="0" smtClean="0">
              <a:solidFill>
                <a:schemeClr val="tx1"/>
              </a:solidFill>
              <a:latin typeface="Andalus" pitchFamily="2" charset="-78"/>
              <a:cs typeface="Andalus" pitchFamily="2" charset="-78"/>
            </a:endParaRPr>
          </a:p>
          <a:p>
            <a:pPr marL="182563" indent="-182563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u="sng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tří </a:t>
            </a:r>
            <a:r>
              <a:rPr lang="cs-CZ" sz="2400" b="1" u="sng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cesty ke </a:t>
            </a:r>
            <a:r>
              <a:rPr lang="cs-CZ" sz="2400" b="1" u="sng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kriminalitě</a:t>
            </a:r>
            <a:r>
              <a:rPr lang="cs-CZ" sz="2400" b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: </a:t>
            </a:r>
            <a:r>
              <a:rPr lang="cs-CZ" sz="2400" b="1" dirty="0" smtClean="0">
                <a:solidFill>
                  <a:srgbClr val="006699"/>
                </a:solidFill>
                <a:latin typeface="Andalus" pitchFamily="2" charset="-78"/>
                <a:cs typeface="Andalus" pitchFamily="2" charset="-78"/>
              </a:rPr>
              <a:t>konfliktní </a:t>
            </a:r>
            <a:r>
              <a:rPr lang="cs-CZ" sz="2400" b="1" dirty="0">
                <a:solidFill>
                  <a:srgbClr val="006699"/>
                </a:solidFill>
                <a:latin typeface="Andalus" pitchFamily="2" charset="-78"/>
                <a:cs typeface="Andalus" pitchFamily="2" charset="-78"/>
              </a:rPr>
              <a:t>dráha </a:t>
            </a:r>
            <a:r>
              <a:rPr lang="cs-CZ" sz="2400" b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(před 12 rokem, tvrdohlavost, vzdor </a:t>
            </a:r>
            <a:r>
              <a:rPr lang="cs-CZ" sz="2400" b="1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a odmítání </a:t>
            </a:r>
            <a:r>
              <a:rPr lang="cs-CZ" sz="2400" b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autorit) - </a:t>
            </a:r>
            <a:r>
              <a:rPr lang="cs-CZ" sz="2400" b="1" dirty="0" smtClean="0">
                <a:solidFill>
                  <a:srgbClr val="006699"/>
                </a:solidFill>
                <a:latin typeface="Andalus" pitchFamily="2" charset="-78"/>
                <a:cs typeface="Andalus" pitchFamily="2" charset="-78"/>
              </a:rPr>
              <a:t>skrytá </a:t>
            </a:r>
            <a:r>
              <a:rPr lang="cs-CZ" sz="2400" b="1" dirty="0">
                <a:solidFill>
                  <a:srgbClr val="006699"/>
                </a:solidFill>
                <a:latin typeface="Andalus" pitchFamily="2" charset="-78"/>
                <a:cs typeface="Andalus" pitchFamily="2" charset="-78"/>
              </a:rPr>
              <a:t>dráha </a:t>
            </a:r>
            <a:r>
              <a:rPr lang="cs-CZ" sz="2400" b="1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(před 15. rokem, </a:t>
            </a:r>
            <a:r>
              <a:rPr lang="cs-CZ" sz="2400" b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drobnější </a:t>
            </a:r>
            <a:r>
              <a:rPr lang="cs-CZ" sz="2400" b="1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majetková kriminalita, </a:t>
            </a:r>
            <a:r>
              <a:rPr lang="cs-CZ" sz="2400" b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ničení věcí, krádeže aut) - </a:t>
            </a:r>
            <a:r>
              <a:rPr lang="cs-CZ" sz="2400" b="1" dirty="0" smtClean="0">
                <a:solidFill>
                  <a:srgbClr val="006699"/>
                </a:solidFill>
                <a:latin typeface="Andalus" pitchFamily="2" charset="-78"/>
                <a:cs typeface="Andalus" pitchFamily="2" charset="-78"/>
              </a:rPr>
              <a:t>otevřená </a:t>
            </a:r>
            <a:r>
              <a:rPr lang="cs-CZ" sz="2400" b="1" dirty="0">
                <a:solidFill>
                  <a:srgbClr val="006699"/>
                </a:solidFill>
                <a:latin typeface="Andalus" pitchFamily="2" charset="-78"/>
                <a:cs typeface="Andalus" pitchFamily="2" charset="-78"/>
              </a:rPr>
              <a:t>dráha násilí </a:t>
            </a:r>
            <a:r>
              <a:rPr lang="cs-CZ" sz="2400" b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(ozbrojené útoky až vraždy)</a:t>
            </a:r>
          </a:p>
          <a:p>
            <a:pPr marL="0" algn="l" eaLnBrk="1" fontAlgn="auto" hangingPunct="1">
              <a:spcAft>
                <a:spcPts val="0"/>
              </a:spcAft>
              <a:defRPr/>
            </a:pPr>
            <a:endParaRPr lang="cs-CZ" sz="2400" b="1" u="sng" dirty="0">
              <a:solidFill>
                <a:schemeClr val="tx1"/>
              </a:solidFill>
              <a:latin typeface="Andalus" pitchFamily="2" charset="-78"/>
              <a:cs typeface="Andalus" pitchFamily="2" charset="-78"/>
            </a:endParaRPr>
          </a:p>
          <a:p>
            <a:pPr marL="182563" indent="-182563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u="sng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interní </a:t>
            </a:r>
            <a:r>
              <a:rPr lang="cs-CZ" sz="2400" b="1" u="sng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a </a:t>
            </a:r>
            <a:r>
              <a:rPr lang="cs-CZ" sz="2400" b="1" u="sng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externí faktory</a:t>
            </a:r>
            <a:r>
              <a:rPr lang="cs-CZ" sz="2400" b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  </a:t>
            </a:r>
            <a:r>
              <a:rPr lang="cs-CZ" sz="2400" b="1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z </a:t>
            </a:r>
            <a:r>
              <a:rPr lang="cs-CZ" sz="2400" b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pěti různých </a:t>
            </a:r>
            <a:r>
              <a:rPr lang="cs-CZ" sz="2400" b="1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prostředí </a:t>
            </a:r>
            <a:r>
              <a:rPr lang="cs-CZ" sz="2400" b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od </a:t>
            </a:r>
            <a:r>
              <a:rPr lang="cs-CZ" sz="2400" b="1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narození až po ranou dospělost u jedince (</a:t>
            </a:r>
            <a:r>
              <a:rPr lang="cs-CZ" sz="2400" b="1" dirty="0">
                <a:solidFill>
                  <a:srgbClr val="006699"/>
                </a:solidFill>
                <a:latin typeface="Andalus" pitchFamily="2" charset="-78"/>
                <a:cs typeface="Andalus" pitchFamily="2" charset="-78"/>
              </a:rPr>
              <a:t>individuální charakteristiky jedinců - rodinné vlivy - vlivy ze sousedství - od vrstevníků - ze školního prostředí</a:t>
            </a:r>
            <a:r>
              <a:rPr lang="cs-CZ" sz="2400" b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):</a:t>
            </a:r>
          </a:p>
          <a:p>
            <a:pPr marL="493776" indent="-457200" algn="l">
              <a:buFont typeface="Wingdings 2" pitchFamily="18" charset="2"/>
              <a:buAutoNum type="arabicPeriod"/>
              <a:defRPr/>
            </a:pPr>
            <a:r>
              <a:rPr lang="cs-CZ" sz="2400" b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většině </a:t>
            </a:r>
            <a:r>
              <a:rPr lang="cs-CZ" sz="2400" b="1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rizikových faktorů je jedinec vystaven ještě před nástupem adolescence </a:t>
            </a:r>
            <a:r>
              <a:rPr lang="cs-CZ" sz="2400" b="1" i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(snížení </a:t>
            </a:r>
            <a:r>
              <a:rPr lang="cs-CZ" sz="2400" b="1" i="1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počtu rizikových faktorů </a:t>
            </a:r>
            <a:r>
              <a:rPr lang="cs-CZ" sz="2400" b="1" i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od druhého stupně ZŠ)</a:t>
            </a:r>
          </a:p>
          <a:p>
            <a:pPr marL="493776" indent="-457200" algn="l">
              <a:buFont typeface="Wingdings 2" pitchFamily="18" charset="2"/>
              <a:buAutoNum type="arabicPeriod"/>
              <a:defRPr/>
            </a:pPr>
            <a:r>
              <a:rPr lang="cs-CZ" sz="2400" b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většina </a:t>
            </a:r>
            <a:r>
              <a:rPr lang="cs-CZ" sz="2400" b="1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faktorů </a:t>
            </a:r>
            <a:r>
              <a:rPr lang="cs-CZ" sz="2400" b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má potenciál </a:t>
            </a:r>
            <a:r>
              <a:rPr lang="cs-CZ" sz="2400" b="1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vyvolávat další faktory </a:t>
            </a:r>
            <a:r>
              <a:rPr lang="cs-CZ" sz="2400" b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(</a:t>
            </a:r>
            <a:r>
              <a:rPr lang="cs-CZ" sz="2400" b="1" i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nízké </a:t>
            </a:r>
            <a:r>
              <a:rPr lang="cs-CZ" sz="2400" b="1" i="1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IQ </a:t>
            </a:r>
            <a:r>
              <a:rPr lang="cs-CZ" sz="2400" b="1" i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- zpožďování ve vývoji - jazykové </a:t>
            </a:r>
            <a:r>
              <a:rPr lang="cs-CZ" sz="2400" b="1" i="1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problémy </a:t>
            </a:r>
            <a:r>
              <a:rPr lang="cs-CZ" sz="2400" b="1" i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- slabé </a:t>
            </a:r>
            <a:r>
              <a:rPr lang="cs-CZ" sz="2400" b="1" i="1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školní </a:t>
            </a:r>
            <a:r>
              <a:rPr lang="cs-CZ" sz="2400" b="1" i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výsledky - nízké </a:t>
            </a:r>
            <a:r>
              <a:rPr lang="cs-CZ" sz="2400" b="1" i="1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očekávání </a:t>
            </a:r>
            <a:r>
              <a:rPr lang="cs-CZ" sz="2400" b="1" i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rodičů - problémy </a:t>
            </a:r>
            <a:r>
              <a:rPr lang="cs-CZ" sz="2400" b="1" i="1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s motivací vzdělávat </a:t>
            </a:r>
            <a:r>
              <a:rPr lang="cs-CZ" sz="2400" b="1" i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se - nezaměstnanosti</a:t>
            </a:r>
            <a:r>
              <a:rPr lang="cs-CZ" sz="2400" b="1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)</a:t>
            </a:r>
          </a:p>
          <a:p>
            <a:pPr marL="182563" indent="-182563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b="1" dirty="0" smtClean="0">
              <a:solidFill>
                <a:schemeClr val="tx1"/>
              </a:solidFill>
              <a:latin typeface="Andalus" pitchFamily="2" charset="-78"/>
              <a:cs typeface="Andalus" pitchFamily="2" charset="-78"/>
            </a:endParaRPr>
          </a:p>
          <a:p>
            <a:pPr marL="182563" indent="-182563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b="1" dirty="0">
              <a:solidFill>
                <a:schemeClr val="tx1"/>
              </a:solidFill>
              <a:latin typeface="Andalus" pitchFamily="2" charset="-78"/>
              <a:cs typeface="Andalus" pitchFamily="2" charset="-78"/>
            </a:endParaRPr>
          </a:p>
          <a:p>
            <a:pPr marL="182563" indent="-182563"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sz="2400" dirty="0" smtClean="0">
              <a:solidFill>
                <a:srgbClr val="0070C0"/>
              </a:solidFill>
              <a:latin typeface="Andalus" pitchFamily="2" charset="-78"/>
              <a:cs typeface="Andalus" pitchFamily="2" charset="-78"/>
            </a:endParaRPr>
          </a:p>
          <a:p>
            <a:pPr marL="182563" indent="-182563"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sz="2400" dirty="0" smtClean="0">
              <a:solidFill>
                <a:schemeClr val="tx1"/>
              </a:solidFill>
              <a:latin typeface="Andalus" pitchFamily="2" charset="-78"/>
              <a:cs typeface="Andal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470894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620713"/>
            <a:ext cx="7848600" cy="6048375"/>
          </a:xfrm>
        </p:spPr>
        <p:txBody>
          <a:bodyPr/>
          <a:lstStyle/>
          <a:p>
            <a:pPr marL="182563" indent="-182563" algn="l" eaLnBrk="1" hangingPunct="1">
              <a:spcBef>
                <a:spcPct val="0"/>
              </a:spcBef>
            </a:pPr>
            <a:endParaRPr lang="cs-CZ" altLang="cs-CZ" sz="2400" smtClean="0">
              <a:solidFill>
                <a:srgbClr val="0070C0"/>
              </a:solidFill>
              <a:latin typeface="Andalus" pitchFamily="2" charset="-78"/>
              <a:cs typeface="Andalus" pitchFamily="2" charset="-78"/>
            </a:endParaRPr>
          </a:p>
          <a:p>
            <a:pPr marL="182563" indent="-182563" algn="l" eaLnBrk="1" hangingPunct="1">
              <a:spcBef>
                <a:spcPct val="0"/>
              </a:spcBef>
            </a:pPr>
            <a:endParaRPr lang="cs-CZ" altLang="cs-CZ" sz="2400" smtClean="0">
              <a:solidFill>
                <a:schemeClr val="tx1"/>
              </a:solidFill>
              <a:latin typeface="Andalus" pitchFamily="2" charset="-78"/>
              <a:cs typeface="Andalus" pitchFamily="2" charset="-78"/>
            </a:endParaRP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1052513"/>
            <a:ext cx="8499475" cy="467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39505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257300"/>
            <a:ext cx="8489950" cy="4808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50364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568450"/>
            <a:ext cx="8459788" cy="386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78278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692150"/>
            <a:ext cx="7704137" cy="5905500"/>
          </a:xfrm>
        </p:spPr>
        <p:txBody>
          <a:bodyPr>
            <a:normAutofit fontScale="85000" lnSpcReduction="10000"/>
          </a:bodyPr>
          <a:lstStyle/>
          <a:p>
            <a:pPr marL="1338263" lvl="1" indent="-533400" eaLnBrk="1" fontAlgn="auto" hangingPunct="1">
              <a:lnSpc>
                <a:spcPct val="80000"/>
              </a:lnSpc>
              <a:spcAft>
                <a:spcPts val="0"/>
              </a:spcAft>
              <a:buFont typeface="Verdana"/>
              <a:buNone/>
              <a:defRPr/>
            </a:pPr>
            <a:r>
              <a:rPr lang="cs-CZ" b="1" dirty="0" smtClean="0">
                <a:solidFill>
                  <a:srgbClr val="C00000"/>
                </a:solidFill>
              </a:rPr>
              <a:t>Povinná literatura</a:t>
            </a:r>
          </a:p>
          <a:p>
            <a:pPr marL="182563" indent="-182563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400" dirty="0" smtClean="0">
              <a:solidFill>
                <a:schemeClr val="tx1"/>
              </a:solidFill>
            </a:endParaRPr>
          </a:p>
          <a:p>
            <a:pPr algn="l" eaLnBrk="1">
              <a:spcAft>
                <a:spcPts val="0"/>
              </a:spcAft>
              <a:buFont typeface="Wingdings 2"/>
              <a:buNone/>
              <a:defRPr/>
            </a:pPr>
            <a:r>
              <a:rPr lang="cs-CZ" dirty="0" err="1" smtClean="0">
                <a:solidFill>
                  <a:schemeClr val="tx1"/>
                </a:solidFill>
              </a:rPr>
              <a:t>Moffit</a:t>
            </a:r>
            <a:r>
              <a:rPr lang="cs-CZ" dirty="0" smtClean="0">
                <a:solidFill>
                  <a:schemeClr val="tx1"/>
                </a:solidFill>
              </a:rPr>
              <a:t>, E.T. (1993). </a:t>
            </a:r>
            <a:r>
              <a:rPr lang="cs-CZ" dirty="0" err="1" smtClean="0">
                <a:solidFill>
                  <a:schemeClr val="tx1"/>
                </a:solidFill>
              </a:rPr>
              <a:t>Pathways</a:t>
            </a:r>
            <a:r>
              <a:rPr lang="cs-CZ" dirty="0" smtClean="0">
                <a:solidFill>
                  <a:schemeClr val="tx1"/>
                </a:solidFill>
              </a:rPr>
              <a:t> in </a:t>
            </a:r>
            <a:r>
              <a:rPr lang="cs-CZ" dirty="0" err="1" smtClean="0">
                <a:solidFill>
                  <a:schemeClr val="tx1"/>
                </a:solidFill>
              </a:rPr>
              <a:t>the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Life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Course</a:t>
            </a:r>
            <a:r>
              <a:rPr lang="cs-CZ" dirty="0" smtClean="0">
                <a:solidFill>
                  <a:schemeClr val="tx1"/>
                </a:solidFill>
              </a:rPr>
              <a:t> to </a:t>
            </a:r>
            <a:r>
              <a:rPr lang="cs-CZ" dirty="0" err="1" smtClean="0">
                <a:solidFill>
                  <a:schemeClr val="tx1"/>
                </a:solidFill>
              </a:rPr>
              <a:t>Crime</a:t>
            </a:r>
            <a:r>
              <a:rPr lang="cs-CZ" dirty="0" smtClean="0">
                <a:solidFill>
                  <a:schemeClr val="tx1"/>
                </a:solidFill>
              </a:rPr>
              <a:t>. In: </a:t>
            </a:r>
            <a:r>
              <a:rPr lang="cs-CZ" dirty="0" err="1" smtClean="0">
                <a:solidFill>
                  <a:schemeClr val="tx1"/>
                </a:solidFill>
              </a:rPr>
              <a:t>Cullen</a:t>
            </a:r>
            <a:r>
              <a:rPr lang="cs-CZ" dirty="0" smtClean="0">
                <a:solidFill>
                  <a:schemeClr val="tx1"/>
                </a:solidFill>
              </a:rPr>
              <a:t>, F.T, </a:t>
            </a:r>
            <a:r>
              <a:rPr lang="cs-CZ" dirty="0" err="1" smtClean="0">
                <a:solidFill>
                  <a:schemeClr val="tx1"/>
                </a:solidFill>
              </a:rPr>
              <a:t>Agnew</a:t>
            </a:r>
            <a:r>
              <a:rPr lang="cs-CZ" dirty="0" smtClean="0">
                <a:solidFill>
                  <a:schemeClr val="tx1"/>
                </a:solidFill>
              </a:rPr>
              <a:t>, R. (2003). </a:t>
            </a:r>
            <a:r>
              <a:rPr lang="cs-CZ" dirty="0" err="1" smtClean="0">
                <a:solidFill>
                  <a:schemeClr val="tx1"/>
                </a:solidFill>
              </a:rPr>
              <a:t>Criminological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Theory</a:t>
            </a:r>
            <a:r>
              <a:rPr lang="cs-CZ" dirty="0" smtClean="0">
                <a:solidFill>
                  <a:schemeClr val="tx1"/>
                </a:solidFill>
              </a:rPr>
              <a:t>. Past to </a:t>
            </a:r>
            <a:r>
              <a:rPr lang="cs-CZ" dirty="0" err="1" smtClean="0">
                <a:solidFill>
                  <a:schemeClr val="tx1"/>
                </a:solidFill>
              </a:rPr>
              <a:t>present</a:t>
            </a:r>
            <a:r>
              <a:rPr lang="cs-CZ" dirty="0" smtClean="0">
                <a:solidFill>
                  <a:schemeClr val="tx1"/>
                </a:solidFill>
              </a:rPr>
              <a:t>. Essentials </a:t>
            </a:r>
            <a:r>
              <a:rPr lang="cs-CZ" dirty="0" err="1" smtClean="0">
                <a:solidFill>
                  <a:schemeClr val="tx1"/>
                </a:solidFill>
              </a:rPr>
              <a:t>Readings</a:t>
            </a:r>
            <a:r>
              <a:rPr lang="cs-CZ" dirty="0" smtClean="0">
                <a:solidFill>
                  <a:schemeClr val="tx1"/>
                </a:solidFill>
              </a:rPr>
              <a:t>. LA, </a:t>
            </a:r>
            <a:r>
              <a:rPr lang="cs-CZ" dirty="0" err="1" smtClean="0">
                <a:solidFill>
                  <a:schemeClr val="tx1"/>
                </a:solidFill>
              </a:rPr>
              <a:t>California</a:t>
            </a:r>
            <a:r>
              <a:rPr lang="cs-CZ" dirty="0" smtClean="0">
                <a:solidFill>
                  <a:schemeClr val="tx1"/>
                </a:solidFill>
              </a:rPr>
              <a:t>: </a:t>
            </a:r>
            <a:r>
              <a:rPr lang="cs-CZ" dirty="0" err="1" smtClean="0">
                <a:solidFill>
                  <a:schemeClr val="tx1"/>
                </a:solidFill>
              </a:rPr>
              <a:t>Roxbury</a:t>
            </a:r>
            <a:r>
              <a:rPr lang="cs-CZ" dirty="0" smtClean="0">
                <a:solidFill>
                  <a:schemeClr val="tx1"/>
                </a:solidFill>
              </a:rPr>
              <a:t>, pp.451-468 (18s.)</a:t>
            </a:r>
          </a:p>
          <a:p>
            <a:pPr marL="1338263" lvl="1" indent="-533400" eaLnBrk="1" fontAlgn="auto" hangingPunct="1">
              <a:lnSpc>
                <a:spcPct val="80000"/>
              </a:lnSpc>
              <a:spcAft>
                <a:spcPts val="0"/>
              </a:spcAft>
              <a:buFont typeface="Verdana"/>
              <a:buNone/>
              <a:defRPr/>
            </a:pPr>
            <a:endParaRPr lang="cs-CZ" sz="2000" b="1" dirty="0" smtClean="0">
              <a:solidFill>
                <a:schemeClr val="accent2"/>
              </a:solidFill>
            </a:endParaRPr>
          </a:p>
          <a:p>
            <a:pPr marL="1338263" lvl="1" indent="-533400" eaLnBrk="1" fontAlgn="auto" hangingPunct="1">
              <a:lnSpc>
                <a:spcPct val="80000"/>
              </a:lnSpc>
              <a:spcAft>
                <a:spcPts val="0"/>
              </a:spcAft>
              <a:buFont typeface="Verdana"/>
              <a:buNone/>
              <a:defRPr/>
            </a:pPr>
            <a:r>
              <a:rPr lang="cs-CZ" b="1" dirty="0" smtClean="0">
                <a:solidFill>
                  <a:srgbClr val="C00000"/>
                </a:solidFill>
              </a:rPr>
              <a:t>Probíraná témata</a:t>
            </a:r>
            <a:r>
              <a:rPr lang="cs-CZ" b="1" dirty="0" smtClean="0">
                <a:solidFill>
                  <a:srgbClr val="0070C0"/>
                </a:solidFill>
              </a:rPr>
              <a:t> </a:t>
            </a:r>
          </a:p>
          <a:p>
            <a:pPr eaLnBrk="1">
              <a:spcAft>
                <a:spcPts val="0"/>
              </a:spcAft>
              <a:buFont typeface="Wingdings 2"/>
              <a:buNone/>
              <a:defRPr/>
            </a:pPr>
            <a:endParaRPr lang="cs-CZ" sz="1800" dirty="0" smtClean="0"/>
          </a:p>
          <a:p>
            <a:pPr algn="l" eaLnBrk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>
                <a:solidFill>
                  <a:schemeClr val="tx1"/>
                </a:solidFill>
              </a:rPr>
              <a:t>1. KRITICKÁ KRIMINOLOGIE: Koncept morální paniky - Morální relativismus v procesu šíření drog - Antipsychiatrické hnutí</a:t>
            </a:r>
          </a:p>
          <a:p>
            <a:pPr algn="l" eaLnBrk="1">
              <a:spcAft>
                <a:spcPts val="0"/>
              </a:spcAft>
              <a:buFont typeface="Wingdings 2"/>
              <a:buNone/>
              <a:defRPr/>
            </a:pPr>
            <a:endParaRPr lang="cs-CZ" dirty="0" smtClean="0">
              <a:solidFill>
                <a:schemeClr val="tx1"/>
              </a:solidFill>
            </a:endParaRPr>
          </a:p>
          <a:p>
            <a:pPr algn="l" eaLnBrk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>
                <a:solidFill>
                  <a:schemeClr val="tx1"/>
                </a:solidFill>
              </a:rPr>
              <a:t>2. VÝVOJOVÁ KRIMINOLOGIE: Teorie kontinuálního jednání - Teorie kontinuálního jednání NEBO změny  - Teorie kontinuálního jednání A změny </a:t>
            </a:r>
          </a:p>
        </p:txBody>
      </p:sp>
    </p:spTree>
    <p:extLst>
      <p:ext uri="{BB962C8B-B14F-4D97-AF65-F5344CB8AC3E}">
        <p14:creationId xmlns:p14="http://schemas.microsoft.com/office/powerpoint/2010/main" val="33174180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333375"/>
            <a:ext cx="7772400" cy="862013"/>
          </a:xfrm>
        </p:spPr>
        <p:txBody>
          <a:bodyPr>
            <a:noAutofit/>
          </a:bodyPr>
          <a:lstStyle/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kern="120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Kritická kriminologie </a:t>
            </a:r>
            <a:endParaRPr lang="en-US" sz="2400" b="1" kern="1200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1268760"/>
            <a:ext cx="7848600" cy="5040313"/>
          </a:xfrm>
        </p:spPr>
        <p:txBody>
          <a:bodyPr>
            <a:normAutofit fontScale="92500" lnSpcReduction="10000"/>
          </a:bodyPr>
          <a:lstStyle/>
          <a:p>
            <a:pPr marL="182563" indent="-182563"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sz="2400" dirty="0" smtClean="0">
              <a:solidFill>
                <a:schemeClr val="tx1"/>
              </a:solidFill>
              <a:latin typeface="Andalus" pitchFamily="2" charset="-78"/>
              <a:cs typeface="Andalus" pitchFamily="2" charset="-78"/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</a:rPr>
              <a:t>vzniká v období rozvoje nových sociálních hnutí v 70. letech minulého století, </a:t>
            </a:r>
            <a:r>
              <a:rPr lang="cs-CZ" sz="2400" cap="all" dirty="0">
                <a:solidFill>
                  <a:schemeClr val="tx1"/>
                </a:solidFill>
              </a:rPr>
              <a:t>(feminismus</a:t>
            </a:r>
            <a:r>
              <a:rPr lang="cs-CZ" sz="2400" cap="all" baseline="30000" dirty="0">
                <a:solidFill>
                  <a:schemeClr val="tx1"/>
                </a:solidFill>
              </a:rPr>
              <a:t>, </a:t>
            </a:r>
            <a:r>
              <a:rPr lang="cs-CZ" sz="2400" cap="all" dirty="0" err="1">
                <a:solidFill>
                  <a:schemeClr val="tx1"/>
                </a:solidFill>
              </a:rPr>
              <a:t>antirasimus</a:t>
            </a:r>
            <a:r>
              <a:rPr lang="cs-CZ" sz="2400" dirty="0">
                <a:solidFill>
                  <a:schemeClr val="tx1"/>
                </a:solidFill>
              </a:rPr>
              <a:t>, </a:t>
            </a:r>
            <a:r>
              <a:rPr lang="cs-CZ" sz="2400" cap="all" dirty="0">
                <a:solidFill>
                  <a:schemeClr val="tx1"/>
                </a:solidFill>
              </a:rPr>
              <a:t>nacionalismus), </a:t>
            </a:r>
            <a:r>
              <a:rPr lang="cs-CZ" sz="2400" dirty="0">
                <a:solidFill>
                  <a:schemeClr val="tx1"/>
                </a:solidFill>
              </a:rPr>
              <a:t>mezi kterými se vyskytuje ve zvýšené míře kriminalita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tx1"/>
              </a:solidFill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</a:rPr>
              <a:t>patří proto mezi TEORIE KONFLIKTU= dochází ke konfliktům mezi různými sociálními skupinami a třídami</a:t>
            </a:r>
            <a:r>
              <a:rPr lang="cs-CZ" sz="2400" i="1" dirty="0">
                <a:solidFill>
                  <a:schemeClr val="tx1"/>
                </a:solidFill>
              </a:rPr>
              <a:t> (= marxistické teorie, teorie zájmových skupin</a:t>
            </a:r>
            <a:r>
              <a:rPr lang="cs-CZ" sz="2400" i="1" dirty="0" smtClean="0">
                <a:solidFill>
                  <a:schemeClr val="tx1"/>
                </a:solidFill>
              </a:rPr>
              <a:t>)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tx1"/>
              </a:solidFill>
            </a:endParaRPr>
          </a:p>
          <a:p>
            <a:pPr marL="719138" lvl="0" algn="l"/>
            <a:r>
              <a:rPr lang="cs-CZ" sz="2400" i="1" dirty="0" err="1">
                <a:solidFill>
                  <a:schemeClr val="tx1"/>
                </a:solidFill>
              </a:rPr>
              <a:t>Quinny</a:t>
            </a:r>
            <a:r>
              <a:rPr lang="cs-CZ" sz="2400" i="1" dirty="0">
                <a:solidFill>
                  <a:schemeClr val="tx1"/>
                </a:solidFill>
              </a:rPr>
              <a:t> (1970): kriminální skupiny „subjektivně definují sociální realitu“</a:t>
            </a:r>
            <a:endParaRPr lang="cs-CZ" sz="2400" dirty="0">
              <a:solidFill>
                <a:schemeClr val="tx1"/>
              </a:solidFill>
            </a:endParaRPr>
          </a:p>
          <a:p>
            <a:pPr marL="719138" lvl="0" algn="l"/>
            <a:r>
              <a:rPr lang="cs-CZ" sz="2400" i="1" dirty="0" err="1">
                <a:solidFill>
                  <a:schemeClr val="tx1"/>
                </a:solidFill>
              </a:rPr>
              <a:t>Dahrendorf</a:t>
            </a:r>
            <a:r>
              <a:rPr lang="cs-CZ" sz="2400" i="1" dirty="0">
                <a:solidFill>
                  <a:schemeClr val="tx1"/>
                </a:solidFill>
              </a:rPr>
              <a:t> (1968):  v každé stratifikované společnosti existují neustálé konflikty mezi lidmi, kteří se snaží zlepšit své sociálního postavení </a:t>
            </a:r>
            <a:endParaRPr lang="cs-CZ" sz="2400" dirty="0">
              <a:solidFill>
                <a:schemeClr val="tx1"/>
              </a:solidFill>
            </a:endParaRPr>
          </a:p>
          <a:p>
            <a:pPr marL="265113" indent="-265113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 smtClean="0">
              <a:solidFill>
                <a:schemeClr val="tx1"/>
              </a:solidFill>
            </a:endParaRPr>
          </a:p>
          <a:p>
            <a:pPr marL="182563" indent="-182563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 smtClean="0">
              <a:solidFill>
                <a:schemeClr val="tx1"/>
              </a:solidFill>
              <a:latin typeface="Andalus" pitchFamily="2" charset="-78"/>
              <a:cs typeface="Andal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082800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333375"/>
            <a:ext cx="7772400" cy="862013"/>
          </a:xfrm>
        </p:spPr>
        <p:txBody>
          <a:bodyPr>
            <a:noAutofit/>
          </a:bodyPr>
          <a:lstStyle/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kern="1200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Častá </a:t>
            </a:r>
            <a:r>
              <a:rPr lang="cs-CZ" sz="2400" b="1" kern="120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témata kritické kriminologie</a:t>
            </a:r>
            <a:endParaRPr lang="en-US" sz="2400" b="1" kern="1200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1268760"/>
            <a:ext cx="7848600" cy="5040313"/>
          </a:xfrm>
        </p:spPr>
        <p:txBody>
          <a:bodyPr>
            <a:normAutofit fontScale="92500"/>
          </a:bodyPr>
          <a:lstStyle/>
          <a:p>
            <a:pPr marL="457200" lvl="0" indent="-457200" algn="l">
              <a:buFont typeface="+mj-lt"/>
              <a:buAutoNum type="arabicPeriod"/>
            </a:pPr>
            <a:r>
              <a:rPr lang="cs-CZ" sz="2400" b="1" dirty="0" smtClean="0">
                <a:solidFill>
                  <a:schemeClr val="tx1"/>
                </a:solidFill>
              </a:rPr>
              <a:t>Nerovnosti </a:t>
            </a:r>
            <a:r>
              <a:rPr lang="cs-CZ" sz="2400" b="1" dirty="0">
                <a:solidFill>
                  <a:schemeClr val="tx1"/>
                </a:solidFill>
              </a:rPr>
              <a:t>mezi muži a ženami </a:t>
            </a:r>
            <a:r>
              <a:rPr lang="cs-CZ" sz="2400" dirty="0">
                <a:solidFill>
                  <a:schemeClr val="tx1"/>
                </a:solidFill>
              </a:rPr>
              <a:t>(FEMINISMUS):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</a:rPr>
              <a:t>= nadvládě mužů nad ženami, muži definují standardy fyzické atraktivity, krásy, vymezují správně a nežádoucí chování žen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</a:rPr>
              <a:t>klasické kriminologické teorie podceňují nebo ignorují ženskou kriminalitu – příčiny</a:t>
            </a:r>
            <a:r>
              <a:rPr lang="cs-CZ" sz="2400" dirty="0" smtClean="0">
                <a:solidFill>
                  <a:schemeClr val="tx1"/>
                </a:solidFill>
              </a:rPr>
              <a:t>: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tx1"/>
              </a:solidFill>
            </a:endParaRPr>
          </a:p>
          <a:p>
            <a:pPr marL="869950" lvl="0" indent="-514350" algn="l">
              <a:buFont typeface="+mj-lt"/>
              <a:buAutoNum type="romanUcPeriod"/>
            </a:pPr>
            <a:r>
              <a:rPr lang="cs-CZ" sz="2400" dirty="0">
                <a:solidFill>
                  <a:schemeClr val="tx1"/>
                </a:solidFill>
              </a:rPr>
              <a:t>ženská kriminalita se specializuje pouze na vybrané trestné činy </a:t>
            </a:r>
            <a:r>
              <a:rPr lang="cs-CZ" sz="2400" i="1" dirty="0">
                <a:solidFill>
                  <a:schemeClr val="tx1"/>
                </a:solidFill>
              </a:rPr>
              <a:t>(prostituci nebo krádeže),</a:t>
            </a:r>
            <a:r>
              <a:rPr lang="cs-CZ" sz="2400" dirty="0">
                <a:solidFill>
                  <a:schemeClr val="tx1"/>
                </a:solidFill>
              </a:rPr>
              <a:t> ženy spíše oběťmi </a:t>
            </a:r>
            <a:r>
              <a:rPr lang="cs-CZ" sz="2400" i="1" dirty="0">
                <a:solidFill>
                  <a:schemeClr val="tx1"/>
                </a:solidFill>
              </a:rPr>
              <a:t>(např. znásilnění, domácího násilí apod.)</a:t>
            </a:r>
            <a:endParaRPr lang="cs-CZ" sz="2400" dirty="0">
              <a:solidFill>
                <a:schemeClr val="tx1"/>
              </a:solidFill>
            </a:endParaRPr>
          </a:p>
          <a:p>
            <a:pPr marL="869950" lvl="0" indent="-514350" algn="l">
              <a:buFont typeface="+mj-lt"/>
              <a:buAutoNum type="romanUcPeriod"/>
            </a:pPr>
            <a:r>
              <a:rPr lang="cs-CZ" sz="2400" dirty="0">
                <a:solidFill>
                  <a:schemeClr val="tx1"/>
                </a:solidFill>
              </a:rPr>
              <a:t>nižší kriminalita žen v důsledku vyšší socializace v rodině </a:t>
            </a:r>
            <a:r>
              <a:rPr lang="cs-CZ" sz="2400" i="1" dirty="0">
                <a:solidFill>
                  <a:schemeClr val="tx1"/>
                </a:solidFill>
              </a:rPr>
              <a:t>(zatímco muži více riskují, páchají závažnější delikty a jsou častěji subjekty a objekty formální sociální kontroly)</a:t>
            </a:r>
            <a:endParaRPr lang="cs-CZ" sz="2400" dirty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cs-CZ" sz="2400" dirty="0" smtClean="0">
              <a:solidFill>
                <a:schemeClr val="tx1"/>
              </a:solidFill>
            </a:endParaRPr>
          </a:p>
          <a:p>
            <a:pPr marL="182563" indent="-182563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 smtClean="0">
              <a:solidFill>
                <a:schemeClr val="tx1"/>
              </a:solidFill>
              <a:latin typeface="Andalus" pitchFamily="2" charset="-78"/>
              <a:cs typeface="Andal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461168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692696"/>
            <a:ext cx="7848600" cy="5040313"/>
          </a:xfrm>
        </p:spPr>
        <p:txBody>
          <a:bodyPr>
            <a:normAutofit lnSpcReduction="10000"/>
          </a:bodyPr>
          <a:lstStyle/>
          <a:p>
            <a:pPr marL="457200" lvl="0" indent="-457200" algn="l">
              <a:buFont typeface="+mj-lt"/>
              <a:buAutoNum type="arabicPeriod" startAt="2"/>
            </a:pPr>
            <a:r>
              <a:rPr lang="cs-CZ" sz="2400" b="1" dirty="0">
                <a:solidFill>
                  <a:schemeClr val="tx1"/>
                </a:solidFill>
              </a:rPr>
              <a:t>Politické a ekonomické konflikty – příčiny</a:t>
            </a:r>
            <a:r>
              <a:rPr lang="cs-CZ" sz="2400" b="1" dirty="0" smtClean="0">
                <a:solidFill>
                  <a:schemeClr val="tx1"/>
                </a:solidFill>
              </a:rPr>
              <a:t>:</a:t>
            </a:r>
          </a:p>
          <a:p>
            <a:pPr marL="457200" lvl="0" indent="-457200" algn="l">
              <a:buFont typeface="+mj-lt"/>
              <a:buAutoNum type="arabicPeriod" startAt="2"/>
            </a:pPr>
            <a:endParaRPr lang="cs-CZ" sz="24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romanUcPeriod"/>
            </a:pPr>
            <a:r>
              <a:rPr lang="cs-CZ" sz="2400" dirty="0">
                <a:solidFill>
                  <a:schemeClr val="tx1"/>
                </a:solidFill>
              </a:rPr>
              <a:t>zneužití moci vládnoucí třídou, která formuluje zákony ve svůj prospěch </a:t>
            </a:r>
            <a:r>
              <a:rPr lang="cs-CZ" sz="2400" cap="all" dirty="0">
                <a:solidFill>
                  <a:schemeClr val="tx1"/>
                </a:solidFill>
              </a:rPr>
              <a:t>(</a:t>
            </a:r>
            <a:r>
              <a:rPr lang="cs-CZ" sz="2400" cap="all" dirty="0" err="1">
                <a:solidFill>
                  <a:schemeClr val="tx1"/>
                </a:solidFill>
              </a:rPr>
              <a:t>nEOMARXISMUS</a:t>
            </a:r>
            <a:r>
              <a:rPr lang="cs-CZ" sz="2400" cap="all" dirty="0">
                <a:solidFill>
                  <a:schemeClr val="tx1"/>
                </a:solidFill>
              </a:rPr>
              <a:t>, TEORIE ZÁJMOVÝCH SKUPIN), </a:t>
            </a:r>
            <a:endParaRPr lang="cs-CZ" sz="2400" cap="all" dirty="0" smtClean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romanUcPeriod"/>
            </a:pPr>
            <a:endParaRPr lang="cs-CZ" sz="24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romanUcPeriod"/>
            </a:pPr>
            <a:r>
              <a:rPr lang="cs-CZ" sz="2400" dirty="0">
                <a:solidFill>
                  <a:schemeClr val="tx1"/>
                </a:solidFill>
              </a:rPr>
              <a:t>selhání nebo zneužití moci odborníků zabývajících se deviantními skupinami (ANTIPSYCHIATICKÉ HNUTÍ, KONCEPT MORÁLNÍHO RELATIVISMU) a </a:t>
            </a:r>
            <a:endParaRPr lang="cs-CZ" sz="2400" dirty="0" smtClean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romanUcPeriod"/>
            </a:pPr>
            <a:endParaRPr lang="cs-CZ" sz="24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romanUcPeriod"/>
            </a:pPr>
            <a:r>
              <a:rPr lang="cs-CZ" sz="2400" dirty="0">
                <a:solidFill>
                  <a:schemeClr val="tx1"/>
                </a:solidFill>
              </a:rPr>
              <a:t>šíření zkreslených nebo falešných informací o kriminálních skupinách masmédii (TEORIE MORÁLNÍ PANIKY)</a:t>
            </a:r>
          </a:p>
        </p:txBody>
      </p:sp>
    </p:spTree>
    <p:extLst>
      <p:ext uri="{BB962C8B-B14F-4D97-AF65-F5344CB8AC3E}">
        <p14:creationId xmlns:p14="http://schemas.microsoft.com/office/powerpoint/2010/main" val="35437188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36220" y="1772816"/>
            <a:ext cx="7848600" cy="4536356"/>
          </a:xfrm>
        </p:spPr>
        <p:txBody>
          <a:bodyPr>
            <a:normAutofit fontScale="92500" lnSpcReduction="20000"/>
          </a:bodyPr>
          <a:lstStyle/>
          <a:p>
            <a:pPr marL="182563" indent="-182563"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sz="2400" b="1" dirty="0" smtClean="0">
                <a:solidFill>
                  <a:srgbClr val="0070C0"/>
                </a:solidFill>
                <a:latin typeface="Andalus" pitchFamily="2" charset="-78"/>
                <a:cs typeface="Andalus" pitchFamily="2" charset="-78"/>
              </a:rPr>
              <a:t>Společná vize marxistické i nemarxistické kriminologie </a:t>
            </a:r>
            <a:r>
              <a:rPr lang="cs-CZ" sz="1700" dirty="0" smtClean="0">
                <a:solidFill>
                  <a:srgbClr val="0070C0"/>
                </a:solidFill>
                <a:latin typeface="Andalus" pitchFamily="2" charset="-78"/>
                <a:cs typeface="Andalus" pitchFamily="2" charset="-78"/>
              </a:rPr>
              <a:t>(</a:t>
            </a:r>
            <a:r>
              <a:rPr lang="cs-CZ" sz="1700" dirty="0" err="1" smtClean="0">
                <a:solidFill>
                  <a:srgbClr val="0070C0"/>
                </a:solidFill>
                <a:latin typeface="Andalus" pitchFamily="2" charset="-78"/>
                <a:cs typeface="Andalus" pitchFamily="2" charset="-78"/>
              </a:rPr>
              <a:t>Meier</a:t>
            </a:r>
            <a:r>
              <a:rPr lang="cs-CZ" sz="1700" dirty="0" smtClean="0">
                <a:solidFill>
                  <a:srgbClr val="0070C0"/>
                </a:solidFill>
                <a:latin typeface="Andalus" pitchFamily="2" charset="-78"/>
                <a:cs typeface="Andalus" pitchFamily="2" charset="-78"/>
              </a:rPr>
              <a:t> 1977):</a:t>
            </a:r>
          </a:p>
          <a:p>
            <a:pPr marL="182563" indent="-182563"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sz="2400" dirty="0" smtClean="0">
              <a:solidFill>
                <a:schemeClr val="tx1"/>
              </a:solidFill>
              <a:latin typeface="Andalus" pitchFamily="2" charset="-78"/>
              <a:cs typeface="Andalus" pitchFamily="2" charset="-78"/>
            </a:endParaRPr>
          </a:p>
          <a:p>
            <a:pPr marL="182563" indent="-182563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společnost řízena vládnoucí třídou</a:t>
            </a:r>
          </a:p>
          <a:p>
            <a:pPr marL="182563" indent="-182563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zájmy </a:t>
            </a:r>
            <a:r>
              <a:rPr lang="cs-CZ" sz="2400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chráněny politickou mocí státu a formulovány do zákonů</a:t>
            </a:r>
          </a:p>
          <a:p>
            <a:pPr marL="182563" indent="-182563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uplatňovaných </a:t>
            </a:r>
            <a:r>
              <a:rPr lang="cs-CZ" sz="2400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výhradně proti příslušníkům podřízené třídy</a:t>
            </a:r>
          </a:p>
          <a:p>
            <a:pPr marL="182563" indent="-182563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kriminalita </a:t>
            </a:r>
            <a:r>
              <a:rPr lang="cs-CZ" sz="2400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důsledkem třídních konfliktů</a:t>
            </a:r>
          </a:p>
          <a:p>
            <a:pPr marL="182563" indent="-182563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 smtClean="0">
              <a:solidFill>
                <a:schemeClr val="tx1"/>
              </a:solidFill>
              <a:latin typeface="Andalus" pitchFamily="2" charset="-78"/>
              <a:cs typeface="Andalus" pitchFamily="2" charset="-78"/>
            </a:endParaRPr>
          </a:p>
          <a:p>
            <a:pPr marL="182563" indent="-182563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 smtClean="0">
              <a:solidFill>
                <a:schemeClr val="tx1"/>
              </a:solidFill>
              <a:latin typeface="Andalus" pitchFamily="2" charset="-78"/>
              <a:cs typeface="Andalus" pitchFamily="2" charset="-78"/>
            </a:endParaRPr>
          </a:p>
          <a:p>
            <a:pPr marL="182563" indent="-182563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 err="1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neomarxistický</a:t>
            </a:r>
            <a:r>
              <a:rPr lang="cs-CZ" sz="2400" b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 přístup </a:t>
            </a:r>
            <a:r>
              <a:rPr lang="cs-CZ" sz="2400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(Marx, </a:t>
            </a:r>
            <a:r>
              <a:rPr lang="cs-CZ" sz="2400" dirty="0" err="1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Bonger</a:t>
            </a:r>
            <a:r>
              <a:rPr lang="cs-CZ" sz="2400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, </a:t>
            </a:r>
            <a:r>
              <a:rPr lang="cs-CZ" sz="2400" dirty="0" err="1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Spitzer</a:t>
            </a:r>
            <a:r>
              <a:rPr lang="cs-CZ" sz="2400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 - deviantní chování proletariátu, pozitivní funkce kriminality)</a:t>
            </a:r>
          </a:p>
          <a:p>
            <a:pPr marL="182563" indent="-182563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teorie zájmových skupin </a:t>
            </a:r>
            <a:r>
              <a:rPr lang="cs-CZ" sz="2400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(</a:t>
            </a:r>
            <a:r>
              <a:rPr lang="cs-CZ" sz="2400" dirty="0" err="1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Dahrendorf</a:t>
            </a:r>
            <a:r>
              <a:rPr lang="cs-CZ" sz="2400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, </a:t>
            </a:r>
            <a:r>
              <a:rPr lang="cs-CZ" sz="2400" dirty="0" err="1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Quinny</a:t>
            </a:r>
            <a:r>
              <a:rPr lang="cs-CZ" sz="2400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 – permanentní konflikty a </a:t>
            </a:r>
            <a:r>
              <a:rPr lang="cs-CZ" sz="2400" dirty="0" err="1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readaptace</a:t>
            </a:r>
            <a:r>
              <a:rPr lang="cs-CZ" sz="2400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 méně mocných skupin, sociální realita kriminality)</a:t>
            </a:r>
          </a:p>
          <a:p>
            <a:pPr marL="265113" indent="-265113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 smtClean="0"/>
          </a:p>
          <a:p>
            <a:pPr marL="182563" indent="-182563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 smtClean="0">
              <a:solidFill>
                <a:schemeClr val="tx1"/>
              </a:solidFill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611560" y="332656"/>
            <a:ext cx="8208912" cy="1200329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C00000"/>
                </a:solidFill>
              </a:rPr>
              <a:t>Ad I. </a:t>
            </a:r>
            <a:r>
              <a:rPr lang="cs-CZ" sz="2400" b="1" dirty="0">
                <a:solidFill>
                  <a:srgbClr val="C00000"/>
                </a:solidFill>
              </a:rPr>
              <a:t>Zneužití moci vládnoucí třídy formulovat a vynutit si zákony na úkor ovládané třídy</a:t>
            </a:r>
            <a:r>
              <a:rPr lang="cs-CZ" sz="2400" dirty="0">
                <a:solidFill>
                  <a:srgbClr val="C00000"/>
                </a:solidFill>
              </a:rPr>
              <a:t> </a:t>
            </a:r>
            <a:r>
              <a:rPr lang="cs-CZ" sz="2400" cap="all" dirty="0"/>
              <a:t>(NEOMARXISMUS, TEORIE ZÁJMOVÝCH SKUPIN</a:t>
            </a:r>
            <a:r>
              <a:rPr lang="cs-CZ" sz="2400" cap="all" dirty="0" smtClean="0"/>
              <a:t>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206427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96756" y="2132856"/>
            <a:ext cx="7848600" cy="4536356"/>
          </a:xfrm>
        </p:spPr>
        <p:txBody>
          <a:bodyPr>
            <a:normAutofit/>
          </a:bodyPr>
          <a:lstStyle/>
          <a:p>
            <a:pPr marL="182563" indent="-182563" algn="l">
              <a:spcBef>
                <a:spcPct val="0"/>
              </a:spcBef>
            </a:pPr>
            <a:r>
              <a:rPr lang="cs-CZ" altLang="cs-CZ" sz="2400" b="1" dirty="0" smtClean="0">
                <a:solidFill>
                  <a:srgbClr val="0070C0"/>
                </a:solidFill>
              </a:rPr>
              <a:t>Antipsychiatrické hnutí </a:t>
            </a:r>
          </a:p>
          <a:p>
            <a:pPr marL="182563" indent="-182563" algn="l">
              <a:spcBef>
                <a:spcPct val="0"/>
              </a:spcBef>
            </a:pPr>
            <a:endParaRPr lang="cs-CZ" altLang="cs-CZ" sz="2400" b="1" dirty="0" smtClean="0">
              <a:solidFill>
                <a:srgbClr val="0070C0"/>
              </a:solidFill>
            </a:endParaRPr>
          </a:p>
          <a:p>
            <a:pPr marL="182563" lvl="0" indent="-182563" algn="l">
              <a:spcBef>
                <a:spcPct val="0"/>
              </a:spcBef>
              <a:buFont typeface="Arial" charset="0"/>
              <a:buChar char="•"/>
            </a:pPr>
            <a:r>
              <a:rPr lang="cs-CZ" sz="2400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požadavek </a:t>
            </a:r>
            <a:r>
              <a:rPr lang="cs-CZ" sz="2400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současné společnosti, aby byl každý člověk vyrovnaný, konformní a rozumný, i když žije ve stresujícím prostředí anonymního, průmyslového města </a:t>
            </a:r>
          </a:p>
          <a:p>
            <a:pPr marL="182563" lvl="0" indent="-182563" algn="l">
              <a:spcBef>
                <a:spcPct val="0"/>
              </a:spcBef>
              <a:buFont typeface="Arial" charset="0"/>
              <a:buChar char="•"/>
            </a:pPr>
            <a:r>
              <a:rPr lang="cs-CZ" sz="2400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psychiatři neschopni rozlišit mezi normalitou a duševní chorobou</a:t>
            </a:r>
          </a:p>
          <a:p>
            <a:pPr marL="182563" lvl="0" indent="-182563" algn="l">
              <a:spcBef>
                <a:spcPct val="0"/>
              </a:spcBef>
              <a:buFont typeface="Arial" charset="0"/>
              <a:buChar char="•"/>
            </a:pPr>
            <a:r>
              <a:rPr lang="cs-CZ" sz="2400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léčba psychiatry (léky, elektrošoky) neřeší vnitřní problémy pacientů, ale </a:t>
            </a:r>
            <a:r>
              <a:rPr lang="cs-CZ" sz="2400" dirty="0" err="1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přzpůsobení</a:t>
            </a:r>
            <a:r>
              <a:rPr lang="cs-CZ" sz="2400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 požadavků vnějšího světa</a:t>
            </a:r>
          </a:p>
          <a:p>
            <a:pPr marL="265113" indent="-265113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 smtClean="0"/>
          </a:p>
          <a:p>
            <a:pPr marL="182563" indent="-182563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 smtClean="0">
              <a:solidFill>
                <a:schemeClr val="tx1"/>
              </a:solidFill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611560" y="332656"/>
            <a:ext cx="8208912" cy="1200329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C00000"/>
                </a:solidFill>
              </a:rPr>
              <a:t>Ad2. Selhání nebo zneužití moci odborníků zabývajících se deviantními skupinami </a:t>
            </a:r>
            <a:r>
              <a:rPr lang="cs-CZ" sz="2400" dirty="0"/>
              <a:t>(ANTIPSYCHIATICKÉ HNUTÍ, KONCEPT MORÁLNÍHO RELATIVISMU)</a:t>
            </a:r>
          </a:p>
        </p:txBody>
      </p:sp>
    </p:spTree>
    <p:extLst>
      <p:ext uri="{BB962C8B-B14F-4D97-AF65-F5344CB8AC3E}">
        <p14:creationId xmlns:p14="http://schemas.microsoft.com/office/powerpoint/2010/main" val="29987846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692150"/>
            <a:ext cx="7848600" cy="6049963"/>
          </a:xfrm>
        </p:spPr>
        <p:txBody>
          <a:bodyPr>
            <a:normAutofit lnSpcReduction="10000"/>
          </a:bodyPr>
          <a:lstStyle/>
          <a:p>
            <a:pPr algn="l" eaLnBrk="1" hangingPunct="1">
              <a:spcBef>
                <a:spcPct val="0"/>
              </a:spcBef>
            </a:pPr>
            <a:r>
              <a:rPr lang="cs-CZ" altLang="cs-CZ" sz="2400" b="1" dirty="0" smtClean="0">
                <a:solidFill>
                  <a:srgbClr val="0070C0"/>
                </a:solidFill>
              </a:rPr>
              <a:t>Relativismus morálky v</a:t>
            </a:r>
            <a:r>
              <a:rPr lang="cs-CZ" altLang="cs-CZ" sz="2400" b="1" dirty="0" smtClean="0">
                <a:solidFill>
                  <a:srgbClr val="0070C0"/>
                </a:solidFill>
              </a:rPr>
              <a:t> procesu </a:t>
            </a:r>
            <a:r>
              <a:rPr lang="cs-CZ" altLang="cs-CZ" sz="2400" b="1" dirty="0" smtClean="0">
                <a:solidFill>
                  <a:srgbClr val="0070C0"/>
                </a:solidFill>
              </a:rPr>
              <a:t>šíření informací o zneužívání drog masmédii</a:t>
            </a:r>
            <a:endParaRPr lang="cs-CZ" altLang="cs-CZ" sz="2400" b="1" dirty="0" smtClean="0">
              <a:solidFill>
                <a:srgbClr val="0070C0"/>
              </a:solidFill>
            </a:endParaRPr>
          </a:p>
          <a:p>
            <a:pPr marL="182563" indent="-182563" algn="l" eaLnBrk="1" hangingPunct="1">
              <a:spcBef>
                <a:spcPct val="0"/>
              </a:spcBef>
            </a:pPr>
            <a:r>
              <a:rPr lang="cs-CZ" altLang="cs-CZ" sz="1400" i="1" dirty="0" err="1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Young</a:t>
            </a:r>
            <a:r>
              <a:rPr lang="cs-CZ" altLang="cs-CZ" sz="1400" i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, C.G. Uživatelé drog: sociální význam užívání drog. (1971) </a:t>
            </a:r>
          </a:p>
          <a:p>
            <a:pPr marL="182563" indent="-182563" algn="l" eaLnBrk="1" hangingPunct="1">
              <a:spcBef>
                <a:spcPct val="0"/>
              </a:spcBef>
            </a:pPr>
            <a:endParaRPr lang="cs-CZ" altLang="cs-CZ" sz="2400" dirty="0" smtClean="0">
              <a:solidFill>
                <a:schemeClr val="tx1"/>
              </a:solidFill>
              <a:latin typeface="Andalus" pitchFamily="2" charset="-78"/>
              <a:cs typeface="Andalus" pitchFamily="2" charset="-78"/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</a:rPr>
              <a:t>braní drog </a:t>
            </a:r>
            <a:r>
              <a:rPr lang="cs-CZ" sz="2400" b="1" dirty="0" smtClean="0">
                <a:solidFill>
                  <a:schemeClr val="tx1"/>
                </a:solidFill>
              </a:rPr>
              <a:t>řeší individuální problémy jednotlivců neřešitelné jiným způsobem</a:t>
            </a:r>
            <a:endParaRPr lang="cs-CZ" sz="2400" dirty="0">
              <a:solidFill>
                <a:schemeClr val="tx1"/>
              </a:solidFill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</a:rPr>
              <a:t>braní drog </a:t>
            </a:r>
            <a:r>
              <a:rPr lang="cs-CZ" sz="2400" dirty="0" smtClean="0">
                <a:solidFill>
                  <a:schemeClr val="tx1"/>
                </a:solidFill>
              </a:rPr>
              <a:t>vnímáno </a:t>
            </a:r>
            <a:r>
              <a:rPr lang="cs-CZ" sz="2400" dirty="0">
                <a:solidFill>
                  <a:schemeClr val="tx1"/>
                </a:solidFill>
              </a:rPr>
              <a:t>jako </a:t>
            </a:r>
            <a:r>
              <a:rPr lang="cs-CZ" sz="2400" b="1" dirty="0">
                <a:solidFill>
                  <a:schemeClr val="tx1"/>
                </a:solidFill>
              </a:rPr>
              <a:t>ohrožení systému středostavovských hodnot životním stylem drogové subkultury</a:t>
            </a:r>
            <a:endParaRPr lang="cs-CZ" sz="2400" dirty="0">
              <a:solidFill>
                <a:schemeClr val="tx1"/>
              </a:solidFill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</a:rPr>
              <a:t>experti nejsou </a:t>
            </a:r>
            <a:r>
              <a:rPr lang="cs-CZ" sz="2400" b="1" dirty="0">
                <a:solidFill>
                  <a:schemeClr val="tx1"/>
                </a:solidFill>
              </a:rPr>
              <a:t>schopni zhodnotit realitu uživatelů drog objektivně</a:t>
            </a:r>
            <a:r>
              <a:rPr lang="cs-CZ" sz="2400" dirty="0">
                <a:solidFill>
                  <a:schemeClr val="tx1"/>
                </a:solidFill>
              </a:rPr>
              <a:t>, </a:t>
            </a:r>
            <a:r>
              <a:rPr lang="cs-CZ" sz="2400" dirty="0" smtClean="0">
                <a:solidFill>
                  <a:schemeClr val="tx1"/>
                </a:solidFill>
              </a:rPr>
              <a:t>využívají svých středostavovských </a:t>
            </a:r>
            <a:r>
              <a:rPr lang="cs-CZ" sz="2400" dirty="0">
                <a:solidFill>
                  <a:schemeClr val="tx1"/>
                </a:solidFill>
              </a:rPr>
              <a:t>hodnot </a:t>
            </a:r>
            <a:r>
              <a:rPr lang="cs-CZ" sz="2400" dirty="0" smtClean="0">
                <a:solidFill>
                  <a:schemeClr val="tx1"/>
                </a:solidFill>
              </a:rPr>
              <a:t>a ne hodnot uživatelů drog </a:t>
            </a:r>
            <a:r>
              <a:rPr lang="cs-CZ" sz="2400" b="1" dirty="0" smtClean="0">
                <a:solidFill>
                  <a:schemeClr val="tx1"/>
                </a:solidFill>
              </a:rPr>
              <a:t>a mají moc </a:t>
            </a:r>
            <a:r>
              <a:rPr lang="cs-CZ" sz="2400" b="1" dirty="0">
                <a:solidFill>
                  <a:schemeClr val="tx1"/>
                </a:solidFill>
              </a:rPr>
              <a:t>ovlivňovat </a:t>
            </a:r>
            <a:r>
              <a:rPr lang="cs-CZ" sz="2400" b="1" dirty="0" smtClean="0">
                <a:solidFill>
                  <a:schemeClr val="tx1"/>
                </a:solidFill>
              </a:rPr>
              <a:t>tvorbu </a:t>
            </a:r>
            <a:r>
              <a:rPr lang="cs-CZ" sz="2400" b="1" dirty="0">
                <a:solidFill>
                  <a:schemeClr val="tx1"/>
                </a:solidFill>
              </a:rPr>
              <a:t>politických </a:t>
            </a:r>
            <a:r>
              <a:rPr lang="cs-CZ" sz="2400" b="1" dirty="0" smtClean="0">
                <a:solidFill>
                  <a:schemeClr val="tx1"/>
                </a:solidFill>
              </a:rPr>
              <a:t>programů i </a:t>
            </a:r>
            <a:r>
              <a:rPr lang="cs-CZ" sz="2400" b="1" dirty="0">
                <a:solidFill>
                  <a:schemeClr val="tx1"/>
                </a:solidFill>
              </a:rPr>
              <a:t>způsob zacházení s uživateli drog </a:t>
            </a:r>
            <a:r>
              <a:rPr lang="cs-CZ" sz="2400" i="1" dirty="0" smtClean="0">
                <a:solidFill>
                  <a:schemeClr val="tx1"/>
                </a:solidFill>
              </a:rPr>
              <a:t>(</a:t>
            </a:r>
            <a:r>
              <a:rPr lang="cs-CZ" sz="2400" i="1" dirty="0">
                <a:solidFill>
                  <a:schemeClr val="tx1"/>
                </a:solidFill>
              </a:rPr>
              <a:t>čímž mění </a:t>
            </a:r>
            <a:r>
              <a:rPr lang="cs-CZ" sz="2400" i="1" dirty="0" smtClean="0">
                <a:solidFill>
                  <a:schemeClr val="tx1"/>
                </a:solidFill>
              </a:rPr>
              <a:t>jejich realitu</a:t>
            </a:r>
            <a:r>
              <a:rPr lang="cs-CZ" sz="2400" i="1" dirty="0">
                <a:solidFill>
                  <a:schemeClr val="tx1"/>
                </a:solidFill>
              </a:rPr>
              <a:t>)</a:t>
            </a:r>
            <a:endParaRPr lang="cs-CZ" sz="2400" dirty="0">
              <a:solidFill>
                <a:schemeClr val="tx1"/>
              </a:solidFill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tx1"/>
                </a:solidFill>
              </a:rPr>
              <a:t>neobjektivně informovaná masmédia </a:t>
            </a:r>
            <a:r>
              <a:rPr lang="cs-CZ" sz="2400" b="1" dirty="0" smtClean="0">
                <a:solidFill>
                  <a:schemeClr val="tx1"/>
                </a:solidFill>
              </a:rPr>
              <a:t>často šíří </a:t>
            </a:r>
            <a:r>
              <a:rPr lang="cs-CZ" sz="2400" b="1" dirty="0">
                <a:solidFill>
                  <a:schemeClr val="tx1"/>
                </a:solidFill>
              </a:rPr>
              <a:t>falešné informace, čímž rekonstruují </a:t>
            </a:r>
            <a:r>
              <a:rPr lang="cs-CZ" sz="2400" b="1" dirty="0" smtClean="0">
                <a:solidFill>
                  <a:schemeClr val="tx1"/>
                </a:solidFill>
              </a:rPr>
              <a:t>individuální realitu uživatelů drog </a:t>
            </a:r>
            <a:r>
              <a:rPr lang="cs-CZ" sz="2400" dirty="0" smtClean="0">
                <a:solidFill>
                  <a:schemeClr val="tx1"/>
                </a:solidFill>
              </a:rPr>
              <a:t>tak</a:t>
            </a:r>
            <a:r>
              <a:rPr lang="cs-CZ" sz="2400" dirty="0">
                <a:solidFill>
                  <a:schemeClr val="tx1"/>
                </a:solidFill>
              </a:rPr>
              <a:t>, aby odpovídala představám </a:t>
            </a:r>
            <a:r>
              <a:rPr lang="cs-CZ" sz="2400" dirty="0" smtClean="0">
                <a:solidFill>
                  <a:schemeClr val="tx1"/>
                </a:solidFill>
              </a:rPr>
              <a:t>expertů</a:t>
            </a:r>
            <a:endParaRPr lang="cs-CZ" sz="2400" dirty="0">
              <a:solidFill>
                <a:schemeClr val="tx1"/>
              </a:solidFill>
            </a:endParaRPr>
          </a:p>
          <a:p>
            <a:pPr marL="182563" indent="-182563" algn="l" eaLnBrk="1" hangingPunct="1">
              <a:spcBef>
                <a:spcPct val="0"/>
              </a:spcBef>
            </a:pPr>
            <a:endParaRPr lang="cs-CZ" altLang="cs-CZ" sz="2400" dirty="0" smtClean="0">
              <a:solidFill>
                <a:schemeClr val="tx1"/>
              </a:solidFill>
              <a:latin typeface="Andalus" pitchFamily="2" charset="-78"/>
              <a:cs typeface="Andal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838153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784"/>
            <a:ext cx="7848600" cy="4752504"/>
          </a:xfrm>
        </p:spPr>
        <p:txBody>
          <a:bodyPr>
            <a:normAutofit fontScale="92500" lnSpcReduction="10000"/>
          </a:bodyPr>
          <a:lstStyle/>
          <a:p>
            <a:pPr marL="182563" indent="-182563" algn="l" eaLnBrk="1" hangingPunct="1">
              <a:spcBef>
                <a:spcPct val="0"/>
              </a:spcBef>
            </a:pPr>
            <a:r>
              <a:rPr lang="cs-CZ" altLang="cs-CZ" sz="2400" b="1" dirty="0" smtClean="0">
                <a:solidFill>
                  <a:srgbClr val="0070C0"/>
                </a:solidFill>
              </a:rPr>
              <a:t>Koncept morální paniky S. </a:t>
            </a:r>
            <a:r>
              <a:rPr lang="cs-CZ" altLang="cs-CZ" sz="2400" b="1" dirty="0" err="1" smtClean="0">
                <a:solidFill>
                  <a:srgbClr val="0070C0"/>
                </a:solidFill>
              </a:rPr>
              <a:t>Cohena</a:t>
            </a:r>
            <a:endParaRPr lang="cs-CZ" altLang="cs-CZ" sz="2400" b="1" dirty="0" smtClean="0">
              <a:solidFill>
                <a:srgbClr val="0070C0"/>
              </a:solidFill>
            </a:endParaRPr>
          </a:p>
          <a:p>
            <a:pPr marL="182563" indent="-182563" algn="l" eaLnBrk="1" hangingPunct="1">
              <a:spcBef>
                <a:spcPct val="0"/>
              </a:spcBef>
            </a:pPr>
            <a:r>
              <a:rPr lang="cs-CZ" altLang="cs-CZ" sz="17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Cohen</a:t>
            </a:r>
            <a:r>
              <a:rPr lang="cs-CZ" altLang="cs-CZ" sz="17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S. Folk </a:t>
            </a:r>
            <a:r>
              <a:rPr lang="cs-CZ" altLang="cs-CZ" sz="17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Devils</a:t>
            </a:r>
            <a:r>
              <a:rPr lang="cs-CZ" altLang="cs-CZ" sz="17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17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Moral</a:t>
            </a:r>
            <a:r>
              <a:rPr lang="cs-CZ" altLang="cs-CZ" sz="17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7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Panics</a:t>
            </a:r>
            <a:r>
              <a:rPr lang="cs-CZ" altLang="cs-CZ" sz="17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(1973)</a:t>
            </a:r>
          </a:p>
          <a:p>
            <a:pPr marL="182563" indent="-182563" algn="l" eaLnBrk="1" hangingPunct="1">
              <a:spcBef>
                <a:spcPct val="0"/>
              </a:spcBef>
            </a:pPr>
            <a:endParaRPr lang="cs-CZ" altLang="cs-CZ" sz="2400" dirty="0" smtClean="0">
              <a:solidFill>
                <a:schemeClr val="tx1"/>
              </a:solidFill>
              <a:latin typeface="Andalus" pitchFamily="2" charset="-78"/>
              <a:cs typeface="Andalus" pitchFamily="2" charset="-78"/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</a:rPr>
              <a:t>= konflikty vyvolány různými okolnostmi, událostmi, osobami nebo jednotlivci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</a:rPr>
              <a:t>Panika má </a:t>
            </a:r>
            <a:r>
              <a:rPr lang="cs-CZ" sz="2400" cap="all" dirty="0">
                <a:solidFill>
                  <a:schemeClr val="tx1"/>
                </a:solidFill>
              </a:rPr>
              <a:t>epizodický charakter a různé dopady</a:t>
            </a:r>
            <a:r>
              <a:rPr lang="cs-CZ" sz="2400" cap="all" dirty="0" smtClean="0">
                <a:solidFill>
                  <a:schemeClr val="tx1"/>
                </a:solidFill>
              </a:rPr>
              <a:t>: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tx1"/>
              </a:solidFill>
            </a:endParaRPr>
          </a:p>
          <a:p>
            <a:pPr marL="719138" lvl="0" indent="-363538" algn="l">
              <a:buFont typeface="+mj-lt"/>
              <a:buAutoNum type="arabicPeriod"/>
            </a:pPr>
            <a:r>
              <a:rPr lang="cs-CZ" sz="2400" b="1" dirty="0">
                <a:solidFill>
                  <a:schemeClr val="tx1"/>
                </a:solidFill>
              </a:rPr>
              <a:t>nový předmět paniky</a:t>
            </a: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i="1" dirty="0">
                <a:solidFill>
                  <a:schemeClr val="tx1"/>
                </a:solidFill>
              </a:rPr>
              <a:t>(bití chovatelů chovanci v </a:t>
            </a:r>
            <a:r>
              <a:rPr lang="cs-CZ" sz="2400" i="1" dirty="0" err="1">
                <a:solidFill>
                  <a:schemeClr val="tx1"/>
                </a:solidFill>
              </a:rPr>
              <a:t>úsp</a:t>
            </a:r>
            <a:r>
              <a:rPr lang="cs-CZ" sz="2400" i="1" dirty="0">
                <a:solidFill>
                  <a:schemeClr val="tx1"/>
                </a:solidFill>
              </a:rPr>
              <a:t>)</a:t>
            </a:r>
            <a:endParaRPr lang="cs-CZ" sz="2400" dirty="0">
              <a:solidFill>
                <a:schemeClr val="tx1"/>
              </a:solidFill>
            </a:endParaRPr>
          </a:p>
          <a:p>
            <a:pPr marL="719138" lvl="0" indent="-363538" algn="l">
              <a:buFont typeface="+mj-lt"/>
              <a:buAutoNum type="arabicPeriod"/>
            </a:pPr>
            <a:r>
              <a:rPr lang="cs-CZ" sz="2400" b="1" dirty="0">
                <a:solidFill>
                  <a:schemeClr val="tx1"/>
                </a:solidFill>
              </a:rPr>
              <a:t>něco, co dlouho existuje, ale objeví se v novém světle</a:t>
            </a: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i="1" dirty="0">
                <a:solidFill>
                  <a:schemeClr val="tx1"/>
                </a:solidFill>
              </a:rPr>
              <a:t>(přivazování duševně nemocných k lůžku)</a:t>
            </a:r>
            <a:endParaRPr lang="cs-CZ" sz="2400" dirty="0">
              <a:solidFill>
                <a:schemeClr val="tx1"/>
              </a:solidFill>
            </a:endParaRPr>
          </a:p>
          <a:p>
            <a:pPr marL="719138" lvl="0" indent="-363538" algn="l">
              <a:buFont typeface="+mj-lt"/>
              <a:buAutoNum type="arabicPeriod"/>
            </a:pPr>
            <a:r>
              <a:rPr lang="cs-CZ" sz="2400" dirty="0">
                <a:solidFill>
                  <a:schemeClr val="tx1"/>
                </a:solidFill>
              </a:rPr>
              <a:t>panika </a:t>
            </a:r>
            <a:r>
              <a:rPr lang="cs-CZ" sz="2400" b="1" dirty="0">
                <a:solidFill>
                  <a:schemeClr val="tx1"/>
                </a:solidFill>
              </a:rPr>
              <a:t>projde a pomine</a:t>
            </a: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i="1" dirty="0">
                <a:solidFill>
                  <a:schemeClr val="tx1"/>
                </a:solidFill>
              </a:rPr>
              <a:t>(prasečí chřipka)</a:t>
            </a:r>
            <a:endParaRPr lang="cs-CZ" sz="2400" dirty="0">
              <a:solidFill>
                <a:schemeClr val="tx1"/>
              </a:solidFill>
            </a:endParaRPr>
          </a:p>
          <a:p>
            <a:pPr marL="719138" lvl="0" indent="-363538" algn="l">
              <a:buFont typeface="+mj-lt"/>
              <a:buAutoNum type="arabicPeriod"/>
            </a:pPr>
            <a:r>
              <a:rPr lang="cs-CZ" sz="2400" dirty="0">
                <a:solidFill>
                  <a:schemeClr val="tx1"/>
                </a:solidFill>
              </a:rPr>
              <a:t>může mít </a:t>
            </a:r>
            <a:r>
              <a:rPr lang="cs-CZ" sz="2400" b="1" dirty="0">
                <a:solidFill>
                  <a:schemeClr val="tx1"/>
                </a:solidFill>
              </a:rPr>
              <a:t>vážnější a dlouhotrvající následky</a:t>
            </a:r>
            <a:r>
              <a:rPr lang="cs-CZ" sz="2400" dirty="0">
                <a:solidFill>
                  <a:schemeClr val="tx1"/>
                </a:solidFill>
              </a:rPr>
              <a:t> (užívání marihuany zdrojem změn v právu, politice, ve způsobu jejího vnímání veřejností)</a:t>
            </a:r>
          </a:p>
          <a:p>
            <a:pPr marL="719138" indent="-363538" algn="l" eaLnBrk="1" hangingPunct="1">
              <a:spcBef>
                <a:spcPct val="0"/>
              </a:spcBef>
              <a:buFont typeface="+mj-lt"/>
              <a:buAutoNum type="arabicPeriod"/>
            </a:pPr>
            <a:endParaRPr lang="cs-CZ" altLang="cs-CZ" sz="2400" dirty="0" smtClean="0">
              <a:solidFill>
                <a:srgbClr val="0070C0"/>
              </a:solidFill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611560" y="332656"/>
            <a:ext cx="8208912" cy="830997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</a:rPr>
              <a:t>Ad3. Šíření </a:t>
            </a:r>
            <a:r>
              <a:rPr lang="cs-CZ" sz="2400" b="1" dirty="0">
                <a:solidFill>
                  <a:srgbClr val="C00000"/>
                </a:solidFill>
              </a:rPr>
              <a:t>zkreslených nebo falešných informací o kriminálních skupinách masmédii </a:t>
            </a:r>
            <a:r>
              <a:rPr lang="cs-CZ" sz="2400" dirty="0"/>
              <a:t>(TEORIE MORÁLNÍ PANIKY)</a:t>
            </a:r>
          </a:p>
        </p:txBody>
      </p:sp>
    </p:spTree>
    <p:extLst>
      <p:ext uri="{BB962C8B-B14F-4D97-AF65-F5344CB8AC3E}">
        <p14:creationId xmlns:p14="http://schemas.microsoft.com/office/powerpoint/2010/main" val="37598913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618</Words>
  <Application>Microsoft Office PowerPoint</Application>
  <PresentationFormat>Předvádění na obrazovce (4:3)</PresentationFormat>
  <Paragraphs>132</Paragraphs>
  <Slides>17</Slides>
  <Notes>17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Sociální deviace v SPSP</vt:lpstr>
      <vt:lpstr>Prezentace aplikace PowerPoint</vt:lpstr>
      <vt:lpstr>Kritická kriminologie </vt:lpstr>
      <vt:lpstr>Častá témata kritické kriminologie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Vývojová kriminologie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CIKT FSS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deviace v SPSP</dc:title>
  <dc:creator>Pavel Horák</dc:creator>
  <cp:lastModifiedBy>Pavel Horák</cp:lastModifiedBy>
  <cp:revision>6</cp:revision>
  <dcterms:created xsi:type="dcterms:W3CDTF">2015-03-19T08:14:38Z</dcterms:created>
  <dcterms:modified xsi:type="dcterms:W3CDTF">2015-03-19T08:41:54Z</dcterms:modified>
</cp:coreProperties>
</file>