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95" r:id="rId7"/>
    <p:sldId id="294" r:id="rId8"/>
    <p:sldId id="296" r:id="rId9"/>
    <p:sldId id="262" r:id="rId10"/>
    <p:sldId id="263" r:id="rId11"/>
    <p:sldId id="264" r:id="rId12"/>
    <p:sldId id="297" r:id="rId13"/>
    <p:sldId id="298" r:id="rId14"/>
    <p:sldId id="265" r:id="rId15"/>
    <p:sldId id="266" r:id="rId16"/>
    <p:sldId id="267" r:id="rId17"/>
    <p:sldId id="299" r:id="rId18"/>
    <p:sldId id="300" r:id="rId19"/>
    <p:sldId id="30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02" r:id="rId30"/>
    <p:sldId id="277" r:id="rId31"/>
    <p:sldId id="278" r:id="rId32"/>
    <p:sldId id="303" r:id="rId33"/>
    <p:sldId id="279" r:id="rId34"/>
    <p:sldId id="304" r:id="rId35"/>
    <p:sldId id="305" r:id="rId36"/>
    <p:sldId id="306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994F-8841-48FB-8F52-286F0F480241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FAB5-542F-4CA7-A305-96C48AC7D6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168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5A108A-1A89-49E9-B822-638C9ABD7924}" type="slidenum">
              <a:rPr lang="cs-CZ" altLang="cs-CZ" smtClean="0"/>
              <a:pPr eaLnBrk="1" hangingPunct="1"/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AC33F1-4711-49EC-B16C-CEC6D1CEF2A6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0D798E-168A-485C-B2D6-65EA8717B513}" type="slidenum">
              <a:rPr lang="cs-CZ" altLang="cs-CZ" smtClean="0"/>
              <a:pPr eaLnBrk="1" hangingPunct="1"/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0D798E-168A-485C-B2D6-65EA8717B513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BD0408-7512-4C64-BAA0-5CC184DBCAB4}" type="slidenum">
              <a:rPr lang="cs-CZ" altLang="cs-CZ" smtClean="0"/>
              <a:pPr eaLnBrk="1" hangingPunct="1"/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BD0408-7512-4C64-BAA0-5CC184DBCAB4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97F152-CBB0-4993-AF2E-A0746553CCAD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355B81-1F4C-49AC-98A9-39B8C07AB521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355B81-1F4C-49AC-98A9-39B8C07AB521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355B81-1F4C-49AC-98A9-39B8C07AB521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355B81-1F4C-49AC-98A9-39B8C07AB521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FF74F-5B18-4AD5-A7B2-01778832367E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D2FAAB-9DDD-4A14-BCB8-C75987DCC0F8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6AE45-D777-427F-B960-55E3B3647560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573DF7-3DEB-48B9-AD73-3B734DC79820}" type="slidenum">
              <a:rPr lang="cs-CZ" altLang="cs-CZ" smtClean="0"/>
              <a:pPr eaLnBrk="1" hangingPunct="1"/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508761-659E-442F-B0BB-B82E3AB49C1B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EE01F9-4424-4B53-8F0A-3EFCE32BF714}" type="slidenum">
              <a:rPr lang="cs-CZ" altLang="cs-CZ" smtClean="0"/>
              <a:pPr eaLnBrk="1" hangingPunct="1"/>
              <a:t>24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94570-BAD3-44F8-8A93-EEF9FA144355}" type="slidenum">
              <a:rPr lang="cs-CZ" altLang="cs-CZ" smtClean="0"/>
              <a:pPr eaLnBrk="1" hangingPunct="1"/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B5DEA1-8E28-4C8B-AF1E-723690486A62}" type="slidenum">
              <a:rPr lang="cs-CZ" altLang="cs-CZ" smtClean="0"/>
              <a:pPr eaLnBrk="1" hangingPunct="1"/>
              <a:t>26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F08926-BA9B-4D41-921A-797841A76859}" type="slidenum">
              <a:rPr lang="cs-CZ" altLang="cs-CZ" smtClean="0"/>
              <a:pPr eaLnBrk="1" hangingPunct="1"/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A04EAF-F25D-44AF-8168-8F2E52E8108A}" type="slidenum">
              <a:rPr lang="cs-CZ" altLang="cs-CZ" smtClean="0"/>
              <a:pPr eaLnBrk="1" hangingPunct="1"/>
              <a:t>28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A04EAF-F25D-44AF-8168-8F2E52E8108A}" type="slidenum">
              <a:rPr lang="cs-CZ" altLang="cs-CZ" smtClean="0"/>
              <a:pPr eaLnBrk="1" hangingPunct="1"/>
              <a:t>29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DB865E-B394-4B8F-B234-3AE84317A711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A74A18-DD80-4B83-87DF-95292C4FD607}" type="slidenum">
              <a:rPr lang="cs-CZ" altLang="cs-CZ" smtClean="0"/>
              <a:pPr eaLnBrk="1" hangingPunct="1"/>
              <a:t>30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A98A9-E9BA-4C5C-9D3D-5FE586211298}" type="slidenum">
              <a:rPr lang="cs-CZ" altLang="cs-CZ" smtClean="0"/>
              <a:pPr eaLnBrk="1" hangingPunct="1"/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C88F4C-B10A-4B03-AC14-A620F2933F39}" type="slidenum">
              <a:rPr lang="cs-CZ" altLang="cs-CZ" smtClean="0"/>
              <a:pPr eaLnBrk="1" hangingPunct="1"/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C88F4C-B10A-4B03-AC14-A620F2933F39}" type="slidenum">
              <a:rPr lang="cs-CZ" altLang="cs-CZ" smtClean="0"/>
              <a:pPr eaLnBrk="1" hangingPunct="1"/>
              <a:t>33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C88F4C-B10A-4B03-AC14-A620F2933F39}" type="slidenum">
              <a:rPr lang="cs-CZ" altLang="cs-CZ" smtClean="0"/>
              <a:pPr eaLnBrk="1" hangingPunct="1"/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C88F4C-B10A-4B03-AC14-A620F2933F39}" type="slidenum">
              <a:rPr lang="cs-CZ" altLang="cs-CZ" smtClean="0"/>
              <a:pPr eaLnBrk="1" hangingPunct="1"/>
              <a:t>35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C88F4C-B10A-4B03-AC14-A620F2933F39}" type="slidenum">
              <a:rPr lang="cs-CZ" altLang="cs-CZ" smtClean="0"/>
              <a:pPr eaLnBrk="1" hangingPunct="1"/>
              <a:t>36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C27053-1F27-4A1D-807F-75AE7C6E2804}" type="slidenum">
              <a:rPr lang="cs-CZ" altLang="cs-CZ" smtClean="0"/>
              <a:pPr eaLnBrk="1" hangingPunct="1"/>
              <a:t>37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58BF8C-7422-424F-BE5C-D0EDE7A1DE1E}" type="slidenum">
              <a:rPr lang="cs-CZ" altLang="cs-CZ" smtClean="0"/>
              <a:pPr eaLnBrk="1" hangingPunct="1"/>
              <a:t>38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D43673-B3F0-4150-A202-06BF6B140992}" type="slidenum">
              <a:rPr lang="cs-CZ" altLang="cs-CZ" smtClean="0"/>
              <a:pPr eaLnBrk="1" hangingPunct="1"/>
              <a:t>39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803480-7BCA-4264-8AC9-0E15564EBE95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FDAA90-9605-442D-BB5D-17C7F69D4B1C}" type="slidenum">
              <a:rPr lang="cs-CZ" altLang="cs-CZ" smtClean="0"/>
              <a:pPr eaLnBrk="1" hangingPunct="1"/>
              <a:t>40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351EB-34AC-45E2-9CA8-D4332FB86FB6}" type="slidenum">
              <a:rPr lang="cs-CZ" altLang="cs-CZ" smtClean="0"/>
              <a:pPr eaLnBrk="1" hangingPunct="1"/>
              <a:t>41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C899A7-4D09-472C-BAC0-82D72EA88B9C}" type="slidenum">
              <a:rPr lang="cs-CZ" altLang="cs-CZ" smtClean="0"/>
              <a:pPr eaLnBrk="1" hangingPunct="1"/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DDE45-52B1-420C-868D-A25EA02001D9}" type="slidenum">
              <a:rPr lang="cs-CZ" altLang="cs-CZ" smtClean="0"/>
              <a:pPr eaLnBrk="1" hangingPunct="1"/>
              <a:t>43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2A344C-AEEF-4AA3-8C70-8AD6FB3881AA}" type="slidenum">
              <a:rPr lang="cs-CZ" altLang="cs-CZ" smtClean="0"/>
              <a:pPr eaLnBrk="1" hangingPunct="1"/>
              <a:t>44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6D7F11-283E-49B6-8CE8-7C99EAB75CFF}" type="slidenum">
              <a:rPr lang="cs-CZ" altLang="cs-CZ" smtClean="0"/>
              <a:pPr eaLnBrk="1" hangingPunct="1"/>
              <a:t>45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F0810-AE77-4261-B1F5-461FEF1DBA9E}" type="slidenum">
              <a:rPr lang="cs-CZ" altLang="cs-CZ" smtClean="0"/>
              <a:pPr eaLnBrk="1" hangingPunct="1"/>
              <a:t>46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79369-B3B0-4D02-9349-5F1D197723D7}" type="slidenum">
              <a:rPr lang="cs-CZ" altLang="cs-CZ" smtClean="0"/>
              <a:pPr eaLnBrk="1" hangingPunct="1"/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79369-B3B0-4D02-9349-5F1D197723D7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79369-B3B0-4D02-9349-5F1D197723D7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79369-B3B0-4D02-9349-5F1D197723D7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89DA5-7E32-420A-BDED-C29528C48C8E}" type="slidenum">
              <a:rPr lang="cs-CZ" altLang="cs-CZ" smtClean="0"/>
              <a:pPr eaLnBrk="1" hangingPunct="1"/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40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022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16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75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49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78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263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89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510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282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186F-73C1-46C4-802E-3787426DC807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7BF3-1A7A-4264-8D6A-86AAD0CFD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3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otes.czso.cz/csu/redakce.nsf/i/sebevrazdy_zaj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as.estranky.cz/clanky/statistiky---obyvatelstvo/sebevrazdy-staty-suicide-litva-lithuania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f1.cuni.cz/~zfisar/sbp/default.htm" TargetMode="External"/><Relationship Id="rId13" Type="http://schemas.openxmlformats.org/officeDocument/2006/relationships/hyperlink" Target="http://www.sobp.org/" TargetMode="External"/><Relationship Id="rId3" Type="http://schemas.openxmlformats.org/officeDocument/2006/relationships/hyperlink" Target="http://www.mzcr.cz/" TargetMode="External"/><Relationship Id="rId7" Type="http://schemas.openxmlformats.org/officeDocument/2006/relationships/hyperlink" Target="http://www.cnps.cz/" TargetMode="External"/><Relationship Id="rId12" Type="http://schemas.openxmlformats.org/officeDocument/2006/relationships/hyperlink" Target="http://www.cinp.org/" TargetMode="External"/><Relationship Id="rId2" Type="http://schemas.openxmlformats.org/officeDocument/2006/relationships/notesSlide" Target="../notesSlides/notesSlide46.xml"/><Relationship Id="rId16" Type="http://schemas.openxmlformats.org/officeDocument/2006/relationships/hyperlink" Target="http://www.psych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s.cz/CLS8.htm" TargetMode="External"/><Relationship Id="rId11" Type="http://schemas.openxmlformats.org/officeDocument/2006/relationships/hyperlink" Target="http://www.aep.lu/" TargetMode="External"/><Relationship Id="rId5" Type="http://schemas.openxmlformats.org/officeDocument/2006/relationships/hyperlink" Target="http://vzp.cz/" TargetMode="External"/><Relationship Id="rId15" Type="http://schemas.openxmlformats.org/officeDocument/2006/relationships/hyperlink" Target="http://www.rcpsych.ac.uk/" TargetMode="External"/><Relationship Id="rId10" Type="http://schemas.openxmlformats.org/officeDocument/2006/relationships/hyperlink" Target="http://www.wpanet.org/home.html" TargetMode="External"/><Relationship Id="rId4" Type="http://schemas.openxmlformats.org/officeDocument/2006/relationships/hyperlink" Target="http://www.sukl.cz/" TargetMode="External"/><Relationship Id="rId9" Type="http://schemas.openxmlformats.org/officeDocument/2006/relationships/hyperlink" Target="http://www.who.int/home-page/" TargetMode="External"/><Relationship Id="rId14" Type="http://schemas.openxmlformats.org/officeDocument/2006/relationships/hyperlink" Target="http://www.acnp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P7Ce7sOvIXY/TPNV2m23itI/AAAAAAAAAt8/Sz_JMRAGrDk/s1600/jesus_leper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&amp;url=http://www.art-prints-on-demand.com/a/gallait-louis/comfort-in-grief.html&amp;search_width=0&amp;search_height=0&amp;search=&amp;ei=wNk4VYPbPMvnaoedgdgE&amp;bvm=bv.91427555,d.d2s&amp;psig=AFQjCNFxYdKWF38NKE7BDgmt8rzFGULe-A&amp;ust=1429875521957054" TargetMode="External"/><Relationship Id="rId3" Type="http://schemas.openxmlformats.org/officeDocument/2006/relationships/hyperlink" Target="http://www.google.cz/url?sa=i&amp;rct=j&amp;q=&amp;esrc=s&amp;source=images&amp;cd=&amp;cad=rja&amp;uact=8&amp;ved=0CAcQjRw&amp;url=http://en.wikipedia.org/wiki/Mental_disorder&amp;ei=8dg4VeeaNsWJPN2AgdgE&amp;bvm=bv.91427555,d.d2s&amp;psig=AFQjCNHYuC04HM64O7hDoDYwr9AaEG75oA&amp;ust=1429875310283597" TargetMode="External"/><Relationship Id="rId7" Type="http://schemas.openxmlformats.org/officeDocument/2006/relationships/hyperlink" Target="http://www.google.cz/url?sa=i&amp;rct=j&amp;q=&amp;esrc=s&amp;source=images&amp;cd=&amp;cad=rja&amp;uact=8&amp;ved=0CAcQjRw&amp;url=http://en.wikipedia.org/wiki/Music_therapy&amp;ei=ydk4VYS6N4X0OvDsgPAG&amp;bvm=bv.91427555,d.d2s&amp;psig=AFQjCNFxYdKWF38NKE7BDgmt8rzFGULe-A&amp;ust=14298755219570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cz/url?sa=i&amp;rct=j&amp;q=&amp;esrc=s&amp;source=images&amp;cd=&amp;cad=rja&amp;uact=8&amp;ved=0CAcQjRw&amp;url=http://recoverypeerspecialists.com/2011/08/&amp;ei=UNk4VbCzDIjXO4TGgLAF&amp;bvm=bv.91427555,d.d2s&amp;psig=AFQjCNGMLUUgE2O8jLjLaPWu_Ydl7WXf6g&amp;ust=142987539768047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081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>
              <a:defRPr/>
            </a:pPr>
            <a:r>
              <a:rPr lang="cs-CZ" sz="5100" cap="none" dirty="0" smtClean="0">
                <a:solidFill>
                  <a:srgbClr val="00ADDC"/>
                </a:solidFill>
                <a:latin typeface="Impact" pitchFamily="34" charset="0"/>
              </a:rPr>
              <a:t>SOCIÁLNÍ DEVIACE PRO SPSP</a:t>
            </a:r>
            <a:endParaRPr lang="en-US" sz="3400" cap="none" dirty="0" smtClean="0">
              <a:solidFill>
                <a:srgbClr val="00ADD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13100"/>
            <a:ext cx="7048500" cy="2808288"/>
          </a:xfrm>
        </p:spPr>
        <p:txBody>
          <a:bodyPr>
            <a:normAutofit lnSpcReduction="10000"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8.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2400" u="sng" dirty="0" smtClean="0">
                <a:solidFill>
                  <a:schemeClr val="tx1"/>
                </a:solidFill>
                <a:latin typeface="Impact" pitchFamily="34" charset="0"/>
              </a:rPr>
              <a:t>Deviantní skupiny a jednotlivci I.: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2400" dirty="0" smtClean="0">
                <a:solidFill>
                  <a:srgbClr val="7030A0"/>
                </a:solidFill>
                <a:latin typeface="Impact" pitchFamily="34" charset="0"/>
              </a:rPr>
              <a:t>Sociálně podmíněné duševní poruchy a sebevraždy </a:t>
            </a:r>
            <a:endParaRPr lang="cs-CZ" sz="2400" dirty="0" smtClean="0">
              <a:solidFill>
                <a:srgbClr val="7030A0"/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2400" dirty="0" smtClean="0">
              <a:solidFill>
                <a:schemeClr val="folHlink"/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2400" dirty="0" smtClean="0">
              <a:solidFill>
                <a:schemeClr val="folHlink"/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2400" dirty="0" smtClean="0">
              <a:solidFill>
                <a:schemeClr val="folHlink"/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2400" dirty="0" smtClean="0">
              <a:solidFill>
                <a:schemeClr val="folHlink"/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FSS MU Brno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artoon: Suicide (medium) by Alexei Talimonov tagged suicide,explosion,smoking,smoker,bomb,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59933"/>
            <a:ext cx="2570027" cy="24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8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268760"/>
            <a:ext cx="8281988" cy="5112568"/>
          </a:xfrm>
        </p:spPr>
        <p:txBody>
          <a:bodyPr>
            <a:normAutofit/>
          </a:bodyPr>
          <a:lstStyle/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Sebevraždy</a:t>
            </a:r>
            <a:endParaRPr lang="cs-CZ" sz="2200" b="1" dirty="0" smtClean="0">
              <a:solidFill>
                <a:schemeClr val="tx1"/>
              </a:solidFill>
              <a:latin typeface="+mj-lt"/>
            </a:endParaRPr>
          </a:p>
          <a:p>
            <a:pPr marL="355600" indent="-355600" algn="l">
              <a:lnSpc>
                <a:spcPct val="60000"/>
              </a:lnSpc>
              <a:buFont typeface="Wingdings" pitchFamily="2" charset="2"/>
              <a:buChar char="u"/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křesťanství a právo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projev odporu proti božím přikázání „nezabiješ“</a:t>
            </a:r>
          </a:p>
          <a:p>
            <a:pPr marL="355600" indent="-355600" algn="l">
              <a:lnSpc>
                <a:spcPct val="60000"/>
              </a:lnSpc>
              <a:buFont typeface="Wingdings" pitchFamily="2" charset="2"/>
              <a:buChar char="u"/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filozofie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vážný filozofický problém člověka</a:t>
            </a:r>
          </a:p>
          <a:p>
            <a:pPr marL="355600" indent="-355600" algn="l">
              <a:lnSpc>
                <a:spcPct val="60000"/>
              </a:lnSpc>
              <a:buFont typeface="Wingdings" pitchFamily="2" charset="2"/>
              <a:buChar char="u"/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sociologie 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selhání společnosti, sociálních vztahů, sociální jev, násilí páchané na společnosti a </a:t>
            </a:r>
            <a:r>
              <a:rPr lang="cs-CZ" sz="2200" dirty="0" err="1" smtClean="0">
                <a:solidFill>
                  <a:schemeClr val="tx1"/>
                </a:solidFill>
                <a:latin typeface="+mj-lt"/>
              </a:rPr>
              <a:t>a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 ne na jednotlivci</a:t>
            </a:r>
          </a:p>
          <a:p>
            <a:pPr marL="355600" indent="-355600" algn="l">
              <a:lnSpc>
                <a:spcPct val="60000"/>
              </a:lnSpc>
              <a:buFont typeface="Wingdings" pitchFamily="2" charset="2"/>
              <a:buChar char="u"/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psychiatrie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projev psychopatologie, překonání pudu sebezáchovy)</a:t>
            </a: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200" i="1" dirty="0" smtClean="0">
              <a:solidFill>
                <a:schemeClr val="tx1"/>
              </a:solidFill>
              <a:latin typeface="+mj-lt"/>
            </a:endParaRP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Duševní poruchy:</a:t>
            </a:r>
          </a:p>
          <a:p>
            <a:pPr marL="355600" indent="-355600" algn="l">
              <a:lnSpc>
                <a:spcPct val="70000"/>
              </a:lnSpc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psychiatrie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aplikovaný lékařský obor, zabývající se diagnostikou, prevence a léčbou duševních poruch (vědomí, vnímání, myšlení, paměti, osobnosti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obecná psychiatrie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/,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organické duševní poruchy, </a:t>
            </a:r>
            <a:r>
              <a:rPr lang="cs-CZ" sz="2200" dirty="0" err="1" smtClean="0">
                <a:solidFill>
                  <a:schemeClr val="tx1"/>
                </a:solidFill>
                <a:latin typeface="+mj-lt"/>
              </a:rPr>
              <a:t>poruchy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 vyvolané psychoaktivními látkami, schizofrenie, neurotické poruchy, </a:t>
            </a:r>
            <a:r>
              <a:rPr lang="cs-CZ" sz="2200" dirty="0" err="1" smtClean="0">
                <a:solidFill>
                  <a:schemeClr val="tx1"/>
                </a:solidFill>
                <a:latin typeface="+mj-lt"/>
              </a:rPr>
              <a:t>poruchy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 osobnosti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speciální psychiatrie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/)</a:t>
            </a:r>
            <a:endParaRPr lang="cs-CZ" sz="2200" dirty="0" smtClean="0">
              <a:solidFill>
                <a:schemeClr val="tx1"/>
              </a:solidFill>
              <a:latin typeface="+mj-lt"/>
            </a:endParaRPr>
          </a:p>
          <a:p>
            <a:pPr marL="355600" indent="-355600" algn="l">
              <a:lnSpc>
                <a:spcPct val="70000"/>
              </a:lnSpc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patopsychologie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někdy ztotožňována s psychopatologií, jindy nauka o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endogenních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a exogenních příčinách průběhu závadného prožívání a chování (genetické vs. frustrace, stresy, konflikty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), resp. o zákonitostech vývoje tělesně, rozumově, zrakově, sluchově a řečově postižených a delikventních osobách /</a:t>
            </a:r>
            <a:r>
              <a:rPr lang="cs-CZ" sz="2200" b="1" dirty="0" smtClean="0">
                <a:solidFill>
                  <a:schemeClr val="tx1"/>
                </a:solidFill>
                <a:latin typeface="+mj-lt"/>
              </a:rPr>
              <a:t>speciální patopsychologie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/</a:t>
            </a:r>
            <a:endParaRPr lang="cs-CZ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</p:spPr>
        <p:txBody>
          <a:bodyPr anchorCtr="0">
            <a:normAutofit fontScale="90000"/>
          </a:bodyPr>
          <a:lstStyle/>
          <a:p>
            <a:pPr algn="l">
              <a:lnSpc>
                <a:spcPct val="70000"/>
              </a:lnSpc>
              <a:defRPr/>
            </a:pPr>
            <a:r>
              <a:rPr lang="cs-CZ" sz="2800" b="0" dirty="0" smtClean="0">
                <a:solidFill>
                  <a:srgbClr val="7030A0"/>
                </a:solidFill>
                <a:latin typeface="Impact" pitchFamily="34" charset="0"/>
              </a:rPr>
              <a:t>3. Směry a vědní disciplíny, kter</a:t>
            </a: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</a:rPr>
              <a:t>é se zabývají </a:t>
            </a:r>
            <a:br>
              <a:rPr lang="cs-CZ" sz="280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</a:rPr>
              <a:t>sebevraždami a duševními poruchami</a:t>
            </a:r>
            <a:endParaRPr lang="en-US" sz="3600" b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9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7" y="260648"/>
            <a:ext cx="8856663" cy="863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0" dirty="0" smtClean="0">
                <a:solidFill>
                  <a:srgbClr val="7030A0"/>
                </a:solidFill>
                <a:latin typeface="Impact" pitchFamily="34" charset="0"/>
              </a:rPr>
              <a:t>4. Profese, které se zabývají </a:t>
            </a:r>
            <a:r>
              <a:rPr lang="cs-CZ" sz="2800" b="0" dirty="0" smtClean="0">
                <a:solidFill>
                  <a:srgbClr val="7030A0"/>
                </a:solidFill>
                <a:latin typeface="Impact" pitchFamily="34" charset="0"/>
              </a:rPr>
              <a:t>duševními poruchami a sebevraždami </a:t>
            </a:r>
            <a:r>
              <a:rPr lang="cs-CZ" sz="2800" b="0" dirty="0" smtClean="0">
                <a:solidFill>
                  <a:schemeClr val="accent4"/>
                </a:solidFill>
                <a:latin typeface="Impact" pitchFamily="34" charset="0"/>
              </a:rPr>
              <a:t/>
            </a:r>
            <a:br>
              <a:rPr lang="cs-CZ" sz="2800" b="0" dirty="0" smtClean="0">
                <a:solidFill>
                  <a:schemeClr val="accent4"/>
                </a:solidFill>
                <a:latin typeface="Impact" pitchFamily="34" charset="0"/>
              </a:rPr>
            </a:br>
            <a:r>
              <a:rPr lang="cs-CZ" altLang="cs-CZ" sz="2000" i="1" dirty="0" smtClean="0">
                <a:latin typeface="+mn-lt"/>
                <a:ea typeface="+mn-ea"/>
                <a:cs typeface="+mn-cs"/>
              </a:rPr>
              <a:t>Eva </a:t>
            </a:r>
            <a:r>
              <a:rPr lang="cs-CZ" altLang="cs-CZ" sz="2000" i="1" dirty="0" smtClean="0">
                <a:latin typeface="+mn-lt"/>
                <a:ea typeface="+mn-ea"/>
                <a:cs typeface="+mn-cs"/>
              </a:rPr>
              <a:t>Syřišťová o lidské normalitě a duševních poruchách (1970)</a:t>
            </a:r>
            <a:endParaRPr lang="en-US" altLang="cs-CZ" sz="2000" i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268760"/>
            <a:ext cx="8281987" cy="5040560"/>
          </a:xfrm>
        </p:spPr>
        <p:txBody>
          <a:bodyPr>
            <a:normAutofit lnSpcReduction="10000"/>
          </a:bodyPr>
          <a:lstStyle/>
          <a:p>
            <a:pPr marL="360363" indent="-360363" algn="l" eaLnBrk="1" hangingPunct="1">
              <a:spcBef>
                <a:spcPct val="0"/>
              </a:spcBef>
              <a:tabLst>
                <a:tab pos="355600" algn="l"/>
              </a:tabLst>
            </a:pPr>
            <a:r>
              <a:rPr lang="cs-CZ" altLang="cs-CZ" sz="2400" b="1" dirty="0" smtClean="0">
                <a:solidFill>
                  <a:schemeClr val="tx1"/>
                </a:solidFill>
              </a:rPr>
              <a:t>PSYCHOLOGOVÉ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</a:rPr>
              <a:t>-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z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abývají se biologickou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a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psychologickou podmíněností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vzniku duševních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poruch:</a:t>
            </a:r>
          </a:p>
          <a:p>
            <a:pPr marL="360363" indent="-360363" algn="l" eaLnBrk="1" hangingPunct="1">
              <a:spcBef>
                <a:spcPct val="0"/>
              </a:spcBef>
              <a:tabLst>
                <a:tab pos="355600" algn="l"/>
              </a:tabLst>
            </a:pPr>
            <a:endParaRPr lang="cs-CZ" altLang="cs-CZ" sz="1800" b="1" dirty="0" smtClean="0">
              <a:solidFill>
                <a:schemeClr val="tx1"/>
              </a:solidFill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altLang="cs-CZ" sz="1800" b="1" dirty="0" smtClean="0">
                <a:solidFill>
                  <a:schemeClr val="tx1"/>
                </a:solidFill>
              </a:rPr>
              <a:t>genetický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přenos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 duševních poruch: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porucha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počtu nebo struktury chromozomů, mutace genů apod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. = inteligence ovlivněna ze 75% dědičně, 25% prostředím, vysoký podíl dědičnosti u bipolární poruchy, deprese a schizofrenie</a:t>
            </a: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altLang="cs-CZ" sz="1800" b="1" dirty="0" smtClean="0">
                <a:solidFill>
                  <a:schemeClr val="tx1"/>
                </a:solidFill>
              </a:rPr>
              <a:t>vlivy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vnějšího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prostředí: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/1/ fyzikální, biologické a chemické vlivy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v prenatálním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vývoji typu poškození plodu působením drog nebo virů - /2/ somatická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onemocnění a psychogenní vlivy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v způsobující frustrace, konflikt, stres či deprivaci v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 postnatálním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vývoji)</a:t>
            </a:r>
          </a:p>
          <a:p>
            <a:pPr marL="360363" indent="-1588" algn="l" eaLnBrk="1" hangingPunct="1">
              <a:spcBef>
                <a:spcPct val="0"/>
              </a:spcBef>
              <a:tabLst>
                <a:tab pos="355600" algn="l"/>
              </a:tabLst>
            </a:pPr>
            <a:endParaRPr lang="cs-CZ" altLang="cs-CZ" sz="1800" i="1" dirty="0" smtClean="0">
              <a:solidFill>
                <a:schemeClr val="tx1"/>
              </a:solidFill>
            </a:endParaRPr>
          </a:p>
          <a:p>
            <a:pPr marL="360363" indent="-1588" algn="l" eaLnBrk="1" hangingPunct="1">
              <a:spcBef>
                <a:spcPct val="0"/>
              </a:spcBef>
              <a:tabLst>
                <a:tab pos="355600" algn="l"/>
              </a:tabLst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Frustrace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= neuspokojení subjektivně důležité potřeby typu ztráty zaměstnání, touhy jet na výlet </a:t>
            </a:r>
          </a:p>
          <a:p>
            <a:pPr marL="360363" indent="-1588" algn="l" eaLnBrk="1" hangingPunct="1">
              <a:spcBef>
                <a:spcPct val="0"/>
              </a:spcBef>
              <a:tabLst>
                <a:tab pos="355600" algn="l"/>
              </a:tabLst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K</a:t>
            </a:r>
            <a:r>
              <a:rPr lang="cs-CZ" altLang="cs-CZ" sz="1800" b="1" i="1" dirty="0" smtClean="0">
                <a:solidFill>
                  <a:schemeClr val="tx1"/>
                </a:solidFill>
              </a:rPr>
              <a:t>onflikt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= střet neslučitelných tendencí typu společného žití v domácnosti s tchyní </a:t>
            </a:r>
          </a:p>
          <a:p>
            <a:pPr marL="360363" indent="-1588" algn="l" eaLnBrk="1" hangingPunct="1">
              <a:spcBef>
                <a:spcPct val="0"/>
              </a:spcBef>
              <a:tabLst>
                <a:tab pos="355600" algn="l"/>
              </a:tabLst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Stres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= stav nadměrného zatížení nebo ohrožení</a:t>
            </a:r>
          </a:p>
          <a:p>
            <a:pPr marL="360363" indent="-1588" algn="l" eaLnBrk="1" hangingPunct="1">
              <a:spcBef>
                <a:spcPct val="0"/>
              </a:spcBef>
              <a:tabLst>
                <a:tab pos="355600" algn="l"/>
              </a:tabLst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Deprivace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= stav neuspokojení objektivně významné potřeby v dostatečné míře dostatečným způsobem a po dostatečně dlouhou dobu</a:t>
            </a:r>
          </a:p>
        </p:txBody>
      </p:sp>
    </p:spTree>
    <p:extLst>
      <p:ext uri="{BB962C8B-B14F-4D97-AF65-F5344CB8AC3E}">
        <p14:creationId xmlns:p14="http://schemas.microsoft.com/office/powerpoint/2010/main" xmlns="" val="4249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620688"/>
            <a:ext cx="8281988" cy="4608512"/>
          </a:xfrm>
          <a:prstGeom prst="rect">
            <a:avLst/>
          </a:prstGeom>
          <a:noFill/>
          <a:ln w="25400">
            <a:solidFill>
              <a:schemeClr val="tx2">
                <a:lumMod val="90000"/>
              </a:schemeClr>
            </a:solidFill>
          </a:ln>
        </p:spPr>
        <p:txBody>
          <a:bodyPr lIns="100584" anchor="b"/>
          <a:lstStyle/>
          <a:p>
            <a:pPr marL="360363" indent="-360363" defTabSz="360363">
              <a:spcBef>
                <a:spcPts val="0"/>
              </a:spcBef>
              <a:buClr>
                <a:schemeClr val="tx2"/>
              </a:buClr>
              <a:buSzPct val="95000"/>
              <a:tabLst>
                <a:tab pos="355600" algn="l"/>
              </a:tabLst>
              <a:defRPr/>
            </a:pPr>
            <a:r>
              <a:rPr lang="cs-CZ" sz="2000" b="1" dirty="0">
                <a:latin typeface="+mn-lt"/>
                <a:cs typeface="+mn-cs"/>
              </a:rPr>
              <a:t>Obecné příčiny duševních poruch</a:t>
            </a:r>
          </a:p>
          <a:p>
            <a:pPr marL="360363" defTabSz="360363">
              <a:tabLst>
                <a:tab pos="720725" algn="l"/>
              </a:tabLst>
              <a:defRPr/>
            </a:pPr>
            <a:endParaRPr lang="cs-CZ" sz="2000" b="1" i="1" u="sng" dirty="0"/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prenatální </a:t>
            </a:r>
            <a:r>
              <a:rPr lang="cs-CZ" sz="2000" i="1" dirty="0"/>
              <a:t>= před oplozením (škodlivé látky hlavně u matky),</a:t>
            </a:r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perinatální </a:t>
            </a:r>
            <a:r>
              <a:rPr lang="cs-CZ" sz="2000" i="1" dirty="0"/>
              <a:t> = porodní vlivy během porodu (mechanické poškození mozkové tkáně, nedostatečný přívod kyslíku do mozku dítěte/asfyxie)</a:t>
            </a:r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postnatální </a:t>
            </a:r>
            <a:r>
              <a:rPr lang="cs-CZ" sz="2000" i="1" dirty="0"/>
              <a:t> = po narození (záněty mozku a mozkových blan, úraz hlavy) </a:t>
            </a:r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endParaRPr lang="cs-CZ" sz="2000" i="1" dirty="0"/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exogenní  </a:t>
            </a:r>
            <a:r>
              <a:rPr lang="cs-CZ" sz="2000" i="1" dirty="0"/>
              <a:t>= známe příčiny vzniku (důsledek úrazu, rentgenového záření, vlivem silného zážitku - např. smrt blízké osoby)</a:t>
            </a:r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endogenní</a:t>
            </a:r>
            <a:r>
              <a:rPr lang="cs-CZ" sz="2000" i="1" dirty="0"/>
              <a:t>  = neznámé příčiny</a:t>
            </a:r>
          </a:p>
          <a:p>
            <a:pPr marL="625475" indent="-265113" defTabSz="360363">
              <a:buFont typeface="Arial" pitchFamily="34" charset="0"/>
              <a:buChar char="•"/>
              <a:tabLst>
                <a:tab pos="625475" algn="l"/>
              </a:tabLst>
              <a:defRPr/>
            </a:pPr>
            <a:endParaRPr lang="cs-CZ" sz="2000" i="1" dirty="0"/>
          </a:p>
          <a:p>
            <a:pPr marL="625475" lvl="1" indent="-265113" defTabSz="360363">
              <a:spcBef>
                <a:spcPts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biologické </a:t>
            </a:r>
            <a:r>
              <a:rPr lang="cs-CZ" sz="2000" i="1" dirty="0"/>
              <a:t>= vrozené a zděděné dispozice jedince</a:t>
            </a:r>
          </a:p>
          <a:p>
            <a:pPr marL="625475" lvl="1" indent="-265113" defTabSz="360363">
              <a:spcBef>
                <a:spcPts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cs-CZ" sz="2000" b="1" i="1" dirty="0"/>
              <a:t>sociální </a:t>
            </a:r>
            <a:r>
              <a:rPr lang="cs-CZ" sz="2000" i="1" dirty="0"/>
              <a:t>= vlivy prostředí, které na dítě působí  (týrání, zneužívání, neúplná rodina, negativní vliv školy)</a:t>
            </a:r>
          </a:p>
        </p:txBody>
      </p:sp>
    </p:spTree>
    <p:extLst>
      <p:ext uri="{BB962C8B-B14F-4D97-AF65-F5344CB8AC3E}">
        <p14:creationId xmlns:p14="http://schemas.microsoft.com/office/powerpoint/2010/main" xmlns="" val="4249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9275"/>
            <a:ext cx="8497887" cy="6048375"/>
          </a:xfrm>
        </p:spPr>
        <p:txBody>
          <a:bodyPr>
            <a:normAutofit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</a:rPr>
              <a:t>PSYCHIATŘI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 identifikují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onemocnění a navrhují způsob jeho léčení </a:t>
            </a:r>
            <a:endParaRPr lang="cs-CZ" altLang="cs-CZ" sz="24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- využívají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poznatků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psychopatologie, které se týkají:</a:t>
            </a:r>
            <a:endParaRPr lang="cs-CZ" altLang="cs-CZ" sz="2400" b="1" dirty="0" smtClean="0">
              <a:solidFill>
                <a:schemeClr val="tx1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i="1" dirty="0" smtClean="0">
                <a:solidFill>
                  <a:schemeClr val="tx1"/>
                </a:solidFill>
              </a:rPr>
              <a:t>	</a:t>
            </a:r>
          </a:p>
          <a:p>
            <a:pPr marL="361950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i="1" dirty="0" smtClean="0">
                <a:solidFill>
                  <a:schemeClr val="tx1"/>
                </a:solidFill>
              </a:rPr>
              <a:t>symptomů: </a:t>
            </a:r>
            <a:r>
              <a:rPr lang="cs-CZ" sz="1800" i="1" dirty="0" smtClean="0">
                <a:solidFill>
                  <a:schemeClr val="tx1"/>
                </a:solidFill>
              </a:rPr>
              <a:t>objektivně </a:t>
            </a:r>
            <a:r>
              <a:rPr lang="cs-CZ" sz="1800" i="1" dirty="0" smtClean="0">
                <a:solidFill>
                  <a:schemeClr val="tx1"/>
                </a:solidFill>
              </a:rPr>
              <a:t>pozorovatelné nebo subjektivně prožívané příznaky duševního </a:t>
            </a:r>
            <a:r>
              <a:rPr lang="cs-CZ" sz="1800" i="1" dirty="0" smtClean="0">
                <a:solidFill>
                  <a:schemeClr val="tx1"/>
                </a:solidFill>
              </a:rPr>
              <a:t>onemocnění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61950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i="1" dirty="0" smtClean="0">
                <a:solidFill>
                  <a:schemeClr val="tx1"/>
                </a:solidFill>
              </a:rPr>
              <a:t>s</a:t>
            </a:r>
            <a:r>
              <a:rPr lang="cs-CZ" sz="1800" b="1" i="1" dirty="0" smtClean="0">
                <a:solidFill>
                  <a:schemeClr val="tx1"/>
                </a:solidFill>
              </a:rPr>
              <a:t>yndromů: </a:t>
            </a:r>
            <a:r>
              <a:rPr lang="cs-CZ" sz="1800" i="1" dirty="0" smtClean="0">
                <a:solidFill>
                  <a:schemeClr val="tx1"/>
                </a:solidFill>
              </a:rPr>
              <a:t>shluky symptomů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61950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i="1" dirty="0" err="1" smtClean="0">
                <a:solidFill>
                  <a:schemeClr val="tx1"/>
                </a:solidFill>
              </a:rPr>
              <a:t>nozologických</a:t>
            </a:r>
            <a:r>
              <a:rPr lang="cs-CZ" sz="1800" b="1" i="1" dirty="0" smtClean="0">
                <a:solidFill>
                  <a:schemeClr val="tx1"/>
                </a:solidFill>
              </a:rPr>
              <a:t> jednotek (diagnóz):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jednotlivá </a:t>
            </a:r>
            <a:r>
              <a:rPr lang="cs-CZ" sz="1800" i="1" dirty="0" smtClean="0">
                <a:solidFill>
                  <a:schemeClr val="tx1"/>
                </a:solidFill>
              </a:rPr>
              <a:t>duševní onemocnění, hypotetické konstrukty odpovídající vybraným symptomům, syndromům, etiologii a průběhu </a:t>
            </a:r>
            <a:r>
              <a:rPr lang="cs-CZ" sz="1800" i="1" dirty="0" smtClean="0">
                <a:solidFill>
                  <a:schemeClr val="tx1"/>
                </a:solidFill>
              </a:rPr>
              <a:t>nemoci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800" i="1" dirty="0" smtClean="0">
              <a:solidFill>
                <a:schemeClr val="tx1"/>
              </a:solidFill>
            </a:endParaRPr>
          </a:p>
          <a:p>
            <a:pPr marL="173038" indent="-173038" algn="l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 příznaky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duševních onemocnění identifikují jako kvantitativní nebo kvalitativní odchýlení se od některého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z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osmi základních okruhů psychiky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80000"/>
              </a:lnSpc>
              <a:buFontTx/>
              <a:buChar char="-"/>
              <a:defRPr/>
            </a:pPr>
            <a:endParaRPr lang="cs-CZ" altLang="cs-CZ" sz="2400" b="1" dirty="0" smtClean="0">
              <a:solidFill>
                <a:schemeClr val="tx1"/>
              </a:solidFill>
            </a:endParaRPr>
          </a:p>
          <a:p>
            <a:pPr marL="357188" indent="-357188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vědomí</a:t>
            </a:r>
            <a:r>
              <a:rPr lang="cs-CZ" sz="1800" i="1" dirty="0" smtClean="0">
                <a:solidFill>
                  <a:schemeClr val="tx1"/>
                </a:solidFill>
              </a:rPr>
              <a:t>, vnímání, </a:t>
            </a:r>
            <a:r>
              <a:rPr lang="cs-CZ" sz="1800" i="1" dirty="0" smtClean="0">
                <a:solidFill>
                  <a:schemeClr val="tx1"/>
                </a:solidFill>
              </a:rPr>
              <a:t>myšlení, pam</a:t>
            </a:r>
            <a:r>
              <a:rPr lang="cs-CZ" sz="1800" i="1" dirty="0" smtClean="0">
                <a:solidFill>
                  <a:schemeClr val="tx1"/>
                </a:solidFill>
              </a:rPr>
              <a:t>ěť, emoce, inteligence, jednání, osobnost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u="sng" dirty="0" smtClean="0">
              <a:solidFill>
                <a:schemeClr val="tx1"/>
              </a:solidFill>
            </a:endParaRP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u="sng" dirty="0" smtClean="0">
              <a:solidFill>
                <a:schemeClr val="tx1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800" i="1" dirty="0" smtClean="0">
              <a:solidFill>
                <a:schemeClr val="tx1"/>
              </a:solidFill>
            </a:endParaRPr>
          </a:p>
          <a:p>
            <a:pPr marL="1166813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052736"/>
            <a:ext cx="8280920" cy="4607917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Klasifikace poruch:</a:t>
            </a: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000" b="1" u="sng" dirty="0" smtClean="0">
              <a:solidFill>
                <a:schemeClr val="tx1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b="1" i="1" dirty="0" smtClean="0">
                <a:solidFill>
                  <a:schemeClr val="tx1"/>
                </a:solidFill>
              </a:rPr>
              <a:t>kvalitativní  </a:t>
            </a:r>
            <a:r>
              <a:rPr lang="cs-CZ" sz="2000" b="1" i="1" dirty="0" smtClean="0">
                <a:solidFill>
                  <a:schemeClr val="tx1"/>
                </a:solidFill>
              </a:rPr>
              <a:t>poruchy </a:t>
            </a:r>
            <a:r>
              <a:rPr lang="cs-CZ" sz="2000" i="1" dirty="0" smtClean="0">
                <a:solidFill>
                  <a:schemeClr val="tx1"/>
                </a:solidFill>
              </a:rPr>
              <a:t>– např.:</a:t>
            </a: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vědomí (zmatenost-delirium)</a:t>
            </a: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myšlení (bludy-obsedantní myšlenky)</a:t>
            </a: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vnímání (iluze-halucinace)</a:t>
            </a:r>
          </a:p>
          <a:p>
            <a:pPr marL="1166813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  <a:defRPr/>
            </a:pPr>
            <a:r>
              <a:rPr lang="cs-CZ" sz="2000" b="1" i="1" dirty="0" smtClean="0">
                <a:solidFill>
                  <a:schemeClr val="tx1"/>
                </a:solidFill>
              </a:rPr>
              <a:t>kvantitativní </a:t>
            </a:r>
            <a:r>
              <a:rPr lang="cs-CZ" sz="2000" b="1" i="1" dirty="0" smtClean="0">
                <a:solidFill>
                  <a:schemeClr val="tx1"/>
                </a:solidFill>
              </a:rPr>
              <a:t>poruchy </a:t>
            </a:r>
            <a:r>
              <a:rPr lang="cs-CZ" sz="2000" i="1" dirty="0" smtClean="0">
                <a:solidFill>
                  <a:schemeClr val="tx1"/>
                </a:solidFill>
              </a:rPr>
              <a:t>(</a:t>
            </a:r>
            <a:r>
              <a:rPr lang="cs-CZ" sz="2000" i="1" dirty="0" smtClean="0">
                <a:solidFill>
                  <a:schemeClr val="tx1"/>
                </a:solidFill>
              </a:rPr>
              <a:t>hyper = porucha bude v množství, poruchy je více, než by mělo, </a:t>
            </a:r>
            <a:r>
              <a:rPr lang="cs-CZ" sz="2000" i="1" dirty="0" err="1" smtClean="0">
                <a:solidFill>
                  <a:schemeClr val="tx1"/>
                </a:solidFill>
              </a:rPr>
              <a:t>hyp</a:t>
            </a:r>
            <a:r>
              <a:rPr lang="cs-CZ" sz="2000" i="1" dirty="0" smtClean="0">
                <a:solidFill>
                  <a:schemeClr val="tx1"/>
                </a:solidFill>
              </a:rPr>
              <a:t>(o) = snížení funkce, málo projevů, a(n) = žádný projev funkce, para = jinak zaměřená funkce, zaměřená na něco jiného) – např.:</a:t>
            </a:r>
          </a:p>
          <a:p>
            <a:pPr marL="357188" indent="-357188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pozornosti = </a:t>
            </a:r>
            <a:r>
              <a:rPr lang="cs-CZ" sz="2000" i="1" dirty="0" err="1" smtClean="0">
                <a:solidFill>
                  <a:schemeClr val="tx1"/>
                </a:solidFill>
              </a:rPr>
              <a:t>hyperprosexie</a:t>
            </a:r>
            <a:r>
              <a:rPr lang="cs-CZ" sz="2000" i="1" dirty="0" smtClean="0">
                <a:solidFill>
                  <a:schemeClr val="tx1"/>
                </a:solidFill>
              </a:rPr>
              <a:t>-</a:t>
            </a:r>
            <a:r>
              <a:rPr lang="cs-CZ" sz="2000" i="1" dirty="0" err="1" smtClean="0">
                <a:solidFill>
                  <a:schemeClr val="tx1"/>
                </a:solidFill>
              </a:rPr>
              <a:t>hypoprosexie</a:t>
            </a:r>
            <a:r>
              <a:rPr lang="cs-CZ" sz="2000" i="1" dirty="0" smtClean="0">
                <a:solidFill>
                  <a:schemeClr val="tx1"/>
                </a:solidFill>
              </a:rPr>
              <a:t>-</a:t>
            </a:r>
            <a:r>
              <a:rPr lang="cs-CZ" sz="2000" i="1" dirty="0" err="1" smtClean="0">
                <a:solidFill>
                  <a:schemeClr val="tx1"/>
                </a:solidFill>
              </a:rPr>
              <a:t>aprosexie</a:t>
            </a:r>
            <a:r>
              <a:rPr lang="cs-CZ" sz="2000" i="1" dirty="0" smtClean="0">
                <a:solidFill>
                  <a:schemeClr val="tx1"/>
                </a:solidFill>
              </a:rPr>
              <a:t>-</a:t>
            </a:r>
            <a:r>
              <a:rPr lang="cs-CZ" sz="2000" i="1" dirty="0" err="1" smtClean="0">
                <a:solidFill>
                  <a:schemeClr val="tx1"/>
                </a:solidFill>
              </a:rPr>
              <a:t>paraprosexie</a:t>
            </a:r>
            <a:endParaRPr lang="cs-CZ" sz="2000" i="1" dirty="0" smtClean="0">
              <a:solidFill>
                <a:schemeClr val="tx1"/>
              </a:solidFill>
            </a:endParaRPr>
          </a:p>
          <a:p>
            <a:pPr marL="357188" indent="-357188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paměti = </a:t>
            </a:r>
            <a:r>
              <a:rPr lang="cs-CZ" sz="2000" i="1" dirty="0" err="1" smtClean="0">
                <a:solidFill>
                  <a:schemeClr val="tx1"/>
                </a:solidFill>
              </a:rPr>
              <a:t>hypermnézie</a:t>
            </a:r>
            <a:r>
              <a:rPr lang="cs-CZ" sz="2000" i="1" dirty="0" smtClean="0">
                <a:solidFill>
                  <a:schemeClr val="tx1"/>
                </a:solidFill>
              </a:rPr>
              <a:t>-</a:t>
            </a:r>
            <a:r>
              <a:rPr lang="cs-CZ" sz="2000" i="1" dirty="0" err="1" smtClean="0">
                <a:solidFill>
                  <a:schemeClr val="tx1"/>
                </a:solidFill>
              </a:rPr>
              <a:t>hypomnézie</a:t>
            </a:r>
            <a:r>
              <a:rPr lang="cs-CZ" sz="2000" i="1" dirty="0" smtClean="0">
                <a:solidFill>
                  <a:schemeClr val="tx1"/>
                </a:solidFill>
              </a:rPr>
              <a:t>-amnézie-paramnézie</a:t>
            </a:r>
          </a:p>
          <a:p>
            <a:pPr marL="357188" indent="-357188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poruchy vůle = </a:t>
            </a:r>
            <a:r>
              <a:rPr lang="cs-CZ" sz="2000" i="1" dirty="0" err="1" smtClean="0">
                <a:solidFill>
                  <a:schemeClr val="tx1"/>
                </a:solidFill>
              </a:rPr>
              <a:t>heperbulie</a:t>
            </a:r>
            <a:r>
              <a:rPr lang="cs-CZ" sz="2000" i="1" dirty="0" smtClean="0">
                <a:solidFill>
                  <a:schemeClr val="tx1"/>
                </a:solidFill>
              </a:rPr>
              <a:t>-</a:t>
            </a:r>
            <a:r>
              <a:rPr lang="cs-CZ" sz="2000" i="1" dirty="0" err="1" smtClean="0">
                <a:solidFill>
                  <a:schemeClr val="tx1"/>
                </a:solidFill>
              </a:rPr>
              <a:t>hypobulie</a:t>
            </a:r>
            <a:r>
              <a:rPr lang="cs-CZ" sz="2000" i="1" dirty="0" smtClean="0">
                <a:solidFill>
                  <a:schemeClr val="tx1"/>
                </a:solidFill>
              </a:rPr>
              <a:t>-abulie-</a:t>
            </a:r>
            <a:r>
              <a:rPr lang="cs-CZ" sz="2000" i="1" dirty="0" err="1" smtClean="0">
                <a:solidFill>
                  <a:schemeClr val="tx1"/>
                </a:solidFill>
              </a:rPr>
              <a:t>parabulie</a:t>
            </a:r>
            <a:endParaRPr lang="cs-CZ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7" y="188640"/>
            <a:ext cx="8208911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0" dirty="0" smtClean="0">
                <a:solidFill>
                  <a:srgbClr val="7030A0"/>
                </a:solidFill>
                <a:latin typeface="Impact" pitchFamily="34" charset="0"/>
              </a:rPr>
              <a:t>5. Klasifikace duševních poruch a poruch chování </a:t>
            </a:r>
            <a:endParaRPr lang="en-US" sz="2800" b="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16026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827584" y="3789040"/>
            <a:ext cx="40324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08720"/>
            <a:ext cx="8497887" cy="2519685"/>
          </a:xfrm>
        </p:spPr>
        <p:txBody>
          <a:bodyPr>
            <a:normAutofit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Duševní poruchy specifikovány v rámci mezinárodní statistické klasifikace nemocí MKN-10 ustanovené v roce 1987 v Ženevě na základě schůzek ředitelů spolupracujících s WHO </a:t>
            </a:r>
            <a:r>
              <a:rPr lang="cs-CZ" sz="2000" i="1" dirty="0" smtClean="0">
                <a:solidFill>
                  <a:schemeClr val="tx1"/>
                </a:solidFill>
              </a:rPr>
              <a:t>(poslední aktualizace k 1.4.2014)</a:t>
            </a: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Jde o soustavu kategorií využívanou k slovnímu převodu diagnóz do alfanumerického kódu a k epidemiologickým účelům (úmrtnost a nemocnost v čase a prostoru)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76672"/>
            <a:ext cx="8497887" cy="6121400"/>
          </a:xfrm>
        </p:spPr>
        <p:txBody>
          <a:bodyPr rtlCol="0">
            <a:noAutofit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Duševní poruchy dle </a:t>
            </a: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MKN-10</a:t>
            </a:r>
            <a:endParaRPr lang="cs-CZ" sz="2000" b="1" i="1" u="sng" dirty="0" smtClean="0">
              <a:solidFill>
                <a:srgbClr val="7030A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F00–F09 Organické duševní </a:t>
            </a:r>
            <a:r>
              <a:rPr lang="cs-CZ" sz="2000" b="1" dirty="0" smtClean="0">
                <a:solidFill>
                  <a:schemeClr val="tx1"/>
                </a:solidFill>
              </a:rPr>
              <a:t>poruchy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psychické poruchy způsobené mozkovým onemocněním či poraněním mozku (</a:t>
            </a:r>
            <a:r>
              <a:rPr lang="cs-CZ" sz="2000" i="1" dirty="0" smtClean="0">
                <a:solidFill>
                  <a:schemeClr val="tx1"/>
                </a:solidFill>
              </a:rPr>
              <a:t>Alzheimerova choroba/demence, vaskulární demence aj.)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F10–F19 Poruchy duševní a poruchy chování způsobené užíváním psychoaktivních </a:t>
            </a:r>
            <a:r>
              <a:rPr lang="cs-CZ" sz="2000" b="1" dirty="0" smtClean="0">
                <a:solidFill>
                  <a:schemeClr val="tx1"/>
                </a:solidFill>
              </a:rPr>
              <a:t>látek</a:t>
            </a:r>
          </a:p>
          <a:p>
            <a:pPr algn="l">
              <a:defRPr/>
            </a:pPr>
            <a:r>
              <a:rPr lang="cs-CZ" sz="2000" b="1" i="1" dirty="0" smtClean="0">
                <a:solidFill>
                  <a:schemeClr val="tx1"/>
                </a:solidFill>
              </a:rPr>
              <a:t>= </a:t>
            </a:r>
            <a:r>
              <a:rPr lang="cs-CZ" sz="2000" i="1" dirty="0" smtClean="0">
                <a:solidFill>
                  <a:schemeClr val="tx1"/>
                </a:solidFill>
              </a:rPr>
              <a:t>fyzické </a:t>
            </a:r>
            <a:r>
              <a:rPr lang="cs-CZ" sz="2000" i="1" dirty="0" smtClean="0">
                <a:solidFill>
                  <a:schemeClr val="tx1"/>
                </a:solidFill>
              </a:rPr>
              <a:t>a psychické závislosti v podobě akutní </a:t>
            </a:r>
            <a:r>
              <a:rPr lang="cs-CZ" sz="2000" i="1" dirty="0" smtClean="0">
                <a:solidFill>
                  <a:schemeClr val="tx1"/>
                </a:solidFill>
              </a:rPr>
              <a:t>intoxikace/poruchy vědomí, vnímání, emotivity/, </a:t>
            </a:r>
            <a:r>
              <a:rPr lang="cs-CZ" sz="2000" i="1" dirty="0" smtClean="0">
                <a:solidFill>
                  <a:schemeClr val="tx1"/>
                </a:solidFill>
              </a:rPr>
              <a:t>škodlivého </a:t>
            </a:r>
            <a:r>
              <a:rPr lang="cs-CZ" sz="2000" i="1" dirty="0" smtClean="0">
                <a:solidFill>
                  <a:schemeClr val="tx1"/>
                </a:solidFill>
              </a:rPr>
              <a:t>užívání /hepatitida, deprese/, </a:t>
            </a:r>
            <a:r>
              <a:rPr lang="cs-CZ" sz="2000" i="1" dirty="0" smtClean="0">
                <a:solidFill>
                  <a:schemeClr val="tx1"/>
                </a:solidFill>
              </a:rPr>
              <a:t>syndromu </a:t>
            </a:r>
            <a:r>
              <a:rPr lang="cs-CZ" sz="2000" i="1" dirty="0" smtClean="0">
                <a:solidFill>
                  <a:schemeClr val="tx1"/>
                </a:solidFill>
              </a:rPr>
              <a:t>závislosti /silná touha po droze/, </a:t>
            </a:r>
            <a:r>
              <a:rPr lang="cs-CZ" sz="2000" i="1" dirty="0" smtClean="0">
                <a:solidFill>
                  <a:schemeClr val="tx1"/>
                </a:solidFill>
              </a:rPr>
              <a:t>odvykacího </a:t>
            </a:r>
            <a:r>
              <a:rPr lang="cs-CZ" sz="2000" i="1" dirty="0" smtClean="0">
                <a:solidFill>
                  <a:schemeClr val="tx1"/>
                </a:solidFill>
              </a:rPr>
              <a:t>stavu /křeče/, deliria /syndrom s projevy poruch myšlení, vnímání, paměti, emocí, spánkového režimu/, </a:t>
            </a:r>
            <a:r>
              <a:rPr lang="cs-CZ" sz="2000" i="1" dirty="0" smtClean="0">
                <a:solidFill>
                  <a:schemeClr val="tx1"/>
                </a:solidFill>
              </a:rPr>
              <a:t>amnestického </a:t>
            </a:r>
            <a:r>
              <a:rPr lang="cs-CZ" sz="2000" i="1" dirty="0" smtClean="0">
                <a:solidFill>
                  <a:schemeClr val="tx1"/>
                </a:solidFill>
              </a:rPr>
              <a:t>syndromu /chronické postižení paměti/, </a:t>
            </a:r>
            <a:r>
              <a:rPr lang="cs-CZ" sz="2000" i="1" dirty="0" smtClean="0">
                <a:solidFill>
                  <a:schemeClr val="tx1"/>
                </a:solidFill>
              </a:rPr>
              <a:t>psychotické poruchy </a:t>
            </a:r>
            <a:r>
              <a:rPr lang="cs-CZ" sz="2000" i="1" dirty="0" smtClean="0">
                <a:solidFill>
                  <a:schemeClr val="tx1"/>
                </a:solidFill>
              </a:rPr>
              <a:t>/halucinace, bludy, psychomotorické poruchy/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F20–F29 Schizofrenie‚ poruchy </a:t>
            </a:r>
            <a:r>
              <a:rPr lang="cs-CZ" sz="2000" b="1" dirty="0" err="1" smtClean="0">
                <a:solidFill>
                  <a:schemeClr val="tx1"/>
                </a:solidFill>
              </a:rPr>
              <a:t>schizotypální</a:t>
            </a:r>
            <a:r>
              <a:rPr lang="cs-CZ" sz="2000" b="1" dirty="0" smtClean="0">
                <a:solidFill>
                  <a:schemeClr val="tx1"/>
                </a:solidFill>
              </a:rPr>
              <a:t> a poruchy s </a:t>
            </a:r>
            <a:r>
              <a:rPr lang="cs-CZ" sz="2000" b="1" dirty="0" smtClean="0">
                <a:solidFill>
                  <a:schemeClr val="tx1"/>
                </a:solidFill>
              </a:rPr>
              <a:t>bludy</a:t>
            </a:r>
          </a:p>
          <a:p>
            <a:pPr algn="l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= patří mezi </a:t>
            </a:r>
            <a:r>
              <a:rPr lang="cs-CZ" sz="2000" i="1" dirty="0" smtClean="0">
                <a:solidFill>
                  <a:schemeClr val="tx1"/>
                </a:solidFill>
              </a:rPr>
              <a:t>endogenní psychózy, </a:t>
            </a:r>
            <a:r>
              <a:rPr lang="cs-CZ" sz="2000" i="1" dirty="0" smtClean="0">
                <a:solidFill>
                  <a:schemeClr val="tx1"/>
                </a:solidFill>
              </a:rPr>
              <a:t>duševní </a:t>
            </a:r>
            <a:r>
              <a:rPr lang="cs-CZ" sz="2000" i="1" dirty="0" smtClean="0">
                <a:solidFill>
                  <a:schemeClr val="tx1"/>
                </a:solidFill>
              </a:rPr>
              <a:t>onemocnění, </a:t>
            </a:r>
            <a:r>
              <a:rPr lang="cs-CZ" sz="2000" i="1" dirty="0" smtClean="0">
                <a:solidFill>
                  <a:schemeClr val="tx1"/>
                </a:solidFill>
              </a:rPr>
              <a:t>které se projevuje deformací myšlení a vnímání (paranoidní </a:t>
            </a:r>
            <a:r>
              <a:rPr lang="cs-CZ" sz="2000" i="1" dirty="0" err="1" smtClean="0">
                <a:solidFill>
                  <a:schemeClr val="tx1"/>
                </a:solidFill>
              </a:rPr>
              <a:t>sch</a:t>
            </a:r>
            <a:r>
              <a:rPr lang="cs-CZ" sz="2000" i="1" dirty="0" smtClean="0">
                <a:solidFill>
                  <a:schemeClr val="tx1"/>
                </a:solidFill>
              </a:rPr>
              <a:t>./bludy, </a:t>
            </a:r>
            <a:r>
              <a:rPr lang="cs-CZ" sz="2000" i="1" dirty="0" err="1" smtClean="0">
                <a:solidFill>
                  <a:schemeClr val="tx1"/>
                </a:solidFill>
              </a:rPr>
              <a:t>hebefrenní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sch</a:t>
            </a:r>
            <a:r>
              <a:rPr lang="cs-CZ" sz="2000" i="1" dirty="0" smtClean="0">
                <a:solidFill>
                  <a:schemeClr val="tx1"/>
                </a:solidFill>
              </a:rPr>
              <a:t>./sociální izolace, manýrismus, </a:t>
            </a:r>
            <a:r>
              <a:rPr lang="cs-CZ" sz="2000" i="1" dirty="0" err="1" smtClean="0">
                <a:solidFill>
                  <a:schemeClr val="tx1"/>
                </a:solidFill>
              </a:rPr>
              <a:t>katatonní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sch</a:t>
            </a:r>
            <a:r>
              <a:rPr lang="cs-CZ" sz="2000" i="1" dirty="0" smtClean="0">
                <a:solidFill>
                  <a:schemeClr val="tx1"/>
                </a:solidFill>
              </a:rPr>
              <a:t>./psychomotorické poruchy)</a:t>
            </a:r>
            <a:endParaRPr lang="cs-CZ" sz="2000" b="1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4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736600"/>
            <a:ext cx="8497887" cy="564472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F30–F39 </a:t>
            </a:r>
            <a:r>
              <a:rPr lang="cs-CZ" sz="2000" b="1" dirty="0" smtClean="0">
                <a:solidFill>
                  <a:schemeClr val="tx1"/>
                </a:solidFill>
              </a:rPr>
              <a:t>Afektivní poruchy (poruchy nálady)</a:t>
            </a:r>
          </a:p>
          <a:p>
            <a:pPr algn="l"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porucha </a:t>
            </a:r>
            <a:r>
              <a:rPr lang="cs-CZ" sz="2000" i="1" dirty="0" err="1" smtClean="0">
                <a:solidFill>
                  <a:schemeClr val="tx1"/>
                </a:solidFill>
              </a:rPr>
              <a:t>afektivity</a:t>
            </a:r>
            <a:r>
              <a:rPr lang="cs-CZ" sz="2000" i="1" dirty="0" smtClean="0">
                <a:solidFill>
                  <a:schemeClr val="tx1"/>
                </a:solidFill>
              </a:rPr>
              <a:t> nebo nálady směřující k </a:t>
            </a:r>
            <a:r>
              <a:rPr lang="cs-CZ" sz="2000" i="1" dirty="0" smtClean="0">
                <a:solidFill>
                  <a:schemeClr val="tx1"/>
                </a:solidFill>
              </a:rPr>
              <a:t>depresi – </a:t>
            </a:r>
            <a:r>
              <a:rPr lang="cs-CZ" sz="2000" i="1" dirty="0" err="1" smtClean="0">
                <a:solidFill>
                  <a:schemeClr val="tx1"/>
                </a:solidFill>
              </a:rPr>
              <a:t>manie</a:t>
            </a:r>
            <a:r>
              <a:rPr lang="cs-CZ" sz="2000" i="1" dirty="0" smtClean="0">
                <a:solidFill>
                  <a:schemeClr val="tx1"/>
                </a:solidFill>
              </a:rPr>
              <a:t>, bipolární </a:t>
            </a:r>
            <a:r>
              <a:rPr lang="cs-CZ" sz="2000" i="1" dirty="0" smtClean="0">
                <a:solidFill>
                  <a:schemeClr val="tx1"/>
                </a:solidFill>
              </a:rPr>
              <a:t>afektivní porucha </a:t>
            </a:r>
            <a:r>
              <a:rPr lang="cs-CZ" sz="2000" i="1" dirty="0" smtClean="0">
                <a:solidFill>
                  <a:schemeClr val="tx1"/>
                </a:solidFill>
              </a:rPr>
              <a:t>/střídání stavu </a:t>
            </a:r>
            <a:r>
              <a:rPr lang="cs-CZ" sz="2000" i="1" dirty="0" err="1" smtClean="0">
                <a:solidFill>
                  <a:schemeClr val="tx1"/>
                </a:solidFill>
              </a:rPr>
              <a:t>manie</a:t>
            </a:r>
            <a:r>
              <a:rPr lang="cs-CZ" sz="2000" i="1" dirty="0" smtClean="0">
                <a:solidFill>
                  <a:schemeClr val="tx1"/>
                </a:solidFill>
              </a:rPr>
              <a:t> a deprese/, </a:t>
            </a:r>
            <a:r>
              <a:rPr lang="cs-CZ" sz="2000" i="1" dirty="0" err="1" smtClean="0">
                <a:solidFill>
                  <a:schemeClr val="tx1"/>
                </a:solidFill>
              </a:rPr>
              <a:t>deprese</a:t>
            </a:r>
            <a:r>
              <a:rPr lang="cs-CZ" sz="2000" i="1" dirty="0" smtClean="0">
                <a:solidFill>
                  <a:schemeClr val="tx1"/>
                </a:solidFill>
              </a:rPr>
              <a:t> aj</a:t>
            </a:r>
            <a:r>
              <a:rPr lang="cs-CZ" sz="2000" i="1" dirty="0" smtClean="0">
                <a:solidFill>
                  <a:schemeClr val="tx1"/>
                </a:solidFill>
              </a:rPr>
              <a:t>.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F40–F48 </a:t>
            </a:r>
            <a:r>
              <a:rPr lang="cs-CZ" sz="2000" b="1" dirty="0" smtClean="0">
                <a:solidFill>
                  <a:schemeClr val="tx1"/>
                </a:solidFill>
              </a:rPr>
              <a:t>Neurotické‚ stresové a </a:t>
            </a:r>
            <a:r>
              <a:rPr lang="cs-CZ" sz="2000" b="1" dirty="0" err="1" smtClean="0">
                <a:solidFill>
                  <a:schemeClr val="tx1"/>
                </a:solidFill>
              </a:rPr>
              <a:t>somatoformní</a:t>
            </a:r>
            <a:r>
              <a:rPr lang="cs-CZ" sz="2000" b="1" dirty="0" smtClean="0">
                <a:solidFill>
                  <a:schemeClr val="tx1"/>
                </a:solidFill>
              </a:rPr>
              <a:t> poruchy</a:t>
            </a:r>
          </a:p>
          <a:p>
            <a:pPr algn="l"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poruchy emocí spojené s úzkostí a </a:t>
            </a:r>
            <a:r>
              <a:rPr lang="cs-CZ" sz="2000" i="1" dirty="0" smtClean="0">
                <a:solidFill>
                  <a:schemeClr val="tx1"/>
                </a:solidFill>
              </a:rPr>
              <a:t>strachem (různé fobie vyznačující se pocity omdlení, strachu ze smrti, ztráty sebeovládání či zešílení,  agorafobie/strach z opouštění domova/,  sociální </a:t>
            </a:r>
            <a:r>
              <a:rPr lang="cs-CZ" sz="2000" i="1" dirty="0" smtClean="0">
                <a:solidFill>
                  <a:schemeClr val="tx1"/>
                </a:solidFill>
              </a:rPr>
              <a:t>fobie </a:t>
            </a:r>
            <a:r>
              <a:rPr lang="cs-CZ" sz="2000" i="1" dirty="0" smtClean="0">
                <a:solidFill>
                  <a:schemeClr val="tx1"/>
                </a:solidFill>
              </a:rPr>
              <a:t>/vyhýbání se lidem, červenání, třes rukou, nauzea, pomočení/, úzkostné poruchy, obsedantně-kompulzivní porucha /nutkavé myšlenky/aj.)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F50–F59 </a:t>
            </a:r>
            <a:r>
              <a:rPr lang="cs-CZ" sz="2000" b="1" dirty="0" smtClean="0">
                <a:solidFill>
                  <a:schemeClr val="tx1"/>
                </a:solidFill>
              </a:rPr>
              <a:t>Syndromy poruch chování‚ spojené s fyziologickými poruchami a somatickými </a:t>
            </a:r>
            <a:r>
              <a:rPr lang="cs-CZ" sz="2000" b="1" dirty="0" smtClean="0">
                <a:solidFill>
                  <a:schemeClr val="tx1"/>
                </a:solidFill>
              </a:rPr>
              <a:t>faktory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patří sem zejména poruchy příjmu potravy  charakterizované zejména úmyslným zhubnutím, strachem z tloušťky (mentální anorexie) anebo záchvaty přejídání a následného zvracení (mentální bulimie)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2000" b="1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4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76672"/>
            <a:ext cx="8497887" cy="6121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F60–F69 </a:t>
            </a:r>
            <a:r>
              <a:rPr lang="cs-CZ" sz="2000" b="1" dirty="0" smtClean="0">
                <a:solidFill>
                  <a:schemeClr val="tx1"/>
                </a:solidFill>
              </a:rPr>
              <a:t>Poruchy osobnosti a chování u dospělých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významné odchylky, jak člověk v dané kultuře vnímá, myslí, cítí a má vztahy k druhému (paranoidní/podezřívavost/, schizoidní/izolace, neschopnost prožívat radost a vyjadřovat city/, </a:t>
            </a:r>
            <a:r>
              <a:rPr lang="cs-CZ" sz="2000" i="1" dirty="0" err="1" smtClean="0">
                <a:solidFill>
                  <a:schemeClr val="tx1"/>
                </a:solidFill>
              </a:rPr>
              <a:t>disociální</a:t>
            </a:r>
            <a:r>
              <a:rPr lang="cs-CZ" sz="2000" i="1" dirty="0" smtClean="0">
                <a:solidFill>
                  <a:schemeClr val="tx1"/>
                </a:solidFill>
              </a:rPr>
              <a:t>/nedostatek cítění pro druhé/, emočně nestabilní/zkratkové chování/, </a:t>
            </a:r>
            <a:r>
              <a:rPr lang="cs-CZ" sz="2000" i="1" dirty="0" err="1" smtClean="0">
                <a:solidFill>
                  <a:schemeClr val="tx1"/>
                </a:solidFill>
              </a:rPr>
              <a:t>histrionská</a:t>
            </a:r>
            <a:r>
              <a:rPr lang="cs-CZ" sz="2000" i="1" dirty="0" smtClean="0">
                <a:solidFill>
                  <a:schemeClr val="tx1"/>
                </a:solidFill>
              </a:rPr>
              <a:t>/egocentričnost a labilita/, </a:t>
            </a:r>
            <a:r>
              <a:rPr lang="cs-CZ" sz="2000" i="1" dirty="0" err="1" smtClean="0">
                <a:solidFill>
                  <a:schemeClr val="tx1"/>
                </a:solidFill>
              </a:rPr>
              <a:t>anankastická</a:t>
            </a:r>
            <a:r>
              <a:rPr lang="cs-CZ" sz="2000" i="1" dirty="0" smtClean="0">
                <a:solidFill>
                  <a:schemeClr val="tx1"/>
                </a:solidFill>
              </a:rPr>
              <a:t>/nadměrná svědomitost, rigidita/, </a:t>
            </a:r>
            <a:r>
              <a:rPr lang="cs-CZ" sz="2000" i="1" dirty="0" err="1" smtClean="0">
                <a:solidFill>
                  <a:schemeClr val="tx1"/>
                </a:solidFill>
              </a:rPr>
              <a:t>anxiozní</a:t>
            </a:r>
            <a:r>
              <a:rPr lang="cs-CZ" sz="2000" i="1" dirty="0" smtClean="0">
                <a:solidFill>
                  <a:schemeClr val="tx1"/>
                </a:solidFill>
              </a:rPr>
              <a:t>/obavy z odmítnutí a nejistota/, závislá/na druhých/, nutkavé a impulzivní/patologické hráčství, kleptomanie, pyromanie, </a:t>
            </a:r>
            <a:r>
              <a:rPr lang="cs-CZ" sz="2000" i="1" dirty="0" err="1" smtClean="0">
                <a:solidFill>
                  <a:schemeClr val="tx1"/>
                </a:solidFill>
              </a:rPr>
              <a:t>trichotilomanie</a:t>
            </a:r>
            <a:r>
              <a:rPr lang="cs-CZ" sz="2000" i="1" dirty="0" smtClean="0">
                <a:solidFill>
                  <a:schemeClr val="tx1"/>
                </a:solidFill>
              </a:rPr>
              <a:t>/, pohlavní identity/transsexualismus-nespokojenost s vlastním pohlavím, transvestitismus-nošení šatů opačného pohlaví/, poruchy sexuální </a:t>
            </a:r>
            <a:r>
              <a:rPr lang="cs-CZ" sz="2000" i="1" dirty="0" err="1" smtClean="0">
                <a:solidFill>
                  <a:schemeClr val="tx1"/>
                </a:solidFill>
              </a:rPr>
              <a:t>preferencíe</a:t>
            </a:r>
            <a:r>
              <a:rPr lang="cs-CZ" sz="2000" i="1" dirty="0" smtClean="0">
                <a:solidFill>
                  <a:schemeClr val="tx1"/>
                </a:solidFill>
              </a:rPr>
              <a:t>/</a:t>
            </a:r>
            <a:r>
              <a:rPr lang="cs-CZ" sz="2000" i="1" dirty="0" err="1" smtClean="0">
                <a:solidFill>
                  <a:schemeClr val="tx1"/>
                </a:solidFill>
              </a:rPr>
              <a:t>festišismus</a:t>
            </a:r>
            <a:r>
              <a:rPr lang="cs-CZ" sz="2000" i="1" dirty="0" smtClean="0">
                <a:solidFill>
                  <a:schemeClr val="tx1"/>
                </a:solidFill>
              </a:rPr>
              <a:t>-věci jako sexuální stimuly, exhibicionismus, </a:t>
            </a:r>
            <a:r>
              <a:rPr lang="cs-CZ" sz="2000" i="1" dirty="0" err="1" smtClean="0">
                <a:solidFill>
                  <a:schemeClr val="tx1"/>
                </a:solidFill>
              </a:rPr>
              <a:t>voyerismus</a:t>
            </a:r>
            <a:r>
              <a:rPr lang="cs-CZ" sz="2000" i="1" dirty="0" smtClean="0">
                <a:solidFill>
                  <a:schemeClr val="tx1"/>
                </a:solidFill>
              </a:rPr>
              <a:t>, pedofilie, sadomasochismus/, porucha sexuálních vztahů, psychosexuálního vývoje)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F70–F79 Mentální retardace</a:t>
            </a:r>
          </a:p>
          <a:p>
            <a:pPr algn="l"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zastavený nebo neúplný duševní vývoj postihující všechny složky inteligence /poznávací, řečové, motorické, sociální</a:t>
            </a:r>
            <a:r>
              <a:rPr lang="cs-CZ" sz="2000" i="1" dirty="0" smtClean="0">
                <a:solidFill>
                  <a:schemeClr val="tx1"/>
                </a:solidFill>
              </a:rPr>
              <a:t>/ (MR lehká/IQ </a:t>
            </a:r>
            <a:r>
              <a:rPr lang="cs-CZ" sz="2000" i="1" dirty="0" smtClean="0">
                <a:solidFill>
                  <a:schemeClr val="tx1"/>
                </a:solidFill>
              </a:rPr>
              <a:t>50-69=9-12 let, střední/IQ 35-49=6-9 let, těžká/20-34=3-6 let a hluboká/IQ pod 20=do 3 let)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2000" b="1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4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76672"/>
            <a:ext cx="8497887" cy="6121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F80–F89 </a:t>
            </a:r>
            <a:r>
              <a:rPr lang="cs-CZ" sz="2000" b="1" dirty="0" smtClean="0">
                <a:solidFill>
                  <a:schemeClr val="tx1"/>
                </a:solidFill>
              </a:rPr>
              <a:t>Poruchy psychického vývoje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postižení řeči, prostorové orientace a motorické koordinace se začátkem v kojeneckém věku a dětství z důvodu omezeného zrání CNS  (poruchy řeči a jazyka, vývojové poruchy školních dovedností /dyslexie=učení, agrafie=psaní a výslovnosti, </a:t>
            </a:r>
            <a:r>
              <a:rPr lang="cs-CZ" sz="2000" i="1" dirty="0" err="1" smtClean="0">
                <a:solidFill>
                  <a:schemeClr val="tx1"/>
                </a:solidFill>
              </a:rPr>
              <a:t>akalkulie</a:t>
            </a:r>
            <a:r>
              <a:rPr lang="cs-CZ" sz="2000" i="1" dirty="0" smtClean="0">
                <a:solidFill>
                  <a:schemeClr val="tx1"/>
                </a:solidFill>
              </a:rPr>
              <a:t>=počítání/, porucha motorických funkcí, autismus, </a:t>
            </a:r>
            <a:r>
              <a:rPr lang="cs-CZ" sz="2000" i="1" dirty="0" err="1" smtClean="0">
                <a:solidFill>
                  <a:schemeClr val="tx1"/>
                </a:solidFill>
              </a:rPr>
              <a:t>Aspergerův</a:t>
            </a:r>
            <a:r>
              <a:rPr lang="cs-CZ" sz="2000" i="1" dirty="0" smtClean="0">
                <a:solidFill>
                  <a:schemeClr val="tx1"/>
                </a:solidFill>
              </a:rPr>
              <a:t> syndrom)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F90–F98 Poruchy chování a emocí se začátkem obvykle v dětství a v dospívání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i="1" dirty="0" smtClean="0">
                <a:solidFill>
                  <a:schemeClr val="tx1"/>
                </a:solidFill>
              </a:rPr>
              <a:t>= hyperkinetické poruchy (v prvních pěti letech života), porucha pozornosti, poruchy chování s projevy agresivity, asociálnosti a vzdoru /praní, týrání, krutost k lidem a zvířatům, krádeže, požáry, trvající déle než 6 měsíců, vzdorovité chování, koktavost, breptavost/zrychlená řeč bez přestávek/ aj.)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F99 Neurčená duševní </a:t>
            </a:r>
            <a:r>
              <a:rPr lang="cs-CZ" sz="2000" b="1" dirty="0" smtClean="0">
                <a:solidFill>
                  <a:schemeClr val="tx1"/>
                </a:solidFill>
              </a:rPr>
              <a:t>porucha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Blíže viz </a:t>
            </a:r>
            <a:r>
              <a:rPr lang="cs-CZ" sz="2000" dirty="0" smtClean="0">
                <a:solidFill>
                  <a:schemeClr val="tx1"/>
                </a:solidFill>
              </a:rPr>
              <a:t>http://www.</a:t>
            </a:r>
            <a:r>
              <a:rPr lang="cs-CZ" sz="2000" dirty="0" err="1" smtClean="0">
                <a:solidFill>
                  <a:schemeClr val="tx1"/>
                </a:solidFill>
              </a:rPr>
              <a:t>uzis.cz</a:t>
            </a:r>
            <a:r>
              <a:rPr lang="cs-CZ" sz="2000" dirty="0" smtClean="0">
                <a:solidFill>
                  <a:schemeClr val="tx1"/>
                </a:solidFill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</a:rPr>
              <a:t>cz</a:t>
            </a:r>
            <a:r>
              <a:rPr lang="cs-CZ" sz="2000" dirty="0" smtClean="0">
                <a:solidFill>
                  <a:schemeClr val="tx1"/>
                </a:solidFill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</a:rPr>
              <a:t>mkn</a:t>
            </a:r>
            <a:r>
              <a:rPr lang="cs-CZ" sz="2000" dirty="0" smtClean="0">
                <a:solidFill>
                  <a:schemeClr val="tx1"/>
                </a:solidFill>
              </a:rPr>
              <a:t>/index.</a:t>
            </a:r>
            <a:r>
              <a:rPr lang="cs-CZ" sz="2000" dirty="0" err="1" smtClean="0">
                <a:solidFill>
                  <a:schemeClr val="tx1"/>
                </a:solidFill>
              </a:rPr>
              <a:t>html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2000" b="1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4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7848600" cy="33131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II.</a:t>
            </a:r>
            <a:endParaRPr lang="cs-CZ" sz="2800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800" b="1" dirty="0" smtClean="0">
                <a:solidFill>
                  <a:srgbClr val="7030A0"/>
                </a:solidFill>
              </a:rPr>
              <a:t>Sociálně deviantní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800" b="1" dirty="0" smtClean="0">
                <a:solidFill>
                  <a:srgbClr val="7030A0"/>
                </a:solidFill>
              </a:rPr>
              <a:t>jednotlivci a skupiny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2800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Jejich vymezení, výskyt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a intervence existujícími státními                                            a nestátními organizacemi</a:t>
            </a:r>
          </a:p>
        </p:txBody>
      </p:sp>
    </p:spTree>
    <p:extLst>
      <p:ext uri="{BB962C8B-B14F-4D97-AF65-F5344CB8AC3E}">
        <p14:creationId xmlns:p14="http://schemas.microsoft.com/office/powerpoint/2010/main" xmlns="" val="1137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3375"/>
            <a:ext cx="8713787" cy="5157788"/>
          </a:xfrm>
        </p:spPr>
        <p:txBody>
          <a:bodyPr rtlCol="0">
            <a:noAutofit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Duševní </a:t>
            </a: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poruchy a poruchy chování </a:t>
            </a:r>
            <a:endParaRPr lang="cs-CZ" sz="2800" dirty="0" smtClean="0">
              <a:solidFill>
                <a:srgbClr val="7030A0"/>
              </a:solidFill>
              <a:latin typeface="Impact" pitchFamily="34" charset="0"/>
              <a:ea typeface="+mj-ea"/>
              <a:cs typeface="+mj-cs"/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významně </a:t>
            </a: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ovlivněné sociálními </a:t>
            </a:r>
            <a:r>
              <a:rPr 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faktory</a:t>
            </a:r>
            <a:endParaRPr lang="cs-CZ" b="1" i="1" u="sng" dirty="0" smtClean="0">
              <a:solidFill>
                <a:srgbClr val="FFC000"/>
              </a:solidFill>
            </a:endParaRPr>
          </a:p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b="1" i="1" u="sng" dirty="0" smtClean="0">
              <a:solidFill>
                <a:srgbClr val="FFC000"/>
              </a:solidFill>
            </a:endParaRPr>
          </a:p>
          <a:p>
            <a:pPr marL="266700" lvl="1" indent="-266700" algn="l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ZÁVISLOSTI</a:t>
            </a:r>
            <a:r>
              <a:rPr lang="cs-CZ" sz="2400" dirty="0" smtClean="0">
                <a:solidFill>
                  <a:schemeClr val="tx1"/>
                </a:solidFill>
              </a:rPr>
              <a:t> (F10-F19) (alkoholu, </a:t>
            </a:r>
            <a:r>
              <a:rPr lang="cs-CZ" sz="2400" dirty="0" err="1" smtClean="0">
                <a:solidFill>
                  <a:schemeClr val="tx1"/>
                </a:solidFill>
              </a:rPr>
              <a:t>opiodiů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kanabioidů</a:t>
            </a:r>
            <a:r>
              <a:rPr lang="cs-CZ" sz="2400" dirty="0" smtClean="0">
                <a:solidFill>
                  <a:schemeClr val="tx1"/>
                </a:solidFill>
              </a:rPr>
              <a:t>, sedativ či hypnotik, kokainu,, jiných </a:t>
            </a:r>
            <a:r>
              <a:rPr lang="cs-CZ" sz="2400" dirty="0" err="1" smtClean="0">
                <a:solidFill>
                  <a:schemeClr val="tx1"/>
                </a:solidFill>
              </a:rPr>
              <a:t>stimulancií</a:t>
            </a:r>
            <a:r>
              <a:rPr lang="cs-CZ" sz="2400" dirty="0" smtClean="0">
                <a:solidFill>
                  <a:schemeClr val="tx1"/>
                </a:solidFill>
              </a:rPr>
              <a:t>, halucinogenů, tabáku, organických rozpouštědel, několika látek) </a:t>
            </a:r>
            <a:r>
              <a:rPr lang="cs-CZ" sz="2400" dirty="0" smtClean="0">
                <a:solidFill>
                  <a:srgbClr val="FF0000"/>
                </a:solidFill>
              </a:rPr>
              <a:t>(viz další setkání)</a:t>
            </a:r>
          </a:p>
          <a:p>
            <a:pPr marL="266700" lvl="1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266700" lvl="1" indent="-266700" algn="l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PORUCHY PŘÍJMU POTRAVY </a:t>
            </a:r>
            <a:r>
              <a:rPr lang="cs-CZ" sz="2400" dirty="0" smtClean="0">
                <a:solidFill>
                  <a:schemeClr val="tx1"/>
                </a:solidFill>
              </a:rPr>
              <a:t>(F50) (mentální anorexie a mentální bulimie)</a:t>
            </a:r>
          </a:p>
          <a:p>
            <a:pPr marL="266700" lvl="1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266700" lvl="1" indent="-266700" algn="l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NÁVYKOVÉ PORUCHY </a:t>
            </a:r>
            <a:r>
              <a:rPr lang="cs-CZ" sz="2400" dirty="0" smtClean="0">
                <a:solidFill>
                  <a:schemeClr val="tx1"/>
                </a:solidFill>
              </a:rPr>
              <a:t>(F63) (</a:t>
            </a:r>
            <a:r>
              <a:rPr lang="cs-CZ" sz="2400" dirty="0" err="1" smtClean="0">
                <a:solidFill>
                  <a:schemeClr val="tx1"/>
                </a:solidFill>
              </a:rPr>
              <a:t>gambling</a:t>
            </a:r>
            <a:r>
              <a:rPr lang="cs-CZ" sz="2400" dirty="0" smtClean="0">
                <a:solidFill>
                  <a:schemeClr val="tx1"/>
                </a:solidFill>
              </a:rPr>
              <a:t>) (viz další setkání)</a:t>
            </a:r>
          </a:p>
          <a:p>
            <a:pPr marL="266700" lvl="1" indent="-266700" algn="l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266700" lvl="1" indent="-266700" algn="l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PORUCHY CHOVÁNÍ </a:t>
            </a:r>
            <a:r>
              <a:rPr lang="cs-CZ" sz="2400" dirty="0" smtClean="0">
                <a:solidFill>
                  <a:schemeClr val="tx1"/>
                </a:solidFill>
              </a:rPr>
              <a:t>(F90-98) </a:t>
            </a:r>
            <a:r>
              <a:rPr lang="cs-CZ" sz="2400" dirty="0" smtClean="0">
                <a:solidFill>
                  <a:srgbClr val="FF0000"/>
                </a:solidFill>
              </a:rPr>
              <a:t>(u dětí viz povinná literatura)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cs-CZ" sz="2000" dirty="0" smtClean="0"/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b="1" i="1" u="sng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765175"/>
            <a:ext cx="8497887" cy="4608513"/>
          </a:xfrm>
        </p:spPr>
        <p:txBody>
          <a:bodyPr rtlCol="0">
            <a:normAutofit fontScale="62500" lnSpcReduction="20000"/>
          </a:bodyPr>
          <a:lstStyle/>
          <a:p>
            <a:pPr marL="357188" indent="-35718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45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Poruchy příjmu potravy (F50)</a:t>
            </a:r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b="1" cap="all" dirty="0" smtClean="0">
              <a:solidFill>
                <a:srgbClr val="FFFF00"/>
              </a:solidFill>
            </a:endParaRPr>
          </a:p>
          <a:p>
            <a:pPr marL="357188" indent="-3571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rgbClr val="FFFF00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nejčastěji u dospívajících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porucha myšlení a jednání k jídlu a k vlastnímu tělu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příčiny neznámé 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722313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err="1" smtClean="0">
                <a:solidFill>
                  <a:schemeClr val="tx1"/>
                </a:solidFill>
              </a:rPr>
              <a:t>biopsychosociální</a:t>
            </a:r>
            <a:r>
              <a:rPr lang="cs-CZ" i="1" dirty="0" smtClean="0">
                <a:solidFill>
                  <a:schemeClr val="tx1"/>
                </a:solidFill>
              </a:rPr>
              <a:t> pohled = zděděná </a:t>
            </a:r>
            <a:r>
              <a:rPr lang="cs-CZ" i="1" dirty="0" err="1" smtClean="0">
                <a:solidFill>
                  <a:schemeClr val="tx1"/>
                </a:solidFill>
              </a:rPr>
              <a:t>vulnerabilita</a:t>
            </a:r>
            <a:r>
              <a:rPr lang="cs-CZ" i="1" dirty="0" smtClean="0">
                <a:solidFill>
                  <a:schemeClr val="tx1"/>
                </a:solidFill>
              </a:rPr>
              <a:t>, perinatální trauma, pohlavní zneužití, časná separace od rodičů, strach z dospělosti, výskyt obezity u příbuzných, vliv informačních médií a módy</a:t>
            </a:r>
            <a:endParaRPr lang="cs-CZ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léčba ve zvládání psychologických problémů, kognitivně behaviorální nebo rodinná psychoterapie</a:t>
            </a:r>
          </a:p>
          <a:p>
            <a:pPr marL="361950" indent="-3619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"/>
              <a:defRPr/>
            </a:pPr>
            <a:endParaRPr lang="cs-CZ" b="1" u="sng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7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620688"/>
            <a:ext cx="8497887" cy="5904656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Mentální anorexie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6400" i="1" dirty="0" smtClean="0">
                <a:solidFill>
                  <a:schemeClr val="tx1"/>
                </a:solidFill>
              </a:rPr>
              <a:t>(</a:t>
            </a:r>
            <a:r>
              <a:rPr lang="cs-CZ" sz="6400" i="1" dirty="0" err="1" smtClean="0">
                <a:solidFill>
                  <a:schemeClr val="tx1"/>
                </a:solidFill>
              </a:rPr>
              <a:t>anorexia</a:t>
            </a:r>
            <a:r>
              <a:rPr lang="cs-CZ" sz="6400" i="1" dirty="0" smtClean="0">
                <a:solidFill>
                  <a:schemeClr val="tx1"/>
                </a:solidFill>
              </a:rPr>
              <a:t> nervosa, nezvladatelný strach z tloušťky)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úmyslné snižování váhy zejména u mladých dívek (5% chlapců) ve věku 14-18 let, váha cca o 15% nižší než obvykle u dané věkové </a:t>
            </a:r>
            <a:r>
              <a:rPr lang="cs-CZ" sz="8800" dirty="0" smtClean="0">
                <a:solidFill>
                  <a:schemeClr val="tx1"/>
                </a:solidFill>
              </a:rPr>
              <a:t>kohorty</a:t>
            </a:r>
            <a:endParaRPr lang="cs-CZ" sz="8800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strach </a:t>
            </a:r>
            <a:r>
              <a:rPr lang="cs-CZ" sz="8800" dirty="0" smtClean="0">
                <a:solidFill>
                  <a:schemeClr val="tx1"/>
                </a:solidFill>
              </a:rPr>
              <a:t>ze ztloustnutí a ochablosti tvaru těla přetrvává jako vtíravá‚ ovládavá myšlenka‚ takže pacienti usilují o nižší tělesnou váhu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8800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8800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Příznaky:  omezený výběr jídla‚ nadměrná tělesná činnost‚ vyvolávání zvracení a průjmu, užívání anorektik a diuretik 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ztráta </a:t>
            </a:r>
            <a:r>
              <a:rPr lang="cs-CZ" sz="8800" dirty="0" smtClean="0">
                <a:solidFill>
                  <a:schemeClr val="tx1"/>
                </a:solidFill>
              </a:rPr>
              <a:t>menstruace, nespavost, nesoustředěnost, snížený zájem o sexualitu, zatajování obtíží, lhavost, podvádění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pocity </a:t>
            </a:r>
            <a:r>
              <a:rPr lang="cs-CZ" sz="8800" dirty="0" smtClean="0">
                <a:solidFill>
                  <a:schemeClr val="tx1"/>
                </a:solidFill>
              </a:rPr>
              <a:t>smutku, osamocení, zoufalství, bezmoci, deprese, pokusy o sebevraždu, porucha ledvin nebo srdeční zástava (5-10% případů úmrtí, těžká forma má smrtelnost 50%!)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8800" dirty="0" smtClean="0">
                <a:solidFill>
                  <a:schemeClr val="tx1"/>
                </a:solidFill>
              </a:rPr>
              <a:t>často </a:t>
            </a:r>
            <a:r>
              <a:rPr lang="cs-CZ" sz="8800" dirty="0" smtClean="0">
                <a:solidFill>
                  <a:schemeClr val="tx1"/>
                </a:solidFill>
              </a:rPr>
              <a:t>reakce na tíživou životní situaci typu přechodu na ŠŠ/VŠ, rozvod rodičů, úmrtí v rodině aj.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3212976"/>
            <a:ext cx="8281987" cy="3168898"/>
          </a:xfrm>
          <a:prstGeom prst="rect">
            <a:avLst/>
          </a:prstGeom>
          <a:noFill/>
          <a:ln w="25400">
            <a:solidFill>
              <a:schemeClr val="tx2">
                <a:lumMod val="90000"/>
              </a:schemeClr>
            </a:solidFill>
          </a:ln>
        </p:spPr>
        <p:txBody>
          <a:bodyPr lIns="100584" anchor="b"/>
          <a:lstStyle/>
          <a:p>
            <a:pPr marL="360363" indent="-360363" defTabSz="360363">
              <a:spcBef>
                <a:spcPts val="0"/>
              </a:spcBef>
              <a:buClr>
                <a:schemeClr val="tx2"/>
              </a:buClr>
              <a:buSzPct val="95000"/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xmlns="" val="41273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48680"/>
            <a:ext cx="8497887" cy="5472113"/>
          </a:xfrm>
          <a:noFill/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Mentální bulimie </a:t>
            </a:r>
          </a:p>
          <a:p>
            <a:pPr marL="361950" indent="-361950" algn="l" eaLnBrk="1" hangingPunct="1">
              <a:spcBef>
                <a:spcPct val="0"/>
              </a:spcBef>
            </a:pPr>
            <a:r>
              <a:rPr lang="cs-CZ" altLang="cs-CZ" sz="1900" i="1" dirty="0" smtClean="0"/>
              <a:t>(</a:t>
            </a:r>
            <a:r>
              <a:rPr lang="cs-CZ" altLang="cs-CZ" sz="1900" i="1" dirty="0" err="1" smtClean="0">
                <a:solidFill>
                  <a:schemeClr val="tx1"/>
                </a:solidFill>
              </a:rPr>
              <a:t>bulimia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 nervosa, </a:t>
            </a:r>
            <a:r>
              <a:rPr lang="cs-CZ" altLang="cs-CZ" sz="1800" i="1" dirty="0" smtClean="0">
                <a:solidFill>
                  <a:schemeClr val="tx1"/>
                </a:solidFill>
              </a:rPr>
              <a:t>nezvladatelná chuť k jídlu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)</a:t>
            </a:r>
          </a:p>
          <a:p>
            <a:pPr marL="361950" indent="-361950" algn="l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sz="1900" b="1" dirty="0" smtClean="0">
              <a:solidFill>
                <a:schemeClr val="tx1"/>
              </a:solidFill>
            </a:endParaRPr>
          </a:p>
          <a:p>
            <a:pPr marL="361950" indent="-361950" algn="l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sz="1900" b="1" dirty="0" smtClean="0">
              <a:solidFill>
                <a:schemeClr val="tx1"/>
              </a:solidFill>
            </a:endParaRP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chemeClr val="tx1"/>
                </a:solidFill>
              </a:rPr>
              <a:t>záchvaty přejídání a přehnaná kontrola tělesné váhy u dospívajících žen (průměr okolo 18 let, 10% postižených muži)</a:t>
            </a: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chemeClr val="tx1"/>
                </a:solidFill>
              </a:rPr>
              <a:t>1-2-hodinové </a:t>
            </a:r>
            <a:r>
              <a:rPr lang="cs-CZ" altLang="cs-CZ" sz="2200" dirty="0" smtClean="0">
                <a:solidFill>
                  <a:schemeClr val="tx1"/>
                </a:solidFill>
              </a:rPr>
              <a:t>epizody neodolatelné touhy jíst střídané zvracením, vyvoláváním průjmů a hladověním</a:t>
            </a: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chemeClr val="tx1"/>
                </a:solidFill>
              </a:rPr>
              <a:t>až </a:t>
            </a:r>
            <a:r>
              <a:rPr lang="cs-CZ" altLang="cs-CZ" sz="2200" dirty="0" smtClean="0">
                <a:solidFill>
                  <a:schemeClr val="tx1"/>
                </a:solidFill>
              </a:rPr>
              <a:t>40% anorektiček má občasné záchvaty přejídání, bulimie</a:t>
            </a: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200" dirty="0" smtClean="0">
              <a:solidFill>
                <a:schemeClr val="tx1"/>
              </a:solidFill>
            </a:endParaRP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200" dirty="0" smtClean="0">
              <a:solidFill>
                <a:schemeClr val="tx1"/>
              </a:solidFill>
            </a:endParaRP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chemeClr val="tx1"/>
                </a:solidFill>
              </a:rPr>
              <a:t>Příznaky: výkyvy váhy, neschopnost ovládnout své jednání k jídlu, zvracení, stárnutí kůže, možnost vypadávání zubů či nehtů, výčitky svědomí a deprese</a:t>
            </a:r>
          </a:p>
          <a:p>
            <a:pPr marL="361950" indent="-361950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chemeClr val="tx1"/>
                </a:solidFill>
              </a:rPr>
              <a:t>možná </a:t>
            </a:r>
            <a:r>
              <a:rPr lang="cs-CZ" altLang="cs-CZ" sz="2200" dirty="0" smtClean="0">
                <a:solidFill>
                  <a:schemeClr val="tx1"/>
                </a:solidFill>
              </a:rPr>
              <a:t>příčina stresující událost (ztráta blízké osoby, nehoda), možnost v kombinaci se závislostí na alkoholu či jiných látkách</a:t>
            </a:r>
          </a:p>
          <a:p>
            <a:pPr marL="361950" indent="-361950" algn="l" eaLnBrk="1" hangingPunct="1">
              <a:spcBef>
                <a:spcPct val="0"/>
              </a:spcBef>
            </a:pPr>
            <a:endParaRPr lang="cs-CZ" altLang="cs-CZ" sz="1900" dirty="0" smtClean="0">
              <a:solidFill>
                <a:schemeClr val="tx1"/>
              </a:solidFill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"/>
            </a:pPr>
            <a:endParaRPr lang="cs-CZ" altLang="cs-CZ" sz="1900" b="1" u="sng" dirty="0" smtClean="0">
              <a:solidFill>
                <a:srgbClr val="FFC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3933056"/>
            <a:ext cx="8281987" cy="2159769"/>
          </a:xfrm>
          <a:prstGeom prst="rect">
            <a:avLst/>
          </a:prstGeom>
          <a:noFill/>
          <a:ln w="25400">
            <a:solidFill>
              <a:schemeClr val="tx2">
                <a:lumMod val="90000"/>
              </a:schemeClr>
            </a:solidFill>
          </a:ln>
        </p:spPr>
        <p:txBody>
          <a:bodyPr lIns="100584" anchor="b"/>
          <a:lstStyle/>
          <a:p>
            <a:pPr marL="360363" indent="-360363" defTabSz="360363">
              <a:spcBef>
                <a:spcPts val="0"/>
              </a:spcBef>
              <a:buClr>
                <a:schemeClr val="tx2"/>
              </a:buClr>
              <a:buSzPct val="95000"/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xmlns="" val="42878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620713"/>
            <a:ext cx="8497887" cy="5832623"/>
          </a:xfrm>
        </p:spPr>
        <p:txBody>
          <a:bodyPr rtlCol="0">
            <a:normAutofit fontScale="3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altLang="cs-CZ" sz="8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Poruchy chování (F90-98)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3000" b="1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3000" b="1" dirty="0" smtClean="0">
              <a:solidFill>
                <a:srgbClr val="FFC000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dirty="0" smtClean="0">
                <a:solidFill>
                  <a:schemeClr val="tx1"/>
                </a:solidFill>
              </a:rPr>
              <a:t>neschopnost respektovat ustálené společenské normy a udržovat sociální vztahy (nedostatek empatie, egoismus, agresivita apod.)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dirty="0" smtClean="0">
                <a:solidFill>
                  <a:schemeClr val="tx1"/>
                </a:solidFill>
              </a:rPr>
              <a:t>Příčina</a:t>
            </a:r>
            <a:r>
              <a:rPr lang="cs-CZ" sz="6200" dirty="0" smtClean="0">
                <a:solidFill>
                  <a:schemeClr val="tx1"/>
                </a:solidFill>
              </a:rPr>
              <a:t>: osobnostní faktory (genetická dispozice k agresivitě; oslabení nebo porucha </a:t>
            </a:r>
            <a:r>
              <a:rPr lang="cs-CZ" sz="6200" dirty="0" err="1" smtClean="0">
                <a:solidFill>
                  <a:schemeClr val="tx1"/>
                </a:solidFill>
              </a:rPr>
              <a:t>cns</a:t>
            </a:r>
            <a:r>
              <a:rPr lang="cs-CZ" sz="6200" dirty="0" smtClean="0">
                <a:solidFill>
                  <a:schemeClr val="tx1"/>
                </a:solidFill>
              </a:rPr>
              <a:t>; inteligence) + vliv prostředí (anomální rodiče; neúplná rodina; </a:t>
            </a:r>
            <a:r>
              <a:rPr lang="cs-CZ" sz="6200" dirty="0" err="1" smtClean="0">
                <a:solidFill>
                  <a:schemeClr val="tx1"/>
                </a:solidFill>
              </a:rPr>
              <a:t>subdeprivační</a:t>
            </a:r>
            <a:r>
              <a:rPr lang="cs-CZ" sz="6200" dirty="0" smtClean="0">
                <a:solidFill>
                  <a:schemeClr val="tx1"/>
                </a:solidFill>
              </a:rPr>
              <a:t> zkušenost; subkultury tolerující poruchové jednání; anonymní socializační </a:t>
            </a:r>
            <a:r>
              <a:rPr lang="cs-CZ" sz="6200" dirty="0" smtClean="0">
                <a:solidFill>
                  <a:schemeClr val="tx1"/>
                </a:solidFill>
              </a:rPr>
              <a:t>prostředí)</a:t>
            </a:r>
          </a:p>
          <a:p>
            <a:pPr marL="361950" indent="-361950" algn="l" eaLnBrk="1" fontAlgn="auto" hangingPunct="1">
              <a:spcAft>
                <a:spcPts val="0"/>
              </a:spcAft>
              <a:defRPr/>
            </a:pPr>
            <a:endParaRPr lang="cs-CZ" sz="6200" b="1" dirty="0" smtClean="0">
              <a:solidFill>
                <a:schemeClr val="tx1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defRPr/>
            </a:pPr>
            <a:r>
              <a:rPr lang="cs-CZ" sz="6200" b="1" dirty="0" smtClean="0">
                <a:solidFill>
                  <a:schemeClr val="tx1"/>
                </a:solidFill>
              </a:rPr>
              <a:t>Poruchy </a:t>
            </a:r>
            <a:r>
              <a:rPr lang="cs-CZ" sz="6200" b="1" dirty="0" smtClean="0">
                <a:solidFill>
                  <a:schemeClr val="tx1"/>
                </a:solidFill>
              </a:rPr>
              <a:t>chování u dětí školního věku </a:t>
            </a:r>
            <a:r>
              <a:rPr lang="cs-CZ" sz="6200" i="1" dirty="0" smtClean="0">
                <a:solidFill>
                  <a:schemeClr val="tx1"/>
                </a:solidFill>
              </a:rPr>
              <a:t>mohou mít následující podobu: 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nadměrné </a:t>
            </a:r>
            <a:r>
              <a:rPr lang="cs-CZ" sz="6200" i="1" dirty="0" smtClean="0">
                <a:solidFill>
                  <a:schemeClr val="tx1"/>
                </a:solidFill>
              </a:rPr>
              <a:t>upoutávání pozornosti  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vzdorovitost 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lhaní a podvody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Krádeže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záškoláctví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agresivita a šikana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útěky a toulky </a:t>
            </a:r>
          </a:p>
          <a:p>
            <a:pPr marL="720725" indent="-3587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i="1" dirty="0" smtClean="0">
                <a:solidFill>
                  <a:schemeClr val="tx1"/>
                </a:solidFill>
              </a:rPr>
              <a:t>delikvence a toxikomanie (u mladistvých)</a:t>
            </a:r>
            <a:endParaRPr lang="cs-CZ" sz="6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4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9274"/>
            <a:ext cx="8497887" cy="5760045"/>
          </a:xfrm>
        </p:spPr>
        <p:txBody>
          <a:bodyPr rtlCol="0">
            <a:normAutofit fontScale="92500" lnSpcReduction="1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Sebevražedné jednání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>
              <a:solidFill>
                <a:srgbClr val="FFFF00"/>
              </a:solidFill>
            </a:endParaRP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=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sebepoškozující </a:t>
            </a:r>
            <a:r>
              <a:rPr lang="cs-CZ" sz="2000" dirty="0" smtClean="0">
                <a:solidFill>
                  <a:schemeClr val="tx1"/>
                </a:solidFill>
              </a:rPr>
              <a:t>akt s následkem smrti způsobený sebou samým s vědomým úmyslem </a:t>
            </a:r>
            <a:r>
              <a:rPr lang="cs-CZ" sz="2000" dirty="0" smtClean="0">
                <a:solidFill>
                  <a:schemeClr val="tx1"/>
                </a:solidFill>
              </a:rPr>
              <a:t>zemřít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= extrémní forma </a:t>
            </a:r>
            <a:r>
              <a:rPr lang="cs-CZ" sz="2000" dirty="0" err="1" smtClean="0">
                <a:solidFill>
                  <a:schemeClr val="tx1"/>
                </a:solidFill>
              </a:rPr>
              <a:t>autoagresivního</a:t>
            </a:r>
            <a:r>
              <a:rPr lang="cs-CZ" sz="2000" dirty="0" smtClean="0">
                <a:solidFill>
                  <a:schemeClr val="tx1"/>
                </a:solidFill>
              </a:rPr>
              <a:t> aktu, </a:t>
            </a:r>
            <a:r>
              <a:rPr lang="cs-CZ" sz="2000" dirty="0" smtClean="0">
                <a:solidFill>
                  <a:schemeClr val="tx1"/>
                </a:solidFill>
              </a:rPr>
              <a:t>která je obvykle způsobena afektivní reakcí na tíživou životní situaci (stres), která se jedinci zdá být </a:t>
            </a:r>
            <a:r>
              <a:rPr lang="cs-CZ" sz="2000" dirty="0" smtClean="0">
                <a:solidFill>
                  <a:schemeClr val="tx1"/>
                </a:solidFill>
              </a:rPr>
              <a:t>bezvýchodnou </a:t>
            </a:r>
            <a:r>
              <a:rPr lang="cs-CZ" sz="2000" dirty="0" smtClean="0">
                <a:solidFill>
                  <a:schemeClr val="tx1"/>
                </a:solidFill>
              </a:rPr>
              <a:t>(Kapr </a:t>
            </a:r>
            <a:r>
              <a:rPr lang="cs-CZ" sz="2000" dirty="0" err="1" smtClean="0">
                <a:solidFill>
                  <a:schemeClr val="tx1"/>
                </a:solidFill>
              </a:rPr>
              <a:t>et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al</a:t>
            </a:r>
            <a:r>
              <a:rPr lang="cs-CZ" sz="2000" dirty="0" smtClean="0">
                <a:solidFill>
                  <a:schemeClr val="tx1"/>
                </a:solidFill>
              </a:rPr>
              <a:t> 1997:76)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= porucha </a:t>
            </a:r>
            <a:r>
              <a:rPr lang="cs-CZ" sz="2000" dirty="0" smtClean="0">
                <a:solidFill>
                  <a:schemeClr val="tx1"/>
                </a:solidFill>
              </a:rPr>
              <a:t>sebezáchovy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popsaná </a:t>
            </a:r>
            <a:r>
              <a:rPr lang="cs-CZ" sz="2000" dirty="0" smtClean="0">
                <a:solidFill>
                  <a:schemeClr val="tx1"/>
                </a:solidFill>
              </a:rPr>
              <a:t>u některých druhů zvířat, velmi </a:t>
            </a:r>
            <a:r>
              <a:rPr lang="cs-CZ" sz="2000" dirty="0" smtClean="0">
                <a:solidFill>
                  <a:schemeClr val="tx1"/>
                </a:solidFill>
              </a:rPr>
              <a:t>vzácně </a:t>
            </a:r>
            <a:r>
              <a:rPr lang="cs-CZ" sz="2000" dirty="0" smtClean="0">
                <a:solidFill>
                  <a:schemeClr val="tx1"/>
                </a:solidFill>
              </a:rPr>
              <a:t>u dětí), </a:t>
            </a:r>
            <a:r>
              <a:rPr lang="cs-CZ" sz="2000" dirty="0" smtClean="0">
                <a:solidFill>
                  <a:schemeClr val="tx1"/>
                </a:solidFill>
              </a:rPr>
              <a:t>často </a:t>
            </a:r>
            <a:r>
              <a:rPr lang="cs-CZ" sz="2000" dirty="0" smtClean="0">
                <a:solidFill>
                  <a:schemeClr val="tx1"/>
                </a:solidFill>
              </a:rPr>
              <a:t>doprovázená </a:t>
            </a:r>
            <a:r>
              <a:rPr lang="cs-CZ" sz="2000" dirty="0" smtClean="0">
                <a:solidFill>
                  <a:schemeClr val="tx1"/>
                </a:solidFill>
              </a:rPr>
              <a:t>duševní </a:t>
            </a:r>
            <a:r>
              <a:rPr lang="cs-CZ" sz="2000" dirty="0" smtClean="0">
                <a:solidFill>
                  <a:schemeClr val="tx1"/>
                </a:solidFill>
              </a:rPr>
              <a:t>nemocí (schizofrenie, deprese, porucha osobnosti) a závislostí (</a:t>
            </a:r>
            <a:r>
              <a:rPr lang="cs-CZ" sz="2000" dirty="0" err="1" smtClean="0">
                <a:solidFill>
                  <a:schemeClr val="tx1"/>
                </a:solidFill>
              </a:rPr>
              <a:t>Pidrman</a:t>
            </a:r>
            <a:r>
              <a:rPr lang="cs-CZ" sz="2000" dirty="0" smtClean="0">
                <a:solidFill>
                  <a:schemeClr val="tx1"/>
                </a:solidFill>
              </a:rPr>
              <a:t>, Bouček, Kryl, 2004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361950" indent="-361950" algn="l"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361950" indent="-361950" algn="l"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Je nutné odlišit: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627063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err="1" smtClean="0">
                <a:solidFill>
                  <a:schemeClr val="tx1"/>
                </a:solidFill>
              </a:rPr>
              <a:t>sebezabití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= </a:t>
            </a:r>
            <a:r>
              <a:rPr lang="cs-CZ" sz="2000" dirty="0" smtClean="0">
                <a:solidFill>
                  <a:schemeClr val="tx1"/>
                </a:solidFill>
              </a:rPr>
              <a:t>usmrcení </a:t>
            </a:r>
            <a:r>
              <a:rPr lang="cs-CZ" sz="2000" dirty="0" smtClean="0">
                <a:solidFill>
                  <a:schemeClr val="tx1"/>
                </a:solidFill>
              </a:rPr>
              <a:t>bez úmyslu zemřít – </a:t>
            </a:r>
            <a:r>
              <a:rPr lang="cs-CZ" sz="2000" i="1" dirty="0" smtClean="0">
                <a:solidFill>
                  <a:schemeClr val="tx1"/>
                </a:solidFill>
              </a:rPr>
              <a:t>(skok duševně nemocného z</a:t>
            </a:r>
            <a:r>
              <a:rPr lang="cs-CZ" sz="2000" i="1" dirty="0" smtClean="0">
                <a:solidFill>
                  <a:schemeClr val="tx1"/>
                </a:solidFill>
              </a:rPr>
              <a:t> okna)</a:t>
            </a:r>
          </a:p>
          <a:p>
            <a:pPr marL="627063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sebeobětování</a:t>
            </a:r>
            <a:r>
              <a:rPr lang="cs-CZ" sz="2000" dirty="0" smtClean="0">
                <a:solidFill>
                  <a:schemeClr val="tx1"/>
                </a:solidFill>
              </a:rPr>
              <a:t> = smrt jako hodnotový postoj ve </a:t>
            </a:r>
            <a:r>
              <a:rPr lang="cs-CZ" sz="2000" dirty="0" smtClean="0">
                <a:solidFill>
                  <a:schemeClr val="tx1"/>
                </a:solidFill>
              </a:rPr>
              <a:t>prospěch jiných lidí, společnosti nebo idealistických </a:t>
            </a:r>
            <a:r>
              <a:rPr lang="cs-CZ" sz="2000" dirty="0" smtClean="0">
                <a:solidFill>
                  <a:schemeClr val="tx1"/>
                </a:solidFill>
              </a:rPr>
              <a:t>cílů </a:t>
            </a:r>
            <a:r>
              <a:rPr lang="cs-CZ" sz="2000" i="1" dirty="0" smtClean="0">
                <a:solidFill>
                  <a:schemeClr val="tx1"/>
                </a:solidFill>
              </a:rPr>
              <a:t>(upálení </a:t>
            </a:r>
            <a:r>
              <a:rPr lang="cs-CZ" sz="2000" i="1" dirty="0" smtClean="0">
                <a:solidFill>
                  <a:schemeClr val="tx1"/>
                </a:solidFill>
              </a:rPr>
              <a:t>Jana </a:t>
            </a:r>
            <a:r>
              <a:rPr lang="cs-CZ" sz="2000" i="1" dirty="0" err="1" smtClean="0">
                <a:solidFill>
                  <a:schemeClr val="tx1"/>
                </a:solidFill>
              </a:rPr>
              <a:t>Palacha</a:t>
            </a:r>
            <a:r>
              <a:rPr lang="cs-CZ" sz="2000" i="1" dirty="0" smtClean="0">
                <a:solidFill>
                  <a:schemeClr val="tx1"/>
                </a:solidFill>
              </a:rPr>
              <a:t>) </a:t>
            </a:r>
          </a:p>
          <a:p>
            <a:pPr marL="627063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</a:t>
            </a:r>
            <a:r>
              <a:rPr lang="cs-CZ" sz="2000" b="1" dirty="0" smtClean="0">
                <a:solidFill>
                  <a:schemeClr val="tx1"/>
                </a:solidFill>
              </a:rPr>
              <a:t>ebevražedné jednání </a:t>
            </a:r>
            <a:r>
              <a:rPr lang="cs-CZ" sz="2000" dirty="0" smtClean="0">
                <a:solidFill>
                  <a:schemeClr val="tx1"/>
                </a:solidFill>
              </a:rPr>
              <a:t>= </a:t>
            </a:r>
            <a:r>
              <a:rPr lang="cs-CZ" sz="2000" dirty="0" smtClean="0">
                <a:solidFill>
                  <a:schemeClr val="tx1"/>
                </a:solidFill>
              </a:rPr>
              <a:t>příprava </a:t>
            </a:r>
            <a:r>
              <a:rPr lang="cs-CZ" sz="2000" dirty="0" smtClean="0">
                <a:solidFill>
                  <a:schemeClr val="tx1"/>
                </a:solidFill>
              </a:rPr>
              <a:t>sebevražedných prostředků, </a:t>
            </a:r>
            <a:r>
              <a:rPr lang="cs-CZ" sz="2000" dirty="0" err="1" smtClean="0">
                <a:solidFill>
                  <a:schemeClr val="tx1"/>
                </a:solidFill>
              </a:rPr>
              <a:t>autoagresivní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chování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627063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</a:t>
            </a:r>
            <a:r>
              <a:rPr lang="cs-CZ" sz="2000" b="1" dirty="0" smtClean="0">
                <a:solidFill>
                  <a:schemeClr val="tx1"/>
                </a:solidFill>
              </a:rPr>
              <a:t>ebevražedné chování </a:t>
            </a:r>
            <a:r>
              <a:rPr lang="cs-CZ" sz="2000" dirty="0" smtClean="0">
                <a:solidFill>
                  <a:schemeClr val="tx1"/>
                </a:solidFill>
              </a:rPr>
              <a:t>= nápady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myšlenky (verbální i neverbální), </a:t>
            </a:r>
            <a:r>
              <a:rPr lang="cs-CZ" sz="2000" dirty="0" smtClean="0">
                <a:solidFill>
                  <a:schemeClr val="tx1"/>
                </a:solidFill>
              </a:rPr>
              <a:t>výroky a proklamace, pokus o </a:t>
            </a:r>
            <a:r>
              <a:rPr lang="cs-CZ" sz="2000" dirty="0" smtClean="0">
                <a:solidFill>
                  <a:schemeClr val="tx1"/>
                </a:solidFill>
              </a:rPr>
              <a:t>sebevraždu (nekončí smrtí)</a:t>
            </a:r>
            <a:endParaRPr lang="cs-CZ" sz="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5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9274"/>
            <a:ext cx="8497887" cy="561602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Prevence sebevražd pomocí tzv. </a:t>
            </a:r>
            <a:r>
              <a:rPr lang="cs-CZ" altLang="cs-CZ" sz="2600" dirty="0" err="1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presuicidálního</a:t>
            </a:r>
            <a:r>
              <a:rPr lang="cs-CZ" altLang="cs-CZ" sz="2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 syndromu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solidFill>
                  <a:schemeClr val="tx1"/>
                </a:solidFill>
              </a:rPr>
              <a:t>(dle rakouského lékaře E</a:t>
            </a:r>
            <a:r>
              <a:rPr lang="cs-CZ" sz="1600" i="1" dirty="0" smtClean="0">
                <a:solidFill>
                  <a:schemeClr val="tx1"/>
                </a:solidFill>
              </a:rPr>
              <a:t>. </a:t>
            </a:r>
            <a:r>
              <a:rPr lang="cs-CZ" sz="1600" i="1" dirty="0" err="1" smtClean="0">
                <a:solidFill>
                  <a:schemeClr val="tx1"/>
                </a:solidFill>
              </a:rPr>
              <a:t>Ringela</a:t>
            </a:r>
            <a:r>
              <a:rPr lang="cs-CZ" sz="1600" i="1" dirty="0" smtClean="0">
                <a:solidFill>
                  <a:schemeClr val="tx1"/>
                </a:solidFill>
              </a:rPr>
              <a:t>)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snížení schopnosti nacházet nová řešení </a:t>
            </a:r>
          </a:p>
          <a:p>
            <a:pPr marL="457200" indent="-6350" algn="l" eaLnBrk="1" fontAlgn="auto" hangingPunct="1">
              <a:spcAft>
                <a:spcPts val="0"/>
              </a:spcAft>
              <a:defRPr/>
            </a:pPr>
            <a:r>
              <a:rPr lang="cs-CZ" sz="2400" i="1" dirty="0" smtClean="0">
                <a:solidFill>
                  <a:schemeClr val="tx1"/>
                </a:solidFill>
              </a:rPr>
              <a:t>(radovat </a:t>
            </a:r>
            <a:r>
              <a:rPr lang="cs-CZ" sz="2400" i="1" dirty="0" smtClean="0">
                <a:solidFill>
                  <a:schemeClr val="tx1"/>
                </a:solidFill>
              </a:rPr>
              <a:t>se ze života, těšit se z osobních vztahů a mít pocit vlastní užitečnosti)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proti sobě zaměřená agresivita </a:t>
            </a:r>
          </a:p>
          <a:p>
            <a:pPr marL="457200" indent="-6350" algn="l" eaLnBrk="1" fontAlgn="auto" hangingPunct="1">
              <a:spcAft>
                <a:spcPts val="0"/>
              </a:spcAft>
              <a:defRPr/>
            </a:pPr>
            <a:r>
              <a:rPr lang="cs-CZ" sz="2400" i="1" dirty="0" smtClean="0">
                <a:solidFill>
                  <a:schemeClr val="tx1"/>
                </a:solidFill>
              </a:rPr>
              <a:t>(doprovázená sebeobviňováním, hledáním příčin nezdaru v sobě samém)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sebevražedné fantazie                                                                                                     </a:t>
            </a:r>
            <a:r>
              <a:rPr lang="cs-CZ" sz="2400" i="1" dirty="0" smtClean="0">
                <a:solidFill>
                  <a:schemeClr val="tx1"/>
                </a:solidFill>
              </a:rPr>
              <a:t>(</a:t>
            </a:r>
            <a:r>
              <a:rPr lang="cs-CZ" sz="2400" i="1" dirty="0" smtClean="0">
                <a:solidFill>
                  <a:schemeClr val="tx1"/>
                </a:solidFill>
              </a:rPr>
              <a:t>představování si způsobů provedení konce života ve snech nebo ve vědomých představách, jejich verbalizace)</a:t>
            </a:r>
          </a:p>
        </p:txBody>
      </p:sp>
    </p:spTree>
    <p:extLst>
      <p:ext uri="{BB962C8B-B14F-4D97-AF65-F5344CB8AC3E}">
        <p14:creationId xmlns:p14="http://schemas.microsoft.com/office/powerpoint/2010/main" xmlns="" val="12906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32656"/>
            <a:ext cx="8856663" cy="57606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500" b="0" dirty="0" smtClean="0">
                <a:solidFill>
                  <a:srgbClr val="7030A0"/>
                </a:solidFill>
                <a:latin typeface="Impact" pitchFamily="34" charset="0"/>
              </a:rPr>
              <a:t>6. Obecné příčiny duševních poruch a sebevražd</a:t>
            </a:r>
            <a:endParaRPr lang="en-US" sz="2500" b="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196974"/>
            <a:ext cx="8281987" cy="5040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b="1" dirty="0" smtClean="0">
                <a:solidFill>
                  <a:schemeClr val="tx1"/>
                </a:solidFill>
              </a:rPr>
              <a:t>Typy sebevražd podle normality osobnosti sebevraha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b="1" u="sng" dirty="0" smtClean="0">
              <a:solidFill>
                <a:srgbClr val="FFC000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800" b="1" dirty="0" smtClean="0">
                <a:solidFill>
                  <a:schemeClr val="tx1"/>
                </a:solidFill>
              </a:rPr>
              <a:t>psychoticky motivované sebevraždy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i="1" dirty="0" smtClean="0">
                <a:solidFill>
                  <a:schemeClr val="tx1"/>
                </a:solidFill>
              </a:rPr>
              <a:t>= </a:t>
            </a:r>
            <a:r>
              <a:rPr lang="cs-CZ" sz="1800" dirty="0" smtClean="0">
                <a:solidFill>
                  <a:schemeClr val="tx1"/>
                </a:solidFill>
              </a:rPr>
              <a:t>sebevrah </a:t>
            </a:r>
            <a:r>
              <a:rPr lang="cs-CZ" sz="1800" dirty="0" smtClean="0">
                <a:solidFill>
                  <a:schemeClr val="tx1"/>
                </a:solidFill>
              </a:rPr>
              <a:t>trpí některou psychózou a z hlediska jeho schopnosti bojovat se sebevražednými impulsy je odkázán na medikaci a další podpůrnou léčbu (současný stav medicíny ale nemůže vyloučit i při dodržení medikace sebevražedné pohnutky </a:t>
            </a:r>
          </a:p>
          <a:p>
            <a:pPr marL="358775" indent="-358775" algn="l" hangingPunct="0">
              <a:buFont typeface="Arial" pitchFamily="34" charset="0"/>
              <a:buChar char="•"/>
            </a:pPr>
            <a:r>
              <a:rPr lang="cs-CZ" sz="1800" i="1" dirty="0" smtClean="0">
                <a:solidFill>
                  <a:schemeClr val="tx1"/>
                </a:solidFill>
              </a:rPr>
              <a:t>U schizofrenie dochází v prvních deseti letech jejího trvání k sebevraždě u </a:t>
            </a:r>
            <a:r>
              <a:rPr lang="cs-CZ" sz="1800" b="1" i="1" dirty="0" smtClean="0">
                <a:solidFill>
                  <a:schemeClr val="tx1"/>
                </a:solidFill>
              </a:rPr>
              <a:t>9-13% nemocných</a:t>
            </a:r>
            <a:r>
              <a:rPr lang="cs-CZ" sz="1800" i="1" dirty="0" smtClean="0">
                <a:solidFill>
                  <a:schemeClr val="tx1"/>
                </a:solidFill>
              </a:rPr>
              <a:t>. K rizikovým faktorům sebevraždy patří mužské pohlaví, depresivní </a:t>
            </a:r>
            <a:r>
              <a:rPr lang="cs-CZ" sz="1800" i="1" dirty="0" err="1" smtClean="0">
                <a:solidFill>
                  <a:schemeClr val="tx1"/>
                </a:solidFill>
              </a:rPr>
              <a:t>symptomatika</a:t>
            </a:r>
            <a:r>
              <a:rPr lang="cs-CZ" sz="1800" i="1" dirty="0" smtClean="0">
                <a:solidFill>
                  <a:schemeClr val="tx1"/>
                </a:solidFill>
              </a:rPr>
              <a:t>, sebevražedný pokus v anamnéze, abusus alkoholu a drog a somatické onemocnění</a:t>
            </a:r>
            <a:r>
              <a:rPr lang="cs-CZ" sz="1800" i="1" dirty="0" smtClean="0">
                <a:solidFill>
                  <a:schemeClr val="tx1"/>
                </a:solidFill>
              </a:rPr>
              <a:t>.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1800" b="1" dirty="0" smtClean="0">
                <a:solidFill>
                  <a:schemeClr val="tx1"/>
                </a:solidFill>
              </a:rPr>
              <a:t>nepsychoticky motivované sebevraždy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= dochází </a:t>
            </a:r>
            <a:r>
              <a:rPr lang="cs-CZ" sz="1800" dirty="0" smtClean="0">
                <a:solidFill>
                  <a:schemeClr val="tx1"/>
                </a:solidFill>
              </a:rPr>
              <a:t>k nim u narušených osobností (psychopatie, neuróza) anebo u osob s vychýlenou afektivní rovnováhou (jde často o aktuální psychický stav)</a:t>
            </a:r>
          </a:p>
          <a:p>
            <a:pPr marL="358775" indent="-358775" algn="l" hangingPunct="0">
              <a:buFont typeface="Arial" pitchFamily="34" charset="0"/>
              <a:buChar char="•"/>
            </a:pPr>
            <a:r>
              <a:rPr lang="cs-CZ" sz="1800" i="1" dirty="0" smtClean="0">
                <a:solidFill>
                  <a:schemeClr val="tx1"/>
                </a:solidFill>
              </a:rPr>
              <a:t>Z celkového počtu sebevražd je </a:t>
            </a:r>
            <a:r>
              <a:rPr lang="cs-CZ" sz="1800" b="1" i="1" dirty="0" smtClean="0">
                <a:solidFill>
                  <a:schemeClr val="tx1"/>
                </a:solidFill>
              </a:rPr>
              <a:t>70- </a:t>
            </a:r>
            <a:r>
              <a:rPr lang="cs-CZ" sz="1800" b="1" i="1" dirty="0" smtClean="0">
                <a:solidFill>
                  <a:schemeClr val="tx1"/>
                </a:solidFill>
              </a:rPr>
              <a:t>80 % způsobeno afektivní poruchou</a:t>
            </a:r>
            <a:r>
              <a:rPr lang="cs-CZ" sz="1800" i="1" dirty="0" smtClean="0">
                <a:solidFill>
                  <a:schemeClr val="tx1"/>
                </a:solidFill>
              </a:rPr>
              <a:t>, zejména velkou depresí dále pak závislostí na návykových látkách a poruchách osobnosti (</a:t>
            </a:r>
            <a:r>
              <a:rPr lang="cs-CZ" sz="1800" i="1" dirty="0" err="1" smtClean="0">
                <a:solidFill>
                  <a:schemeClr val="tx1"/>
                </a:solidFill>
              </a:rPr>
              <a:t>Hoeschel</a:t>
            </a:r>
            <a:r>
              <a:rPr lang="cs-CZ" sz="1800" i="1" dirty="0" smtClean="0">
                <a:solidFill>
                  <a:schemeClr val="tx1"/>
                </a:solidFill>
              </a:rPr>
              <a:t>, 2002)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tabLst>
                <a:tab pos="0" algn="l"/>
              </a:tabLst>
              <a:defRPr/>
            </a:pPr>
            <a:endParaRPr lang="cs-CZ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471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20713"/>
            <a:ext cx="8281988" cy="6048375"/>
          </a:xfrm>
        </p:spPr>
        <p:txBody>
          <a:bodyPr rtlCol="0">
            <a:normAutofit/>
          </a:bodyPr>
          <a:lstStyle/>
          <a:p>
            <a:pPr marL="361950" indent="-3619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Sebevraždy podle motivu jejich provedení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Wingdings" pitchFamily="2" charset="2"/>
              <a:buChar char=""/>
              <a:defRPr/>
            </a:pPr>
            <a:endParaRPr lang="cs-CZ" sz="1700" b="1" u="sng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bilanční (</a:t>
            </a:r>
            <a:r>
              <a:rPr lang="cs-CZ" sz="2000" b="1" dirty="0" err="1" smtClean="0">
                <a:solidFill>
                  <a:schemeClr val="tx1"/>
                </a:solidFill>
              </a:rPr>
              <a:t>biická</a:t>
            </a:r>
            <a:r>
              <a:rPr lang="cs-CZ" sz="2000" b="1" dirty="0" smtClean="0">
                <a:solidFill>
                  <a:schemeClr val="tx1"/>
                </a:solidFill>
              </a:rPr>
              <a:t>) sebevražda </a:t>
            </a:r>
            <a:r>
              <a:rPr lang="cs-CZ" sz="2000" dirty="0" smtClean="0">
                <a:solidFill>
                  <a:schemeClr val="tx1"/>
                </a:solidFill>
              </a:rPr>
              <a:t>= je </a:t>
            </a:r>
            <a:r>
              <a:rPr lang="cs-CZ" sz="2000" dirty="0" smtClean="0">
                <a:solidFill>
                  <a:schemeClr val="tx1"/>
                </a:solidFill>
              </a:rPr>
              <a:t>příkladem racionálního jednání, únikové reakce jako výsledku předchozího zvažování plusů a mínusů dosavadního života, bez nalezení jiného východiska (zkrachovalí podnikatelé)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zkratkovité </a:t>
            </a:r>
            <a:r>
              <a:rPr lang="cs-CZ" sz="2000" b="1" dirty="0" smtClean="0">
                <a:solidFill>
                  <a:schemeClr val="tx1"/>
                </a:solidFill>
              </a:rPr>
              <a:t>sebevražedné jednání </a:t>
            </a:r>
            <a:r>
              <a:rPr lang="cs-CZ" sz="2000" dirty="0" smtClean="0">
                <a:solidFill>
                  <a:schemeClr val="tx1"/>
                </a:solidFill>
              </a:rPr>
              <a:t>= jedinec </a:t>
            </a:r>
            <a:r>
              <a:rPr lang="cs-CZ" sz="2000" dirty="0" smtClean="0">
                <a:solidFill>
                  <a:schemeClr val="tx1"/>
                </a:solidFill>
              </a:rPr>
              <a:t>jedná v afektu a v danou chvíli nevidí a není schopen najít jiné řešení (typická pro děti a mladistvé)</a:t>
            </a:r>
          </a:p>
          <a:p>
            <a:pPr marL="717550" indent="-358775" algn="l" hangingPunct="0"/>
            <a:r>
              <a:rPr lang="cs-CZ" sz="2000" i="1" dirty="0" smtClean="0">
                <a:solidFill>
                  <a:srgbClr val="FF0000"/>
                </a:solidFill>
              </a:rPr>
              <a:t>(příklad Koutek, Kocourková, 2003: 31)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demonstrativní sebevražda, sebevražedný tentamen </a:t>
            </a:r>
            <a:r>
              <a:rPr lang="cs-CZ" sz="2000" dirty="0" smtClean="0">
                <a:solidFill>
                  <a:schemeClr val="tx1"/>
                </a:solidFill>
              </a:rPr>
              <a:t>= pokus</a:t>
            </a:r>
            <a:r>
              <a:rPr lang="cs-CZ" sz="2000" dirty="0" smtClean="0">
                <a:solidFill>
                  <a:schemeClr val="tx1"/>
                </a:solidFill>
              </a:rPr>
              <a:t>, který má funkci apelu - volání o pomoc </a:t>
            </a:r>
            <a:r>
              <a:rPr lang="cs-CZ" sz="2000" dirty="0" smtClean="0">
                <a:solidFill>
                  <a:schemeClr val="tx1"/>
                </a:solidFill>
              </a:rPr>
              <a:t>ve </a:t>
            </a:r>
            <a:r>
              <a:rPr lang="cs-CZ" sz="2000" dirty="0" smtClean="0">
                <a:solidFill>
                  <a:schemeClr val="tx1"/>
                </a:solidFill>
              </a:rPr>
              <a:t>snaze nikoli zemřít, ale donutit okolí, aby mu pomohlo (při špatném načasování může sebevrah skončit smrtí)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sebevražedná </a:t>
            </a:r>
            <a:r>
              <a:rPr lang="cs-CZ" sz="2000" b="1" dirty="0" smtClean="0">
                <a:solidFill>
                  <a:schemeClr val="tx1"/>
                </a:solidFill>
              </a:rPr>
              <a:t>dohoda </a:t>
            </a:r>
            <a:r>
              <a:rPr lang="cs-CZ" sz="2000" dirty="0" smtClean="0">
                <a:solidFill>
                  <a:schemeClr val="tx1"/>
                </a:solidFill>
              </a:rPr>
              <a:t>= </a:t>
            </a:r>
            <a:r>
              <a:rPr lang="cs-CZ" sz="2000" dirty="0" err="1" smtClean="0">
                <a:solidFill>
                  <a:schemeClr val="tx1"/>
                </a:solidFill>
              </a:rPr>
              <a:t>dohoda</a:t>
            </a:r>
            <a:r>
              <a:rPr lang="cs-CZ" sz="2000" dirty="0" smtClean="0">
                <a:solidFill>
                  <a:schemeClr val="tx1"/>
                </a:solidFill>
              </a:rPr>
              <a:t> dvou nebo více lidí o společném spáchání sebevraždy (může k ní dojít při přenosu symptomů jednoho se sebevrahů, který je duševně nemocný (forma folie </a:t>
            </a:r>
            <a:r>
              <a:rPr lang="cs-CZ" sz="2000" u="sng" dirty="0" smtClean="0">
                <a:solidFill>
                  <a:schemeClr val="tx1"/>
                </a:solidFill>
              </a:rPr>
              <a:t>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deux</a:t>
            </a:r>
            <a:r>
              <a:rPr lang="cs-CZ" sz="2000" dirty="0" smtClean="0">
                <a:solidFill>
                  <a:schemeClr val="tx1"/>
                </a:solidFill>
              </a:rPr>
              <a:t>), typické jsou hromadné sebevraždy náboženských sekt)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717550" lvl="0" indent="-358775" algn="l" hangingPunct="0"/>
            <a:r>
              <a:rPr lang="cs-CZ" sz="2000" i="1" dirty="0" smtClean="0">
                <a:solidFill>
                  <a:srgbClr val="FF0000"/>
                </a:solidFill>
              </a:rPr>
              <a:t>(příklad Koutek, Kocourková, 2003: 32)</a:t>
            </a:r>
          </a:p>
        </p:txBody>
      </p:sp>
    </p:spTree>
    <p:extLst>
      <p:ext uri="{BB962C8B-B14F-4D97-AF65-F5344CB8AC3E}">
        <p14:creationId xmlns:p14="http://schemas.microsoft.com/office/powerpoint/2010/main" xmlns="" val="23459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20713"/>
            <a:ext cx="8281988" cy="6048375"/>
          </a:xfrm>
        </p:spPr>
        <p:txBody>
          <a:bodyPr rtlCol="0">
            <a:normAutofit/>
          </a:bodyPr>
          <a:lstStyle/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drasticky provedené sebevraždy </a:t>
            </a:r>
            <a:r>
              <a:rPr lang="cs-CZ" sz="2400" dirty="0" smtClean="0">
                <a:solidFill>
                  <a:schemeClr val="tx1"/>
                </a:solidFill>
              </a:rPr>
              <a:t>=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extrémní forma </a:t>
            </a:r>
            <a:r>
              <a:rPr lang="cs-CZ" sz="2400" dirty="0" err="1" smtClean="0">
                <a:solidFill>
                  <a:schemeClr val="tx1"/>
                </a:solidFill>
              </a:rPr>
              <a:t>autoagresivního</a:t>
            </a:r>
            <a:r>
              <a:rPr lang="cs-CZ" sz="2400" dirty="0" smtClean="0">
                <a:solidFill>
                  <a:schemeClr val="tx1"/>
                </a:solidFill>
              </a:rPr>
              <a:t> aktu, často spojeného s psychotickou formou sebevraždy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inspirovaná </a:t>
            </a:r>
            <a:r>
              <a:rPr lang="cs-CZ" sz="2400" b="1" dirty="0" smtClean="0">
                <a:solidFill>
                  <a:schemeClr val="tx1"/>
                </a:solidFill>
              </a:rPr>
              <a:t>sebevražda </a:t>
            </a:r>
            <a:r>
              <a:rPr lang="cs-CZ" sz="2400" dirty="0" smtClean="0">
                <a:solidFill>
                  <a:schemeClr val="tx1"/>
                </a:solidFill>
              </a:rPr>
              <a:t>= ovlivnění </a:t>
            </a:r>
            <a:r>
              <a:rPr lang="cs-CZ" sz="2400" dirty="0" smtClean="0">
                <a:solidFill>
                  <a:schemeClr val="tx1"/>
                </a:solidFill>
              </a:rPr>
              <a:t>rozhodování lidí medializací sebevraždy </a:t>
            </a:r>
            <a:r>
              <a:rPr lang="cs-CZ" sz="2400" i="1" dirty="0" smtClean="0">
                <a:solidFill>
                  <a:schemeClr val="tx1"/>
                </a:solidFill>
              </a:rPr>
              <a:t>(</a:t>
            </a:r>
            <a:r>
              <a:rPr lang="cs-CZ" sz="2400" i="1" dirty="0" err="1" smtClean="0">
                <a:solidFill>
                  <a:schemeClr val="tx1"/>
                </a:solidFill>
              </a:rPr>
              <a:t>Goethovo</a:t>
            </a:r>
            <a:r>
              <a:rPr lang="cs-CZ" sz="2400" i="1" dirty="0" smtClean="0">
                <a:solidFill>
                  <a:schemeClr val="tx1"/>
                </a:solidFill>
              </a:rPr>
              <a:t> Utrpení mladého </a:t>
            </a:r>
            <a:r>
              <a:rPr lang="cs-CZ" sz="2400" i="1" dirty="0" err="1" smtClean="0">
                <a:solidFill>
                  <a:schemeClr val="tx1"/>
                </a:solidFill>
              </a:rPr>
              <a:t>Werthera</a:t>
            </a:r>
            <a:r>
              <a:rPr lang="cs-CZ" sz="2400" i="1" dirty="0" smtClean="0">
                <a:solidFill>
                  <a:schemeClr val="tx1"/>
                </a:solidFill>
              </a:rPr>
              <a:t> (1774) inspirovalo mnoho mladých lidí k romantické sebevraždě)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kumulované </a:t>
            </a:r>
            <a:r>
              <a:rPr lang="cs-CZ" sz="2400" b="1" dirty="0" smtClean="0">
                <a:solidFill>
                  <a:schemeClr val="tx1"/>
                </a:solidFill>
              </a:rPr>
              <a:t>sebevraždy </a:t>
            </a:r>
            <a:r>
              <a:rPr lang="cs-CZ" sz="2400" dirty="0" smtClean="0">
                <a:solidFill>
                  <a:schemeClr val="tx1"/>
                </a:solidFill>
              </a:rPr>
              <a:t>= vyskytují se v</a:t>
            </a:r>
            <a:r>
              <a:rPr lang="cs-CZ" sz="2400" dirty="0" smtClean="0">
                <a:solidFill>
                  <a:schemeClr val="tx1"/>
                </a:solidFill>
              </a:rPr>
              <a:t> relativně krátkém časovém období v jedné komunitě, jsou také často inspirativní povahy </a:t>
            </a:r>
            <a:r>
              <a:rPr lang="cs-CZ" sz="2400" i="1" dirty="0" smtClean="0">
                <a:solidFill>
                  <a:schemeClr val="tx1"/>
                </a:solidFill>
              </a:rPr>
              <a:t>(kasárny, internáty, koleje, psychiatrická zařízení či vězení)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rozšířená </a:t>
            </a:r>
            <a:r>
              <a:rPr lang="cs-CZ" sz="2400" b="1" dirty="0" smtClean="0">
                <a:solidFill>
                  <a:schemeClr val="tx1"/>
                </a:solidFill>
              </a:rPr>
              <a:t>sebevražda </a:t>
            </a:r>
            <a:r>
              <a:rPr lang="cs-CZ" sz="2400" dirty="0" smtClean="0">
                <a:solidFill>
                  <a:schemeClr val="tx1"/>
                </a:solidFill>
              </a:rPr>
              <a:t>= duševně </a:t>
            </a:r>
            <a:r>
              <a:rPr lang="cs-CZ" sz="2400" dirty="0" smtClean="0">
                <a:solidFill>
                  <a:schemeClr val="tx1"/>
                </a:solidFill>
              </a:rPr>
              <a:t>nemocný pod vlivem depresivního prožívání nebo halucinací spáchá </a:t>
            </a:r>
            <a:r>
              <a:rPr lang="cs-CZ" sz="2400" dirty="0" smtClean="0">
                <a:solidFill>
                  <a:schemeClr val="tx1"/>
                </a:solidFill>
              </a:rPr>
              <a:t>sebevraždu </a:t>
            </a:r>
            <a:r>
              <a:rPr lang="cs-CZ" sz="2400" dirty="0" smtClean="0">
                <a:solidFill>
                  <a:schemeClr val="tx1"/>
                </a:solidFill>
              </a:rPr>
              <a:t>a vezme s sebou ještě někoho se svých blízkých osob, o nichž se domnívá, že také trpí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Wingdings" pitchFamily="2" charset="2"/>
              <a:buChar char=""/>
              <a:tabLst>
                <a:tab pos="0" algn="l"/>
              </a:tabLst>
              <a:defRPr/>
            </a:pPr>
            <a:endParaRPr lang="cs-CZ" sz="2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9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649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l" eaLnBrk="1" hangingPunct="1">
              <a:defRPr/>
            </a:pPr>
            <a:r>
              <a:rPr lang="cs-CZ" sz="2800" cap="none" dirty="0" smtClean="0">
                <a:solidFill>
                  <a:srgbClr val="7030A0"/>
                </a:solidFill>
                <a:latin typeface="Impact" pitchFamily="34" charset="0"/>
              </a:rPr>
              <a:t>PROBÍRANÁ TÉMATA</a:t>
            </a:r>
            <a:endParaRPr lang="en-US" sz="2800" cap="none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844824"/>
            <a:ext cx="8281987" cy="3455987"/>
          </a:xfrm>
          <a:noFill/>
        </p:spPr>
        <p:txBody>
          <a:bodyPr/>
          <a:lstStyle/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Důvody</a:t>
            </a:r>
            <a:r>
              <a:rPr lang="cs-CZ" altLang="cs-CZ" sz="2200" dirty="0" smtClean="0">
                <a:solidFill>
                  <a:schemeClr val="tx1"/>
                </a:solidFill>
              </a:rPr>
              <a:t>,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</a:rPr>
              <a:t>proč se zabývat duševními poruchami a sebevraždami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Historie</a:t>
            </a:r>
            <a:r>
              <a:rPr lang="cs-CZ" altLang="cs-CZ" sz="2200" dirty="0" smtClean="0">
                <a:solidFill>
                  <a:schemeClr val="tx1"/>
                </a:solidFill>
              </a:rPr>
              <a:t> duševních poruch a sebevražd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Vědní disciplíny</a:t>
            </a:r>
            <a:r>
              <a:rPr lang="cs-CZ" altLang="cs-CZ" sz="2200" dirty="0" smtClean="0">
                <a:solidFill>
                  <a:schemeClr val="tx1"/>
                </a:solidFill>
              </a:rPr>
              <a:t>, které se zabývají duševními poruchami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Profese</a:t>
            </a:r>
            <a:r>
              <a:rPr lang="cs-CZ" altLang="cs-CZ" sz="2200" dirty="0" smtClean="0">
                <a:solidFill>
                  <a:schemeClr val="tx1"/>
                </a:solidFill>
              </a:rPr>
              <a:t>, které se zabývají duševními poruchami a sebevraždami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Klasifikace </a:t>
            </a:r>
            <a:r>
              <a:rPr lang="cs-CZ" altLang="cs-CZ" sz="2200" dirty="0" smtClean="0">
                <a:solidFill>
                  <a:schemeClr val="tx1"/>
                </a:solidFill>
              </a:rPr>
              <a:t>a základní charakteristiky vybraných duševních poruch  a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</a:rPr>
              <a:t>poruch chování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Obecné příčiny</a:t>
            </a:r>
            <a:r>
              <a:rPr lang="cs-CZ" altLang="cs-CZ" sz="2200" dirty="0" smtClean="0">
                <a:solidFill>
                  <a:schemeClr val="tx1"/>
                </a:solidFill>
              </a:rPr>
              <a:t> duševních poruch a sebevražd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Statistická závažnost výskytu</a:t>
            </a:r>
            <a:r>
              <a:rPr lang="cs-CZ" altLang="cs-CZ" sz="2200" dirty="0" smtClean="0">
                <a:solidFill>
                  <a:schemeClr val="tx1"/>
                </a:solidFill>
              </a:rPr>
              <a:t> duševních poruch a sebevražd</a:t>
            </a:r>
          </a:p>
          <a:p>
            <a:pPr marL="685800" indent="-685800" algn="l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355600" algn="l"/>
              </a:tabLst>
            </a:pPr>
            <a:r>
              <a:rPr lang="cs-CZ" altLang="cs-CZ" sz="2200" b="1" dirty="0" smtClean="0">
                <a:solidFill>
                  <a:schemeClr val="tx1"/>
                </a:solidFill>
              </a:rPr>
              <a:t>Institucionální zajištění</a:t>
            </a:r>
            <a:r>
              <a:rPr lang="cs-CZ" altLang="cs-CZ" sz="2200" dirty="0" smtClean="0">
                <a:solidFill>
                  <a:schemeClr val="tx1"/>
                </a:solidFill>
              </a:rPr>
              <a:t> duševních poruch</a:t>
            </a:r>
          </a:p>
        </p:txBody>
      </p:sp>
    </p:spTree>
    <p:extLst>
      <p:ext uri="{BB962C8B-B14F-4D97-AF65-F5344CB8AC3E}">
        <p14:creationId xmlns:p14="http://schemas.microsoft.com/office/powerpoint/2010/main" xmlns="" val="38570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4812"/>
            <a:ext cx="8281987" cy="4536355"/>
          </a:xfrm>
        </p:spPr>
        <p:txBody>
          <a:bodyPr rtlCol="0">
            <a:normAutofit fontScale="92500"/>
          </a:bodyPr>
          <a:lstStyle/>
          <a:p>
            <a:pPr algn="l">
              <a:defRPr/>
            </a:pPr>
            <a:r>
              <a:rPr lang="cs-CZ" altLang="cs-CZ" sz="28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Typy sebevražd podle E. </a:t>
            </a:r>
            <a:r>
              <a:rPr lang="cs-CZ" altLang="cs-CZ" sz="2800" dirty="0" err="1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Durkheima</a:t>
            </a:r>
            <a:endParaRPr lang="cs-CZ" sz="1800" b="1" dirty="0" smtClean="0"/>
          </a:p>
          <a:p>
            <a:pPr algn="l">
              <a:defRPr/>
            </a:pPr>
            <a:r>
              <a:rPr lang="cs-CZ" sz="2100" i="1" dirty="0" smtClean="0">
                <a:solidFill>
                  <a:schemeClr val="tx1"/>
                </a:solidFill>
              </a:rPr>
              <a:t>(</a:t>
            </a:r>
            <a:r>
              <a:rPr lang="cs-CZ" sz="2100" i="1" dirty="0" smtClean="0">
                <a:solidFill>
                  <a:schemeClr val="tx1"/>
                </a:solidFill>
              </a:rPr>
              <a:t>podle </a:t>
            </a:r>
            <a:r>
              <a:rPr lang="cs-CZ" sz="2100" i="1" dirty="0" smtClean="0">
                <a:solidFill>
                  <a:schemeClr val="tx1"/>
                </a:solidFill>
              </a:rPr>
              <a:t>síly skupinové koheze (integrace do skupiny) anebo sociální kontroly (regulace společností) (</a:t>
            </a:r>
            <a:r>
              <a:rPr lang="cs-CZ" sz="2100" i="1" dirty="0" err="1" smtClean="0">
                <a:solidFill>
                  <a:schemeClr val="tx1"/>
                </a:solidFill>
              </a:rPr>
              <a:t>Durkheim</a:t>
            </a:r>
            <a:r>
              <a:rPr lang="cs-CZ" sz="2100" i="1" dirty="0" smtClean="0">
                <a:solidFill>
                  <a:schemeClr val="tx1"/>
                </a:solidFill>
              </a:rPr>
              <a:t>, É. - La </a:t>
            </a:r>
            <a:r>
              <a:rPr lang="cs-CZ" sz="2100" i="1" dirty="0" err="1" smtClean="0">
                <a:solidFill>
                  <a:schemeClr val="tx1"/>
                </a:solidFill>
              </a:rPr>
              <a:t>Suicide</a:t>
            </a:r>
            <a:r>
              <a:rPr lang="cs-CZ" sz="2100" i="1" dirty="0" smtClean="0">
                <a:solidFill>
                  <a:schemeClr val="tx1"/>
                </a:solidFill>
              </a:rPr>
              <a:t> 1897) </a:t>
            </a:r>
            <a:endParaRPr lang="cs-CZ" sz="2100" i="1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endParaRPr lang="cs-CZ" sz="1600" cap="all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anomická sebevražda </a:t>
            </a:r>
            <a:r>
              <a:rPr lang="cs-CZ" sz="1800" dirty="0" smtClean="0">
                <a:solidFill>
                  <a:schemeClr val="tx1"/>
                </a:solidFill>
              </a:rPr>
              <a:t>= způsobena zpřetrháním </a:t>
            </a:r>
            <a:r>
              <a:rPr lang="cs-CZ" sz="1800" dirty="0" smtClean="0">
                <a:solidFill>
                  <a:schemeClr val="tx1"/>
                </a:solidFill>
              </a:rPr>
              <a:t>vazeb </a:t>
            </a:r>
            <a:r>
              <a:rPr lang="cs-CZ" sz="1800" dirty="0" smtClean="0">
                <a:solidFill>
                  <a:schemeClr val="tx1"/>
                </a:solidFill>
              </a:rPr>
              <a:t>jedince se </a:t>
            </a:r>
            <a:r>
              <a:rPr lang="cs-CZ" sz="1800" dirty="0" smtClean="0">
                <a:solidFill>
                  <a:schemeClr val="tx1"/>
                </a:solidFill>
              </a:rPr>
              <a:t>společností, </a:t>
            </a:r>
            <a:r>
              <a:rPr lang="cs-CZ" sz="1800" dirty="0" smtClean="0">
                <a:solidFill>
                  <a:schemeClr val="tx1"/>
                </a:solidFill>
              </a:rPr>
              <a:t>neschopnost </a:t>
            </a:r>
            <a:r>
              <a:rPr lang="cs-CZ" sz="1800" dirty="0" smtClean="0">
                <a:solidFill>
                  <a:schemeClr val="tx1"/>
                </a:solidFill>
              </a:rPr>
              <a:t>dovolat se práva a norem, které zajišťují chod společnosti </a:t>
            </a:r>
            <a:r>
              <a:rPr lang="cs-CZ" sz="1800" i="1" dirty="0" smtClean="0">
                <a:solidFill>
                  <a:schemeClr val="tx1"/>
                </a:solidFill>
              </a:rPr>
              <a:t>(lidé mají pocit, že dříve jasná a závazná pravidla již neplatí a není možné dovolat se možnosti jejich vynucení, rozpadá se hodnotový a normativní systém a snižuje se tak koheze skupiny)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altruistická sebevražda </a:t>
            </a:r>
            <a:r>
              <a:rPr lang="cs-CZ" sz="1800" dirty="0" smtClean="0">
                <a:solidFill>
                  <a:schemeClr val="tx1"/>
                </a:solidFill>
              </a:rPr>
              <a:t>= sebeobětování, když je příliš silná identifikace </a:t>
            </a:r>
            <a:r>
              <a:rPr lang="cs-CZ" sz="1800" dirty="0" smtClean="0">
                <a:solidFill>
                  <a:schemeClr val="tx1"/>
                </a:solidFill>
              </a:rPr>
              <a:t>se skupinou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smtClean="0">
                <a:solidFill>
                  <a:schemeClr val="tx1"/>
                </a:solidFill>
              </a:rPr>
              <a:t>jedinec má pocit, že blaho celé společnosti je víc, než jeho osobní </a:t>
            </a:r>
            <a:r>
              <a:rPr lang="cs-CZ" sz="1800" i="1" dirty="0" smtClean="0">
                <a:solidFill>
                  <a:schemeClr val="tx1"/>
                </a:solidFill>
              </a:rPr>
              <a:t>blaho)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egoistická sebevražda </a:t>
            </a:r>
            <a:r>
              <a:rPr lang="cs-CZ" sz="1800" dirty="0" smtClean="0">
                <a:solidFill>
                  <a:schemeClr val="tx1"/>
                </a:solidFill>
              </a:rPr>
              <a:t>= nastává, když je nedostatečná vazba </a:t>
            </a:r>
            <a:r>
              <a:rPr lang="cs-CZ" sz="1800" dirty="0" smtClean="0">
                <a:solidFill>
                  <a:schemeClr val="tx1"/>
                </a:solidFill>
              </a:rPr>
              <a:t>mezi jedincem a </a:t>
            </a:r>
            <a:r>
              <a:rPr lang="cs-CZ" sz="1800" dirty="0" smtClean="0">
                <a:solidFill>
                  <a:schemeClr val="tx1"/>
                </a:solidFill>
              </a:rPr>
              <a:t>společností </a:t>
            </a:r>
            <a:r>
              <a:rPr lang="cs-CZ" sz="1800" i="1" dirty="0" smtClean="0">
                <a:solidFill>
                  <a:schemeClr val="tx1"/>
                </a:solidFill>
              </a:rPr>
              <a:t>(sebevrah </a:t>
            </a:r>
            <a:r>
              <a:rPr lang="cs-CZ" sz="1800" i="1" dirty="0" smtClean="0">
                <a:solidFill>
                  <a:schemeClr val="tx1"/>
                </a:solidFill>
              </a:rPr>
              <a:t>již nenachází smysl života a více se nechce podílet na fungování </a:t>
            </a:r>
            <a:r>
              <a:rPr lang="cs-CZ" sz="1800" i="1" dirty="0" smtClean="0">
                <a:solidFill>
                  <a:schemeClr val="tx1"/>
                </a:solidFill>
              </a:rPr>
              <a:t>společnosti)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fatalistická sebevražda </a:t>
            </a:r>
            <a:r>
              <a:rPr lang="cs-CZ" sz="1800" dirty="0" smtClean="0">
                <a:solidFill>
                  <a:schemeClr val="tx1"/>
                </a:solidFill>
              </a:rPr>
              <a:t>= málo </a:t>
            </a:r>
            <a:r>
              <a:rPr lang="cs-CZ" sz="1800" dirty="0" smtClean="0">
                <a:solidFill>
                  <a:schemeClr val="tx1"/>
                </a:solidFill>
              </a:rPr>
              <a:t>rozšířený typ sebevraždy páchaný otroky anebo velmi mladými manželi v důsledku </a:t>
            </a:r>
            <a:r>
              <a:rPr lang="cs-CZ" sz="1800" dirty="0" smtClean="0">
                <a:solidFill>
                  <a:schemeClr val="tx1"/>
                </a:solidFill>
              </a:rPr>
              <a:t>nadměrné vnější kontroly  </a:t>
            </a:r>
            <a:r>
              <a:rPr lang="cs-CZ" sz="1800" i="1" dirty="0" smtClean="0">
                <a:solidFill>
                  <a:schemeClr val="tx1"/>
                </a:solidFill>
              </a:rPr>
              <a:t>(nucený sňatek)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700" b="1" u="sng" dirty="0" smtClean="0">
              <a:solidFill>
                <a:srgbClr val="FFC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15616" y="5013176"/>
          <a:ext cx="7128396" cy="1585914"/>
        </p:xfrm>
        <a:graphic>
          <a:graphicData uri="http://schemas.openxmlformats.org/drawingml/2006/table">
            <a:tbl>
              <a:tblPr/>
              <a:tblGrid>
                <a:gridCol w="2376132"/>
                <a:gridCol w="2376132"/>
                <a:gridCol w="237613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sociální integrace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(se skupinou)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sociální regulace (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kontrola společností)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příliš silná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Altruistická</a:t>
                      </a: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fatalistická</a:t>
                      </a: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příliš slabá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Egoistická</a:t>
                      </a: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anomická</a:t>
                      </a:r>
                    </a:p>
                  </a:txBody>
                  <a:tcPr marL="63177" marR="63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4812"/>
            <a:ext cx="8281987" cy="56164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Motivy sebevražd u jednotlivých </a:t>
            </a:r>
            <a:r>
              <a:rPr lang="cs-CZ" altLang="cs-CZ" sz="2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skupin</a:t>
            </a:r>
            <a:endParaRPr lang="cs-CZ" altLang="cs-CZ" sz="2600" dirty="0" smtClean="0">
              <a:solidFill>
                <a:srgbClr val="7030A0"/>
              </a:solidFill>
              <a:latin typeface="Impact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u="sng" dirty="0" smtClean="0">
              <a:solidFill>
                <a:schemeClr val="tx1"/>
              </a:solidFill>
            </a:endParaRP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u dětí </a:t>
            </a:r>
            <a:r>
              <a:rPr lang="cs-CZ" sz="2400" dirty="0" smtClean="0">
                <a:solidFill>
                  <a:schemeClr val="tx1"/>
                </a:solidFill>
              </a:rPr>
              <a:t>jsou </a:t>
            </a:r>
            <a:r>
              <a:rPr lang="cs-CZ" sz="2400" dirty="0" smtClean="0">
                <a:solidFill>
                  <a:schemeClr val="tx1"/>
                </a:solidFill>
              </a:rPr>
              <a:t>nejčetnějším motivem rodinné problémy, nemoc a tělesná vada, pracovní a školní problémy (především obava před špatnými známkami či šikana), erotické důvody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mladiství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žijí poprvé daleko od domova, mají nové problémy, chtějí být nejlepšími studenty, jsou osamocení, mají strach z navazování nových vztahů, jsou nerozhodní ve volbě kariéry. </a:t>
            </a:r>
          </a:p>
          <a:p>
            <a:pPr marL="358775" lvl="0" indent="-358775" algn="l" hangingPunct="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u dospělých osob  </a:t>
            </a:r>
            <a:r>
              <a:rPr lang="cs-CZ" sz="2400" dirty="0" smtClean="0">
                <a:solidFill>
                  <a:schemeClr val="tx1"/>
                </a:solidFill>
              </a:rPr>
              <a:t>bývají </a:t>
            </a:r>
            <a:r>
              <a:rPr lang="cs-CZ" sz="2400" dirty="0" smtClean="0">
                <a:solidFill>
                  <a:schemeClr val="tx1"/>
                </a:solidFill>
              </a:rPr>
              <a:t>nejčastějšími příčinami konflikty v povolání, ekonomické problémy a strach před trestem; ženskými motivy jsou mezilidské vztahy, přátelství, láska, manželství</a:t>
            </a:r>
          </a:p>
          <a:p>
            <a:pPr marL="361950" indent="-3619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 </a:t>
            </a:r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8856663" cy="5302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500" b="0" dirty="0" smtClean="0">
                <a:solidFill>
                  <a:srgbClr val="7030A0"/>
                </a:solidFill>
                <a:latin typeface="Impact" pitchFamily="34" charset="0"/>
              </a:rPr>
              <a:t>7. Závažnost výskytu duševních poruch a sebevražd</a:t>
            </a:r>
            <a:endParaRPr lang="en-US" sz="2500" b="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281988" cy="3887787"/>
          </a:xfrm>
        </p:spPr>
        <p:txBody>
          <a:bodyPr rtlCol="0">
            <a:noAutofit/>
          </a:bodyPr>
          <a:lstStyle/>
          <a:p>
            <a:pPr marL="266700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cap="all" dirty="0" smtClean="0">
              <a:solidFill>
                <a:schemeClr val="tx1"/>
              </a:solidFill>
            </a:endParaRPr>
          </a:p>
          <a:p>
            <a:pPr marL="266700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cap="all" dirty="0" smtClean="0">
                <a:solidFill>
                  <a:schemeClr val="tx1"/>
                </a:solidFill>
              </a:rPr>
              <a:t>Český statistický úřad (ČSÚ)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266700" algn="l" eaLnBrk="1" fontAlgn="auto" hangingPunct="1">
              <a:spcAft>
                <a:spcPts val="0"/>
              </a:spcAft>
              <a:defRPr/>
            </a:pPr>
            <a:r>
              <a:rPr lang="cs-CZ" sz="2400" i="1" dirty="0" smtClean="0">
                <a:solidFill>
                  <a:schemeClr val="tx1"/>
                </a:solidFill>
              </a:rPr>
              <a:t>(</a:t>
            </a:r>
            <a:r>
              <a:rPr lang="cs-CZ" sz="2400" i="1" dirty="0" smtClean="0">
                <a:solidFill>
                  <a:schemeClr val="tx1"/>
                </a:solidFill>
              </a:rPr>
              <a:t>list Hlášení o úmrtí -sebevraždy podle pohlaví, věku, způsobu provedení, měsíců, dnů v týdnu, ve vybraných dnech a podle územního uspořádání)</a:t>
            </a:r>
          </a:p>
          <a:p>
            <a:pPr marL="266700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cap="all" dirty="0" smtClean="0">
                <a:solidFill>
                  <a:schemeClr val="tx1"/>
                </a:solidFill>
              </a:rPr>
              <a:t>Ústav </a:t>
            </a:r>
            <a:r>
              <a:rPr lang="cs-CZ" sz="2400" b="1" cap="all" dirty="0" smtClean="0">
                <a:solidFill>
                  <a:schemeClr val="tx1"/>
                </a:solidFill>
              </a:rPr>
              <a:t>zdravotnických informací a statistiky ČR (ÚZIS)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</a:p>
          <a:p>
            <a:pPr marL="358775" indent="-15875" algn="l" eaLnBrk="1" fontAlgn="auto" hangingPunct="1">
              <a:spcAft>
                <a:spcPts val="0"/>
              </a:spcAft>
              <a:defRPr/>
            </a:pPr>
            <a:r>
              <a:rPr lang="cs-CZ" sz="2400" i="1" dirty="0" smtClean="0">
                <a:solidFill>
                  <a:schemeClr val="tx1"/>
                </a:solidFill>
              </a:rPr>
              <a:t>(data za roky 2000-2013 </a:t>
            </a:r>
            <a:r>
              <a:rPr lang="cs-CZ" sz="2400" i="1" dirty="0" smtClean="0">
                <a:solidFill>
                  <a:schemeClr val="tx1"/>
                </a:solidFill>
              </a:rPr>
              <a:t>podle hlášení psychiatrickými </a:t>
            </a:r>
            <a:r>
              <a:rPr lang="cs-CZ" sz="2400" i="1" dirty="0" smtClean="0">
                <a:solidFill>
                  <a:schemeClr val="tx1"/>
                </a:solidFill>
              </a:rPr>
              <a:t>zařízeními)</a:t>
            </a:r>
            <a:endParaRPr lang="cs-CZ" sz="2400" i="1" dirty="0" smtClean="0">
              <a:solidFill>
                <a:schemeClr val="tx1"/>
              </a:solidFill>
            </a:endParaRPr>
          </a:p>
          <a:p>
            <a:pPr marL="266700" lvl="1" indent="-2667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cap="all" dirty="0" smtClean="0">
                <a:solidFill>
                  <a:schemeClr val="tx1"/>
                </a:solidFill>
              </a:rPr>
              <a:t>Kapesní </a:t>
            </a:r>
            <a:r>
              <a:rPr lang="cs-CZ" sz="2400" b="1" cap="all" dirty="0" smtClean="0">
                <a:solidFill>
                  <a:schemeClr val="tx1"/>
                </a:solidFill>
              </a:rPr>
              <a:t>ročenka kriminalistiky (KRK)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i="1" dirty="0" smtClean="0">
                <a:solidFill>
                  <a:schemeClr val="tx1"/>
                </a:solidFill>
              </a:rPr>
              <a:t>(nejmenší počet sebevražd, evidovány pouze Policii nahlášené </a:t>
            </a:r>
            <a:r>
              <a:rPr lang="cs-CZ" sz="2400" i="1" dirty="0" smtClean="0">
                <a:solidFill>
                  <a:schemeClr val="tx1"/>
                </a:solidFill>
              </a:rPr>
              <a:t>případy)</a:t>
            </a:r>
            <a:endParaRPr lang="cs-CZ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8856663" cy="5302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500" b="0" dirty="0" smtClean="0">
                <a:solidFill>
                  <a:srgbClr val="7030A0"/>
                </a:solidFill>
                <a:latin typeface="Impact" pitchFamily="34" charset="0"/>
              </a:rPr>
              <a:t>Trendy v sebevražednosti v ČR v letech 2009-2013</a:t>
            </a:r>
            <a:endParaRPr lang="en-US" sz="2500" b="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281988" cy="5039766"/>
          </a:xfrm>
        </p:spPr>
        <p:txBody>
          <a:bodyPr rtlCol="0">
            <a:noAutofit/>
          </a:bodyPr>
          <a:lstStyle/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 </a:t>
            </a:r>
            <a:r>
              <a:rPr lang="cs-CZ" sz="2400" dirty="0" smtClean="0">
                <a:solidFill>
                  <a:schemeClr val="tx1"/>
                </a:solidFill>
              </a:rPr>
              <a:t>roce 2012 si vzalo v ČR život 1647 lidí, téměř </a:t>
            </a:r>
            <a:r>
              <a:rPr lang="cs-CZ" sz="2400" b="1" dirty="0" smtClean="0">
                <a:solidFill>
                  <a:schemeClr val="tx1"/>
                </a:solidFill>
              </a:rPr>
              <a:t>o 300 osob více než v roce 2007</a:t>
            </a:r>
            <a:r>
              <a:rPr lang="cs-CZ" sz="2400" dirty="0" smtClean="0">
                <a:solidFill>
                  <a:schemeClr val="tx1"/>
                </a:solidFill>
              </a:rPr>
              <a:t>, kdy odborníci zaznamenali nejnižší počet sebevražd (</a:t>
            </a:r>
            <a:r>
              <a:rPr lang="cs-CZ" sz="2400" dirty="0" err="1" smtClean="0">
                <a:solidFill>
                  <a:schemeClr val="tx1"/>
                </a:solidFill>
              </a:rPr>
              <a:t>Freepress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Nejčastější </a:t>
            </a:r>
            <a:r>
              <a:rPr lang="cs-CZ" sz="2400" dirty="0" smtClean="0">
                <a:solidFill>
                  <a:schemeClr val="tx1"/>
                </a:solidFill>
              </a:rPr>
              <a:t>způsob sebevraždy je </a:t>
            </a:r>
            <a:r>
              <a:rPr lang="cs-CZ" sz="2400" b="1" dirty="0" smtClean="0">
                <a:solidFill>
                  <a:schemeClr val="tx1"/>
                </a:solidFill>
              </a:rPr>
              <a:t>oběšení </a:t>
            </a:r>
            <a:r>
              <a:rPr lang="cs-CZ" sz="2400" dirty="0" smtClean="0">
                <a:solidFill>
                  <a:schemeClr val="tx1"/>
                </a:solidFill>
              </a:rPr>
              <a:t>(dvě třetiny mužů/66% a téměř polovina žen/45% v letech 2009-2013), u mužů následuje zastřelení (12%), otrava a skok z výšky, u žen otrava (21%)nebo skok z výšky (16%) (</a:t>
            </a:r>
            <a:r>
              <a:rPr lang="cs-CZ" sz="2400" dirty="0" err="1" smtClean="0">
                <a:solidFill>
                  <a:schemeClr val="tx1"/>
                </a:solidFill>
              </a:rPr>
              <a:t>Freepress</a:t>
            </a:r>
            <a:r>
              <a:rPr lang="cs-CZ" sz="2400" dirty="0" smtClean="0">
                <a:solidFill>
                  <a:schemeClr val="tx1"/>
                </a:solidFill>
              </a:rPr>
              <a:t> 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Počet </a:t>
            </a:r>
            <a:r>
              <a:rPr lang="cs-CZ" sz="2400" dirty="0" smtClean="0">
                <a:solidFill>
                  <a:schemeClr val="tx1"/>
                </a:solidFill>
              </a:rPr>
              <a:t>sebevražd </a:t>
            </a:r>
            <a:r>
              <a:rPr lang="cs-CZ" sz="2400" b="1" dirty="0" smtClean="0">
                <a:solidFill>
                  <a:schemeClr val="tx1"/>
                </a:solidFill>
              </a:rPr>
              <a:t>přibývá s věkem</a:t>
            </a:r>
            <a:r>
              <a:rPr lang="cs-CZ" sz="2400" dirty="0" smtClean="0">
                <a:solidFill>
                  <a:schemeClr val="tx1"/>
                </a:solidFill>
              </a:rPr>
              <a:t>: u mužů je to v posledních letech 50-59 let u žen 45-54 let (ČSÚ 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Výrazně </a:t>
            </a:r>
            <a:r>
              <a:rPr lang="cs-CZ" sz="2400" dirty="0" smtClean="0">
                <a:solidFill>
                  <a:schemeClr val="tx1"/>
                </a:solidFill>
              </a:rPr>
              <a:t>vyšší je </a:t>
            </a:r>
            <a:r>
              <a:rPr lang="cs-CZ" sz="2400" b="1" dirty="0" smtClean="0">
                <a:solidFill>
                  <a:schemeClr val="tx1"/>
                </a:solidFill>
              </a:rPr>
              <a:t>počet sebevražd mužů </a:t>
            </a:r>
            <a:r>
              <a:rPr lang="cs-CZ" sz="2400" dirty="0" smtClean="0">
                <a:solidFill>
                  <a:schemeClr val="tx1"/>
                </a:solidFill>
              </a:rPr>
              <a:t>než žen. V letech 2009-2013 na jednu sebevraždu ženy připadlo pět sebevražd mužů (zemřelo celkem 7 775 osob, z toho 6 473 mužů a 1 302 žen) (ČSÚ 2014). </a:t>
            </a:r>
            <a:br>
              <a:rPr lang="cs-CZ" sz="2400" dirty="0" smtClean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281988" cy="5255790"/>
          </a:xfrm>
        </p:spPr>
        <p:txBody>
          <a:bodyPr rtlCol="0">
            <a:noAutofit/>
          </a:bodyPr>
          <a:lstStyle/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Nejčastěji </a:t>
            </a:r>
            <a:r>
              <a:rPr lang="cs-CZ" sz="2400" dirty="0" smtClean="0">
                <a:solidFill>
                  <a:schemeClr val="tx1"/>
                </a:solidFill>
              </a:rPr>
              <a:t>jde o </a:t>
            </a:r>
            <a:r>
              <a:rPr lang="cs-CZ" sz="2400" b="1" dirty="0" smtClean="0">
                <a:solidFill>
                  <a:schemeClr val="tx1"/>
                </a:solidFill>
              </a:rPr>
              <a:t>SOŠ vzdělané bez maturity </a:t>
            </a:r>
            <a:r>
              <a:rPr lang="cs-CZ" sz="2400" dirty="0" smtClean="0">
                <a:solidFill>
                  <a:schemeClr val="tx1"/>
                </a:solidFill>
              </a:rPr>
              <a:t>(více než polovina sebevražd, nejméně VŠ vzdělaní) (</a:t>
            </a:r>
            <a:r>
              <a:rPr lang="cs-CZ" sz="2400" dirty="0" err="1" smtClean="0">
                <a:solidFill>
                  <a:schemeClr val="tx1"/>
                </a:solidFill>
              </a:rPr>
              <a:t>Freepress</a:t>
            </a:r>
            <a:r>
              <a:rPr lang="cs-CZ" sz="2400" dirty="0" smtClean="0">
                <a:solidFill>
                  <a:schemeClr val="tx1"/>
                </a:solidFill>
              </a:rPr>
              <a:t> 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Nejmenší </a:t>
            </a:r>
            <a:r>
              <a:rPr lang="cs-CZ" sz="2400" dirty="0" smtClean="0">
                <a:solidFill>
                  <a:schemeClr val="tx1"/>
                </a:solidFill>
              </a:rPr>
              <a:t>sebevražednost mezi 2000-2010 </a:t>
            </a:r>
            <a:r>
              <a:rPr lang="cs-CZ" sz="2400" b="1" dirty="0" smtClean="0">
                <a:solidFill>
                  <a:schemeClr val="tx1"/>
                </a:solidFill>
              </a:rPr>
              <a:t>na Vysočině </a:t>
            </a:r>
            <a:r>
              <a:rPr lang="cs-CZ" sz="2400" dirty="0" smtClean="0">
                <a:solidFill>
                  <a:schemeClr val="tx1"/>
                </a:solidFill>
              </a:rPr>
              <a:t>a v </a:t>
            </a:r>
            <a:r>
              <a:rPr lang="cs-CZ" sz="2400" dirty="0" err="1" smtClean="0">
                <a:solidFill>
                  <a:schemeClr val="tx1"/>
                </a:solidFill>
              </a:rPr>
              <a:t>JmK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b="1" dirty="0" smtClean="0">
                <a:solidFill>
                  <a:schemeClr val="tx1"/>
                </a:solidFill>
              </a:rPr>
              <a:t>nejvyšší v Olomouckém kraji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</a:rPr>
              <a:t>Freepress</a:t>
            </a:r>
            <a:r>
              <a:rPr lang="cs-CZ" sz="2400" dirty="0" smtClean="0">
                <a:solidFill>
                  <a:schemeClr val="tx1"/>
                </a:solidFill>
              </a:rPr>
              <a:t> 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Nejvíce </a:t>
            </a:r>
            <a:r>
              <a:rPr lang="cs-CZ" sz="2400" dirty="0" smtClean="0">
                <a:solidFill>
                  <a:schemeClr val="tx1"/>
                </a:solidFill>
              </a:rPr>
              <a:t>sebevražd se odehraje </a:t>
            </a:r>
            <a:r>
              <a:rPr lang="cs-CZ" sz="2400" b="1" dirty="0" smtClean="0">
                <a:solidFill>
                  <a:schemeClr val="tx1"/>
                </a:solidFill>
              </a:rPr>
              <a:t>na jaře, v pondělí či o svátcích </a:t>
            </a:r>
            <a:r>
              <a:rPr lang="cs-CZ" sz="2400" dirty="0" smtClean="0">
                <a:solidFill>
                  <a:schemeClr val="tx1"/>
                </a:solidFill>
              </a:rPr>
              <a:t>(kromě Vánoc). (</a:t>
            </a:r>
            <a:r>
              <a:rPr lang="cs-CZ" sz="2400" dirty="0" err="1" smtClean="0">
                <a:solidFill>
                  <a:schemeClr val="tx1"/>
                </a:solidFill>
              </a:rPr>
              <a:t>Freepress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2014)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Nejčastějšími </a:t>
            </a:r>
            <a:r>
              <a:rPr lang="cs-CZ" sz="2400" dirty="0" smtClean="0">
                <a:solidFill>
                  <a:schemeClr val="tx1"/>
                </a:solidFill>
              </a:rPr>
              <a:t>důvody jsou </a:t>
            </a:r>
            <a:r>
              <a:rPr lang="cs-CZ" sz="2400" b="1" dirty="0" smtClean="0">
                <a:solidFill>
                  <a:schemeClr val="tx1"/>
                </a:solidFill>
              </a:rPr>
              <a:t>dluhy, ztráta zaměstnání, chybějící zázemí nebo minimální vyhlídky na lepší budoucnost </a:t>
            </a:r>
            <a:r>
              <a:rPr lang="cs-CZ" sz="2400" dirty="0" smtClean="0">
                <a:solidFill>
                  <a:schemeClr val="tx1"/>
                </a:solidFill>
              </a:rPr>
              <a:t>(Právo 2014)</a:t>
            </a: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Blíže </a:t>
            </a:r>
            <a:r>
              <a:rPr lang="cs-CZ" sz="2400" dirty="0" err="1" smtClean="0">
                <a:solidFill>
                  <a:schemeClr val="tx1"/>
                </a:solidFill>
              </a:rPr>
              <a:t>čsú</a:t>
            </a:r>
            <a:r>
              <a:rPr lang="cs-CZ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  <a:hlinkClick r:id="rId3"/>
              </a:rPr>
              <a:t>http://notes.</a:t>
            </a:r>
            <a:r>
              <a:rPr lang="cs-CZ" sz="2400" dirty="0" err="1" smtClean="0">
                <a:solidFill>
                  <a:schemeClr val="tx1"/>
                </a:solidFill>
                <a:hlinkClick r:id="rId3"/>
              </a:rPr>
              <a:t>czso.cz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  <a:hlinkClick r:id="rId3"/>
              </a:rPr>
              <a:t>csu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/redakce.</a:t>
            </a:r>
            <a:r>
              <a:rPr lang="cs-CZ" sz="2400" dirty="0" err="1" smtClean="0">
                <a:solidFill>
                  <a:schemeClr val="tx1"/>
                </a:solidFill>
                <a:hlinkClick r:id="rId3"/>
              </a:rPr>
              <a:t>nsf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/i/</a:t>
            </a:r>
            <a:r>
              <a:rPr lang="cs-CZ" sz="2400" dirty="0" err="1" smtClean="0">
                <a:solidFill>
                  <a:schemeClr val="tx1"/>
                </a:solidFill>
                <a:hlinkClick r:id="rId3"/>
              </a:rPr>
              <a:t>sebevrazdy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_</a:t>
            </a:r>
            <a:r>
              <a:rPr lang="cs-CZ" sz="2400" dirty="0" err="1" smtClean="0">
                <a:solidFill>
                  <a:schemeClr val="tx1"/>
                </a:solidFill>
                <a:hlinkClick r:id="rId3"/>
              </a:rPr>
              <a:t>zaj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8856663" cy="5302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500" b="0" dirty="0" smtClean="0">
                <a:solidFill>
                  <a:srgbClr val="7030A0"/>
                </a:solidFill>
                <a:latin typeface="Impact" pitchFamily="34" charset="0"/>
              </a:rPr>
              <a:t>Trendy v sebevražednosti ve světě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281988" cy="5039766"/>
          </a:xfrm>
        </p:spPr>
        <p:txBody>
          <a:bodyPr rtlCol="0">
            <a:noAutofit/>
          </a:bodyPr>
          <a:lstStyle/>
          <a:p>
            <a:pPr marL="358775" indent="-358775" algn="l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Nejvíce </a:t>
            </a:r>
            <a:r>
              <a:rPr lang="cs-CZ" sz="2400" b="1" dirty="0" smtClean="0">
                <a:solidFill>
                  <a:schemeClr val="tx1"/>
                </a:solidFill>
              </a:rPr>
              <a:t>sebevražd lidé páchají v zemích bývalého Sovětského svazu, dalších postkomunistických zemích (Slovinsko, Maďarsko), v Guyaně a v Japonsku a Jižní Koreji</a:t>
            </a:r>
            <a:r>
              <a:rPr lang="cs-CZ" sz="2400" dirty="0" smtClean="0">
                <a:solidFill>
                  <a:schemeClr val="tx1"/>
                </a:solidFill>
              </a:rPr>
              <a:t> - DŮVODY: větší počet ateistů v bývalých komunistických zemích, alkoholismus v Rusku, společenské tlaky na maximální úsilí a </a:t>
            </a:r>
            <a:r>
              <a:rPr lang="cs-CZ" sz="2400" dirty="0" err="1" smtClean="0">
                <a:solidFill>
                  <a:schemeClr val="tx1"/>
                </a:solidFill>
              </a:rPr>
              <a:t>výkonv</a:t>
            </a:r>
            <a:r>
              <a:rPr lang="cs-CZ" sz="2400" dirty="0" smtClean="0">
                <a:solidFill>
                  <a:schemeClr val="tx1"/>
                </a:solidFill>
              </a:rPr>
              <a:t> Jižní Koreji a Japonsku, podnebí (dlouhé zimy bez slunečního svitu způsobující deprese) ve Finsku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</a:t>
            </a:r>
            <a:r>
              <a:rPr lang="cs-CZ" sz="2400" dirty="0" smtClean="0">
                <a:solidFill>
                  <a:schemeClr val="tx1"/>
                </a:solidFill>
              </a:rPr>
              <a:t> </a:t>
            </a:r>
            <a:r>
              <a:rPr lang="cs-CZ" sz="2400" dirty="0" smtClean="0">
                <a:solidFill>
                  <a:schemeClr val="tx1"/>
                </a:solidFill>
              </a:rPr>
              <a:t>ČR stejná </a:t>
            </a:r>
            <a:r>
              <a:rPr lang="cs-CZ" sz="2400" dirty="0" smtClean="0">
                <a:solidFill>
                  <a:schemeClr val="tx1"/>
                </a:solidFill>
              </a:rPr>
              <a:t>sebevražednost jako </a:t>
            </a:r>
            <a:r>
              <a:rPr lang="cs-CZ" sz="2400" b="1" dirty="0" smtClean="0">
                <a:solidFill>
                  <a:schemeClr val="tx1"/>
                </a:solidFill>
              </a:rPr>
              <a:t>v Polsku a Rakousku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Nejmenší </a:t>
            </a:r>
            <a:r>
              <a:rPr lang="cs-CZ" sz="2400" dirty="0" smtClean="0">
                <a:solidFill>
                  <a:schemeClr val="tx1"/>
                </a:solidFill>
              </a:rPr>
              <a:t>sebevražednost je v některých </a:t>
            </a:r>
            <a:r>
              <a:rPr lang="cs-CZ" sz="2400" b="1" dirty="0" smtClean="0">
                <a:solidFill>
                  <a:schemeClr val="tx1"/>
                </a:solidFill>
              </a:rPr>
              <a:t>arabských státech a zemích Karibiku a Střední Ameriky </a:t>
            </a:r>
            <a:r>
              <a:rPr lang="cs-CZ" sz="2400" dirty="0" smtClean="0">
                <a:solidFill>
                  <a:schemeClr val="tx1"/>
                </a:solidFill>
              </a:rPr>
              <a:t>(Jamajka, Sýrie, Egypt, Jordánsko, Honduras)</a:t>
            </a:r>
          </a:p>
          <a:p>
            <a:pPr marL="358775" indent="-358775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Nejvyšší </a:t>
            </a:r>
            <a:r>
              <a:rPr lang="cs-CZ" sz="2400" dirty="0" smtClean="0">
                <a:solidFill>
                  <a:schemeClr val="tx1"/>
                </a:solidFill>
              </a:rPr>
              <a:t>sebevražednost mužů v </a:t>
            </a:r>
            <a:r>
              <a:rPr lang="cs-CZ" sz="2400" b="1" dirty="0" smtClean="0">
                <a:solidFill>
                  <a:schemeClr val="tx1"/>
                </a:solidFill>
              </a:rPr>
              <a:t>Litvě, Bělorusku, Rusku a Polsku</a:t>
            </a:r>
            <a:r>
              <a:rPr lang="cs-CZ" sz="2400" dirty="0" smtClean="0">
                <a:solidFill>
                  <a:schemeClr val="tx1"/>
                </a:solidFill>
              </a:rPr>
              <a:t>, naopak relativně vyšší podíl sebevražd žen v Jižní Koreji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5877272"/>
            <a:ext cx="3528764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1200" dirty="0" smtClean="0">
                <a:solidFill>
                  <a:schemeClr val="tx1"/>
                </a:solidFill>
              </a:rPr>
              <a:t>Zdroj: Kompas (2015)</a:t>
            </a:r>
            <a:endParaRPr lang="cs-CZ" sz="1200" dirty="0" smtClean="0">
              <a:solidFill>
                <a:schemeClr val="tx1"/>
              </a:solidFill>
            </a:endParaRPr>
          </a:p>
          <a:p>
            <a:pPr algn="l"/>
            <a:r>
              <a:rPr lang="cs-CZ" sz="1200" dirty="0" smtClean="0">
                <a:solidFill>
                  <a:schemeClr val="tx1"/>
                </a:solidFill>
                <a:hlinkClick r:id="rId3"/>
              </a:rPr>
              <a:t>http://www.kompas.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estranky.cz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clanky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/statistiky---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obyvatelstvo/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sebevrazdy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staty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suicide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litva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cs-CZ" sz="1200" dirty="0" err="1" smtClean="0">
                <a:solidFill>
                  <a:schemeClr val="tx1"/>
                </a:solidFill>
                <a:hlinkClick r:id="rId3"/>
              </a:rPr>
              <a:t>lithuania.html</a:t>
            </a:r>
            <a:endParaRPr lang="cs-CZ" sz="1200" dirty="0" smtClean="0">
              <a:solidFill>
                <a:schemeClr val="tx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291633" cy="65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4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6672"/>
            <a:ext cx="8281987" cy="6624340"/>
          </a:xfrm>
        </p:spPr>
        <p:txBody>
          <a:bodyPr rtlCol="0">
            <a:normAutofit fontScale="77500" lnSpcReduction="20000"/>
          </a:bodyPr>
          <a:lstStyle/>
          <a:p>
            <a:pPr marL="361950" indent="-361950" algn="l" eaLnBrk="1" fontAlgn="auto" hangingPunct="1">
              <a:spcAft>
                <a:spcPts val="0"/>
              </a:spcAft>
              <a:defRPr/>
            </a:pPr>
            <a:r>
              <a:rPr lang="cs-CZ" sz="3100" b="1" dirty="0">
                <a:solidFill>
                  <a:srgbClr val="7030A0"/>
                </a:solidFill>
              </a:rPr>
              <a:t>Míra úmrtnosti následkem sebevražd </a:t>
            </a:r>
            <a:r>
              <a:rPr lang="cs-CZ" sz="3100" b="1" dirty="0" smtClean="0">
                <a:solidFill>
                  <a:srgbClr val="7030A0"/>
                </a:solidFill>
              </a:rPr>
              <a:t>podle věku (50-54 let)</a:t>
            </a:r>
            <a:endParaRPr lang="cs-CZ" sz="3100" b="1" dirty="0">
              <a:solidFill>
                <a:srgbClr val="7030A0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Zdroj: ČSÚ (2013)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/>
                </a:solidFill>
              </a:rPr>
              <a:t>http://apl.czso.cz/pll/eutab/html.h?ptabkod=tsdph240</a:t>
            </a:r>
            <a:r>
              <a:rPr lang="cs-CZ" sz="1800" cap="all" dirty="0" smtClean="0">
                <a:solidFill>
                  <a:schemeClr val="tx1"/>
                </a:solidFill>
              </a:rPr>
              <a:t> 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buFont typeface="Wingdings" pitchFamily="2" charset="2"/>
              <a:buChar char=""/>
              <a:defRPr/>
            </a:pPr>
            <a:endParaRPr lang="cs-CZ" dirty="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927100"/>
            <a:ext cx="912653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1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513" y="311150"/>
            <a:ext cx="8281987" cy="6192838"/>
          </a:xfrm>
        </p:spPr>
        <p:txBody>
          <a:bodyPr>
            <a:normAutofit lnSpcReduction="10000"/>
          </a:bodyPr>
          <a:lstStyle/>
          <a:p>
            <a:pPr marL="361950" indent="-361950" algn="l" eaLnBrk="1" hangingPunct="1">
              <a:spcBef>
                <a:spcPct val="0"/>
              </a:spcBef>
            </a:pPr>
            <a:r>
              <a:rPr lang="cs-CZ" altLang="cs-CZ" sz="25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25" y="1412875"/>
            <a:ext cx="63468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513" y="311150"/>
            <a:ext cx="8281987" cy="6192838"/>
          </a:xfrm>
        </p:spPr>
        <p:txBody>
          <a:bodyPr>
            <a:normAutofit fontScale="92500" lnSpcReduction="10000"/>
          </a:bodyPr>
          <a:lstStyle/>
          <a:p>
            <a:pPr marL="361950" indent="-361950" algn="l">
              <a:spcBef>
                <a:spcPct val="0"/>
              </a:spcBef>
            </a:pPr>
            <a:r>
              <a:rPr lang="cs-CZ" altLang="cs-CZ" sz="27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63625"/>
            <a:ext cx="4967287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0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281988" cy="935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452438" marR="0" indent="-452438" algn="l" eaLnBrk="1" hangingPunct="1">
              <a:buFontTx/>
              <a:buAutoNum type="arabicPeriod"/>
              <a:defRPr/>
            </a:pPr>
            <a:r>
              <a:rPr lang="cs-CZ" sz="28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DŮVODY, PROČ SE ZABÝVAT DUŠEVNÍMI PORUCHAMI </a:t>
            </a:r>
            <a:br>
              <a:rPr lang="cs-CZ" sz="28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r>
              <a:rPr lang="cs-CZ" sz="28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A SEBEVRAŽDAMI</a:t>
            </a:r>
            <a:endParaRPr lang="en-US" sz="2800" cap="none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8281987" cy="5445125"/>
          </a:xfrm>
        </p:spPr>
        <p:txBody>
          <a:bodyPr rtlCol="0">
            <a:normAutofit fontScale="70000" lnSpcReduction="20000"/>
          </a:bodyPr>
          <a:lstStyle/>
          <a:p>
            <a:pPr marL="685800" indent="-685800" algn="l" eaLnBrk="1" fontAlgn="auto" hangingPunct="1">
              <a:spcAft>
                <a:spcPts val="0"/>
              </a:spcAft>
              <a:buFont typeface="Wingdings 2"/>
              <a:buNone/>
              <a:tabLst>
                <a:tab pos="355600" algn="l"/>
              </a:tabLst>
              <a:defRPr/>
            </a:pPr>
            <a:r>
              <a:rPr lang="cs-CZ" sz="2300" b="1" dirty="0" smtClean="0">
                <a:solidFill>
                  <a:srgbClr val="7030A0"/>
                </a:solidFill>
              </a:rPr>
              <a:t>U duševních poruch:</a:t>
            </a:r>
          </a:p>
          <a:p>
            <a:pPr marL="685800" indent="-685800" algn="l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sz="1600" b="1" i="1" dirty="0" smtClean="0"/>
          </a:p>
          <a:p>
            <a:pPr marL="685800" indent="-685800" algn="l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= osoby s narušenou normalitou některých psychických funkcí </a:t>
            </a:r>
            <a:r>
              <a:rPr lang="cs-CZ" i="1" dirty="0" smtClean="0">
                <a:solidFill>
                  <a:schemeClr val="tx1"/>
                </a:solidFill>
              </a:rPr>
              <a:t>(vnímání, myšlení, paměť, inteligence, vůle) </a:t>
            </a:r>
            <a:r>
              <a:rPr lang="cs-CZ" dirty="0" smtClean="0">
                <a:solidFill>
                  <a:schemeClr val="tx1"/>
                </a:solidFill>
              </a:rPr>
              <a:t>nebo osobnosti </a:t>
            </a:r>
            <a:r>
              <a:rPr lang="cs-CZ" b="1" i="1" dirty="0" smtClean="0">
                <a:solidFill>
                  <a:schemeClr val="tx1"/>
                </a:solidFill>
              </a:rPr>
              <a:t>(normativní zdůvodnění)</a:t>
            </a:r>
          </a:p>
          <a:p>
            <a:pPr marL="685800" indent="-685800" algn="l" eaLnBrk="1" fontAlgn="auto" hangingPunct="1">
              <a:spcAft>
                <a:spcPts val="0"/>
              </a:spcAft>
              <a:buFont typeface="Wingdings 2"/>
              <a:buNone/>
              <a:tabLst>
                <a:tab pos="355600" algn="l"/>
              </a:tabLst>
              <a:defRPr/>
            </a:pPr>
            <a:r>
              <a:rPr lang="cs-CZ" b="1" i="1" dirty="0" smtClean="0">
                <a:solidFill>
                  <a:schemeClr val="tx1"/>
                </a:solidFill>
              </a:rPr>
              <a:t>		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685800" indent="-685800" algn="l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= pobyt v detenčním zařízení prohlubuje identifikaci pacienta s duševním onemocněním </a:t>
            </a:r>
            <a:r>
              <a:rPr lang="cs-CZ" b="1" i="1" dirty="0" smtClean="0">
                <a:solidFill>
                  <a:schemeClr val="tx1"/>
                </a:solidFill>
              </a:rPr>
              <a:t>(etické zdůvodnění)</a:t>
            </a:r>
          </a:p>
          <a:p>
            <a:pPr marL="685800" indent="-685800" algn="l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sz="2300" dirty="0">
              <a:solidFill>
                <a:srgbClr val="7030A0"/>
              </a:solidFill>
            </a:endParaRP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tabLst>
                <a:tab pos="355600" algn="l"/>
              </a:tabLst>
              <a:defRPr/>
            </a:pPr>
            <a:r>
              <a:rPr lang="cs-CZ" sz="2300" b="1" dirty="0">
                <a:solidFill>
                  <a:srgbClr val="7030A0"/>
                </a:solidFill>
              </a:rPr>
              <a:t>U sebevražd:</a:t>
            </a: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tabLst>
                <a:tab pos="355600" algn="l"/>
              </a:tabLst>
              <a:defRPr/>
            </a:pPr>
            <a:endParaRPr lang="cs-CZ" sz="2400" dirty="0" smtClean="0">
              <a:solidFill>
                <a:srgbClr val="FFFF00"/>
              </a:solidFill>
            </a:endParaRP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= po dopravních nehodách druhou nejčastější příčinu smrti /u osob věku 15-34 let / </a:t>
            </a:r>
            <a:r>
              <a:rPr lang="cs-CZ" b="1" i="1" dirty="0" smtClean="0">
                <a:solidFill>
                  <a:schemeClr val="tx1"/>
                </a:solidFill>
              </a:rPr>
              <a:t>(statistické zdůvodnění)</a:t>
            </a: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= projev zoufalství, nevratný akt </a:t>
            </a:r>
            <a:r>
              <a:rPr lang="cs-CZ" b="1" i="1" dirty="0" smtClean="0">
                <a:solidFill>
                  <a:schemeClr val="tx1"/>
                </a:solidFill>
              </a:rPr>
              <a:t>(etické zdůvodnění)</a:t>
            </a: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685800" indent="-6858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= drastické provedení u depresivních sebevražd + sebevražednost dětí a mládeže v ČR po úrazech druhou nejčastější příčinou smrti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b="1" i="1" dirty="0" smtClean="0">
                <a:solidFill>
                  <a:schemeClr val="tx1"/>
                </a:solidFill>
              </a:rPr>
              <a:t>kombinované zdůvodnění)</a:t>
            </a:r>
          </a:p>
          <a:p>
            <a:pPr marL="685800" indent="-685800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dirty="0" smtClean="0"/>
          </a:p>
          <a:p>
            <a:pPr marL="685800" indent="-685800" eaLnBrk="1" fontAlgn="auto" hangingPunct="1">
              <a:spcAft>
                <a:spcPts val="0"/>
              </a:spcAft>
              <a:buFont typeface="Wingdings" pitchFamily="2" charset="2"/>
              <a:buChar char="u"/>
              <a:tabLst>
                <a:tab pos="355600" algn="l"/>
              </a:tabLst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175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513" y="311150"/>
            <a:ext cx="8281987" cy="6192838"/>
          </a:xfrm>
        </p:spPr>
        <p:txBody>
          <a:bodyPr>
            <a:normAutofit fontScale="92500" lnSpcReduction="10000"/>
          </a:bodyPr>
          <a:lstStyle/>
          <a:p>
            <a:pPr marL="361950" indent="-361950" algn="l">
              <a:spcBef>
                <a:spcPct val="0"/>
              </a:spcBef>
            </a:pPr>
            <a:r>
              <a:rPr lang="cs-CZ" altLang="cs-CZ" sz="27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6765925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7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513" y="311150"/>
            <a:ext cx="8281987" cy="6192838"/>
          </a:xfrm>
        </p:spPr>
        <p:txBody>
          <a:bodyPr>
            <a:normAutofit fontScale="92500" lnSpcReduction="10000"/>
          </a:bodyPr>
          <a:lstStyle/>
          <a:p>
            <a:pPr marL="361950" indent="-361950" algn="l">
              <a:spcBef>
                <a:spcPct val="0"/>
              </a:spcBef>
            </a:pPr>
            <a:r>
              <a:rPr lang="cs-CZ" altLang="cs-CZ" sz="27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668972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84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513" y="311150"/>
            <a:ext cx="8281987" cy="6192838"/>
          </a:xfrm>
        </p:spPr>
        <p:txBody>
          <a:bodyPr>
            <a:normAutofit fontScale="92500" lnSpcReduction="10000"/>
          </a:bodyPr>
          <a:lstStyle/>
          <a:p>
            <a:pPr marL="361950" indent="-361950" algn="l" eaLnBrk="1" hangingPunct="1">
              <a:spcBef>
                <a:spcPct val="0"/>
              </a:spcBef>
            </a:pPr>
            <a:r>
              <a:rPr lang="cs-CZ" altLang="cs-CZ" sz="27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8707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0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42938"/>
            <a:ext cx="8281988" cy="6194425"/>
          </a:xfrm>
        </p:spPr>
        <p:txBody>
          <a:bodyPr>
            <a:normAutofit fontScale="92500" lnSpcReduction="20000"/>
          </a:bodyPr>
          <a:lstStyle/>
          <a:p>
            <a:pPr marL="361950" indent="-361950" algn="l">
              <a:lnSpc>
                <a:spcPct val="110000"/>
              </a:lnSpc>
              <a:spcBef>
                <a:spcPct val="0"/>
              </a:spcBef>
            </a:pPr>
            <a:r>
              <a:rPr lang="cs-CZ" altLang="cs-CZ" sz="27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ČR</a:t>
            </a:r>
          </a:p>
          <a:p>
            <a:pPr marL="361950" indent="-361950" eaLnBrk="1" hangingPunct="1">
              <a:spcBef>
                <a:spcPct val="0"/>
              </a:spcBef>
            </a:pPr>
            <a:endParaRPr lang="cs-CZ" altLang="cs-CZ" b="1" u="sng" dirty="0" smtClean="0">
              <a:solidFill>
                <a:srgbClr val="FFC000"/>
              </a:solidFill>
            </a:endParaRPr>
          </a:p>
          <a:p>
            <a:pPr marL="361950" indent="-361950" eaLnBrk="1" hangingPunct="1">
              <a:spcBef>
                <a:spcPct val="0"/>
              </a:spcBef>
            </a:pPr>
            <a:endParaRPr lang="cs-CZ" altLang="cs-CZ" b="1" u="sng" dirty="0" smtClean="0">
              <a:solidFill>
                <a:srgbClr val="FFC000"/>
              </a:solidFill>
            </a:endParaRPr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18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endParaRPr lang="cs-CZ" altLang="cs-CZ" sz="12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cs-CZ" altLang="cs-CZ" sz="1200" dirty="0" smtClean="0"/>
              <a:t>Zdroj: ČSÚ (2011)</a:t>
            </a:r>
          </a:p>
          <a:p>
            <a:pPr marL="361950" indent="-361950" eaLnBrk="1" hangingPunct="1">
              <a:spcBef>
                <a:spcPct val="0"/>
              </a:spcBef>
              <a:buFont typeface="Wingdings" pitchFamily="2" charset="2"/>
              <a:buChar char=""/>
            </a:pPr>
            <a:endParaRPr lang="cs-CZ" altLang="cs-CZ" dirty="0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6527800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7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7850" y="333375"/>
            <a:ext cx="8281988" cy="6480175"/>
          </a:xfrm>
        </p:spPr>
        <p:txBody>
          <a:bodyPr rtlCol="0">
            <a:normAutofit fontScale="70000" lnSpcReduction="20000"/>
          </a:bodyPr>
          <a:lstStyle/>
          <a:p>
            <a:pPr marL="361950" indent="-361950" algn="l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Vybrané charakteristiky sebevražednosti v </a:t>
            </a:r>
            <a:r>
              <a:rPr lang="cs-CZ" altLang="cs-CZ" sz="3600" dirty="0" smtClean="0">
                <a:solidFill>
                  <a:srgbClr val="7030A0"/>
                </a:solidFill>
                <a:latin typeface="Impact" pitchFamily="34" charset="0"/>
                <a:ea typeface="+mj-ea"/>
                <a:cs typeface="+mj-cs"/>
              </a:rPr>
              <a:t>ČR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b="1" u="sng" dirty="0">
              <a:solidFill>
                <a:srgbClr val="FFC000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b="1" u="sng" dirty="0">
              <a:solidFill>
                <a:srgbClr val="FFC000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/>
          </a:p>
          <a:p>
            <a:pPr marL="361950" indent="-3619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 smtClean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endParaRPr lang="cs-CZ" sz="12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cs-CZ" sz="1200" dirty="0" smtClean="0"/>
              <a:t>Zdroj: ČSÚ (2011)</a:t>
            </a:r>
          </a:p>
          <a:p>
            <a:pPr marL="361950" indent="-361950" eaLnBrk="1" fontAlgn="auto" hangingPunct="1">
              <a:spcAft>
                <a:spcPts val="0"/>
              </a:spcAft>
              <a:buFont typeface="Wingdings" pitchFamily="2" charset="2"/>
              <a:buChar char=""/>
              <a:defRPr/>
            </a:pPr>
            <a:endParaRPr lang="cs-CZ" dirty="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5888037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2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611560" y="1484784"/>
            <a:ext cx="77755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cs-CZ" sz="2400" b="1" dirty="0" smtClean="0">
                <a:latin typeface="+mn-lt"/>
              </a:rPr>
              <a:t>Nestátní </a:t>
            </a:r>
            <a:r>
              <a:rPr lang="cs-CZ" sz="2400" b="1" dirty="0" err="1" smtClean="0">
                <a:latin typeface="+mn-lt"/>
              </a:rPr>
              <a:t>organiazce</a:t>
            </a:r>
            <a:r>
              <a:rPr lang="cs-CZ" sz="2400" b="1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pro </a:t>
            </a:r>
            <a:r>
              <a:rPr lang="cs-CZ" sz="2400" dirty="0">
                <a:latin typeface="+mn-lt"/>
              </a:rPr>
              <a:t>drogově závislé Drop-in, K-centrum, terapeutická komunita pro drogově závislé Nová Ves, </a:t>
            </a:r>
            <a:r>
              <a:rPr lang="cs-CZ" sz="2400" dirty="0" err="1">
                <a:latin typeface="+mn-lt"/>
              </a:rPr>
              <a:t>White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Light</a:t>
            </a:r>
            <a:r>
              <a:rPr lang="cs-CZ" sz="2400" dirty="0">
                <a:latin typeface="+mn-lt"/>
              </a:rPr>
              <a:t> aj.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pro dlouhodobě duševně nemocné Asociace komunitních služeb,  ESET-Help , Podané ruce, Práh, Fokus aj.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cs-CZ" sz="2400" u="sng" dirty="0">
              <a:latin typeface="+mn-lt"/>
            </a:endParaRPr>
          </a:p>
          <a:p>
            <a:pPr marL="342900" indent="-342900">
              <a:buFont typeface="Wingdings" pitchFamily="2" charset="2"/>
              <a:buChar char=""/>
              <a:defRPr/>
            </a:pPr>
            <a:endParaRPr lang="cs-CZ" sz="2400" u="sng" dirty="0">
              <a:latin typeface="+mn-lt"/>
            </a:endParaRPr>
          </a:p>
          <a:p>
            <a:pPr marL="342900" indent="-342900">
              <a:defRPr/>
            </a:pPr>
            <a:r>
              <a:rPr lang="cs-CZ" sz="2400" b="1" dirty="0" smtClean="0"/>
              <a:t>S</a:t>
            </a:r>
            <a:r>
              <a:rPr lang="cs-CZ" sz="2400" b="1" dirty="0" smtClean="0">
                <a:latin typeface="+mn-lt"/>
              </a:rPr>
              <a:t>tátní organizace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psychiatrické </a:t>
            </a:r>
            <a:r>
              <a:rPr lang="cs-CZ" sz="2400" dirty="0">
                <a:latin typeface="+mn-lt"/>
              </a:rPr>
              <a:t>léčebny, psychiatrická oddělení lokálních nemocnic, léčebny pro alkoholové a jiné závislosti aj.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856663" cy="530225"/>
          </a:xfrm>
        </p:spPr>
        <p:txBody>
          <a:bodyPr>
            <a:normAutofit/>
          </a:bodyPr>
          <a:lstStyle/>
          <a:p>
            <a:pPr marL="361950" indent="-361950" algn="l">
              <a:lnSpc>
                <a:spcPct val="90000"/>
              </a:lnSpc>
              <a:defRPr/>
            </a:pPr>
            <a:r>
              <a:rPr lang="cs-CZ" sz="2500" b="0" dirty="0" smtClean="0">
                <a:solidFill>
                  <a:schemeClr val="accent4"/>
                </a:solidFill>
                <a:latin typeface="Impact" pitchFamily="34" charset="0"/>
              </a:rPr>
              <a:t>8. </a:t>
            </a:r>
            <a:r>
              <a:rPr lang="cs-CZ" altLang="cs-CZ" sz="2500" dirty="0" smtClean="0">
                <a:solidFill>
                  <a:srgbClr val="7030A0"/>
                </a:solidFill>
                <a:latin typeface="Impact" pitchFamily="34" charset="0"/>
              </a:rPr>
              <a:t>Institucionální zajištění duševních poruch a sebevražd</a:t>
            </a:r>
            <a:endParaRPr lang="en-US" altLang="cs-CZ" sz="25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8421688" cy="687388"/>
          </a:xfrm>
        </p:spPr>
        <p:txBody>
          <a:bodyPr anchorCtr="0"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000" b="1" dirty="0" smtClean="0">
                <a:latin typeface="+mn-lt"/>
                <a:ea typeface="+mn-ea"/>
                <a:cs typeface="+mn-cs"/>
              </a:rPr>
              <a:t>Státní instituce v ČR, které se zabývají problematikou psychiatrických pacientů</a:t>
            </a:r>
            <a:endParaRPr lang="en-US" sz="20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684213" y="1093788"/>
            <a:ext cx="7775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Ministerstvo zdravotnictví - </a:t>
            </a:r>
            <a:r>
              <a:rPr lang="cs-CZ" dirty="0">
                <a:latin typeface="+mn-lt"/>
                <a:hlinkClick r:id="rId3"/>
              </a:rPr>
              <a:t>http://www.</a:t>
            </a:r>
            <a:r>
              <a:rPr lang="cs-CZ" dirty="0" err="1">
                <a:latin typeface="+mn-lt"/>
                <a:hlinkClick r:id="rId3"/>
              </a:rPr>
              <a:t>mzcr.cz</a:t>
            </a:r>
            <a:r>
              <a:rPr lang="cs-CZ" dirty="0">
                <a:latin typeface="+mn-lt"/>
                <a:hlinkClick r:id="rId3"/>
              </a:rPr>
              <a:t>/</a:t>
            </a:r>
            <a:r>
              <a:rPr lang="cs-CZ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Státní ústav pro kontrolu léčiv - </a:t>
            </a:r>
            <a:r>
              <a:rPr lang="cs-CZ" dirty="0">
                <a:latin typeface="+mn-lt"/>
                <a:hlinkClick r:id="rId4"/>
              </a:rPr>
              <a:t>http://www.</a:t>
            </a:r>
            <a:r>
              <a:rPr lang="cs-CZ" dirty="0" err="1">
                <a:latin typeface="+mn-lt"/>
                <a:hlinkClick r:id="rId4"/>
              </a:rPr>
              <a:t>sukl.cz</a:t>
            </a:r>
            <a:r>
              <a:rPr lang="cs-CZ" dirty="0">
                <a:latin typeface="+mn-lt"/>
                <a:hlinkClick r:id="rId4"/>
              </a:rPr>
              <a:t>/</a:t>
            </a:r>
            <a:r>
              <a:rPr lang="cs-CZ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Všeobecná zdravotní pojišťovna - </a:t>
            </a:r>
            <a:r>
              <a:rPr lang="cs-CZ" dirty="0">
                <a:latin typeface="+mn-lt"/>
                <a:hlinkClick r:id="rId5"/>
              </a:rPr>
              <a:t>http://vzp.cz/</a:t>
            </a:r>
            <a:endParaRPr lang="cs-CZ" dirty="0">
              <a:latin typeface="+mn-lt"/>
            </a:endParaRP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468313" y="2060575"/>
            <a:ext cx="8421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70000"/>
              </a:lnSpc>
              <a:defRPr/>
            </a:pPr>
            <a:r>
              <a:rPr lang="cs-CZ" sz="2000" b="1" dirty="0">
                <a:latin typeface="+mn-lt"/>
                <a:cs typeface="+mn-cs"/>
              </a:rPr>
              <a:t>Instituce v ČR a zahraničí, které se zabývají duševními poruchami v rámci psychiatrie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755650" y="2875585"/>
            <a:ext cx="77755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>
                <a:latin typeface="+mn-lt"/>
              </a:rPr>
              <a:t>Česká lékařská společnost JEP - </a:t>
            </a:r>
            <a:r>
              <a:rPr lang="cs-CZ" sz="1600" dirty="0">
                <a:latin typeface="+mn-lt"/>
                <a:hlinkClick r:id="rId6"/>
              </a:rPr>
              <a:t>http://www.</a:t>
            </a:r>
            <a:r>
              <a:rPr lang="cs-CZ" sz="1600" dirty="0" err="1">
                <a:latin typeface="+mn-lt"/>
                <a:hlinkClick r:id="rId6"/>
              </a:rPr>
              <a:t>cls.cz</a:t>
            </a:r>
            <a:r>
              <a:rPr lang="cs-CZ" sz="1600" dirty="0">
                <a:latin typeface="+mn-lt"/>
                <a:hlinkClick r:id="rId6"/>
              </a:rPr>
              <a:t>/CLS8.htm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>
                <a:latin typeface="+mn-lt"/>
              </a:rPr>
              <a:t>Česká </a:t>
            </a:r>
            <a:r>
              <a:rPr lang="cs-CZ" sz="1600" dirty="0" err="1">
                <a:latin typeface="+mn-lt"/>
              </a:rPr>
              <a:t>neuropsychofarmakologická</a:t>
            </a:r>
            <a:r>
              <a:rPr lang="cs-CZ" sz="1600" dirty="0">
                <a:latin typeface="+mn-lt"/>
              </a:rPr>
              <a:t> společnost - </a:t>
            </a:r>
            <a:r>
              <a:rPr lang="cs-CZ" sz="1600" dirty="0">
                <a:latin typeface="+mn-lt"/>
                <a:hlinkClick r:id="rId7"/>
              </a:rPr>
              <a:t>http://www.</a:t>
            </a:r>
            <a:r>
              <a:rPr lang="cs-CZ" sz="1600" dirty="0" err="1">
                <a:latin typeface="+mn-lt"/>
                <a:hlinkClick r:id="rId7"/>
              </a:rPr>
              <a:t>cnps.cz</a:t>
            </a:r>
            <a:r>
              <a:rPr lang="cs-CZ" sz="1600" dirty="0">
                <a:latin typeface="+mn-lt"/>
                <a:hlinkClick r:id="rId7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>
                <a:latin typeface="+mn-lt"/>
              </a:rPr>
              <a:t>Společnost pro biologickou psychiatrii - </a:t>
            </a:r>
            <a:r>
              <a:rPr lang="cs-CZ" sz="1600" dirty="0">
                <a:latin typeface="+mn-lt"/>
                <a:hlinkClick r:id="rId8"/>
              </a:rPr>
              <a:t>http://www.lf1.cuni.cz/~</a:t>
            </a:r>
            <a:r>
              <a:rPr lang="cs-CZ" sz="1600" dirty="0" err="1">
                <a:latin typeface="+mn-lt"/>
                <a:hlinkClick r:id="rId8"/>
              </a:rPr>
              <a:t>zfisar</a:t>
            </a:r>
            <a:r>
              <a:rPr lang="cs-CZ" sz="1600" dirty="0">
                <a:latin typeface="+mn-lt"/>
                <a:hlinkClick r:id="rId8"/>
              </a:rPr>
              <a:t>/</a:t>
            </a:r>
            <a:r>
              <a:rPr lang="cs-CZ" sz="1600" dirty="0" err="1">
                <a:latin typeface="+mn-lt"/>
                <a:hlinkClick r:id="rId8"/>
              </a:rPr>
              <a:t>sbp</a:t>
            </a:r>
            <a:r>
              <a:rPr lang="cs-CZ" sz="1600" dirty="0">
                <a:latin typeface="+mn-lt"/>
                <a:hlinkClick r:id="rId8"/>
              </a:rPr>
              <a:t>/default.</a:t>
            </a:r>
            <a:r>
              <a:rPr lang="cs-CZ" sz="1600" dirty="0" err="1">
                <a:latin typeface="+mn-lt"/>
                <a:hlinkClick r:id="rId8"/>
              </a:rPr>
              <a:t>htm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Health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Organization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9"/>
              </a:rPr>
              <a:t>http://www.</a:t>
            </a:r>
            <a:r>
              <a:rPr lang="cs-CZ" sz="1600" dirty="0" err="1">
                <a:latin typeface="+mn-lt"/>
                <a:hlinkClick r:id="rId9"/>
              </a:rPr>
              <a:t>who.int</a:t>
            </a:r>
            <a:r>
              <a:rPr lang="cs-CZ" sz="1600" dirty="0">
                <a:latin typeface="+mn-lt"/>
                <a:hlinkClick r:id="rId9"/>
              </a:rPr>
              <a:t>/</a:t>
            </a:r>
            <a:r>
              <a:rPr lang="cs-CZ" sz="1600" dirty="0" err="1">
                <a:latin typeface="+mn-lt"/>
                <a:hlinkClick r:id="rId9"/>
              </a:rPr>
              <a:t>home</a:t>
            </a:r>
            <a:r>
              <a:rPr lang="cs-CZ" sz="1600" dirty="0">
                <a:latin typeface="+mn-lt"/>
                <a:hlinkClick r:id="rId9"/>
              </a:rPr>
              <a:t>-</a:t>
            </a:r>
            <a:r>
              <a:rPr lang="cs-CZ" sz="1600" dirty="0" err="1">
                <a:latin typeface="+mn-lt"/>
                <a:hlinkClick r:id="rId9"/>
              </a:rPr>
              <a:t>page</a:t>
            </a:r>
            <a:r>
              <a:rPr lang="cs-CZ" sz="1600" dirty="0">
                <a:latin typeface="+mn-lt"/>
                <a:hlinkClick r:id="rId9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Psychiatric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Association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0"/>
              </a:rPr>
              <a:t>http://www.</a:t>
            </a:r>
            <a:r>
              <a:rPr lang="cs-CZ" sz="1600" dirty="0" err="1">
                <a:latin typeface="+mn-lt"/>
                <a:hlinkClick r:id="rId10"/>
              </a:rPr>
              <a:t>wpanet.org</a:t>
            </a:r>
            <a:r>
              <a:rPr lang="cs-CZ" sz="1600" dirty="0">
                <a:latin typeface="+mn-lt"/>
                <a:hlinkClick r:id="rId10"/>
              </a:rPr>
              <a:t>/</a:t>
            </a:r>
            <a:r>
              <a:rPr lang="cs-CZ" sz="1600" dirty="0" err="1">
                <a:latin typeface="+mn-lt"/>
                <a:hlinkClick r:id="rId10"/>
              </a:rPr>
              <a:t>home.html</a:t>
            </a:r>
            <a:endParaRPr lang="cs-CZ" sz="16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Association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European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Psychiatrists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1"/>
              </a:rPr>
              <a:t>http://www.</a:t>
            </a:r>
            <a:r>
              <a:rPr lang="cs-CZ" sz="1600" dirty="0" err="1">
                <a:latin typeface="+mn-lt"/>
                <a:hlinkClick r:id="rId11"/>
              </a:rPr>
              <a:t>aep.lu</a:t>
            </a:r>
            <a:r>
              <a:rPr lang="cs-CZ" sz="1600" dirty="0">
                <a:latin typeface="+mn-lt"/>
                <a:hlinkClick r:id="rId11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Collegium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Internationale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Neuro</a:t>
            </a:r>
            <a:r>
              <a:rPr lang="cs-CZ" sz="1600" dirty="0">
                <a:latin typeface="+mn-lt"/>
              </a:rPr>
              <a:t>-</a:t>
            </a:r>
            <a:r>
              <a:rPr lang="cs-CZ" sz="1600" dirty="0" err="1">
                <a:latin typeface="+mn-lt"/>
              </a:rPr>
              <a:t>Psychopharmacologicum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2"/>
              </a:rPr>
              <a:t>http://www.</a:t>
            </a:r>
            <a:r>
              <a:rPr lang="cs-CZ" sz="1600" dirty="0" err="1">
                <a:latin typeface="+mn-lt"/>
                <a:hlinkClick r:id="rId12"/>
              </a:rPr>
              <a:t>cinp.org</a:t>
            </a:r>
            <a:r>
              <a:rPr lang="cs-CZ" sz="1600" dirty="0">
                <a:latin typeface="+mn-lt"/>
                <a:hlinkClick r:id="rId12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>
                <a:latin typeface="+mn-lt"/>
              </a:rPr>
              <a:t>Society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Biological</a:t>
            </a:r>
            <a:r>
              <a:rPr lang="cs-CZ" sz="1600" dirty="0">
                <a:latin typeface="+mn-lt"/>
              </a:rPr>
              <a:t> Psychiatry - </a:t>
            </a:r>
            <a:r>
              <a:rPr lang="cs-CZ" sz="1600" dirty="0">
                <a:latin typeface="+mn-lt"/>
                <a:hlinkClick r:id="rId13"/>
              </a:rPr>
              <a:t>http://www.</a:t>
            </a:r>
            <a:r>
              <a:rPr lang="cs-CZ" sz="1600" dirty="0" err="1">
                <a:latin typeface="+mn-lt"/>
                <a:hlinkClick r:id="rId13"/>
              </a:rPr>
              <a:t>sobp.org</a:t>
            </a:r>
            <a:r>
              <a:rPr lang="cs-CZ" sz="1600" dirty="0">
                <a:latin typeface="+mn-lt"/>
                <a:hlinkClick r:id="rId13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The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American</a:t>
            </a:r>
            <a:r>
              <a:rPr lang="cs-CZ" sz="1600" dirty="0">
                <a:latin typeface="+mn-lt"/>
              </a:rPr>
              <a:t> College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Neuropsychopharmacology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4"/>
              </a:rPr>
              <a:t>http://www.</a:t>
            </a:r>
            <a:r>
              <a:rPr lang="cs-CZ" sz="1600" dirty="0" err="1">
                <a:latin typeface="+mn-lt"/>
                <a:hlinkClick r:id="rId14"/>
              </a:rPr>
              <a:t>acnp.org</a:t>
            </a:r>
            <a:r>
              <a:rPr lang="cs-CZ" sz="1600" dirty="0">
                <a:latin typeface="+mn-lt"/>
                <a:hlinkClick r:id="rId14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The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Royal</a:t>
            </a:r>
            <a:r>
              <a:rPr lang="cs-CZ" sz="1600" dirty="0">
                <a:latin typeface="+mn-lt"/>
              </a:rPr>
              <a:t> College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Psychiatrists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5"/>
              </a:rPr>
              <a:t>http://www.</a:t>
            </a:r>
            <a:r>
              <a:rPr lang="cs-CZ" sz="1600" dirty="0" err="1">
                <a:latin typeface="+mn-lt"/>
                <a:hlinkClick r:id="rId15"/>
              </a:rPr>
              <a:t>rcpsych.ac.uk</a:t>
            </a:r>
            <a:r>
              <a:rPr lang="cs-CZ" sz="1600" dirty="0">
                <a:latin typeface="+mn-lt"/>
                <a:hlinkClick r:id="rId15"/>
              </a:rPr>
              <a:t>/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>
                <a:latin typeface="+mn-lt"/>
              </a:rPr>
              <a:t>American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Psychiatric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Association</a:t>
            </a:r>
            <a:r>
              <a:rPr lang="cs-CZ" sz="1600" dirty="0">
                <a:latin typeface="+mn-lt"/>
              </a:rPr>
              <a:t> - </a:t>
            </a:r>
            <a:r>
              <a:rPr lang="cs-CZ" sz="1600" dirty="0">
                <a:latin typeface="+mn-lt"/>
                <a:hlinkClick r:id="rId16"/>
              </a:rPr>
              <a:t>http://www.psych.</a:t>
            </a:r>
            <a:r>
              <a:rPr lang="cs-CZ" sz="1600" dirty="0" err="1">
                <a:latin typeface="+mn-lt"/>
                <a:hlinkClick r:id="rId16"/>
              </a:rPr>
              <a:t>org</a:t>
            </a:r>
            <a:r>
              <a:rPr lang="cs-CZ" dirty="0">
                <a:latin typeface="+mn-lt"/>
                <a:hlinkClick r:id="rId16"/>
              </a:rPr>
              <a:t>/</a:t>
            </a:r>
            <a:r>
              <a:rPr lang="cs-CZ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68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</p:spPr>
        <p:txBody>
          <a:bodyPr anchorCtr="0"/>
          <a:lstStyle/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cs-CZ" sz="2800" b="0" dirty="0" smtClean="0">
                <a:solidFill>
                  <a:srgbClr val="7030A0"/>
                </a:solidFill>
                <a:latin typeface="Impact" pitchFamily="34" charset="0"/>
              </a:rPr>
              <a:t>2. Historie duševních poruch a sebevražd</a:t>
            </a:r>
            <a:endParaRPr lang="en-US" sz="3600" b="0" dirty="0" smtClean="0">
              <a:solidFill>
                <a:srgbClr val="7030A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869454"/>
            <a:ext cx="7272808" cy="5616723"/>
          </a:xfrm>
          <a:noFill/>
        </p:spPr>
        <p:txBody>
          <a:bodyPr>
            <a:normAutofit/>
          </a:bodyPr>
          <a:lstStyle/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 dirty="0" smtClean="0">
                <a:solidFill>
                  <a:schemeClr val="tx1"/>
                </a:solidFill>
              </a:rPr>
              <a:t>M. </a:t>
            </a:r>
            <a:r>
              <a:rPr lang="cs-CZ" altLang="cs-CZ" sz="1800" dirty="0" err="1" smtClean="0">
                <a:solidFill>
                  <a:schemeClr val="tx1"/>
                </a:solidFill>
              </a:rPr>
              <a:t>Foucault</a:t>
            </a:r>
            <a:r>
              <a:rPr lang="cs-CZ" altLang="cs-CZ" sz="1800" dirty="0" smtClean="0">
                <a:solidFill>
                  <a:schemeClr val="tx1"/>
                </a:solidFill>
              </a:rPr>
              <a:t>, 1993, Dějiny šílenství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</a:rPr>
              <a:t>14.- začátek 17. století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b="1" dirty="0" smtClean="0">
                <a:solidFill>
                  <a:schemeClr val="tx1"/>
                </a:solidFill>
              </a:rPr>
              <a:t>Duševní poruchy jako důsledek nadpřirozených sil: potřeba izolovat blázny mimo města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2400" b="1" dirty="0" smtClean="0">
              <a:solidFill>
                <a:schemeClr val="tx1"/>
              </a:solidFill>
            </a:endParaRP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400" dirty="0" smtClean="0">
                <a:solidFill>
                  <a:schemeClr val="tx1"/>
                </a:solidFill>
              </a:rPr>
              <a:t>Blázni slučováni s nemocnými leprou (okolo 19. tisíc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leprosérií</a:t>
            </a:r>
            <a:r>
              <a:rPr lang="cs-CZ" altLang="cs-CZ" sz="2400" dirty="0" smtClean="0">
                <a:solidFill>
                  <a:schemeClr val="tx1"/>
                </a:solidFill>
              </a:rPr>
              <a:t> v Evropě!)</a:t>
            </a: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400" dirty="0" smtClean="0">
                <a:solidFill>
                  <a:schemeClr val="tx1"/>
                </a:solidFill>
              </a:rPr>
              <a:t>Bláznovství projevem hříšného chování lidí, kterým Bůh umožnil, aby si nemocí odpykali své hříchy</a:t>
            </a: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400" dirty="0" smtClean="0">
                <a:solidFill>
                  <a:schemeClr val="tx1"/>
                </a:solidFill>
              </a:rPr>
              <a:t>Řešením vyobcování bláznů a dalších nemocných (na řeckém ostrově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Spinalonga</a:t>
            </a:r>
            <a:r>
              <a:rPr lang="cs-CZ" altLang="cs-CZ" sz="2400" dirty="0" smtClean="0">
                <a:solidFill>
                  <a:schemeClr val="tx1"/>
                </a:solidFill>
              </a:rPr>
              <a:t> malomocní až do r.1957!)</a:t>
            </a: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endParaRPr lang="cs-CZ" alt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Jesus and the Lep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1695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4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8/85/Women_mealtime_st_pancras_work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703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332656"/>
            <a:ext cx="3744416" cy="61206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cs-CZ" altLang="cs-CZ" sz="2000" dirty="0" smtClean="0">
                <a:solidFill>
                  <a:schemeClr val="tx1"/>
                </a:solidFill>
              </a:rPr>
              <a:t>17. století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cs-CZ" altLang="cs-CZ" sz="2000" b="1" dirty="0" smtClean="0">
                <a:solidFill>
                  <a:schemeClr val="tx1"/>
                </a:solidFill>
              </a:rPr>
              <a:t>Duševní poruchy jako infikující hrozba pro společnost: odsouzení bláznů k práci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v internačních budovách-špitálech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cs-CZ" altLang="cs-CZ" sz="2000" b="1" dirty="0" smtClean="0">
              <a:solidFill>
                <a:schemeClr val="tx1"/>
              </a:solidFill>
            </a:endParaRPr>
          </a:p>
          <a:p>
            <a:pPr marL="355600" indent="-355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000" dirty="0" smtClean="0">
                <a:solidFill>
                  <a:schemeClr val="tx1"/>
                </a:solidFill>
              </a:rPr>
              <a:t>Blázni spojováni s tuláky a chudáky putujícími od města k městu: chudí jsou zlem, které může nakazit veřejnost, blázni jsou nestvůry vhodné k ukazování na veřejných prostranstvích</a:t>
            </a:r>
          </a:p>
          <a:p>
            <a:pPr marL="355600" indent="-355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000" dirty="0" smtClean="0">
                <a:solidFill>
                  <a:schemeClr val="tx1"/>
                </a:solidFill>
              </a:rPr>
              <a:t>= Období ekonomické krize v důsledku 30-leté války a hospodářské krize ve Španělsku</a:t>
            </a:r>
          </a:p>
          <a:p>
            <a:pPr marL="355600" indent="-355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000" dirty="0" smtClean="0">
                <a:solidFill>
                  <a:schemeClr val="tx1"/>
                </a:solidFill>
              </a:rPr>
              <a:t>Rozvoj manufaktur a vznik tzv. “špitálů“ - represivních a umravňujících institucí, zapojujících chudé a blázny do pracovních činností (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Zuchthaeusern</a:t>
            </a:r>
            <a:r>
              <a:rPr lang="cs-CZ" altLang="cs-CZ" sz="2000" dirty="0" smtClean="0">
                <a:solidFill>
                  <a:schemeClr val="tx1"/>
                </a:solidFill>
              </a:rPr>
              <a:t> 1620,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homes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correction</a:t>
            </a:r>
            <a:r>
              <a:rPr lang="cs-CZ" altLang="cs-CZ" sz="2000" dirty="0" smtClean="0">
                <a:solidFill>
                  <a:schemeClr val="tx1"/>
                </a:solidFill>
              </a:rPr>
              <a:t> (1576),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workhouses</a:t>
            </a:r>
            <a:r>
              <a:rPr lang="cs-CZ" altLang="cs-CZ" sz="2000" dirty="0" smtClean="0">
                <a:solidFill>
                  <a:schemeClr val="tx1"/>
                </a:solidFill>
              </a:rPr>
              <a:t> (1697)</a:t>
            </a:r>
          </a:p>
          <a:p>
            <a:pPr marL="355600" indent="-355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000" dirty="0" smtClean="0">
                <a:solidFill>
                  <a:schemeClr val="tx1"/>
                </a:solidFill>
              </a:rPr>
              <a:t>V UK ještě do roku 1815 ukazováni zuřiví šílenci na náměstích za poplatek 1 pence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  <p:pic>
        <p:nvPicPr>
          <p:cNvPr id="3076" name="Picture 4" descr="D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046" y="0"/>
            <a:ext cx="5143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0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4664"/>
            <a:ext cx="5400600" cy="6120680"/>
          </a:xfrm>
          <a:noFill/>
        </p:spPr>
        <p:txBody>
          <a:bodyPr>
            <a:normAutofit fontScale="85000" lnSpcReduction="20000"/>
          </a:bodyPr>
          <a:lstStyle/>
          <a:p>
            <a:pPr marL="355600" indent="-355600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i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dirty="0" smtClean="0">
                <a:solidFill>
                  <a:schemeClr val="tx1"/>
                </a:solidFill>
              </a:rPr>
              <a:t>začátek18.století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b="1" dirty="0" smtClean="0">
                <a:solidFill>
                  <a:schemeClr val="tx1"/>
                </a:solidFill>
              </a:rPr>
              <a:t>Duševní poruchy jako projev zvířete v člověku: drezura nemocných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500" i="1" dirty="0" smtClean="0">
                <a:solidFill>
                  <a:schemeClr val="tx1"/>
                </a:solidFill>
              </a:rPr>
              <a:t>(blíže prof. Vencovský – </a:t>
            </a:r>
            <a:r>
              <a:rPr lang="cs-CZ" altLang="cs-CZ" sz="1500" i="1" dirty="0" err="1" smtClean="0">
                <a:solidFill>
                  <a:schemeClr val="tx1"/>
                </a:solidFill>
              </a:rPr>
              <a:t>Psychiatri</a:t>
            </a:r>
            <a:r>
              <a:rPr lang="cs-CZ" altLang="cs-CZ" sz="1500" i="1" dirty="0" smtClean="0">
                <a:solidFill>
                  <a:schemeClr val="tx1"/>
                </a:solidFill>
              </a:rPr>
              <a:t> dávných věků)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1500" i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1500" i="1" dirty="0" smtClean="0">
              <a:solidFill>
                <a:schemeClr val="tx1"/>
              </a:solidFill>
            </a:endParaRP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dirty="0" smtClean="0">
                <a:solidFill>
                  <a:schemeClr val="tx1"/>
                </a:solidFill>
              </a:rPr>
              <a:t>Blázen není v moci vnějších sil, ale zvířete uvnitř těla</a:t>
            </a: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dirty="0" smtClean="0">
                <a:solidFill>
                  <a:schemeClr val="tx1"/>
                </a:solidFill>
              </a:rPr>
              <a:t>Potřeba drezury nehumánními postupy: - zpevňování oslabených nervových vláken pojídáním posilujících prostředků typu smradlavého masa, peří, železných pilin – pročištění zanesených vnitřnosti a představ krevní transfúzí, léky zabraňujícími zkažení typu myrty k balzamování mrtvol, užívání hořkých léků, mýdla, octa – máčení do vody k očištění těla a duše – navrácení rovnováhy těla a duše chůzí, během, otáčivými přístroji, hudbou, tancem, četbou, divadlem</a:t>
            </a:r>
          </a:p>
        </p:txBody>
      </p:sp>
      <p:pic>
        <p:nvPicPr>
          <p:cNvPr id="4098" name="Picture 2" descr="http://usercontent1.hubimg.com/3310244_f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476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6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1" y="620688"/>
            <a:ext cx="4176464" cy="5113337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</a:rPr>
              <a:t>19. století: </a:t>
            </a:r>
            <a:r>
              <a:rPr lang="cs-CZ" altLang="cs-CZ" sz="2400" b="1" dirty="0">
                <a:solidFill>
                  <a:schemeClr val="tx1"/>
                </a:solidFill>
              </a:rPr>
              <a:t>L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éčba fyzickými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b="1" dirty="0" smtClean="0">
                <a:solidFill>
                  <a:schemeClr val="tx1"/>
                </a:solidFill>
              </a:rPr>
              <a:t>a psychickými zásahy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2400" dirty="0" smtClean="0">
              <a:solidFill>
                <a:schemeClr val="tx1"/>
              </a:solidFill>
            </a:endParaRP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400" dirty="0" smtClean="0">
                <a:solidFill>
                  <a:schemeClr val="tx1"/>
                </a:solidFill>
              </a:rPr>
              <a:t>Léčba hudbou, řečí, rozhovorem s pacientem</a:t>
            </a:r>
          </a:p>
          <a:p>
            <a:pPr marL="355600" indent="-3556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cs-CZ" altLang="cs-CZ" sz="2400" dirty="0" smtClean="0">
                <a:solidFill>
                  <a:schemeClr val="tx1"/>
                </a:solidFill>
              </a:rPr>
              <a:t>Nutnost soucitu v důsledku „nového šílenství“ způsobeného pobytem v detenčních zařízeních</a:t>
            </a:r>
          </a:p>
        </p:txBody>
      </p:sp>
      <p:pic>
        <p:nvPicPr>
          <p:cNvPr id="5122" name="Picture 2" descr="https://encrypted-tbn3.gstatic.com/images?q=tbn:ANd9GcQcmbEBgOCS97ukOKFIRXCoZT04JC2B-BbZ2AGNMd7No64m-3WX2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290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SEeBVl_lmBwqJZJ7qLh2rxDwUuVjowel9ePZoAApcbsuYj59M9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168041" cy="33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hQWFRUXGBQVFxgXFxQXFxcVFxQXFxQVFBcYHCggGBwlHBQVITEhJSkrLi4uFx80ODMsNygtLiwBCgoKDg0OGhAQGywkHyQsLCwsLCwsLCwsLCwsLCwsLCwsLCwsLCwsLCwsLCwsLCwsLCwsLCwsLCwsLCwsLCwsLP/AABEIAQIAwwMBIgACEQEDEQH/xAAcAAABBQEBAQAAAAAAAAAAAAAEAAECAwUGBwj/xAA8EAABAwIEAwYDBwMCBwAAAAABAAIRAyEEEjFBBVFhBhMicYGRMqGxFEJSYsHR8AcjkoLhFTNDk6Ky0v/EABgBAAMBAQAAAAAAAAAAAAAAAAABAgME/8QAIxEAAwEAAgICAgMBAAAAAAAAAAERAhIhAzEyQSKRUWFxQv/aAAwDAQACEQMRAD8ACw+DAEwN7R+6IbhQdlJjlcwqOKNE2UigBoFayirmsUmmLJNJDVZHuVJjP5KIplXVwHaCEk1YN5cBsgTFik9saqLr6LSIjsrc8DT6qGbqfcqw05U20Vm8tl1IHLnRq7/Ip6Zf+J2s/E6/ndX92i6NMCCY5LPSaLzCoNdAuf8AJ3zurHsdEAmSebvldFl7QLCSqxe5U5WmGmkRpUyNSSfM/urmsJ3PuUgVOdgq46vRNUIlhH3j7lNlP4ne5VwCkAtooZUoDDzPuU5Yebvcq+Ei1KIdKGs6n3KQZ1PuVcGJZUoBUWefuVCrRDhEuHUOIPyKIyp8iko5yuauZ2UviTH9xw35JLQqteScukn63TrF7jKhiMYr6YUAZVhsLLoWxcSZA2SyIdrleyVLpSL6aJp05QZqwiMPiRKlodNSlQBEELHqtgkckYcXII+aCAkqvG5aTtFtOmTGyT2RZGUGyo4miQeh0TW64DzFQZjFaGqxlPmpgK4iKQDoU2mUxCdjUAWhik1qTAptpHZHIUEAnCl3RCZTyCCUgnA6J8qT0OESEoSylLKUmxwWVOnDE5ap5BDJdWgu0+J3/sUlRiLPcMrj4nXAbFyTuUlg/ZcMWi7+et0c18rJp1EZRdC3GEtoq0EBDCumc5MQQ+FWFDOrmAapgWUqbir6FO/VXUDbqraLYuoevY4EU2hoBVOIqF5HTRWgzqoE36/RPxrui0yICdSDJU+6WzRlUVSnmFZkSyBTGOogHqbasJjTTCnCIx9FoxCf7QqXuDRJsELjMcxrHOFzFucmwhS8jTDcLj8zc2xLo8g4gfSfVWfa/JCUKYa1rRsAJ8hqpOaEuAUMdigo/ah0QrWTYXTOpxtBRxQUL+1hVuxKHgKLijihlFasMx/3ToKv8Rvv1/ZJYuUo5yjURtJ1tVmUgr2VF0vNJpoypgSgKdZXU8SZSgzSbh7dVfSZ0QDMXCIw9eTJKAhoU0UwIbvRzV9OqE7khrRblVjGwod5/IXnn9Re0z2u+z0XFtgajhYmbhgO1rnzHVUmS0d3X43hmHK+vSa78JqMBHoSjKdZrgC1wcDoQZB8iNV8+4XAvqEQIBMSbNmJAnmdBzKP4F2jr4NxDDLZ8THTlnmOR6oqfoI17PdDCaywuz3aKli2ZmmHj4mE+Jp/UcitkglJsaROeqoxOKDRJQ9fHNbbfos/GVy/ySHC3EYovtoOSze8zVabCbAl5n8vw/8AkQnFW4PI/JDUfE+pU2LsjT+Vm/uT7KWr0WujeZUIOtkQzENIgyDzm30Wa1xgSlTcd1KqG4zdoPggt2vZFYivnHiHkRaOnkueY63JI1jzPuqtJhpPaBuqXPA3QQnmnYE+gHfBJskouBSWTXYzkWuKsJUKasAC2ohBym1xlSYB1Voyj+BAxUiUXTB6oZldoRVKuOsdExBTHlFUapWe/FCfCCPNGYLiWQzFtxsUmgrDw4wvGMdig7FVH1W5pe6Re19PTRexnGtcNgNosQvJ+1PBn06tSoPEx1R5kXgO8Qze5H+lCXUFXTQo8TptpGm5p7s2yDeTYE7LH4lgAWCqwEX0JmRzlQ4ViWtlrgC10EAiRmHn5rdw7G1nNpO+EyLWsGkiPUBcyTxuI62lvFZH+m2Kis6m5oIILsx1aRaxjeR7L02rjmgQCT6rlOEcHp4ackkncxMcrbI9z118U+2cdHqGUs1hZVudySZiNktOjSKMdWytLuQPr0Cvw1IsptYbkC/Um7j6kkoXiFTM+mz82c+TIM/5ZB/qRBxJGqXsr0FYd0WKID2rMFeVNtRHRJpOc1QNZqz3vQ1fFAJNgjZGJCrfjQuefjjGqEfjSTqlRw6j7eOaS5I1+qZRBhFOrZTzodjgrWkLYRcJUmtlQFQJxWCcFS6m1ENQYxCTsT1Tgg8KitiQ2wMoCtjCbIU4hKDofiOKZGy4w0fyAucx3apxkU2gDm4SfONB80Hx/FFzwzYfUoAtEKWNVkjWc85nXPOB+i3eEOcYMwQRoNL8gsjheJbScc7c1NwLXD6EdQbrsWcNbRHe03BzDLfIiYnnEfRYebUN/CgTjvFqlPuyxxGZrswIBAc10GCRJGnpHNdD2QP2qiXOd4w4tIFrgAj5ELkO1mJa/uMhMd01x01dabaHwR6BanY7jjMJQqve1xcXAhs/GC0Cm4A6AOY8Ej8YnQJu8KvZn1yhuccrMwsZ3Ak3DR8cc40AtqVj0u0dIm7XN6wD7wZXJcT4hVqvdUqODnOJJP6DkBoOgVvDKReM7hLZiGiSegCq6zmtlrGW4dnSqZqj3DQZWD0GZ3zIH+hGsrWuuIp1BRrZgc3PNZ0mCSDsZn0MdVoP7TARlpkjeSAfSJlWn0ZvPcOlD4KjWxgAtdc9U7QNds5vmAfoU32idNDdHv0Jqew/EYkuOvohK1Q7qtr4Kqqv1RBUd1cc0M7FCVW8IR7kcRU1qeIkA5klRhO7yDMx5N7tIjXZOp4ofIg3GKxuNWKKym3EBaiNoYzqpjFrFGIU+/CANluKTiusbvgnFfqnyFDZc5UOcs84vqmOK6pgA8RfNV382VYKbGtEyDrsh2uKloa1C1y1uF8Tc2m6i42+ITzy5Y9vosphIupxaTzt05lRrKajLzp5dRKheZLoa0kQJi9geQk/NFVcRmpUsty1rmOG9qr3t+TwPRUU3QIEibGCb2OuxsSPUrpOyGLNOq0Mphzidx93I4ESGlw2II5Ja1BJHLVXEwBeVrcLLqeuhsf5su/4rwSm5peKbWVLusADEnMDGuhI/gXn/F+IAOy07kWJ2noseXP8UjfP4/k2W46o1xc2GucNCNADFzc5j9JWY7DEaIanUcHZok31vcow96Pipm/Q7rVZeekyeWdfJEO9I1bI6W/2W3wviGFbRiqKpqZnfCWtGW0XcCJkn2WXSoVaoAYwyfneABPsjOKcAq0Wsz02gfCXNDpmZDqgdzzRItZDa+yX30u/9CH12uvTJLesAjoQCVUXaoOnQfSJLHwYDg21wD4geoO26nTrSM0fpPOB0IPy5qs6pG8z6J1HIVynUeqC5aQyLQkohySmDM4pApPfdNnVAOpAKOdOHoAnCUKIenDkATDU5tqoF/VD1KkoAeo+SogJwlKACsPEwAXHoFuYbtBWpQC3w/hfTYWnpYSs7s80EnnBIH4jIsfSV6D2ZwbatOKwBJJkHlyXL5nlfJU6/G3xqOLx9SjXGemwUqg1a3/l1OeQfcd+Xfz1Fw73BzQ2Q7MI1BDpt1F1qdteBnC1g5l6bxaw1GrTHoseg9pDc02N4icsW1+qeZx69EvtnfYziYa3K+BUcxzXAGRmDHNMHl4hHqNl5kwovGYw5hlGUNsBrbrz1+aGoUyTA3WmM8UZa1WaPCqVw524dl8xF/mo1cdFUR8DfDbcH4iOvLyCOpYUkNGgiP56QoUOGZTJg8lSQmwrCVXFwqMLmkw4kSPEALgee66djamKwz2Ofmc5ri37t6T6eosHSHC/S8rnKTSBqCNwbOHlzHz+q6fso7wXbZrnEOEzlczxMEa3Y0xsR1WW1FUPLM7iXZ2lSwhfd1QZcz3TaXQRGwkgSuHxVJzHEXBBMj5WXc8W44K0tp5srSHQGFxkOkFwO02grn+OAVIqMYWkwTJsQbCJ1iIlHj1HGPeW1TFpOPkNp19VIlQYZIHVFVcgNrjkTcG1xGy6HpLowKAU6KAFv7oFgY5SNPRMo5FQyCkrDTOu0woQrAZOknhACSLoTJnBAiD3yoKQCRCYhmo40Q47j2QdNslb3D8A548IFudgs/JridPgwtWkHcNq4XJXblc06EEOHiadR5Suh7M9pGNLnVHRAsOZ6LMw2NqYZ4ZVYXMcD4RBDpiC3rIHzWW6mH14cw0RPwgXHo6JPQeyxj2vy/Y2+Di/R7NwynQx9HJUh7XeKOR6EaEKND+m+CaZIqGPzkD5LmOyoqYetSvLcwBygiWOHxfS3VehYviTGM7yq4MZ1MXOgHM9FzO5cRTX2czieyOCbVa00pBn4nPsB67qjif9OqJDquDkQJDCZa6/iyON+WsgrrsNhm1qjXuG0hpEQPulw87wUfVrhtSmwaObUEeWWP51Vp6T9kNpnjFSllMRce/kqXEQu27fcHg9/TFrd5G0/C8+eh6gc1w1QQBG8rry6qZMGFTnrF10XAMcKVCo4yQ194E5ZaBNtNPouarDfcEA+TpH1ha+D4gwYSrTc6HF3hAbMtIBI/yFuV0vJ6Hn2JvEqZbUawwahMZsomACwON4BMjSJi41WK6o40cr4IBADYPeZXGQA7kRpY7KltDL8YIuRY3kbR+6r4jxJ1SZibkmALk3Ajbos470aQFqVIkCwmYnlpPMqguCrJTBbJGTZr06Di1pgfC38H4R0SWe2Y0HsEkQmkGmEsqgQkHkJldCeYCpm6d11EqkQyxpScosCKw+GLrwShuDSbKHMVZC06uFgbrOqJJ0HmFmFG/K62uDcQygNWJTKsw749Fn5Mck6b+LfGHT8Sx3jouAnK8OHpsF6JxHh1LiWHh1NzKjRNOoWw7Sxa7Qi0FhjQaWcvH8Tibt6QV6L2J7UEu7lmHoyZIcHGmcoNg/wuz/AC0WHF5ymivI1rTM7gfasYQ/ZsfSLu7MNqgHvGiZAdMF4Ekib36LY4bivt+N71pccJh/+WS0taamXxOIN5jncSNJVvb3ghxApF9NrKxdkY5hkPBaS2mfCCH5gABEQ4xpbley3GsRScMG1orMe9pa0k+HxB1j+C0kcp5qomuS9mXa6PYuH1s1Sq7YEM9WNAd8/qhuO4ru2MqBpJzm42mnUAk7AvyDzIUnYinhKGZ7vCyA50S5z3G9hqS46dVzHF+3VBrS0xlMDI8ZnOb+ZrD4R5md7FZpOjl7NqhiDicPADS6rTeIJ8IBzASekt9V5djGOa5zXAhzSQRuCLEfJbfZXtKPtDw0gtyxTHi8LQSct7mC7XdaPbXh4exuMb96G1POPC79PZaY08vixaX2jzvGYgAx6aev1AQ1OvoHwRfSJvMX3uU2LhzpbuhyfUcls1RLotNXUi23XrqhnukFPVeNhCplCyPn9DJwE4TMVEMva2ySelUt8UdIP7JJCKTVjRQcSrS0J6rwFQAxSKRdyTSmIQW/w6zAsJi0KGKAaFl5U9I28LSdDMfWhsLBcUTiapehSq8eeKI8uuTLGFTphUtKIom3qq0GWO4ozgfEjQrMqD7p+R1CEKHBUyobcZ71jsQMXgzkPigPYeT2+JhHqAuRrNccScRQH9zJhqjoY2R3jHhxIiB/056+Sn/TTHF9I0yfhkDyNwhu2T34Os59K3fMc2dQ2ZFRvzBHn0XNlTXE0faoJx/tO/GXDcjKbe9cJnM/IG5wNrCN4zFcM+oSZJkrSpDKKnSlHuW/7rKJXT417M/L1EGcKxpo1WvGxv5br2BuLbXwD2TYsMRziW/OF4jK7LsrxU9y6kTpp5FT5sXsnx6+jn65vy6KokbBW8Qs93QoUFV77D+hOKgnKQHVUSM1KVFxSBQOk2tSR+Ew5LAYcddNNSkp5ACVBcjzVDkYSHEk2Bm3kqq+Hg209E0xvP2DJpU3MPJJtJVSYxmqQMKRpQq3peyvRbSvKhWZulTdClmlMn2VQrsPurA2xVeGbKluorKjJ1zZUMvbVW4o3hUsqEaJ5XQN/l2dB2Y4g/C1g+DlsHWNhNiV6H2swrcVh2vF4c13obO+R+S8x4fxIaP8M2JiWkHUOaPqF2PZfiuUHDvILHAmm7NIIj4Z5rm8mXab5ef+TkOK2NUxAJDY66n2/VYxW92tGWqWxaS7znf6rBXR4viYeZ3QyL4bd4EkA2MIRTpPgg8iCtNKozTjNHidLK6xJkboGVsYhjarQQYKya1BzeRHMLLD6hrpO0TlWVDOnBVwijykCmhOECD8Nj6jGhrTAExYc55JKWH7vKJLp6ZY+aSmFEa9LVu4KjQd5TpHPqoV6hknck3T0KwOuqTXRVLK7SYgeiZjvylW5wUi4C0gn9VJSc9Aj6ZOvsqC1E1q/wB0a80LMLRGbFlVtJqakFJ9QDRDD+yytUhsc1PhlLMSFWMKXCVfg3d2DIv9bKNfHo08fy7KMfRLSgwVp46vmnr9FlkK/G3OyPKktdDhEYXEFjgQdCDG0jmhk6tqmacOt4zUGIpCwbUBLtRZsRltzP0HNckVLvDpJUVGMcei/JtadGTpkloZllOu5uhhS+1OvJmdVSmUxDrLsPRzFWvwLwJiR0VdCtlRn27bb9FLbTLSTM+VIFEYmDcIYJp0TUDaNFxAIFkyrY8gWJ9ynSFSNTVVlvuiMXEmNJMeWyqYEqWSoVBo6doP7ojEYWATy5aclR3QO6aoSD4jOupO+6X30P0uyD/mqgEVhsA+p8DZjqP3RLuDVIvA6GfqBCfJImNgNOpB0lWUKRqvsPM9FOnhgx395rsvMfVbPD6FEyabp53iPQ3SbXspWQXcRoq6mHWqaHKP5yUHUDHXe1tFKaHDCrYEnRDf8LcujdSPRVOpHkq5E8TBPCzzCHr4Qt6rp+4jaT/LqpvCg7NmJM+3mE1sXE5fKorTx/B305IEt5jbzCzYWidIagySmymToJ8lOph3DUEIAajQLlBrFJqtpsJsNVLZSVKwxMQtAYUAXPsgmCTASWqN5hEBT7tXOpho1uqCUxQtakmakkBqPw1juQb845rPrUi1wka3HvH1BWm92d0t+KdN+vzlNWoFzAbS1xnWYdaIPULHLns2ao9HBNc2W67XHxWlp5cwhMThrkOBDgj+z7stRzHRcWncjb+clo42kwPFwSLwQdOTioennUKSqOZax1Ih145ix/nyWkOJVoDwWPbv4Wj0eAJHv6rWxeCpuBboCJB2Fv3hcxXw1Sg+JynmDqP1CvOuX+kPLyGniNUuMZYknLAgSZhCiu6lU7xojmBEX1GkBTfNjUbEgFrmwGnz2Wrg8LSeBBM3JadSI25oeuIcaQdxBzmBzKl4ktytkHf7twOYKqGOqiP7oPmLfSeV0Li6YznIYj2Qb7dU8pAzba+s8xn0aXQ1od4RAz22T4o1KUOzlzdwYvroRcLEoYhzHBzHEEGRB0nX30XRYrENrUc7BBJ8TeR39ENNErsxKfF6oAAcI0+FvLyTjjFb8fyb+yDqsgquVrEQ6Hf8YrfjPsP2QFTxGTqUglCfoQTTx72gBpaAPyt+Zi6Z/EHnUj2CGKZokoGWyXHr0EI2kMoganUoela/sr6HMrPRohsY7K3qVnB0K7FVcxlUK8qIjTLC5NmUS1KFRJa0pKAKSQgqs85idL+10XTx5PxesAX81VjaEPcJmCYMzImxB3Q+VQ0mapwK71wiIgmWuiC294Klh6zsxMkmb6klC0zHkptqzqR/j/speSstfZquxZ2LgOXn090UHh7Q2oAdg429CscPnUtPuP0U6lW0a6WmfVZ8DVte0Wue6iS1plt/C4SPYoSs0G9KWb5SdD+Uqb2uLZgxMT+iqczmtEvsxbB21yD4v55q0wUzmg6qAouBEXnRXKTYSypqdRzDIO/ofNFfZH2DmwSJ1GnPXonfw57bOaecJDlIVGh45IN9ONUZ3RbooGg5zoAufJNCAi1IFFVKBaYMehDvoSod0VVFChydgUzTMaJNCBIkE1araB6qbMO5wtljS72N+TiEvsLubP8Au0v/AKSgcgQpwiRgnHdn/cpfq5OcA4b0/StQP0eqJBUyJbhHHTL/AJs/dGYbgFd4JawEDU56cD/yQBmAJltns1XH3Wbf9Wjvf8SSmr+RwMx9MQLDfbqFXQpju3GBMjYcikkh+isgNRgnQJNaOQTpLQksptEG3L9VLKI03TJIGNNiNpH6pNCSScGRe0ck0W906SaRIRlB1AKvw9Jsmw0Ow5p0lcUFSumwcgia1MQ2w0G3kkkpSQ9AIaJ0GpUgwRoNOSSSqIkg1gg2HsmZSHIb7DkkkqiIpfRpjKbDbbzSfRbbwjU7DmkknES2QqUmwLD2CniaLco8I9gkkiICkUhOg22HNWUKYvYaHYcwkkhpBTZw2HYWglrSeZAJSSSUQVZ/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100" y="-17907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8" descr="data:image/jpeg;base64,/9j/4AAQSkZJRgABAQAAAQABAAD/2wCEAAkGBxQSEhUUEhQWFRUXGBQVFxgXFxQXFxcVFxQXFxQVFBcYHCggGBwlHBQVITEhJSkrLi4uFx80ODMsNygtLiwBCgoKDg0OGhAQGywkHyQsLCwsLCwsLCwsLCwsLCwsLCwsLCwsLCwsLCwsLCwsLCwsLCwsLCwsLCwsLCwsLCwsLP/AABEIAQIAwwMBIgACEQEDEQH/xAAcAAABBQEBAQAAAAAAAAAAAAAEAAECAwUGBwj/xAA8EAABAwIEAwYDBwMCBwAAAAABAAIRAyEEEjFBBVFhBhMicYGRMqGxFEJSYsHR8AcjkoLhFTNDk6Ky0v/EABgBAAMBAQAAAAAAAAAAAAAAAAABAgME/8QAIxEAAwEAAgICAgMBAAAAAAAAAAERAhIhAzEyQSKRUWFxQv/aAAwDAQACEQMRAD8ACw+DAEwN7R+6IbhQdlJjlcwqOKNE2UigBoFayirmsUmmLJNJDVZHuVJjP5KIplXVwHaCEk1YN5cBsgTFik9saqLr6LSIjsrc8DT6qGbqfcqw05U20Vm8tl1IHLnRq7/Ip6Zf+J2s/E6/ndX92i6NMCCY5LPSaLzCoNdAuf8AJ3zurHsdEAmSebvldFl7QLCSqxe5U5WmGmkRpUyNSSfM/urmsJ3PuUgVOdgq46vRNUIlhH3j7lNlP4ne5VwCkAtooZUoDDzPuU5Yebvcq+Ei1KIdKGs6n3KQZ1PuVcGJZUoBUWefuVCrRDhEuHUOIPyKIyp8iko5yuauZ2UviTH9xw35JLQqteScukn63TrF7jKhiMYr6YUAZVhsLLoWxcSZA2SyIdrleyVLpSL6aJp05QZqwiMPiRKlodNSlQBEELHqtgkckYcXII+aCAkqvG5aTtFtOmTGyT2RZGUGyo4miQeh0TW64DzFQZjFaGqxlPmpgK4iKQDoU2mUxCdjUAWhik1qTAptpHZHIUEAnCl3RCZTyCCUgnA6J8qT0OESEoSylLKUmxwWVOnDE5ap5BDJdWgu0+J3/sUlRiLPcMrj4nXAbFyTuUlg/ZcMWi7+et0c18rJp1EZRdC3GEtoq0EBDCumc5MQQ+FWFDOrmAapgWUqbir6FO/VXUDbqraLYuoevY4EU2hoBVOIqF5HTRWgzqoE36/RPxrui0yICdSDJU+6WzRlUVSnmFZkSyBTGOogHqbasJjTTCnCIx9FoxCf7QqXuDRJsELjMcxrHOFzFucmwhS8jTDcLj8zc2xLo8g4gfSfVWfa/JCUKYa1rRsAJ8hqpOaEuAUMdigo/ah0QrWTYXTOpxtBRxQUL+1hVuxKHgKLijihlFasMx/3ToKv8Rvv1/ZJYuUo5yjURtJ1tVmUgr2VF0vNJpoypgSgKdZXU8SZSgzSbh7dVfSZ0QDMXCIw9eTJKAhoU0UwIbvRzV9OqE7khrRblVjGwod5/IXnn9Re0z2u+z0XFtgajhYmbhgO1rnzHVUmS0d3X43hmHK+vSa78JqMBHoSjKdZrgC1wcDoQZB8iNV8+4XAvqEQIBMSbNmJAnmdBzKP4F2jr4NxDDLZ8THTlnmOR6oqfoI17PdDCaywuz3aKli2ZmmHj4mE+Jp/UcitkglJsaROeqoxOKDRJQ9fHNbbfos/GVy/ySHC3EYovtoOSze8zVabCbAl5n8vw/8AkQnFW4PI/JDUfE+pU2LsjT+Vm/uT7KWr0WujeZUIOtkQzENIgyDzm30Wa1xgSlTcd1KqG4zdoPggt2vZFYivnHiHkRaOnkueY63JI1jzPuqtJhpPaBuqXPA3QQnmnYE+gHfBJskouBSWTXYzkWuKsJUKasAC2ohBym1xlSYB1Voyj+BAxUiUXTB6oZldoRVKuOsdExBTHlFUapWe/FCfCCPNGYLiWQzFtxsUmgrDw4wvGMdig7FVH1W5pe6Re19PTRexnGtcNgNosQvJ+1PBn06tSoPEx1R5kXgO8Qze5H+lCXUFXTQo8TptpGm5p7s2yDeTYE7LH4lgAWCqwEX0JmRzlQ4ViWtlrgC10EAiRmHn5rdw7G1nNpO+EyLWsGkiPUBcyTxuI62lvFZH+m2Kis6m5oIILsx1aRaxjeR7L02rjmgQCT6rlOEcHp4ackkncxMcrbI9z118U+2cdHqGUs1hZVudySZiNktOjSKMdWytLuQPr0Cvw1IsptYbkC/Um7j6kkoXiFTM+mz82c+TIM/5ZB/qRBxJGqXsr0FYd0WKID2rMFeVNtRHRJpOc1QNZqz3vQ1fFAJNgjZGJCrfjQuefjjGqEfjSTqlRw6j7eOaS5I1+qZRBhFOrZTzodjgrWkLYRcJUmtlQFQJxWCcFS6m1ENQYxCTsT1Tgg8KitiQ2wMoCtjCbIU4hKDofiOKZGy4w0fyAucx3apxkU2gDm4SfONB80Hx/FFzwzYfUoAtEKWNVkjWc85nXPOB+i3eEOcYMwQRoNL8gsjheJbScc7c1NwLXD6EdQbrsWcNbRHe03BzDLfIiYnnEfRYebUN/CgTjvFqlPuyxxGZrswIBAc10GCRJGnpHNdD2QP2qiXOd4w4tIFrgAj5ELkO1mJa/uMhMd01x01dabaHwR6BanY7jjMJQqve1xcXAhs/GC0Cm4A6AOY8Ej8YnQJu8KvZn1yhuccrMwsZ3Ak3DR8cc40AtqVj0u0dIm7XN6wD7wZXJcT4hVqvdUqODnOJJP6DkBoOgVvDKReM7hLZiGiSegCq6zmtlrGW4dnSqZqj3DQZWD0GZ3zIH+hGsrWuuIp1BRrZgc3PNZ0mCSDsZn0MdVoP7TARlpkjeSAfSJlWn0ZvPcOlD4KjWxgAtdc9U7QNds5vmAfoU32idNDdHv0Jqew/EYkuOvohK1Q7qtr4Kqqv1RBUd1cc0M7FCVW8IR7kcRU1qeIkA5klRhO7yDMx5N7tIjXZOp4ofIg3GKxuNWKKym3EBaiNoYzqpjFrFGIU+/CANluKTiusbvgnFfqnyFDZc5UOcs84vqmOK6pgA8RfNV382VYKbGtEyDrsh2uKloa1C1y1uF8Tc2m6i42+ITzy5Y9vosphIupxaTzt05lRrKajLzp5dRKheZLoa0kQJi9geQk/NFVcRmpUsty1rmOG9qr3t+TwPRUU3QIEibGCb2OuxsSPUrpOyGLNOq0Mphzidx93I4ESGlw2II5Ja1BJHLVXEwBeVrcLLqeuhsf5su/4rwSm5peKbWVLusADEnMDGuhI/gXn/F+IAOy07kWJ2noseXP8UjfP4/k2W46o1xc2GucNCNADFzc5j9JWY7DEaIanUcHZok31vcow96Pipm/Q7rVZeekyeWdfJEO9I1bI6W/2W3wviGFbRiqKpqZnfCWtGW0XcCJkn2WXSoVaoAYwyfneABPsjOKcAq0Wsz02gfCXNDpmZDqgdzzRItZDa+yX30u/9CH12uvTJLesAjoQCVUXaoOnQfSJLHwYDg21wD4geoO26nTrSM0fpPOB0IPy5qs6pG8z6J1HIVynUeqC5aQyLQkohySmDM4pApPfdNnVAOpAKOdOHoAnCUKIenDkATDU5tqoF/VD1KkoAeo+SogJwlKACsPEwAXHoFuYbtBWpQC3w/hfTYWnpYSs7s80EnnBIH4jIsfSV6D2ZwbatOKwBJJkHlyXL5nlfJU6/G3xqOLx9SjXGemwUqg1a3/l1OeQfcd+Xfz1Fw73BzQ2Q7MI1BDpt1F1qdteBnC1g5l6bxaw1GrTHoseg9pDc02N4icsW1+qeZx69EvtnfYziYa3K+BUcxzXAGRmDHNMHl4hHqNl5kwovGYw5hlGUNsBrbrz1+aGoUyTA3WmM8UZa1WaPCqVw524dl8xF/mo1cdFUR8DfDbcH4iOvLyCOpYUkNGgiP56QoUOGZTJg8lSQmwrCVXFwqMLmkw4kSPEALgee66djamKwz2Ofmc5ri37t6T6eosHSHC/S8rnKTSBqCNwbOHlzHz+q6fso7wXbZrnEOEzlczxMEa3Y0xsR1WW1FUPLM7iXZ2lSwhfd1QZcz3TaXQRGwkgSuHxVJzHEXBBMj5WXc8W44K0tp5srSHQGFxkOkFwO02grn+OAVIqMYWkwTJsQbCJ1iIlHj1HGPeW1TFpOPkNp19VIlQYZIHVFVcgNrjkTcG1xGy6HpLowKAU6KAFv7oFgY5SNPRMo5FQyCkrDTOu0woQrAZOknhACSLoTJnBAiD3yoKQCRCYhmo40Q47j2QdNslb3D8A548IFudgs/JridPgwtWkHcNq4XJXblc06EEOHiadR5Suh7M9pGNLnVHRAsOZ6LMw2NqYZ4ZVYXMcD4RBDpiC3rIHzWW6mH14cw0RPwgXHo6JPQeyxj2vy/Y2+Di/R7NwynQx9HJUh7XeKOR6EaEKND+m+CaZIqGPzkD5LmOyoqYetSvLcwBygiWOHxfS3VehYviTGM7yq4MZ1MXOgHM9FzO5cRTX2czieyOCbVa00pBn4nPsB67qjif9OqJDquDkQJDCZa6/iyON+WsgrrsNhm1qjXuG0hpEQPulw87wUfVrhtSmwaObUEeWWP51Vp6T9kNpnjFSllMRce/kqXEQu27fcHg9/TFrd5G0/C8+eh6gc1w1QQBG8rry6qZMGFTnrF10XAMcKVCo4yQ194E5ZaBNtNPouarDfcEA+TpH1ha+D4gwYSrTc6HF3hAbMtIBI/yFuV0vJ6Hn2JvEqZbUawwahMZsomACwON4BMjSJi41WK6o40cr4IBADYPeZXGQA7kRpY7KltDL8YIuRY3kbR+6r4jxJ1SZibkmALk3Ajbos470aQFqVIkCwmYnlpPMqguCrJTBbJGTZr06Di1pgfC38H4R0SWe2Y0HsEkQmkGmEsqgQkHkJldCeYCpm6d11EqkQyxpScosCKw+GLrwShuDSbKHMVZC06uFgbrOqJJ0HmFmFG/K62uDcQygNWJTKsw749Fn5Mck6b+LfGHT8Sx3jouAnK8OHpsF6JxHh1LiWHh1NzKjRNOoWw7Sxa7Qi0FhjQaWcvH8Tibt6QV6L2J7UEu7lmHoyZIcHGmcoNg/wuz/AC0WHF5ymivI1rTM7gfasYQ/ZsfSLu7MNqgHvGiZAdMF4Ekib36LY4bivt+N71pccJh/+WS0taamXxOIN5jncSNJVvb3ghxApF9NrKxdkY5hkPBaS2mfCCH5gABEQ4xpbley3GsRScMG1orMe9pa0k+HxB1j+C0kcp5qomuS9mXa6PYuH1s1Sq7YEM9WNAd8/qhuO4ru2MqBpJzm42mnUAk7AvyDzIUnYinhKGZ7vCyA50S5z3G9hqS46dVzHF+3VBrS0xlMDI8ZnOb+ZrD4R5md7FZpOjl7NqhiDicPADS6rTeIJ8IBzASekt9V5djGOa5zXAhzSQRuCLEfJbfZXtKPtDw0gtyxTHi8LQSct7mC7XdaPbXh4exuMb96G1POPC79PZaY08vixaX2jzvGYgAx6aev1AQ1OvoHwRfSJvMX3uU2LhzpbuhyfUcls1RLotNXUi23XrqhnukFPVeNhCplCyPn9DJwE4TMVEMva2ySelUt8UdIP7JJCKTVjRQcSrS0J6rwFQAxSKRdyTSmIQW/w6zAsJi0KGKAaFl5U9I28LSdDMfWhsLBcUTiapehSq8eeKI8uuTLGFTphUtKIom3qq0GWO4ozgfEjQrMqD7p+R1CEKHBUyobcZ71jsQMXgzkPigPYeT2+JhHqAuRrNccScRQH9zJhqjoY2R3jHhxIiB/056+Sn/TTHF9I0yfhkDyNwhu2T34Os59K3fMc2dQ2ZFRvzBHn0XNlTXE0faoJx/tO/GXDcjKbe9cJnM/IG5wNrCN4zFcM+oSZJkrSpDKKnSlHuW/7rKJXT417M/L1EGcKxpo1WvGxv5br2BuLbXwD2TYsMRziW/OF4jK7LsrxU9y6kTpp5FT5sXsnx6+jn65vy6KokbBW8Qs93QoUFV77D+hOKgnKQHVUSM1KVFxSBQOk2tSR+Ew5LAYcddNNSkp5ACVBcjzVDkYSHEk2Bm3kqq+Hg209E0xvP2DJpU3MPJJtJVSYxmqQMKRpQq3peyvRbSvKhWZulTdClmlMn2VQrsPurA2xVeGbKluorKjJ1zZUMvbVW4o3hUsqEaJ5XQN/l2dB2Y4g/C1g+DlsHWNhNiV6H2swrcVh2vF4c13obO+R+S8x4fxIaP8M2JiWkHUOaPqF2PZfiuUHDvILHAmm7NIIj4Z5rm8mXab5ef+TkOK2NUxAJDY66n2/VYxW92tGWqWxaS7znf6rBXR4viYeZ3QyL4bd4EkA2MIRTpPgg8iCtNKozTjNHidLK6xJkboGVsYhjarQQYKya1BzeRHMLLD6hrpO0TlWVDOnBVwijykCmhOECD8Nj6jGhrTAExYc55JKWH7vKJLp6ZY+aSmFEa9LVu4KjQd5TpHPqoV6hknck3T0KwOuqTXRVLK7SYgeiZjvylW5wUi4C0gn9VJSc9Aj6ZOvsqC1E1q/wB0a80LMLRGbFlVtJqakFJ9QDRDD+yytUhsc1PhlLMSFWMKXCVfg3d2DIv9bKNfHo08fy7KMfRLSgwVp46vmnr9FlkK/G3OyPKktdDhEYXEFjgQdCDG0jmhk6tqmacOt4zUGIpCwbUBLtRZsRltzP0HNckVLvDpJUVGMcei/JtadGTpkloZllOu5uhhS+1OvJmdVSmUxDrLsPRzFWvwLwJiR0VdCtlRn27bb9FLbTLSTM+VIFEYmDcIYJp0TUDaNFxAIFkyrY8gWJ9ynSFSNTVVlvuiMXEmNJMeWyqYEqWSoVBo6doP7ojEYWATy5aclR3QO6aoSD4jOupO+6X30P0uyD/mqgEVhsA+p8DZjqP3RLuDVIvA6GfqBCfJImNgNOpB0lWUKRqvsPM9FOnhgx395rsvMfVbPD6FEyabp53iPQ3SbXspWQXcRoq6mHWqaHKP5yUHUDHXe1tFKaHDCrYEnRDf8LcujdSPRVOpHkq5E8TBPCzzCHr4Qt6rp+4jaT/LqpvCg7NmJM+3mE1sXE5fKorTx/B305IEt5jbzCzYWidIagySmymToJ8lOph3DUEIAajQLlBrFJqtpsJsNVLZSVKwxMQtAYUAXPsgmCTASWqN5hEBT7tXOpho1uqCUxQtakmakkBqPw1juQb845rPrUi1wka3HvH1BWm92d0t+KdN+vzlNWoFzAbS1xnWYdaIPULHLns2ao9HBNc2W67XHxWlp5cwhMThrkOBDgj+z7stRzHRcWncjb+clo42kwPFwSLwQdOTioennUKSqOZax1Ih145ix/nyWkOJVoDwWPbv4Wj0eAJHv6rWxeCpuBboCJB2Fv3hcxXw1Sg+JynmDqP1CvOuX+kPLyGniNUuMZYknLAgSZhCiu6lU7xojmBEX1GkBTfNjUbEgFrmwGnz2Wrg8LSeBBM3JadSI25oeuIcaQdxBzmBzKl4ktytkHf7twOYKqGOqiP7oPmLfSeV0Li6YznIYj2Qb7dU8pAzba+s8xn0aXQ1od4RAz22T4o1KUOzlzdwYvroRcLEoYhzHBzHEEGRB0nX30XRYrENrUc7BBJ8TeR39ENNErsxKfF6oAAcI0+FvLyTjjFb8fyb+yDqsgquVrEQ6Hf8YrfjPsP2QFTxGTqUglCfoQTTx72gBpaAPyt+Zi6Z/EHnUj2CGKZokoGWyXHr0EI2kMoganUoela/sr6HMrPRohsY7K3qVnB0K7FVcxlUK8qIjTLC5NmUS1KFRJa0pKAKSQgqs85idL+10XTx5PxesAX81VjaEPcJmCYMzImxB3Q+VQ0mapwK71wiIgmWuiC294Klh6zsxMkmb6klC0zHkptqzqR/j/speSstfZquxZ2LgOXn090UHh7Q2oAdg429CscPnUtPuP0U6lW0a6WmfVZ8DVte0Wue6iS1plt/C4SPYoSs0G9KWb5SdD+Uqb2uLZgxMT+iqczmtEvsxbB21yD4v55q0wUzmg6qAouBEXnRXKTYSypqdRzDIO/ofNFfZH2DmwSJ1GnPXonfw57bOaecJDlIVGh45IN9ONUZ3RbooGg5zoAufJNCAi1IFFVKBaYMehDvoSod0VVFChydgUzTMaJNCBIkE1araB6qbMO5wtljS72N+TiEvsLubP8Au0v/AKSgcgQpwiRgnHdn/cpfq5OcA4b0/StQP0eqJBUyJbhHHTL/AJs/dGYbgFd4JawEDU56cD/yQBmAJltns1XH3Wbf9Wjvf8SSmr+RwMx9MQLDfbqFXQpju3GBMjYcikkh+isgNRgnQJNaOQTpLQksptEG3L9VLKI03TJIGNNiNpH6pNCSScGRe0ck0W906SaRIRlB1AKvw9Jsmw0Ow5p0lcUFSumwcgia1MQ2w0G3kkkpSQ9AIaJ0GpUgwRoNOSSSqIkg1gg2HsmZSHIb7DkkkqiIpfRpjKbDbbzSfRbbwjU7DmkknES2QqUmwLD2CniaLco8I9gkkiICkUhOg22HNWUKYvYaHYcwkkhpBTZw2HYWglrSeZAJSSSUQVZ/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90500" y="-16383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0" descr="data:image/jpeg;base64,/9j/4AAQSkZJRgABAQAAAQABAAD/2wCEAAkGBxQSEhUUEhQWFRUXGBQVFxgXFxQXFxcVFxQXFxQVFBcYHCggGBwlHBQVITEhJSkrLi4uFx80ODMsNygtLiwBCgoKDg0OGhAQGywkHyQsLCwsLCwsLCwsLCwsLCwsLCwsLCwsLCwsLCwsLCwsLCwsLCwsLCwsLCwsLCwsLCwsLP/AABEIAQIAwwMBIgACEQEDEQH/xAAcAAABBQEBAQAAAAAAAAAAAAAEAAECAwUGBwj/xAA8EAABAwIEAwYDBwMCBwAAAAABAAIRAyEEEjFBBVFhBhMicYGRMqGxFEJSYsHR8AcjkoLhFTNDk6Ky0v/EABgBAAMBAQAAAAAAAAAAAAAAAAABAgME/8QAIxEAAwEAAgICAgMBAAAAAAAAAAERAhIhAzEyQSKRUWFxQv/aAAwDAQACEQMRAD8ACw+DAEwN7R+6IbhQdlJjlcwqOKNE2UigBoFayirmsUmmLJNJDVZHuVJjP5KIplXVwHaCEk1YN5cBsgTFik9saqLr6LSIjsrc8DT6qGbqfcqw05U20Vm8tl1IHLnRq7/Ip6Zf+J2s/E6/ndX92i6NMCCY5LPSaLzCoNdAuf8AJ3zurHsdEAmSebvldFl7QLCSqxe5U5WmGmkRpUyNSSfM/urmsJ3PuUgVOdgq46vRNUIlhH3j7lNlP4ne5VwCkAtooZUoDDzPuU5Yebvcq+Ei1KIdKGs6n3KQZ1PuVcGJZUoBUWefuVCrRDhEuHUOIPyKIyp8iko5yuauZ2UviTH9xw35JLQqteScukn63TrF7jKhiMYr6YUAZVhsLLoWxcSZA2SyIdrleyVLpSL6aJp05QZqwiMPiRKlodNSlQBEELHqtgkckYcXII+aCAkqvG5aTtFtOmTGyT2RZGUGyo4miQeh0TW64DzFQZjFaGqxlPmpgK4iKQDoU2mUxCdjUAWhik1qTAptpHZHIUEAnCl3RCZTyCCUgnA6J8qT0OESEoSylLKUmxwWVOnDE5ap5BDJdWgu0+J3/sUlRiLPcMrj4nXAbFyTuUlg/ZcMWi7+et0c18rJp1EZRdC3GEtoq0EBDCumc5MQQ+FWFDOrmAapgWUqbir6FO/VXUDbqraLYuoevY4EU2hoBVOIqF5HTRWgzqoE36/RPxrui0yICdSDJU+6WzRlUVSnmFZkSyBTGOogHqbasJjTTCnCIx9FoxCf7QqXuDRJsELjMcxrHOFzFucmwhS8jTDcLj8zc2xLo8g4gfSfVWfa/JCUKYa1rRsAJ8hqpOaEuAUMdigo/ah0QrWTYXTOpxtBRxQUL+1hVuxKHgKLijihlFasMx/3ToKv8Rvv1/ZJYuUo5yjURtJ1tVmUgr2VF0vNJpoypgSgKdZXU8SZSgzSbh7dVfSZ0QDMXCIw9eTJKAhoU0UwIbvRzV9OqE7khrRblVjGwod5/IXnn9Re0z2u+z0XFtgajhYmbhgO1rnzHVUmS0d3X43hmHK+vSa78JqMBHoSjKdZrgC1wcDoQZB8iNV8+4XAvqEQIBMSbNmJAnmdBzKP4F2jr4NxDDLZ8THTlnmOR6oqfoI17PdDCaywuz3aKli2ZmmHj4mE+Jp/UcitkglJsaROeqoxOKDRJQ9fHNbbfos/GVy/ySHC3EYovtoOSze8zVabCbAl5n8vw/8AkQnFW4PI/JDUfE+pU2LsjT+Vm/uT7KWr0WujeZUIOtkQzENIgyDzm30Wa1xgSlTcd1KqG4zdoPggt2vZFYivnHiHkRaOnkueY63JI1jzPuqtJhpPaBuqXPA3QQnmnYE+gHfBJskouBSWTXYzkWuKsJUKasAC2ohBym1xlSYB1Voyj+BAxUiUXTB6oZldoRVKuOsdExBTHlFUapWe/FCfCCPNGYLiWQzFtxsUmgrDw4wvGMdig7FVH1W5pe6Re19PTRexnGtcNgNosQvJ+1PBn06tSoPEx1R5kXgO8Qze5H+lCXUFXTQo8TptpGm5p7s2yDeTYE7LH4lgAWCqwEX0JmRzlQ4ViWtlrgC10EAiRmHn5rdw7G1nNpO+EyLWsGkiPUBcyTxuI62lvFZH+m2Kis6m5oIILsx1aRaxjeR7L02rjmgQCT6rlOEcHp4ackkncxMcrbI9z118U+2cdHqGUs1hZVudySZiNktOjSKMdWytLuQPr0Cvw1IsptYbkC/Um7j6kkoXiFTM+mz82c+TIM/5ZB/qRBxJGqXsr0FYd0WKID2rMFeVNtRHRJpOc1QNZqz3vQ1fFAJNgjZGJCrfjQuefjjGqEfjSTqlRw6j7eOaS5I1+qZRBhFOrZTzodjgrWkLYRcJUmtlQFQJxWCcFS6m1ENQYxCTsT1Tgg8KitiQ2wMoCtjCbIU4hKDofiOKZGy4w0fyAucx3apxkU2gDm4SfONB80Hx/FFzwzYfUoAtEKWNVkjWc85nXPOB+i3eEOcYMwQRoNL8gsjheJbScc7c1NwLXD6EdQbrsWcNbRHe03BzDLfIiYnnEfRYebUN/CgTjvFqlPuyxxGZrswIBAc10GCRJGnpHNdD2QP2qiXOd4w4tIFrgAj5ELkO1mJa/uMhMd01x01dabaHwR6BanY7jjMJQqve1xcXAhs/GC0Cm4A6AOY8Ej8YnQJu8KvZn1yhuccrMwsZ3Ak3DR8cc40AtqVj0u0dIm7XN6wD7wZXJcT4hVqvdUqODnOJJP6DkBoOgVvDKReM7hLZiGiSegCq6zmtlrGW4dnSqZqj3DQZWD0GZ3zIH+hGsrWuuIp1BRrZgc3PNZ0mCSDsZn0MdVoP7TARlpkjeSAfSJlWn0ZvPcOlD4KjWxgAtdc9U7QNds5vmAfoU32idNDdHv0Jqew/EYkuOvohK1Q7qtr4Kqqv1RBUd1cc0M7FCVW8IR7kcRU1qeIkA5klRhO7yDMx5N7tIjXZOp4ofIg3GKxuNWKKym3EBaiNoYzqpjFrFGIU+/CANluKTiusbvgnFfqnyFDZc5UOcs84vqmOK6pgA8RfNV382VYKbGtEyDrsh2uKloa1C1y1uF8Tc2m6i42+ITzy5Y9vosphIupxaTzt05lRrKajLzp5dRKheZLoa0kQJi9geQk/NFVcRmpUsty1rmOG9qr3t+TwPRUU3QIEibGCb2OuxsSPUrpOyGLNOq0Mphzidx93I4ESGlw2II5Ja1BJHLVXEwBeVrcLLqeuhsf5su/4rwSm5peKbWVLusADEnMDGuhI/gXn/F+IAOy07kWJ2noseXP8UjfP4/k2W46o1xc2GucNCNADFzc5j9JWY7DEaIanUcHZok31vcow96Pipm/Q7rVZeekyeWdfJEO9I1bI6W/2W3wviGFbRiqKpqZnfCWtGW0XcCJkn2WXSoVaoAYwyfneABPsjOKcAq0Wsz02gfCXNDpmZDqgdzzRItZDa+yX30u/9CH12uvTJLesAjoQCVUXaoOnQfSJLHwYDg21wD4geoO26nTrSM0fpPOB0IPy5qs6pG8z6J1HIVynUeqC5aQyLQkohySmDM4pApPfdNnVAOpAKOdOHoAnCUKIenDkATDU5tqoF/VD1KkoAeo+SogJwlKACsPEwAXHoFuYbtBWpQC3w/hfTYWnpYSs7s80EnnBIH4jIsfSV6D2ZwbatOKwBJJkHlyXL5nlfJU6/G3xqOLx9SjXGemwUqg1a3/l1OeQfcd+Xfz1Fw73BzQ2Q7MI1BDpt1F1qdteBnC1g5l6bxaw1GrTHoseg9pDc02N4icsW1+qeZx69EvtnfYziYa3K+BUcxzXAGRmDHNMHl4hHqNl5kwovGYw5hlGUNsBrbrz1+aGoUyTA3WmM8UZa1WaPCqVw524dl8xF/mo1cdFUR8DfDbcH4iOvLyCOpYUkNGgiP56QoUOGZTJg8lSQmwrCVXFwqMLmkw4kSPEALgee66djamKwz2Ofmc5ri37t6T6eosHSHC/S8rnKTSBqCNwbOHlzHz+q6fso7wXbZrnEOEzlczxMEa3Y0xsR1WW1FUPLM7iXZ2lSwhfd1QZcz3TaXQRGwkgSuHxVJzHEXBBMj5WXc8W44K0tp5srSHQGFxkOkFwO02grn+OAVIqMYWkwTJsQbCJ1iIlHj1HGPeW1TFpOPkNp19VIlQYZIHVFVcgNrjkTcG1xGy6HpLowKAU6KAFv7oFgY5SNPRMo5FQyCkrDTOu0woQrAZOknhACSLoTJnBAiD3yoKQCRCYhmo40Q47j2QdNslb3D8A548IFudgs/JridPgwtWkHcNq4XJXblc06EEOHiadR5Suh7M9pGNLnVHRAsOZ6LMw2NqYZ4ZVYXMcD4RBDpiC3rIHzWW6mH14cw0RPwgXHo6JPQeyxj2vy/Y2+Di/R7NwynQx9HJUh7XeKOR6EaEKND+m+CaZIqGPzkD5LmOyoqYetSvLcwBygiWOHxfS3VehYviTGM7yq4MZ1MXOgHM9FzO5cRTX2czieyOCbVa00pBn4nPsB67qjif9OqJDquDkQJDCZa6/iyON+WsgrrsNhm1qjXuG0hpEQPulw87wUfVrhtSmwaObUEeWWP51Vp6T9kNpnjFSllMRce/kqXEQu27fcHg9/TFrd5G0/C8+eh6gc1w1QQBG8rry6qZMGFTnrF10XAMcKVCo4yQ194E5ZaBNtNPouarDfcEA+TpH1ha+D4gwYSrTc6HF3hAbMtIBI/yFuV0vJ6Hn2JvEqZbUawwahMZsomACwON4BMjSJi41WK6o40cr4IBADYPeZXGQA7kRpY7KltDL8YIuRY3kbR+6r4jxJ1SZibkmALk3Ajbos470aQFqVIkCwmYnlpPMqguCrJTBbJGTZr06Di1pgfC38H4R0SWe2Y0HsEkQmkGmEsqgQkHkJldCeYCpm6d11EqkQyxpScosCKw+GLrwShuDSbKHMVZC06uFgbrOqJJ0HmFmFG/K62uDcQygNWJTKsw749Fn5Mck6b+LfGHT8Sx3jouAnK8OHpsF6JxHh1LiWHh1NzKjRNOoWw7Sxa7Qi0FhjQaWcvH8Tibt6QV6L2J7UEu7lmHoyZIcHGmcoNg/wuz/AC0WHF5ymivI1rTM7gfasYQ/ZsfSLu7MNqgHvGiZAdMF4Ekib36LY4bivt+N71pccJh/+WS0taamXxOIN5jncSNJVvb3ghxApF9NrKxdkY5hkPBaS2mfCCH5gABEQ4xpbley3GsRScMG1orMe9pa0k+HxB1j+C0kcp5qomuS9mXa6PYuH1s1Sq7YEM9WNAd8/qhuO4ru2MqBpJzm42mnUAk7AvyDzIUnYinhKGZ7vCyA50S5z3G9hqS46dVzHF+3VBrS0xlMDI8ZnOb+ZrD4R5md7FZpOjl7NqhiDicPADS6rTeIJ8IBzASekt9V5djGOa5zXAhzSQRuCLEfJbfZXtKPtDw0gtyxTHi8LQSct7mC7XdaPbXh4exuMb96G1POPC79PZaY08vixaX2jzvGYgAx6aev1AQ1OvoHwRfSJvMX3uU2LhzpbuhyfUcls1RLotNXUi23XrqhnukFPVeNhCplCyPn9DJwE4TMVEMva2ySelUt8UdIP7JJCKTVjRQcSrS0J6rwFQAxSKRdyTSmIQW/w6zAsJi0KGKAaFl5U9I28LSdDMfWhsLBcUTiapehSq8eeKI8uuTLGFTphUtKIom3qq0GWO4ozgfEjQrMqD7p+R1CEKHBUyobcZ71jsQMXgzkPigPYeT2+JhHqAuRrNccScRQH9zJhqjoY2R3jHhxIiB/056+Sn/TTHF9I0yfhkDyNwhu2T34Os59K3fMc2dQ2ZFRvzBHn0XNlTXE0faoJx/tO/GXDcjKbe9cJnM/IG5wNrCN4zFcM+oSZJkrSpDKKnSlHuW/7rKJXT417M/L1EGcKxpo1WvGxv5br2BuLbXwD2TYsMRziW/OF4jK7LsrxU9y6kTpp5FT5sXsnx6+jn65vy6KokbBW8Qs93QoUFV77D+hOKgnKQHVUSM1KVFxSBQOk2tSR+Ew5LAYcddNNSkp5ACVBcjzVDkYSHEk2Bm3kqq+Hg209E0xvP2DJpU3MPJJtJVSYxmqQMKRpQq3peyvRbSvKhWZulTdClmlMn2VQrsPurA2xVeGbKluorKjJ1zZUMvbVW4o3hUsqEaJ5XQN/l2dB2Y4g/C1g+DlsHWNhNiV6H2swrcVh2vF4c13obO+R+S8x4fxIaP8M2JiWkHUOaPqF2PZfiuUHDvILHAmm7NIIj4Z5rm8mXab5ef+TkOK2NUxAJDY66n2/VYxW92tGWqWxaS7znf6rBXR4viYeZ3QyL4bd4EkA2MIRTpPgg8iCtNKozTjNHidLK6xJkboGVsYhjarQQYKya1BzeRHMLLD6hrpO0TlWVDOnBVwijykCmhOECD8Nj6jGhrTAExYc55JKWH7vKJLp6ZY+aSmFEa9LVu4KjQd5TpHPqoV6hknck3T0KwOuqTXRVLK7SYgeiZjvylW5wUi4C0gn9VJSc9Aj6ZOvsqC1E1q/wB0a80LMLRGbFlVtJqakFJ9QDRDD+yytUhsc1PhlLMSFWMKXCVfg3d2DIv9bKNfHo08fy7KMfRLSgwVp46vmnr9FlkK/G3OyPKktdDhEYXEFjgQdCDG0jmhk6tqmacOt4zUGIpCwbUBLtRZsRltzP0HNckVLvDpJUVGMcei/JtadGTpkloZllOu5uhhS+1OvJmdVSmUxDrLsPRzFWvwLwJiR0VdCtlRn27bb9FLbTLSTM+VIFEYmDcIYJp0TUDaNFxAIFkyrY8gWJ9ynSFSNTVVlvuiMXEmNJMeWyqYEqWSoVBo6doP7ojEYWATy5aclR3QO6aoSD4jOupO+6X30P0uyD/mqgEVhsA+p8DZjqP3RLuDVIvA6GfqBCfJImNgNOpB0lWUKRqvsPM9FOnhgx395rsvMfVbPD6FEyabp53iPQ3SbXspWQXcRoq6mHWqaHKP5yUHUDHXe1tFKaHDCrYEnRDf8LcujdSPRVOpHkq5E8TBPCzzCHr4Qt6rp+4jaT/LqpvCg7NmJM+3mE1sXE5fKorTx/B305IEt5jbzCzYWidIagySmymToJ8lOph3DUEIAajQLlBrFJqtpsJsNVLZSVKwxMQtAYUAXPsgmCTASWqN5hEBT7tXOpho1uqCUxQtakmakkBqPw1juQb845rPrUi1wka3HvH1BWm92d0t+KdN+vzlNWoFzAbS1xnWYdaIPULHLns2ao9HBNc2W67XHxWlp5cwhMThrkOBDgj+z7stRzHRcWncjb+clo42kwPFwSLwQdOTioennUKSqOZax1Ih145ix/nyWkOJVoDwWPbv4Wj0eAJHv6rWxeCpuBboCJB2Fv3hcxXw1Sg+JynmDqP1CvOuX+kPLyGniNUuMZYknLAgSZhCiu6lU7xojmBEX1GkBTfNjUbEgFrmwGnz2Wrg8LSeBBM3JadSI25oeuIcaQdxBzmBzKl4ktytkHf7twOYKqGOqiP7oPmLfSeV0Li6YznIYj2Qb7dU8pAzba+s8xn0aXQ1od4RAz22T4o1KUOzlzdwYvroRcLEoYhzHBzHEEGRB0nX30XRYrENrUc7BBJ8TeR39ENNErsxKfF6oAAcI0+FvLyTjjFb8fyb+yDqsgquVrEQ6Hf8YrfjPsP2QFTxGTqUglCfoQTTx72gBpaAPyt+Zi6Z/EHnUj2CGKZokoGWyXHr0EI2kMoganUoela/sr6HMrPRohsY7K3qVnB0K7FVcxlUK8qIjTLC5NmUS1KFRJa0pKAKSQgqs85idL+10XTx5PxesAX81VjaEPcJmCYMzImxB3Q+VQ0mapwK71wiIgmWuiC294Klh6zsxMkmb6klC0zHkptqzqR/j/speSstfZquxZ2LgOXn090UHh7Q2oAdg429CscPnUtPuP0U6lW0a6WmfVZ8DVte0Wue6iS1plt/C4SPYoSs0G9KWb5SdD+Uqb2uLZgxMT+iqczmtEvsxbB21yD4v55q0wUzmg6qAouBEXnRXKTYSypqdRzDIO/ofNFfZH2DmwSJ1GnPXonfw57bOaecJDlIVGh45IN9ONUZ3RbooGg5zoAufJNCAi1IFFVKBaYMehDvoSod0VVFChydgUzTMaJNCBIkE1araB6qbMO5wtljS72N+TiEvsLubP8Au0v/AKSgcgQpwiRgnHdn/cpfq5OcA4b0/StQP0eqJBUyJbhHHTL/AJs/dGYbgFd4JawEDU56cD/yQBmAJltns1XH3Wbf9Wjvf8SSmr+RwMx9MQLDfbqFXQpju3GBMjYcikkh+isgNRgnQJNaOQTpLQksptEG3L9VLKI03TJIGNNiNpH6pNCSScGRe0ck0W906SaRIRlB1AKvw9Jsmw0Ow5p0lcUFSumwcgia1MQ2w0G3kkkpSQ9AIaJ0GpUgwRoNOSSSqIkg1gg2HsmZSHIb7DkkkqiIpfRpjKbDbbzSfRbbwjU7DmkknES2QqUmwLD2CniaLco8I9gkkiICkUhOg22HNWUKYvYaHYcwkkhpBTZw2HYWglrSeZAJSSSUQVZ/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42900" y="-14859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2" name="Picture 12" descr="https://encrypted-tbn1.gstatic.com/images?q=tbn:ANd9GcQ2GkpITH2ozDeb0HPk6nDfBbYDB-j3b2jU9qF91Qk6K7x85wA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772" y="2996952"/>
            <a:ext cx="3095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7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60648"/>
            <a:ext cx="5616426" cy="6597352"/>
          </a:xfrm>
        </p:spPr>
        <p:txBody>
          <a:bodyPr>
            <a:normAutofit fontScale="62500" lnSpcReduction="20000"/>
          </a:bodyPr>
          <a:lstStyle/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3100" b="1" dirty="0" smtClean="0">
              <a:solidFill>
                <a:schemeClr val="tx1"/>
              </a:solidFill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3100" b="1" dirty="0" smtClean="0">
                <a:solidFill>
                  <a:schemeClr val="tx1"/>
                </a:solidFill>
              </a:rPr>
              <a:t>Historie sebevražd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3100" b="1" dirty="0" smtClean="0">
              <a:solidFill>
                <a:schemeClr val="tx1"/>
              </a:solidFill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</a:rPr>
              <a:t>É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</a:rPr>
              <a:t>Durkheim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</a:rPr>
              <a:t>, 1897, La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</a:rPr>
              <a:t>Suicide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</a:rPr>
              <a:t>T. G. Masaryk, 1926, Sebevražda hromadným jevem společenským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400" dirty="0" smtClean="0">
              <a:solidFill>
                <a:schemeClr val="tx1"/>
              </a:solidFill>
              <a:latin typeface="Arial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400" dirty="0" smtClean="0">
              <a:solidFill>
                <a:schemeClr val="tx1"/>
              </a:solidFill>
              <a:latin typeface="Arial" charset="0"/>
            </a:endParaRP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cs-CZ" dirty="0" smtClean="0">
                <a:solidFill>
                  <a:schemeClr val="tx1"/>
                </a:solidFill>
              </a:rPr>
              <a:t>o sebevraždách v nejstarších písemných památkách</a:t>
            </a: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cs-CZ" dirty="0" smtClean="0">
                <a:solidFill>
                  <a:schemeClr val="tx1"/>
                </a:solidFill>
              </a:rPr>
              <a:t>od 20. století v centru zájmu psychiatrů a psychologů, monitorována statistickými ústavy</a:t>
            </a: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70. letech četné lékařské a psychologické studie, v současnosti  populární literatura</a:t>
            </a:r>
            <a:endParaRPr lang="cs-CZ" i="1" dirty="0" smtClean="0">
              <a:solidFill>
                <a:schemeClr val="tx1"/>
              </a:solidFill>
            </a:endParaRPr>
          </a:p>
          <a:p>
            <a:pPr marL="717550" indent="-358775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>
                <a:solidFill>
                  <a:schemeClr val="tx1"/>
                </a:solidFill>
              </a:rPr>
              <a:t>J</a:t>
            </a:r>
            <a:r>
              <a:rPr lang="cs-CZ" i="1" dirty="0" smtClean="0">
                <a:solidFill>
                  <a:schemeClr val="tx1"/>
                </a:solidFill>
              </a:rPr>
              <a:t>. Koutek, J. Kocourková - Sebevražedné chování (2003)</a:t>
            </a: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err="1" smtClean="0">
                <a:solidFill>
                  <a:schemeClr val="tx1"/>
                </a:solidFill>
              </a:rPr>
              <a:t>Brian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Pollard</a:t>
            </a:r>
            <a:r>
              <a:rPr lang="cs-CZ" i="1" dirty="0" smtClean="0">
                <a:solidFill>
                  <a:schemeClr val="tx1"/>
                </a:solidFill>
              </a:rPr>
              <a:t> – Eutanazie - ano či ne</a:t>
            </a:r>
            <a:r>
              <a:rPr lang="cs-CZ" i="1" dirty="0" smtClean="0">
                <a:solidFill>
                  <a:schemeClr val="tx1"/>
                </a:solidFill>
              </a:rPr>
              <a:t>? (1998)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>
                <a:solidFill>
                  <a:schemeClr val="tx1"/>
                </a:solidFill>
              </a:rPr>
              <a:t>Josef </a:t>
            </a:r>
            <a:r>
              <a:rPr lang="cs-CZ" i="1" dirty="0" err="1" smtClean="0">
                <a:solidFill>
                  <a:schemeClr val="tx1"/>
                </a:solidFill>
              </a:rPr>
              <a:t>Viewegh</a:t>
            </a:r>
            <a:r>
              <a:rPr lang="cs-CZ" i="1" dirty="0" smtClean="0">
                <a:solidFill>
                  <a:schemeClr val="tx1"/>
                </a:solidFill>
              </a:rPr>
              <a:t> – Sebevražda a literatura (1996)</a:t>
            </a: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err="1" smtClean="0">
                <a:solidFill>
                  <a:schemeClr val="tx1"/>
                </a:solidFill>
              </a:rPr>
              <a:t>James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Hillman</a:t>
            </a:r>
            <a:r>
              <a:rPr lang="cs-CZ" i="1" dirty="0" smtClean="0">
                <a:solidFill>
                  <a:schemeClr val="tx1"/>
                </a:solidFill>
              </a:rPr>
              <a:t> - Duše a sebevražda (1997)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>
                <a:solidFill>
                  <a:schemeClr val="tx1"/>
                </a:solidFill>
              </a:rPr>
              <a:t>Martin </a:t>
            </a:r>
            <a:r>
              <a:rPr lang="cs-CZ" i="1" dirty="0" err="1" smtClean="0">
                <a:solidFill>
                  <a:schemeClr val="tx1"/>
                </a:solidFill>
              </a:rPr>
              <a:t>Monestier</a:t>
            </a:r>
            <a:r>
              <a:rPr lang="cs-CZ" i="1" dirty="0" smtClean="0">
                <a:solidFill>
                  <a:schemeClr val="tx1"/>
                </a:solidFill>
              </a:rPr>
              <a:t> – Dějiny sebevražd </a:t>
            </a:r>
          </a:p>
          <a:p>
            <a:pPr marL="720725" indent="-360363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>
                <a:solidFill>
                  <a:schemeClr val="tx1"/>
                </a:solidFill>
              </a:rPr>
              <a:t>Libor </a:t>
            </a:r>
            <a:r>
              <a:rPr lang="cs-CZ" i="1" dirty="0" err="1" smtClean="0">
                <a:solidFill>
                  <a:schemeClr val="tx1"/>
                </a:solidFill>
              </a:rPr>
              <a:t>Budinský</a:t>
            </a:r>
            <a:r>
              <a:rPr lang="cs-CZ" i="1" dirty="0" smtClean="0">
                <a:solidFill>
                  <a:schemeClr val="tx1"/>
                </a:solidFill>
              </a:rPr>
              <a:t> -  Sebevraždy slavných)</a:t>
            </a: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355600" indent="-355600"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cs-CZ" dirty="0" smtClean="0">
                <a:solidFill>
                  <a:schemeClr val="tx1"/>
                </a:solidFill>
              </a:rPr>
              <a:t>v současnosti </a:t>
            </a:r>
            <a:r>
              <a:rPr lang="cs-CZ" dirty="0" smtClean="0">
                <a:solidFill>
                  <a:schemeClr val="tx1"/>
                </a:solidFill>
              </a:rPr>
              <a:t>statistické </a:t>
            </a:r>
            <a:r>
              <a:rPr lang="cs-CZ" dirty="0" smtClean="0">
                <a:solidFill>
                  <a:schemeClr val="tx1"/>
                </a:solidFill>
              </a:rPr>
              <a:t>a analytické </a:t>
            </a:r>
            <a:r>
              <a:rPr lang="cs-CZ" dirty="0" smtClean="0">
                <a:solidFill>
                  <a:schemeClr val="tx1"/>
                </a:solidFill>
              </a:rPr>
              <a:t>studie od ÚZIS (a potažmo ČSÚ) za léta 2000-2013, </a:t>
            </a:r>
            <a:r>
              <a:rPr lang="cs-CZ" dirty="0" smtClean="0">
                <a:solidFill>
                  <a:schemeClr val="tx1"/>
                </a:solidFill>
              </a:rPr>
              <a:t>absentují metodologické postupy jak zkoumat sebevraždy a jejich příčiny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400" dirty="0" smtClean="0">
              <a:solidFill>
                <a:schemeClr val="tx1"/>
              </a:solidFill>
              <a:latin typeface="Arial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65538" name="Picture 2" descr="https://encrypted-tbn2.gstatic.com/images?q=tbn:ANd9GcRBA_jFZMwnqJNyKO6nzSEfvVpmYeV3B2RF_fyl0EgbXPMzjQSx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1412776"/>
            <a:ext cx="29432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8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2593</Words>
  <Application>Microsoft Office PowerPoint</Application>
  <PresentationFormat>Předvádění na obrazovce (4:3)</PresentationFormat>
  <Paragraphs>569</Paragraphs>
  <Slides>46</Slides>
  <Notes>46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systému Office</vt:lpstr>
      <vt:lpstr>SOCIÁLNÍ DEVIACE PRO SPSP</vt:lpstr>
      <vt:lpstr>Snímek 2</vt:lpstr>
      <vt:lpstr>PROBÍRANÁ TÉMATA</vt:lpstr>
      <vt:lpstr>DŮVODY, PROČ SE ZABÝVAT DUŠEVNÍMI PORUCHAMI  A SEBEVRAŽDAMI</vt:lpstr>
      <vt:lpstr>2. Historie duševních poruch a sebevražd</vt:lpstr>
      <vt:lpstr>Snímek 6</vt:lpstr>
      <vt:lpstr>Snímek 7</vt:lpstr>
      <vt:lpstr>Snímek 8</vt:lpstr>
      <vt:lpstr>Snímek 9</vt:lpstr>
      <vt:lpstr>3. Směry a vědní disciplíny, které se zabývají  sebevraždami a duševními poruchami</vt:lpstr>
      <vt:lpstr>4. Profese, které se zabývají duševními poruchami a sebevraždami  Eva Syřišťová o lidské normalitě a duševních poruchách (1970)</vt:lpstr>
      <vt:lpstr>Snímek 12</vt:lpstr>
      <vt:lpstr>Snímek 13</vt:lpstr>
      <vt:lpstr>Snímek 14</vt:lpstr>
      <vt:lpstr>5. Klasifikace duševních poruch a poruch chování 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6. Obecné příčiny duševních poruch a sebevražd</vt:lpstr>
      <vt:lpstr>Snímek 28</vt:lpstr>
      <vt:lpstr>Snímek 29</vt:lpstr>
      <vt:lpstr>Snímek 30</vt:lpstr>
      <vt:lpstr>Snímek 31</vt:lpstr>
      <vt:lpstr>7. Závažnost výskytu duševních poruch a sebevražd</vt:lpstr>
      <vt:lpstr>Trendy v sebevražednosti v ČR v letech 2009-2013</vt:lpstr>
      <vt:lpstr>Snímek 34</vt:lpstr>
      <vt:lpstr>Trendy v sebevražednosti ve světě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8. Institucionální zajištění duševních poruch a sebevražd</vt:lpstr>
      <vt:lpstr>Státní instituce v ČR, které se zabývají problematikou psychiatrických pacientů</vt:lpstr>
    </vt:vector>
  </TitlesOfParts>
  <Company>CIKT 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DEVIACE PRO SPSP</dc:title>
  <dc:creator>Pavel Horák</dc:creator>
  <cp:lastModifiedBy>CIKT</cp:lastModifiedBy>
  <cp:revision>64</cp:revision>
  <dcterms:created xsi:type="dcterms:W3CDTF">2015-04-23T10:33:45Z</dcterms:created>
  <dcterms:modified xsi:type="dcterms:W3CDTF">2015-04-26T21:16:59Z</dcterms:modified>
</cp:coreProperties>
</file>