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65" r:id="rId2"/>
    <p:sldId id="266" r:id="rId3"/>
    <p:sldId id="267" r:id="rId4"/>
    <p:sldId id="256" r:id="rId5"/>
    <p:sldId id="257" r:id="rId6"/>
    <p:sldId id="268" r:id="rId7"/>
    <p:sldId id="258" r:id="rId8"/>
    <p:sldId id="259" r:id="rId9"/>
    <p:sldId id="260" r:id="rId10"/>
    <p:sldId id="262" r:id="rId11"/>
    <p:sldId id="263" r:id="rId12"/>
    <p:sldId id="264"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B7CFC4-2B01-426A-8A70-4EB4CD06CB6B}" type="datetimeFigureOut">
              <a:rPr lang="en-GB" smtClean="0"/>
              <a:t>29/04/2015</a:t>
            </a:fld>
            <a:endParaRPr lang="en-GB"/>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D26BF0-3FFE-4424-BD1E-9F936C1C6E2E}" type="slidenum">
              <a:rPr lang="en-GB" smtClean="0"/>
              <a:t>‹#›</a:t>
            </a:fld>
            <a:endParaRPr lang="en-GB"/>
          </a:p>
        </p:txBody>
      </p:sp>
    </p:spTree>
    <p:extLst>
      <p:ext uri="{BB962C8B-B14F-4D97-AF65-F5344CB8AC3E}">
        <p14:creationId xmlns:p14="http://schemas.microsoft.com/office/powerpoint/2010/main" val="4195056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52A5998-A2AD-4B6B-8812-131607F4ABB8}" type="datetimeFigureOut">
              <a:rPr lang="de-DE" smtClean="0"/>
              <a:t>29.04.2015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1666358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2A5998-A2AD-4B6B-8812-131607F4ABB8}" type="datetimeFigureOut">
              <a:rPr lang="de-DE" smtClean="0"/>
              <a:t>29.04.2015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110999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2A5998-A2AD-4B6B-8812-131607F4ABB8}" type="datetimeFigureOut">
              <a:rPr lang="de-DE" smtClean="0"/>
              <a:t>29.04.2015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308828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2A5998-A2AD-4B6B-8812-131607F4ABB8}" type="datetimeFigureOut">
              <a:rPr lang="de-DE" smtClean="0"/>
              <a:t>29.04.2015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150390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52A5998-A2AD-4B6B-8812-131607F4ABB8}" type="datetimeFigureOut">
              <a:rPr lang="de-DE" smtClean="0"/>
              <a:t>29.04.2015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2580909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52A5998-A2AD-4B6B-8812-131607F4ABB8}" type="datetimeFigureOut">
              <a:rPr lang="de-DE" smtClean="0"/>
              <a:t>29.04.2015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239441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52A5998-A2AD-4B6B-8812-131607F4ABB8}" type="datetimeFigureOut">
              <a:rPr lang="de-DE" smtClean="0"/>
              <a:t>29.04.2015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190512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52A5998-A2AD-4B6B-8812-131607F4ABB8}" type="datetimeFigureOut">
              <a:rPr lang="de-DE" smtClean="0"/>
              <a:t>29.04.2015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957462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52A5998-A2AD-4B6B-8812-131607F4ABB8}" type="datetimeFigureOut">
              <a:rPr lang="de-DE" smtClean="0"/>
              <a:t>29.04.2015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92071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52A5998-A2AD-4B6B-8812-131607F4ABB8}" type="datetimeFigureOut">
              <a:rPr lang="de-DE" smtClean="0"/>
              <a:t>29.04.2015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2840205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52A5998-A2AD-4B6B-8812-131607F4ABB8}" type="datetimeFigureOut">
              <a:rPr lang="de-DE" smtClean="0"/>
              <a:t>29.04.2015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1AB9CD-CA13-4107-80ED-88B7F9FCD98D}" type="slidenum">
              <a:rPr lang="de-DE" smtClean="0"/>
              <a:t>‹#›</a:t>
            </a:fld>
            <a:endParaRPr lang="de-DE"/>
          </a:p>
        </p:txBody>
      </p:sp>
    </p:spTree>
    <p:extLst>
      <p:ext uri="{BB962C8B-B14F-4D97-AF65-F5344CB8AC3E}">
        <p14:creationId xmlns:p14="http://schemas.microsoft.com/office/powerpoint/2010/main" val="342280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A5998-A2AD-4B6B-8812-131607F4ABB8}" type="datetimeFigureOut">
              <a:rPr lang="de-DE" smtClean="0"/>
              <a:t>29.04.2015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AB9CD-CA13-4107-80ED-88B7F9FCD98D}" type="slidenum">
              <a:rPr lang="de-DE" smtClean="0"/>
              <a:t>‹#›</a:t>
            </a:fld>
            <a:endParaRPr lang="de-DE"/>
          </a:p>
        </p:txBody>
      </p:sp>
    </p:spTree>
    <p:extLst>
      <p:ext uri="{BB962C8B-B14F-4D97-AF65-F5344CB8AC3E}">
        <p14:creationId xmlns:p14="http://schemas.microsoft.com/office/powerpoint/2010/main" val="2563764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smtClean="0"/>
              <a:t>The </a:t>
            </a:r>
            <a:r>
              <a:rPr lang="en-GB" b="1" dirty="0"/>
              <a:t>Relationship between Social Exclusion and Spatial Segregation in urbanised modern Societies </a:t>
            </a:r>
            <a:r>
              <a:rPr lang="de-DE" dirty="0"/>
              <a:t/>
            </a:r>
            <a:br>
              <a:rPr lang="de-DE" dirty="0"/>
            </a:br>
            <a:endParaRPr lang="de-DE" dirty="0"/>
          </a:p>
        </p:txBody>
      </p:sp>
      <p:sp>
        <p:nvSpPr>
          <p:cNvPr id="3" name="Inhaltsplatzhalter 2"/>
          <p:cNvSpPr>
            <a:spLocks noGrp="1"/>
          </p:cNvSpPr>
          <p:nvPr>
            <p:ph idx="1"/>
          </p:nvPr>
        </p:nvSpPr>
        <p:spPr/>
        <p:txBody>
          <a:bodyPr/>
          <a:lstStyle/>
          <a:p>
            <a:endParaRPr lang="de-DE" dirty="0" smtClean="0"/>
          </a:p>
          <a:p>
            <a:endParaRPr lang="de-DE" dirty="0"/>
          </a:p>
          <a:p>
            <a:endParaRPr lang="de-DE" dirty="0" smtClean="0"/>
          </a:p>
          <a:p>
            <a:endParaRPr lang="de-DE" dirty="0"/>
          </a:p>
          <a:p>
            <a:pPr marL="0" indent="0" algn="ctr">
              <a:buNone/>
            </a:pPr>
            <a:r>
              <a:rPr lang="de-DE" sz="2400" dirty="0" smtClean="0"/>
              <a:t>Prof. Dr. Dr. Detlef Baum</a:t>
            </a:r>
          </a:p>
          <a:p>
            <a:pPr marL="0" indent="0" algn="ctr">
              <a:buNone/>
            </a:pPr>
            <a:r>
              <a:rPr lang="de-DE" sz="2400" dirty="0" smtClean="0"/>
              <a:t>University </a:t>
            </a:r>
            <a:r>
              <a:rPr lang="de-DE" sz="2400" dirty="0" err="1" smtClean="0"/>
              <a:t>of</a:t>
            </a:r>
            <a:r>
              <a:rPr lang="de-DE" sz="2400" dirty="0" smtClean="0"/>
              <a:t> Applied Science Koblenz</a:t>
            </a:r>
          </a:p>
          <a:p>
            <a:pPr marL="0" indent="0" algn="ctr">
              <a:buNone/>
            </a:pPr>
            <a:r>
              <a:rPr lang="de-DE" sz="2400" dirty="0" smtClean="0"/>
              <a:t>Urban Research </a:t>
            </a:r>
            <a:r>
              <a:rPr lang="de-DE" sz="2400" dirty="0" err="1" smtClean="0"/>
              <a:t>and</a:t>
            </a:r>
            <a:r>
              <a:rPr lang="de-DE" sz="2400" dirty="0" smtClean="0"/>
              <a:t> Community Studies</a:t>
            </a:r>
          </a:p>
          <a:p>
            <a:pPr algn="ctr"/>
            <a:endParaRPr lang="de-DE" sz="2400" dirty="0"/>
          </a:p>
          <a:p>
            <a:endParaRPr lang="de-DE" dirty="0"/>
          </a:p>
        </p:txBody>
      </p:sp>
    </p:spTree>
    <p:extLst>
      <p:ext uri="{BB962C8B-B14F-4D97-AF65-F5344CB8AC3E}">
        <p14:creationId xmlns:p14="http://schemas.microsoft.com/office/powerpoint/2010/main" val="1361764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4664"/>
            <a:ext cx="8229600" cy="1070992"/>
          </a:xfrm>
        </p:spPr>
        <p:txBody>
          <a:bodyPr>
            <a:normAutofit fontScale="90000"/>
          </a:bodyPr>
          <a:lstStyle/>
          <a:p>
            <a:r>
              <a:rPr lang="en-GB" sz="3100" dirty="0" smtClean="0"/>
              <a:t>What is the challenge for social policy and social work? </a:t>
            </a:r>
            <a:r>
              <a:rPr lang="de-DE" dirty="0" smtClean="0"/>
              <a:t/>
            </a:r>
            <a:br>
              <a:rPr lang="de-DE" dirty="0" smtClean="0"/>
            </a:br>
            <a:endParaRPr lang="de-DE" dirty="0"/>
          </a:p>
        </p:txBody>
      </p:sp>
      <p:sp>
        <p:nvSpPr>
          <p:cNvPr id="3" name="Inhaltsplatzhalter 2"/>
          <p:cNvSpPr>
            <a:spLocks noGrp="1"/>
          </p:cNvSpPr>
          <p:nvPr>
            <p:ph idx="1"/>
          </p:nvPr>
        </p:nvSpPr>
        <p:spPr>
          <a:xfrm>
            <a:off x="395536" y="1124744"/>
            <a:ext cx="8229600" cy="4525963"/>
          </a:xfrm>
        </p:spPr>
        <p:txBody>
          <a:bodyPr>
            <a:noAutofit/>
          </a:bodyPr>
          <a:lstStyle/>
          <a:p>
            <a:r>
              <a:rPr lang="en-GB" sz="1800" dirty="0"/>
              <a:t>S</a:t>
            </a:r>
            <a:r>
              <a:rPr lang="en-GB" sz="1800" dirty="0" smtClean="0"/>
              <a:t>ocial </a:t>
            </a:r>
            <a:r>
              <a:rPr lang="en-GB" sz="1800" dirty="0"/>
              <a:t>work is a part of social policy. </a:t>
            </a:r>
            <a:endParaRPr lang="en-GB" sz="1800" dirty="0" smtClean="0"/>
          </a:p>
          <a:p>
            <a:endParaRPr lang="en-GB" sz="1800" dirty="0" smtClean="0"/>
          </a:p>
          <a:p>
            <a:r>
              <a:rPr lang="en-GB" sz="1800" dirty="0" smtClean="0"/>
              <a:t>The principles </a:t>
            </a:r>
            <a:r>
              <a:rPr lang="en-GB" sz="1800" dirty="0"/>
              <a:t>of social policy are solidarity, justice and </a:t>
            </a:r>
            <a:r>
              <a:rPr lang="en-GB" sz="1800" dirty="0" smtClean="0"/>
              <a:t>subsidiarity. </a:t>
            </a:r>
          </a:p>
          <a:p>
            <a:endParaRPr lang="en-GB" sz="1800" dirty="0" smtClean="0"/>
          </a:p>
          <a:p>
            <a:r>
              <a:rPr lang="en-GB" sz="1800" dirty="0" smtClean="0"/>
              <a:t>Social </a:t>
            </a:r>
            <a:r>
              <a:rPr lang="en-GB" sz="1800" dirty="0"/>
              <a:t>policy must realise a frame of social life conditions, within the individuals have the opportunities to fulfil social expectations</a:t>
            </a:r>
            <a:r>
              <a:rPr lang="en-GB" sz="1800" dirty="0" smtClean="0"/>
              <a:t>, demands and interests, </a:t>
            </a:r>
            <a:r>
              <a:rPr lang="en-GB" sz="1800" dirty="0"/>
              <a:t>which guarantee a good life. </a:t>
            </a:r>
            <a:endParaRPr lang="en-GB" sz="1800" dirty="0" smtClean="0"/>
          </a:p>
          <a:p>
            <a:endParaRPr lang="de-DE" sz="1800" dirty="0"/>
          </a:p>
          <a:p>
            <a:r>
              <a:rPr lang="en-GB" sz="1800" dirty="0"/>
              <a:t>The responsibility of the community is to influence the conditions of residence and generally life conditions directly in residential areas</a:t>
            </a:r>
            <a:r>
              <a:rPr lang="en-GB" sz="1800" dirty="0" smtClean="0"/>
              <a:t>. </a:t>
            </a:r>
          </a:p>
          <a:p>
            <a:endParaRPr lang="en-GB" sz="1800" dirty="0" smtClean="0"/>
          </a:p>
          <a:p>
            <a:r>
              <a:rPr lang="en-GB" sz="1800" dirty="0" smtClean="0"/>
              <a:t>The </a:t>
            </a:r>
            <a:r>
              <a:rPr lang="en-GB" sz="1800" dirty="0"/>
              <a:t>negative consequences of spatial segregation for the concerned people, above all for children and kids must be abolished. </a:t>
            </a:r>
            <a:endParaRPr lang="en-GB" sz="1800" dirty="0" smtClean="0"/>
          </a:p>
          <a:p>
            <a:endParaRPr lang="en-GB" sz="1800" dirty="0" smtClean="0"/>
          </a:p>
          <a:p>
            <a:r>
              <a:rPr lang="en-GB" sz="1800" dirty="0" smtClean="0"/>
              <a:t>An </a:t>
            </a:r>
            <a:r>
              <a:rPr lang="en-GB" sz="1800" dirty="0"/>
              <a:t>insufficient infrastructure and an insufficient urban structure lead to deprivation of the inhabitants of deprived residential </a:t>
            </a:r>
            <a:r>
              <a:rPr lang="en-GB" sz="1800" dirty="0" smtClean="0"/>
              <a:t>areas. </a:t>
            </a:r>
          </a:p>
          <a:p>
            <a:endParaRPr lang="en-GB" sz="1800" dirty="0" smtClean="0"/>
          </a:p>
          <a:p>
            <a:r>
              <a:rPr lang="en-GB" sz="1800" dirty="0" smtClean="0"/>
              <a:t>In </a:t>
            </a:r>
            <a:r>
              <a:rPr lang="en-GB" sz="1800" dirty="0"/>
              <a:t>this case community have a responsibility to intervene by social policy. </a:t>
            </a:r>
            <a:endParaRPr lang="de-DE" sz="1800" dirty="0"/>
          </a:p>
          <a:p>
            <a:endParaRPr lang="de-DE" sz="1800" dirty="0"/>
          </a:p>
        </p:txBody>
      </p:sp>
    </p:spTree>
    <p:extLst>
      <p:ext uri="{BB962C8B-B14F-4D97-AF65-F5344CB8AC3E}">
        <p14:creationId xmlns:p14="http://schemas.microsoft.com/office/powerpoint/2010/main" val="2992617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Community </a:t>
            </a:r>
            <a:r>
              <a:rPr lang="de-DE" dirty="0"/>
              <a:t>W</a:t>
            </a:r>
            <a:r>
              <a:rPr lang="de-DE" dirty="0" smtClean="0"/>
              <a:t>ork</a:t>
            </a:r>
            <a:endParaRPr lang="de-DE" dirty="0"/>
          </a:p>
        </p:txBody>
      </p:sp>
      <p:sp>
        <p:nvSpPr>
          <p:cNvPr id="3" name="Inhaltsplatzhalter 2"/>
          <p:cNvSpPr>
            <a:spLocks noGrp="1"/>
          </p:cNvSpPr>
          <p:nvPr>
            <p:ph idx="1"/>
          </p:nvPr>
        </p:nvSpPr>
        <p:spPr/>
        <p:txBody>
          <a:bodyPr>
            <a:normAutofit fontScale="92500"/>
          </a:bodyPr>
          <a:lstStyle/>
          <a:p>
            <a:r>
              <a:rPr lang="en-GB" dirty="0"/>
              <a:t>Community work is an approach, which works not on the base of individual helps and supports, but on the base of strengthening the people in their identity, </a:t>
            </a:r>
            <a:r>
              <a:rPr lang="en-GB"/>
              <a:t>their </a:t>
            </a:r>
            <a:r>
              <a:rPr lang="en-GB" smtClean="0"/>
              <a:t>competences </a:t>
            </a:r>
            <a:r>
              <a:rPr lang="en-GB" dirty="0"/>
              <a:t>and their self-consciousness in the context of their life </a:t>
            </a:r>
            <a:r>
              <a:rPr lang="en-GB" dirty="0" smtClean="0"/>
              <a:t>world. </a:t>
            </a:r>
          </a:p>
          <a:p>
            <a:r>
              <a:rPr lang="en-GB" dirty="0" smtClean="0"/>
              <a:t>The </a:t>
            </a:r>
            <a:r>
              <a:rPr lang="en-GB" dirty="0"/>
              <a:t>people must get the feeling, that they are able to influence the political decisions in questions of their own life and that they are able to change und to improve their life conditions.</a:t>
            </a:r>
            <a:endParaRPr lang="de-DE" dirty="0"/>
          </a:p>
          <a:p>
            <a:endParaRPr lang="de-DE" dirty="0"/>
          </a:p>
        </p:txBody>
      </p:sp>
    </p:spTree>
    <p:extLst>
      <p:ext uri="{BB962C8B-B14F-4D97-AF65-F5344CB8AC3E}">
        <p14:creationId xmlns:p14="http://schemas.microsoft.com/office/powerpoint/2010/main" val="322728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community work needs a strategy of interference.</a:t>
            </a:r>
            <a:endParaRPr lang="de-DE" dirty="0"/>
          </a:p>
        </p:txBody>
      </p:sp>
      <p:sp>
        <p:nvSpPr>
          <p:cNvPr id="3" name="Inhaltsplatzhalter 2"/>
          <p:cNvSpPr>
            <a:spLocks noGrp="1"/>
          </p:cNvSpPr>
          <p:nvPr>
            <p:ph idx="1"/>
          </p:nvPr>
        </p:nvSpPr>
        <p:spPr/>
        <p:txBody>
          <a:bodyPr>
            <a:normAutofit lnSpcReduction="10000"/>
          </a:bodyPr>
          <a:lstStyle/>
          <a:p>
            <a:r>
              <a:rPr lang="en-GB" dirty="0" smtClean="0"/>
              <a:t>Social </a:t>
            </a:r>
            <a:r>
              <a:rPr lang="en-GB" dirty="0"/>
              <a:t>work has to fight for better life conditions of their clients - not only by providing them with services but by supporting them in improving their objective life </a:t>
            </a:r>
            <a:r>
              <a:rPr lang="en-GB" dirty="0" smtClean="0"/>
              <a:t>world on a political level.</a:t>
            </a:r>
            <a:endParaRPr lang="de-DE" dirty="0"/>
          </a:p>
          <a:p>
            <a:r>
              <a:rPr lang="en-GB" dirty="0"/>
              <a:t>Social work must interfere in the shaping of an integrative city development policy, which shapes the social context of life in the whole city.</a:t>
            </a:r>
            <a:endParaRPr lang="de-DE" dirty="0"/>
          </a:p>
          <a:p>
            <a:endParaRPr lang="de-DE" dirty="0"/>
          </a:p>
        </p:txBody>
      </p:sp>
    </p:spTree>
    <p:extLst>
      <p:ext uri="{BB962C8B-B14F-4D97-AF65-F5344CB8AC3E}">
        <p14:creationId xmlns:p14="http://schemas.microsoft.com/office/powerpoint/2010/main" val="2194895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Questions</a:t>
            </a:r>
            <a:endParaRPr lang="de-DE" dirty="0"/>
          </a:p>
        </p:txBody>
      </p:sp>
      <p:sp>
        <p:nvSpPr>
          <p:cNvPr id="3" name="Inhaltsplatzhalter 2"/>
          <p:cNvSpPr>
            <a:spLocks noGrp="1"/>
          </p:cNvSpPr>
          <p:nvPr>
            <p:ph idx="1"/>
          </p:nvPr>
        </p:nvSpPr>
        <p:spPr/>
        <p:txBody>
          <a:bodyPr/>
          <a:lstStyle/>
          <a:p>
            <a:r>
              <a:rPr lang="en-GB" dirty="0" smtClean="0"/>
              <a:t>Aspects and reasons for the connection between spatial segregation and social exclusion</a:t>
            </a:r>
          </a:p>
          <a:p>
            <a:pPr marL="0" indent="0">
              <a:buNone/>
            </a:pPr>
            <a:endParaRPr lang="en-GB" dirty="0" smtClean="0"/>
          </a:p>
          <a:p>
            <a:r>
              <a:rPr lang="en-GB" dirty="0" smtClean="0"/>
              <a:t>Approaches of Social Work which are able to ensure identity and to integrate people in a community</a:t>
            </a:r>
            <a:endParaRPr lang="en-GB" dirty="0"/>
          </a:p>
        </p:txBody>
      </p:sp>
    </p:spTree>
    <p:extLst>
      <p:ext uri="{BB962C8B-B14F-4D97-AF65-F5344CB8AC3E}">
        <p14:creationId xmlns:p14="http://schemas.microsoft.com/office/powerpoint/2010/main" val="316747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Spatial Segregation leads to two interdepending processes</a:t>
            </a:r>
            <a:endParaRPr lang="en-GB" dirty="0"/>
          </a:p>
        </p:txBody>
      </p:sp>
      <p:sp>
        <p:nvSpPr>
          <p:cNvPr id="3" name="Inhaltsplatzhalter 2"/>
          <p:cNvSpPr>
            <a:spLocks noGrp="1"/>
          </p:cNvSpPr>
          <p:nvPr>
            <p:ph idx="1"/>
          </p:nvPr>
        </p:nvSpPr>
        <p:spPr/>
        <p:txBody>
          <a:bodyPr>
            <a:normAutofit fontScale="92500" lnSpcReduction="10000"/>
          </a:bodyPr>
          <a:lstStyle/>
          <a:p>
            <a:r>
              <a:rPr lang="en-GB" dirty="0" smtClean="0"/>
              <a:t>Spatial Segregation  in disadvantaged quarters is the main reason for social exclusion and in connection which poverty, low education and low-paid jobs spatial segregation leads to an exclusion from an average life-style.</a:t>
            </a:r>
          </a:p>
          <a:p>
            <a:pPr marL="0" indent="0">
              <a:buNone/>
            </a:pPr>
            <a:endParaRPr lang="en-GB" dirty="0" smtClean="0"/>
          </a:p>
          <a:p>
            <a:r>
              <a:rPr lang="en-GB" dirty="0" smtClean="0"/>
              <a:t>The life-style in such quarters is a factor of stabilising  the life conditions, because people are sure that they can fulfil the expectations and norms there.</a:t>
            </a:r>
          </a:p>
          <a:p>
            <a:endParaRPr lang="en-GB" dirty="0" smtClean="0"/>
          </a:p>
          <a:p>
            <a:endParaRPr lang="en-GB" dirty="0"/>
          </a:p>
        </p:txBody>
      </p:sp>
    </p:spTree>
    <p:extLst>
      <p:ext uri="{BB962C8B-B14F-4D97-AF65-F5344CB8AC3E}">
        <p14:creationId xmlns:p14="http://schemas.microsoft.com/office/powerpoint/2010/main" val="315426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DE" dirty="0" err="1" smtClean="0"/>
              <a:t>Four</a:t>
            </a:r>
            <a:r>
              <a:rPr lang="de-DE" dirty="0" smtClean="0"/>
              <a:t> </a:t>
            </a:r>
            <a:r>
              <a:rPr lang="de-DE" dirty="0" err="1" smtClean="0"/>
              <a:t>central</a:t>
            </a:r>
            <a:r>
              <a:rPr lang="de-DE" dirty="0" smtClean="0"/>
              <a:t> </a:t>
            </a:r>
            <a:r>
              <a:rPr lang="de-DE" dirty="0" err="1" smtClean="0"/>
              <a:t>premisses</a:t>
            </a:r>
            <a:r>
              <a:rPr lang="de-DE" dirty="0" smtClean="0"/>
              <a:t> </a:t>
            </a:r>
            <a:r>
              <a:rPr lang="de-DE" dirty="0" err="1" smtClean="0"/>
              <a:t>of</a:t>
            </a:r>
            <a:r>
              <a:rPr lang="de-DE" dirty="0" smtClean="0"/>
              <a:t> </a:t>
            </a:r>
            <a:r>
              <a:rPr lang="de-DE" dirty="0" err="1" smtClean="0"/>
              <a:t>the</a:t>
            </a:r>
            <a:r>
              <a:rPr lang="de-DE" dirty="0" smtClean="0"/>
              <a:t> Chicago School </a:t>
            </a:r>
            <a:endParaRPr lang="de-DE" dirty="0"/>
          </a:p>
        </p:txBody>
      </p:sp>
      <p:sp>
        <p:nvSpPr>
          <p:cNvPr id="5" name="Inhaltsplatzhalter 4"/>
          <p:cNvSpPr>
            <a:spLocks noGrp="1"/>
          </p:cNvSpPr>
          <p:nvPr>
            <p:ph idx="1"/>
          </p:nvPr>
        </p:nvSpPr>
        <p:spPr/>
        <p:txBody>
          <a:bodyPr>
            <a:normAutofit fontScale="70000" lnSpcReduction="20000"/>
          </a:bodyPr>
          <a:lstStyle/>
          <a:p>
            <a:pPr lvl="0"/>
            <a:r>
              <a:rPr lang="en-GB" dirty="0"/>
              <a:t>In a social space the population is spread over the space according to certain conditions or patterns of distribution</a:t>
            </a:r>
            <a:r>
              <a:rPr lang="en-GB" dirty="0" smtClean="0"/>
              <a:t>.</a:t>
            </a:r>
          </a:p>
          <a:p>
            <a:pPr lvl="0"/>
            <a:endParaRPr lang="de-DE" dirty="0"/>
          </a:p>
          <a:p>
            <a:pPr lvl="0"/>
            <a:r>
              <a:rPr lang="en-GB" dirty="0"/>
              <a:t>The spatial distribution of a population reflects the social stratification of a society in a certain space. </a:t>
            </a:r>
            <a:endParaRPr lang="en-GB" dirty="0" smtClean="0"/>
          </a:p>
          <a:p>
            <a:pPr lvl="0"/>
            <a:endParaRPr lang="de-DE" dirty="0"/>
          </a:p>
          <a:p>
            <a:pPr lvl="0"/>
            <a:r>
              <a:rPr lang="en-GB" dirty="0"/>
              <a:t>Spaces must be taken in possession by the people acting there, before they become a social context in which people live and their life is influenced by the space</a:t>
            </a:r>
            <a:r>
              <a:rPr lang="en-GB" dirty="0" smtClean="0"/>
              <a:t>.</a:t>
            </a:r>
          </a:p>
          <a:p>
            <a:pPr lvl="0"/>
            <a:endParaRPr lang="de-DE" dirty="0"/>
          </a:p>
          <a:p>
            <a:pPr lvl="0"/>
            <a:r>
              <a:rPr lang="en-GB" dirty="0"/>
              <a:t>The space itself produces privileges and deprivations or problems by his structure regarding the arrangement and the quality of the buildings, the streets, the places etc., by its varied character, his borders and crossings to other quarters.</a:t>
            </a:r>
            <a:endParaRPr lang="de-DE" dirty="0"/>
          </a:p>
          <a:p>
            <a:pPr marL="0" indent="0">
              <a:buNone/>
            </a:pPr>
            <a:endParaRPr lang="de-DE" dirty="0"/>
          </a:p>
        </p:txBody>
      </p:sp>
    </p:spTree>
    <p:extLst>
      <p:ext uri="{BB962C8B-B14F-4D97-AF65-F5344CB8AC3E}">
        <p14:creationId xmlns:p14="http://schemas.microsoft.com/office/powerpoint/2010/main" val="128595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Social</a:t>
            </a:r>
            <a:r>
              <a:rPr lang="de-DE" dirty="0" smtClean="0"/>
              <a:t> </a:t>
            </a:r>
            <a:r>
              <a:rPr lang="de-DE" dirty="0" err="1" smtClean="0"/>
              <a:t>Exlusion</a:t>
            </a:r>
            <a:endParaRPr lang="de-DE" dirty="0"/>
          </a:p>
        </p:txBody>
      </p:sp>
      <p:sp>
        <p:nvSpPr>
          <p:cNvPr id="3" name="Inhaltsplatzhalter 2"/>
          <p:cNvSpPr>
            <a:spLocks noGrp="1"/>
          </p:cNvSpPr>
          <p:nvPr>
            <p:ph idx="1"/>
          </p:nvPr>
        </p:nvSpPr>
        <p:spPr>
          <a:xfrm>
            <a:off x="467544" y="1556792"/>
            <a:ext cx="8229600" cy="4525963"/>
          </a:xfrm>
        </p:spPr>
        <p:txBody>
          <a:bodyPr>
            <a:normAutofit fontScale="62500" lnSpcReduction="20000"/>
          </a:bodyPr>
          <a:lstStyle/>
          <a:p>
            <a:endParaRPr lang="en-GB" dirty="0" smtClean="0"/>
          </a:p>
          <a:p>
            <a:r>
              <a:rPr lang="en-GB" dirty="0" smtClean="0"/>
              <a:t>Social </a:t>
            </a:r>
            <a:r>
              <a:rPr lang="en-GB" dirty="0"/>
              <a:t>exclusion means a process by which individuals or groups are losing objective opportunities to participate on processes of communication and social processes</a:t>
            </a:r>
            <a:r>
              <a:rPr lang="en-GB" dirty="0" smtClean="0"/>
              <a:t>,</a:t>
            </a:r>
          </a:p>
          <a:p>
            <a:pPr lvl="1"/>
            <a:r>
              <a:rPr lang="en-GB" dirty="0" smtClean="0"/>
              <a:t> </a:t>
            </a:r>
            <a:r>
              <a:rPr lang="en-GB" dirty="0"/>
              <a:t>which have a very high meaning for gaining behaviour goals</a:t>
            </a:r>
            <a:r>
              <a:rPr lang="en-GB" dirty="0" smtClean="0"/>
              <a:t>,</a:t>
            </a:r>
          </a:p>
          <a:p>
            <a:pPr lvl="1"/>
            <a:r>
              <a:rPr lang="en-GB" dirty="0" smtClean="0"/>
              <a:t> </a:t>
            </a:r>
            <a:r>
              <a:rPr lang="en-GB" dirty="0"/>
              <a:t>which secure their social integration by interaction, </a:t>
            </a:r>
            <a:r>
              <a:rPr lang="en-GB" dirty="0" smtClean="0"/>
              <a:t>social security and material </a:t>
            </a:r>
            <a:r>
              <a:rPr lang="en-GB" dirty="0"/>
              <a:t>reproduction of </a:t>
            </a:r>
            <a:r>
              <a:rPr lang="en-GB" dirty="0" smtClean="0"/>
              <a:t>life,</a:t>
            </a:r>
          </a:p>
          <a:p>
            <a:pPr lvl="1"/>
            <a:r>
              <a:rPr lang="en-GB" dirty="0"/>
              <a:t>w</a:t>
            </a:r>
            <a:r>
              <a:rPr lang="en-GB" dirty="0" smtClean="0"/>
              <a:t>hich ensure their identity and their psycho-social balance regulation. </a:t>
            </a:r>
            <a:r>
              <a:rPr lang="en-GB" dirty="0"/>
              <a:t> </a:t>
            </a:r>
            <a:endParaRPr lang="en-GB" dirty="0" smtClean="0"/>
          </a:p>
          <a:p>
            <a:pPr marL="457200" lvl="1" indent="0">
              <a:buNone/>
            </a:pPr>
            <a:endParaRPr lang="de-DE" dirty="0"/>
          </a:p>
          <a:p>
            <a:r>
              <a:rPr lang="en-GB" dirty="0" smtClean="0"/>
              <a:t>People </a:t>
            </a:r>
            <a:r>
              <a:rPr lang="en-GB" dirty="0"/>
              <a:t>are disintegrated, if they cannot fulfil the expectations of the society on the level of their </a:t>
            </a:r>
            <a:r>
              <a:rPr lang="en-GB" dirty="0" smtClean="0"/>
              <a:t>psycho-social competences and </a:t>
            </a:r>
            <a:r>
              <a:rPr lang="en-GB" dirty="0"/>
              <a:t>their structural conditions of life and the feel that. </a:t>
            </a:r>
            <a:endParaRPr lang="en-GB" dirty="0" smtClean="0"/>
          </a:p>
          <a:p>
            <a:r>
              <a:rPr lang="en-GB" dirty="0" smtClean="0"/>
              <a:t>They </a:t>
            </a:r>
            <a:r>
              <a:rPr lang="en-GB" dirty="0"/>
              <a:t>are excluded, when they feel, that they have no meaning for others in interactions, that they are not needed on the level of their behaviour. They have no possibility to present their identity and to ensure it. </a:t>
            </a:r>
            <a:endParaRPr lang="de-DE" dirty="0"/>
          </a:p>
          <a:p>
            <a:endParaRPr lang="de-DE" dirty="0"/>
          </a:p>
        </p:txBody>
      </p:sp>
    </p:spTree>
    <p:extLst>
      <p:ext uri="{BB962C8B-B14F-4D97-AF65-F5344CB8AC3E}">
        <p14:creationId xmlns:p14="http://schemas.microsoft.com/office/powerpoint/2010/main" val="387983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Key of the process of social </a:t>
            </a:r>
            <a:r>
              <a:rPr lang="en-GB" dirty="0"/>
              <a:t>e</a:t>
            </a:r>
            <a:r>
              <a:rPr lang="en-GB" dirty="0" smtClean="0"/>
              <a:t>xclusion</a:t>
            </a:r>
            <a:endParaRPr lang="en-GB" dirty="0"/>
          </a:p>
        </p:txBody>
      </p:sp>
      <p:sp>
        <p:nvSpPr>
          <p:cNvPr id="3" name="Inhaltsplatzhalt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r>
              <a:rPr lang="en-GB" dirty="0"/>
              <a:t>a</a:t>
            </a:r>
            <a:r>
              <a:rPr lang="en-GB" dirty="0" smtClean="0"/>
              <a:t>s a </a:t>
            </a:r>
            <a:r>
              <a:rPr lang="en-GB" dirty="0"/>
              <a:t>relationship between the </a:t>
            </a:r>
            <a:r>
              <a:rPr lang="en-GB" b="1" dirty="0"/>
              <a:t>structural frame </a:t>
            </a:r>
            <a:r>
              <a:rPr lang="en-GB" dirty="0"/>
              <a:t>of conditions for integration and</a:t>
            </a:r>
          </a:p>
          <a:p>
            <a:r>
              <a:rPr lang="en-GB" dirty="0"/>
              <a:t> the </a:t>
            </a:r>
            <a:r>
              <a:rPr lang="en-GB" b="1" dirty="0"/>
              <a:t>definition or evaluation </a:t>
            </a:r>
            <a:r>
              <a:rPr lang="en-GB" dirty="0"/>
              <a:t>of a certain status of a space by the municipal society </a:t>
            </a:r>
            <a:endParaRPr lang="en-GB" dirty="0" smtClean="0"/>
          </a:p>
          <a:p>
            <a:pPr marL="0" indent="0">
              <a:buNone/>
            </a:pPr>
            <a:endParaRPr lang="en-GB" dirty="0"/>
          </a:p>
          <a:p>
            <a:r>
              <a:rPr lang="en-GB" dirty="0" smtClean="0"/>
              <a:t>The </a:t>
            </a:r>
            <a:r>
              <a:rPr lang="en-GB" b="1" dirty="0"/>
              <a:t>frame for social integration </a:t>
            </a:r>
            <a:r>
              <a:rPr lang="en-GB" dirty="0"/>
              <a:t>is the </a:t>
            </a:r>
            <a:r>
              <a:rPr lang="en-GB" b="1" dirty="0"/>
              <a:t>municipal society</a:t>
            </a:r>
            <a:r>
              <a:rPr lang="en-GB" dirty="0"/>
              <a:t>, the local life context, which shapes the general social conditions for the integration in a</a:t>
            </a:r>
            <a:r>
              <a:rPr lang="en-GB" dirty="0" smtClean="0"/>
              <a:t> </a:t>
            </a:r>
            <a:r>
              <a:rPr lang="en-GB" dirty="0"/>
              <a:t>society.</a:t>
            </a:r>
            <a:endParaRPr lang="de-DE" dirty="0"/>
          </a:p>
          <a:p>
            <a:endParaRPr lang="en-GB" dirty="0"/>
          </a:p>
        </p:txBody>
      </p:sp>
    </p:spTree>
    <p:extLst>
      <p:ext uri="{BB962C8B-B14F-4D97-AF65-F5344CB8AC3E}">
        <p14:creationId xmlns:p14="http://schemas.microsoft.com/office/powerpoint/2010/main" val="60942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Who </a:t>
            </a:r>
            <a:r>
              <a:rPr lang="de-DE" dirty="0" err="1" smtClean="0"/>
              <a:t>excluses</a:t>
            </a:r>
            <a:r>
              <a:rPr lang="de-DE" dirty="0" smtClean="0"/>
              <a:t>?</a:t>
            </a:r>
            <a:endParaRPr lang="de-DE" dirty="0"/>
          </a:p>
        </p:txBody>
      </p:sp>
      <p:sp>
        <p:nvSpPr>
          <p:cNvPr id="3" name="Inhaltsplatzhalter 2"/>
          <p:cNvSpPr>
            <a:spLocks noGrp="1"/>
          </p:cNvSpPr>
          <p:nvPr>
            <p:ph idx="1"/>
          </p:nvPr>
        </p:nvSpPr>
        <p:spPr/>
        <p:txBody>
          <a:bodyPr>
            <a:normAutofit fontScale="85000" lnSpcReduction="10000"/>
          </a:bodyPr>
          <a:lstStyle/>
          <a:p>
            <a:r>
              <a:rPr lang="en-GB" dirty="0"/>
              <a:t>T</a:t>
            </a:r>
            <a:r>
              <a:rPr lang="en-GB" dirty="0" smtClean="0"/>
              <a:t>he </a:t>
            </a:r>
            <a:r>
              <a:rPr lang="en-GB" dirty="0"/>
              <a:t>social institutions, which refuse the access to </a:t>
            </a:r>
            <a:r>
              <a:rPr lang="en-GB" dirty="0" smtClean="0"/>
              <a:t>it, </a:t>
            </a:r>
          </a:p>
          <a:p>
            <a:r>
              <a:rPr lang="en-GB" dirty="0" smtClean="0"/>
              <a:t>the </a:t>
            </a:r>
            <a:r>
              <a:rPr lang="en-GB" dirty="0"/>
              <a:t>urban publicity, which expect a specific behaviour, to which people have no access, </a:t>
            </a:r>
            <a:endParaRPr lang="en-GB" dirty="0" smtClean="0"/>
          </a:p>
          <a:p>
            <a:r>
              <a:rPr lang="en-GB" dirty="0" smtClean="0"/>
              <a:t>organisations </a:t>
            </a:r>
            <a:r>
              <a:rPr lang="en-GB" dirty="0"/>
              <a:t>and associations to which somebody has only an access, when he/she fulfils specific </a:t>
            </a:r>
            <a:r>
              <a:rPr lang="en-GB" dirty="0" smtClean="0"/>
              <a:t>conditions.</a:t>
            </a:r>
          </a:p>
          <a:p>
            <a:r>
              <a:rPr lang="en-GB" dirty="0" smtClean="0"/>
              <a:t>the </a:t>
            </a:r>
            <a:r>
              <a:rPr lang="en-GB" dirty="0"/>
              <a:t>reputation of the address, which has the effect of discretisation, partly based on </a:t>
            </a:r>
            <a:r>
              <a:rPr lang="en-GB" dirty="0" smtClean="0"/>
              <a:t>pre-justices,</a:t>
            </a:r>
          </a:p>
          <a:p>
            <a:r>
              <a:rPr lang="en-GB" dirty="0" smtClean="0"/>
              <a:t>the </a:t>
            </a:r>
            <a:r>
              <a:rPr lang="en-GB" dirty="0"/>
              <a:t>population of a city, which has no contact with these groups, mostly they even don’t know something about these groups. </a:t>
            </a:r>
            <a:endParaRPr lang="de-DE" dirty="0"/>
          </a:p>
          <a:p>
            <a:endParaRPr lang="de-DE" dirty="0"/>
          </a:p>
        </p:txBody>
      </p:sp>
    </p:spTree>
    <p:extLst>
      <p:ext uri="{BB962C8B-B14F-4D97-AF65-F5344CB8AC3E}">
        <p14:creationId xmlns:p14="http://schemas.microsoft.com/office/powerpoint/2010/main" val="190342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Spatial</a:t>
            </a:r>
            <a:r>
              <a:rPr lang="de-DE" dirty="0" smtClean="0"/>
              <a:t> Segregation</a:t>
            </a:r>
            <a:endParaRPr lang="de-DE" dirty="0"/>
          </a:p>
        </p:txBody>
      </p:sp>
      <p:sp>
        <p:nvSpPr>
          <p:cNvPr id="3" name="Inhaltsplatzhalter 2"/>
          <p:cNvSpPr>
            <a:spLocks noGrp="1"/>
          </p:cNvSpPr>
          <p:nvPr>
            <p:ph idx="1"/>
          </p:nvPr>
        </p:nvSpPr>
        <p:spPr>
          <a:xfrm>
            <a:off x="107504" y="1628800"/>
            <a:ext cx="8229600" cy="4525963"/>
          </a:xfrm>
        </p:spPr>
        <p:txBody>
          <a:bodyPr>
            <a:normAutofit/>
          </a:bodyPr>
          <a:lstStyle/>
          <a:p>
            <a:r>
              <a:rPr lang="en-GB" dirty="0"/>
              <a:t>Spatial segregation means a process of </a:t>
            </a:r>
            <a:r>
              <a:rPr lang="en-GB" dirty="0" smtClean="0"/>
              <a:t>spatial distribution of the population</a:t>
            </a:r>
          </a:p>
          <a:p>
            <a:r>
              <a:rPr lang="en-GB" dirty="0" smtClean="0"/>
              <a:t>because </a:t>
            </a:r>
            <a:r>
              <a:rPr lang="en-GB" dirty="0"/>
              <a:t>of the socio-economic principles of </a:t>
            </a:r>
            <a:r>
              <a:rPr lang="en-GB" dirty="0" smtClean="0"/>
              <a:t>the access </a:t>
            </a:r>
            <a:r>
              <a:rPr lang="en-GB" dirty="0"/>
              <a:t>to chances </a:t>
            </a:r>
            <a:r>
              <a:rPr lang="en-GB" dirty="0" smtClean="0"/>
              <a:t>and </a:t>
            </a:r>
            <a:r>
              <a:rPr lang="en-GB" dirty="0" err="1" smtClean="0"/>
              <a:t>opportuinities</a:t>
            </a:r>
            <a:r>
              <a:rPr lang="en-GB" dirty="0" smtClean="0"/>
              <a:t>, </a:t>
            </a:r>
          </a:p>
          <a:p>
            <a:r>
              <a:rPr lang="en-GB" dirty="0" smtClean="0"/>
              <a:t>because </a:t>
            </a:r>
            <a:r>
              <a:rPr lang="en-GB" dirty="0"/>
              <a:t>of the mechanism </a:t>
            </a:r>
            <a:r>
              <a:rPr lang="en-GB" dirty="0" smtClean="0"/>
              <a:t>of the free housing market,</a:t>
            </a:r>
          </a:p>
          <a:p>
            <a:r>
              <a:rPr lang="en-GB" dirty="0" smtClean="0"/>
              <a:t>or </a:t>
            </a:r>
            <a:r>
              <a:rPr lang="en-GB" dirty="0"/>
              <a:t>because of political decisions by the city-administration. </a:t>
            </a:r>
            <a:endParaRPr lang="en-GB" dirty="0" smtClean="0"/>
          </a:p>
          <a:p>
            <a:endParaRPr lang="en-GB" dirty="0"/>
          </a:p>
          <a:p>
            <a:endParaRPr lang="en-GB" dirty="0" smtClean="0"/>
          </a:p>
        </p:txBody>
      </p:sp>
    </p:spTree>
    <p:extLst>
      <p:ext uri="{BB962C8B-B14F-4D97-AF65-F5344CB8AC3E}">
        <p14:creationId xmlns:p14="http://schemas.microsoft.com/office/powerpoint/2010/main" val="5844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consequences of spatial segregation </a:t>
            </a:r>
            <a:endParaRPr lang="de-DE" dirty="0"/>
          </a:p>
        </p:txBody>
      </p:sp>
      <p:sp>
        <p:nvSpPr>
          <p:cNvPr id="3" name="Inhaltsplatzhalter 2"/>
          <p:cNvSpPr>
            <a:spLocks noGrp="1"/>
          </p:cNvSpPr>
          <p:nvPr>
            <p:ph idx="1"/>
          </p:nvPr>
        </p:nvSpPr>
        <p:spPr/>
        <p:txBody>
          <a:bodyPr>
            <a:normAutofit fontScale="62500" lnSpcReduction="20000"/>
          </a:bodyPr>
          <a:lstStyle/>
          <a:p>
            <a:pPr marL="0" indent="0">
              <a:buNone/>
            </a:pPr>
            <a:endParaRPr lang="de-DE" dirty="0" smtClean="0"/>
          </a:p>
          <a:p>
            <a:pPr lvl="0"/>
            <a:r>
              <a:rPr lang="en-GB" dirty="0"/>
              <a:t>P</a:t>
            </a:r>
            <a:r>
              <a:rPr lang="en-GB" dirty="0" smtClean="0"/>
              <a:t>sycho-social exclusion from communication processes, interactions, participation through discrimination or by losing the status or reputation.</a:t>
            </a:r>
          </a:p>
          <a:p>
            <a:pPr lvl="0"/>
            <a:endParaRPr lang="de-DE" dirty="0" smtClean="0"/>
          </a:p>
          <a:p>
            <a:pPr lvl="0"/>
            <a:r>
              <a:rPr lang="en-GB" dirty="0"/>
              <a:t>E</a:t>
            </a:r>
            <a:r>
              <a:rPr lang="en-GB" dirty="0" smtClean="0"/>
              <a:t>xclusion from constitutional ideas of values and norms, from principles of integration or from ideas, how members of societies should be integrated. </a:t>
            </a:r>
          </a:p>
          <a:p>
            <a:pPr lvl="0"/>
            <a:endParaRPr lang="en-GB" dirty="0"/>
          </a:p>
          <a:p>
            <a:pPr lvl="0"/>
            <a:r>
              <a:rPr lang="en-GB" dirty="0" smtClean="0"/>
              <a:t>Exclusion from social contexts of action, in which they ensure their identity or their status as a condition of integration. They should be integrated in the working market and in the markets of consumption and in the housing market. </a:t>
            </a:r>
          </a:p>
          <a:p>
            <a:pPr lvl="0"/>
            <a:endParaRPr lang="de-DE" dirty="0" smtClean="0"/>
          </a:p>
          <a:p>
            <a:pPr lvl="0"/>
            <a:r>
              <a:rPr lang="en-GB" dirty="0"/>
              <a:t>E</a:t>
            </a:r>
            <a:r>
              <a:rPr lang="en-GB" dirty="0" smtClean="0"/>
              <a:t>xclusion from social supports and social security. </a:t>
            </a:r>
            <a:endParaRPr lang="de-DE" dirty="0" smtClean="0"/>
          </a:p>
          <a:p>
            <a:endParaRPr lang="de-DE" dirty="0"/>
          </a:p>
        </p:txBody>
      </p:sp>
    </p:spTree>
    <p:extLst>
      <p:ext uri="{BB962C8B-B14F-4D97-AF65-F5344CB8AC3E}">
        <p14:creationId xmlns:p14="http://schemas.microsoft.com/office/powerpoint/2010/main" val="235838069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885</Words>
  <Application>Microsoft Office PowerPoint</Application>
  <PresentationFormat>Předvádění na obrazovce (4:3)</PresentationFormat>
  <Paragraphs>78</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Larissa</vt:lpstr>
      <vt:lpstr>       The Relationship between Social Exclusion and Spatial Segregation in urbanised modern Societies  </vt:lpstr>
      <vt:lpstr>Questions</vt:lpstr>
      <vt:lpstr>Spatial Segregation leads to two interdepending processes</vt:lpstr>
      <vt:lpstr>Four central premisses of the Chicago School </vt:lpstr>
      <vt:lpstr>Social Exlusion</vt:lpstr>
      <vt:lpstr>Key of the process of social exclusion</vt:lpstr>
      <vt:lpstr>Who excluses?</vt:lpstr>
      <vt:lpstr>Spatial Segregation</vt:lpstr>
      <vt:lpstr>The consequences of spatial segregation </vt:lpstr>
      <vt:lpstr>What is the challenge for social policy and social work?  </vt:lpstr>
      <vt:lpstr>Community Work</vt:lpstr>
      <vt:lpstr>community work needs a strategy of interference.</vt:lpstr>
    </vt:vector>
  </TitlesOfParts>
  <Company>FH Koblenz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 central premisses of the Chicago School</dc:title>
  <dc:creator>baum</dc:creator>
  <cp:lastModifiedBy>Anna Krchňavá</cp:lastModifiedBy>
  <cp:revision>14</cp:revision>
  <cp:lastPrinted>2015-04-03T14:14:02Z</cp:lastPrinted>
  <dcterms:created xsi:type="dcterms:W3CDTF">2015-02-26T15:31:08Z</dcterms:created>
  <dcterms:modified xsi:type="dcterms:W3CDTF">2015-04-29T07:48:32Z</dcterms:modified>
</cp:coreProperties>
</file>