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577" r:id="rId2"/>
    <p:sldId id="540" r:id="rId3"/>
    <p:sldId id="541" r:id="rId4"/>
    <p:sldId id="590" r:id="rId5"/>
    <p:sldId id="591" r:id="rId6"/>
    <p:sldId id="592" r:id="rId7"/>
    <p:sldId id="593" r:id="rId8"/>
    <p:sldId id="500" r:id="rId9"/>
    <p:sldId id="543" r:id="rId10"/>
    <p:sldId id="501" r:id="rId11"/>
    <p:sldId id="545" r:id="rId12"/>
    <p:sldId id="546" r:id="rId13"/>
    <p:sldId id="594" r:id="rId14"/>
    <p:sldId id="595" r:id="rId15"/>
    <p:sldId id="596" r:id="rId16"/>
    <p:sldId id="597" r:id="rId17"/>
    <p:sldId id="598" r:id="rId18"/>
    <p:sldId id="599" r:id="rId19"/>
    <p:sldId id="600" r:id="rId20"/>
    <p:sldId id="601" r:id="rId21"/>
    <p:sldId id="604" r:id="rId22"/>
    <p:sldId id="602" r:id="rId23"/>
    <p:sldId id="603" r:id="rId24"/>
    <p:sldId id="605" r:id="rId25"/>
    <p:sldId id="606" r:id="rId26"/>
    <p:sldId id="607" r:id="rId27"/>
    <p:sldId id="536" r:id="rId28"/>
    <p:sldId id="544" r:id="rId29"/>
    <p:sldId id="504" r:id="rId30"/>
    <p:sldId id="505" r:id="rId31"/>
    <p:sldId id="548" r:id="rId32"/>
    <p:sldId id="527" r:id="rId33"/>
    <p:sldId id="549" r:id="rId34"/>
    <p:sldId id="580" r:id="rId35"/>
    <p:sldId id="552" r:id="rId36"/>
    <p:sldId id="551" r:id="rId37"/>
    <p:sldId id="554" r:id="rId38"/>
    <p:sldId id="578" r:id="rId39"/>
    <p:sldId id="559" r:id="rId40"/>
    <p:sldId id="560" r:id="rId41"/>
    <p:sldId id="561" r:id="rId42"/>
    <p:sldId id="556" r:id="rId43"/>
    <p:sldId id="564" r:id="rId44"/>
    <p:sldId id="533" r:id="rId45"/>
    <p:sldId id="567" r:id="rId46"/>
    <p:sldId id="398" r:id="rId47"/>
    <p:sldId id="453" r:id="rId48"/>
    <p:sldId id="579" r:id="rId49"/>
    <p:sldId id="581" r:id="rId50"/>
    <p:sldId id="583" r:id="rId51"/>
    <p:sldId id="457" r:id="rId52"/>
    <p:sldId id="465" r:id="rId53"/>
    <p:sldId id="528" r:id="rId54"/>
    <p:sldId id="461" r:id="rId55"/>
    <p:sldId id="463" r:id="rId56"/>
    <p:sldId id="492" r:id="rId57"/>
    <p:sldId id="494" r:id="rId58"/>
    <p:sldId id="530" r:id="rId59"/>
    <p:sldId id="566" r:id="rId60"/>
    <p:sldId id="472" r:id="rId61"/>
    <p:sldId id="568" r:id="rId62"/>
    <p:sldId id="473" r:id="rId63"/>
    <p:sldId id="585" r:id="rId64"/>
    <p:sldId id="475" r:id="rId65"/>
    <p:sldId id="584" r:id="rId66"/>
    <p:sldId id="586" r:id="rId67"/>
    <p:sldId id="478" r:id="rId68"/>
    <p:sldId id="588" r:id="rId69"/>
    <p:sldId id="480" r:id="rId70"/>
    <p:sldId id="485" r:id="rId71"/>
    <p:sldId id="587" r:id="rId72"/>
    <p:sldId id="589" r:id="rId73"/>
    <p:sldId id="574" r:id="rId74"/>
    <p:sldId id="508" r:id="rId75"/>
    <p:sldId id="570" r:id="rId76"/>
    <p:sldId id="569" r:id="rId77"/>
    <p:sldId id="571" r:id="rId78"/>
    <p:sldId id="572" r:id="rId79"/>
    <p:sldId id="537" r:id="rId80"/>
    <p:sldId id="509" r:id="rId81"/>
    <p:sldId id="575" r:id="rId82"/>
    <p:sldId id="573" r:id="rId83"/>
    <p:sldId id="576" r:id="rId84"/>
    <p:sldId id="498" r:id="rId85"/>
    <p:sldId id="532" r:id="rId86"/>
    <p:sldId id="608" r:id="rId87"/>
    <p:sldId id="539" r:id="rId88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12" d="100"/>
          <a:sy n="112" d="100"/>
        </p:scale>
        <p:origin x="10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8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4BD98D-E16B-4BF6-A2C3-E0CAFBC00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99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3CC3285-9631-457F-91A6-9AB1C3F4C3B4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46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021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65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2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6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087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31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6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28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965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3091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.org/style/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icmj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uncilscienceeditors.org/publications/style.cfm" TargetMode="External"/><Relationship Id="rId4" Type="http://schemas.openxmlformats.org/officeDocument/2006/relationships/hyperlink" Target="http://www.samford.edu/schools/pharmacy/dic/amaquickref07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kos.cz/data/xinha/sdruk/ks2012/KKS_2012_sbornik_final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lib.westfield.ma.edu/legalapa.ht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hyperlink" Target="http://www.myendnotewe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ofknowledge.com/ShibbolethAuth?product=ENW&amp;enwreturnurl=https://www.myendnoteweb.com/EndNoteWeb.html?locale%3Den_us%26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yendnoteweb.com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hyperlink" Target="http://www.citace.com/Navody/CitacePRO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e.citace.com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citeulike.org/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leph.muni.cz/F?func=find-b&amp;find_code=SYS&amp;local_base=MUB01&amp;request=000563876&amp;format=9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apastyle.org/manual/ind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wl.english.purdue.edu/owl/resource/560/1/" TargetMode="External"/><Relationship Id="rId5" Type="http://schemas.openxmlformats.org/officeDocument/2006/relationships/hyperlink" Target="http://flash1r.apa.org/apastyle/basics/index.htm" TargetMode="External"/><Relationship Id="rId4" Type="http://schemas.openxmlformats.org/officeDocument/2006/relationships/hyperlink" Target="http://blog.apastyle.org/apastyle/2011/10/how-to-create-a-reference-for-a-youtube-video.html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600" smtClean="0">
                <a:solidFill>
                  <a:srgbClr val="FFFF00"/>
                </a:solidFill>
              </a:rPr>
              <a:t>Citace a citační SW</a:t>
            </a:r>
            <a:endParaRPr lang="uk-UA" altLang="cs-CZ" sz="560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altLang="cs-CZ" sz="2200" b="1" smtClean="0">
                <a:solidFill>
                  <a:schemeClr val="bg1"/>
                </a:solidFill>
              </a:rPr>
              <a:t>Martin Krčál</a:t>
            </a:r>
            <a:endParaRPr lang="uk-UA" altLang="cs-CZ" sz="2200" b="1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600" b="1" dirty="0">
                <a:latin typeface="Verdana" pitchFamily="34" charset="0"/>
              </a:rPr>
              <a:t>Brno, </a:t>
            </a:r>
            <a:r>
              <a:rPr lang="cs-CZ" altLang="cs-CZ" sz="1600" b="1" dirty="0" smtClean="0">
                <a:latin typeface="Verdana" pitchFamily="34" charset="0"/>
              </a:rPr>
              <a:t>17. března 2015</a:t>
            </a:r>
            <a:endParaRPr lang="cs-CZ" altLang="cs-CZ" sz="1600" dirty="0">
              <a:latin typeface="Verdana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solidFill>
                  <a:schemeClr val="bg1"/>
                </a:solidFill>
                <a:latin typeface="Verdana" pitchFamily="34" charset="0"/>
              </a:rPr>
              <a:t>úvod do citování pro studenty oboru Psychologie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latin typeface="Verdana" pitchFamily="34" charset="0"/>
              </a:rPr>
              <a:t>Ústřední knihovna</a:t>
            </a:r>
            <a:endParaRPr lang="cs-CZ" altLang="cs-CZ" sz="1600">
              <a:latin typeface="Verdana" pitchFamily="34" charset="0"/>
            </a:endParaRPr>
          </a:p>
        </p:txBody>
      </p:sp>
      <p:pic>
        <p:nvPicPr>
          <p:cNvPr id="3080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513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ochrana intelektuálního vlastnictví a autorských práv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zpětné ověření uvedených tezí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získání širšího kontextu k popisované problematice</a:t>
            </a:r>
          </a:p>
          <a:p>
            <a:pPr lvl="1" eaLnBrk="1" hangingPunct="1"/>
            <a:r>
              <a:rPr lang="cs-CZ" altLang="cs-CZ" smtClean="0">
                <a:solidFill>
                  <a:schemeClr val="tx2"/>
                </a:solidFill>
              </a:rPr>
              <a:t>možnost uvedení čtenáře do souvislostí</a:t>
            </a:r>
            <a:endParaRPr lang="cs-CZ" altLang="cs-CZ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  <a:latin typeface="Arial" charset="0"/>
              </a:rPr>
              <a:t>citační etika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7200" b="1" smtClean="0">
                <a:solidFill>
                  <a:srgbClr val="008000"/>
                </a:solidFill>
              </a:rPr>
              <a:t>Plagiát</a:t>
            </a:r>
            <a:r>
              <a:rPr lang="cs-CZ" altLang="cs-CZ" sz="7200" b="1" smtClean="0"/>
              <a:t>orství</a:t>
            </a:r>
            <a:endParaRPr lang="cs-CZ" altLang="cs-CZ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Představení duševního díla jiného autora půjčeného nebo napodobeného v celku nebo z části, jako svého vlastního.</a:t>
            </a:r>
            <a:r>
              <a:rPr lang="cs-CZ" altLang="cs-CZ" smtClean="0"/>
              <a:t> </a:t>
            </a:r>
            <a:endParaRPr lang="cs-CZ" altLang="cs-CZ" smtClean="0"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3141663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altLang="cs-CZ" sz="2000" i="1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7200" b="1" dirty="0" smtClean="0">
                <a:solidFill>
                  <a:srgbClr val="008000"/>
                </a:solidFill>
              </a:rPr>
              <a:t>Formy</a:t>
            </a:r>
          </a:p>
          <a:p>
            <a:pPr algn="ctr">
              <a:buFontTx/>
              <a:buNone/>
            </a:pPr>
            <a:r>
              <a:rPr lang="cs-CZ" sz="7200" b="1" dirty="0" smtClean="0"/>
              <a:t>plagiátorství</a:t>
            </a:r>
            <a:endParaRPr lang="cs-CZ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1332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CTRL+C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nebo část textu jiného autora a vydáváme ho za svůj</a:t>
            </a:r>
          </a:p>
          <a:p>
            <a:pPr lvl="1"/>
            <a:r>
              <a:rPr lang="cs-CZ" smtClean="0"/>
              <a:t>nejběžnější, často spojeno s internetovými zdroji</a:t>
            </a:r>
          </a:p>
        </p:txBody>
      </p:sp>
    </p:spTree>
    <p:extLst>
      <p:ext uri="{BB962C8B-B14F-4D97-AF65-F5344CB8AC3E}">
        <p14:creationId xmlns:p14="http://schemas.microsoft.com/office/powerpoint/2010/main" val="428915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přebíráme doslovné pasáže pouze z jednoho zdroje bez uvedení citace</a:t>
            </a:r>
          </a:p>
          <a:p>
            <a:pPr lvl="1"/>
            <a:r>
              <a:rPr lang="cs-CZ" smtClean="0"/>
              <a:t>vybereme si konkrétní věty nebo odstavce, které poté spojíme do vlastního textu bez jakýchkoliv významnějších úprav</a:t>
            </a:r>
          </a:p>
          <a:p>
            <a:pPr lvl="1"/>
            <a:r>
              <a:rPr lang="cs-CZ" smtClean="0"/>
              <a:t>z pohledu publikační etiky je problematické také to, že vycházíme pouze z jednoho pramene a neověřujeme si informace z různých zdrojů</a:t>
            </a:r>
          </a:p>
        </p:txBody>
      </p:sp>
    </p:spTree>
    <p:extLst>
      <p:ext uri="{BB962C8B-B14F-4D97-AF65-F5344CB8AC3E}">
        <p14:creationId xmlns:p14="http://schemas.microsoft.com/office/powerpoint/2010/main" val="140964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Drobné úpravy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jiného autora a změníte v něm některé formulace</a:t>
            </a:r>
          </a:p>
          <a:p>
            <a:pPr lvl="1"/>
            <a:r>
              <a:rPr lang="cs-CZ" smtClean="0"/>
              <a:t>nahradíme některá slova jejich synonymy</a:t>
            </a:r>
          </a:p>
          <a:p>
            <a:pPr lvl="1"/>
            <a:r>
              <a:rPr lang="cs-CZ" smtClean="0"/>
              <a:t>vypustíme některá nadbytečná slova</a:t>
            </a:r>
          </a:p>
          <a:p>
            <a:pPr lvl="1"/>
            <a:r>
              <a:rPr lang="cs-CZ" smtClean="0"/>
              <a:t>změníme slovosled ve větě</a:t>
            </a:r>
          </a:p>
          <a:p>
            <a:pPr lvl="1"/>
            <a:r>
              <a:rPr lang="cs-CZ" smtClean="0"/>
              <a:t>přehodíme některé věty apod.</a:t>
            </a:r>
          </a:p>
        </p:txBody>
      </p:sp>
    </p:spTree>
    <p:extLst>
      <p:ext uri="{BB962C8B-B14F-4D97-AF65-F5344CB8AC3E}">
        <p14:creationId xmlns:p14="http://schemas.microsoft.com/office/powerpoint/2010/main" val="231488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převezmeme text ve větší než odůvodněné míře</a:t>
            </a:r>
          </a:p>
          <a:p>
            <a:pPr lvl="1"/>
            <a:r>
              <a:rPr lang="cs-CZ" smtClean="0"/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obecně</a:t>
            </a:r>
          </a:p>
        </p:txBody>
      </p:sp>
    </p:spTree>
    <p:extLst>
      <p:ext uri="{BB962C8B-B14F-4D97-AF65-F5344CB8AC3E}">
        <p14:creationId xmlns:p14="http://schemas.microsoft.com/office/powerpoint/2010/main" val="1682632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Mashups (spojování)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spojíme více textů do jednoho</a:t>
            </a:r>
          </a:p>
          <a:p>
            <a:pPr lvl="1"/>
            <a:r>
              <a:rPr lang="cs-CZ" smtClean="0"/>
              <a:t>vybereme si konkrétní věty nebo odstavce z několika zdrojů, které pak poskládáme do vlastního textu</a:t>
            </a:r>
          </a:p>
          <a:p>
            <a:pPr lvl="1"/>
            <a:r>
              <a:rPr lang="cs-CZ" smtClean="0"/>
              <a:t>problematické je neuvedení zdroje a chybějící vlastní myšlenka, která dodá kompilaci přidanou hodnotu</a:t>
            </a:r>
          </a:p>
          <a:p>
            <a:pPr lvl="1"/>
            <a:r>
              <a:rPr lang="cs-CZ" smtClean="0"/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67470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zdroje uvedeme v seznamu použité literatury, ale necitujeme v textu</a:t>
            </a:r>
          </a:p>
          <a:p>
            <a:pPr lvl="1"/>
            <a:r>
              <a:rPr lang="cs-CZ" smtClean="0"/>
              <a:t>nelze určit, co jsme převzali a z jakých zdrojů, což může být problematické např. při ověření informací 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7446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základní terminologie</a:t>
            </a:r>
          </a:p>
          <a:p>
            <a:r>
              <a:rPr lang="cs-CZ" altLang="cs-CZ" smtClean="0">
                <a:latin typeface="Arial" charset="0"/>
              </a:rPr>
              <a:t>proč citujeme</a:t>
            </a:r>
          </a:p>
          <a:p>
            <a:r>
              <a:rPr lang="cs-CZ" altLang="cs-CZ" smtClean="0">
                <a:latin typeface="Arial" charset="0"/>
              </a:rPr>
              <a:t>plagiátorství</a:t>
            </a:r>
          </a:p>
          <a:p>
            <a:r>
              <a:rPr lang="cs-CZ" altLang="cs-CZ" smtClean="0">
                <a:latin typeface="Arial" charset="0"/>
              </a:rPr>
              <a:t>citační styly</a:t>
            </a:r>
          </a:p>
          <a:p>
            <a:r>
              <a:rPr lang="cs-CZ" altLang="cs-CZ" smtClean="0">
                <a:latin typeface="Arial" charset="0"/>
              </a:rPr>
              <a:t>APA style</a:t>
            </a:r>
          </a:p>
          <a:p>
            <a:pPr lvl="1"/>
            <a:r>
              <a:rPr lang="cs-CZ" altLang="cs-CZ" smtClean="0">
                <a:latin typeface="Arial" charset="0"/>
              </a:rPr>
              <a:t>citace v textu</a:t>
            </a:r>
          </a:p>
          <a:p>
            <a:pPr lvl="1"/>
            <a:r>
              <a:rPr lang="cs-CZ" altLang="cs-CZ" smtClean="0">
                <a:latin typeface="Arial" charset="0"/>
              </a:rPr>
              <a:t>soupisy literatury</a:t>
            </a:r>
          </a:p>
          <a:p>
            <a:r>
              <a:rPr lang="cs-CZ" altLang="cs-CZ" smtClean="0">
                <a:latin typeface="Arial" charset="0"/>
              </a:rPr>
              <a:t>jak citovat...</a:t>
            </a:r>
          </a:p>
          <a:p>
            <a:r>
              <a:rPr lang="cs-CZ" altLang="cs-CZ" smtClean="0">
                <a:latin typeface="Arial" charset="0"/>
              </a:rPr>
              <a:t>citační software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vydáváme citát za parafrázi</a:t>
            </a:r>
          </a:p>
          <a:p>
            <a:pPr lvl="1"/>
            <a:r>
              <a:rPr lang="cs-CZ" smtClean="0"/>
              <a:t>nejčastěji se tak stává ve chvíli, kdy zapomeneme dát citát do uvozovek, čtenář pak neví, kde začíná převzatý text a co už je myšlenka autora</a:t>
            </a:r>
          </a:p>
        </p:txBody>
      </p:sp>
    </p:spTree>
    <p:extLst>
      <p:ext uri="{BB962C8B-B14F-4D97-AF65-F5344CB8AC3E}">
        <p14:creationId xmlns:p14="http://schemas.microsoft.com/office/powerpoint/2010/main" val="337904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uvedeme zdroj, který jsme nepoužili</a:t>
            </a:r>
          </a:p>
          <a:p>
            <a:pPr lvl="1"/>
            <a:r>
              <a:rPr lang="cs-CZ" smtClean="0"/>
              <a:t>stává se v případech, kdy si chceme vylepšit svou použitou literaturu o kvalitní zdroje, ze kterých jsme ale při psaní práce nevycházeli</a:t>
            </a:r>
          </a:p>
        </p:txBody>
      </p:sp>
    </p:spTree>
    <p:extLst>
      <p:ext uri="{BB962C8B-B14F-4D97-AF65-F5344CB8AC3E}">
        <p14:creationId xmlns:p14="http://schemas.microsoft.com/office/powerpoint/2010/main" val="354078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neuvedeme svůj zdroj informací</a:t>
            </a:r>
          </a:p>
          <a:p>
            <a:pPr lvl="1"/>
            <a:r>
              <a:rPr lang="cs-CZ" smtClean="0"/>
              <a:t>vědomé - záměrně jej neuvedeme v textu (např. při použití Wikipedie v odborné práci)</a:t>
            </a:r>
          </a:p>
          <a:p>
            <a:pPr lvl="1"/>
            <a:r>
              <a:rPr lang="cs-CZ" smtClean="0"/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266560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odkazujeme na neexistující zdroj</a:t>
            </a:r>
          </a:p>
          <a:p>
            <a:pPr lvl="1"/>
            <a:r>
              <a:rPr lang="cs-CZ" smtClean="0"/>
              <a:t>vymyslíme si zdroj nebo jej uvedeme špatně, čtenář pak nemůže původní dokument dohledat</a:t>
            </a:r>
          </a:p>
          <a:p>
            <a:pPr lvl="1"/>
            <a:r>
              <a:rPr lang="cs-CZ" smtClean="0"/>
              <a:t>problematické u elektronických dokumentů, které rychle zanikají, ideální je využívat trvalé identifikátory, dle nichž lze dokument kdykoliv dohledat (např. DOI)</a:t>
            </a:r>
          </a:p>
        </p:txBody>
      </p:sp>
    </p:spTree>
    <p:extLst>
      <p:ext uri="{BB962C8B-B14F-4D97-AF65-F5344CB8AC3E}">
        <p14:creationId xmlns:p14="http://schemas.microsoft.com/office/powerpoint/2010/main" val="209640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Zneužití autocitací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použijeme vlastní dříve publikované texty nebo jejich části bez uvedení citace</a:t>
            </a:r>
          </a:p>
          <a:p>
            <a:pPr lvl="1"/>
            <a:r>
              <a:rPr lang="cs-CZ" smtClean="0"/>
              <a:t>ve chvíli, kdy použiji části ze svého dříve publikovaného článku v novém textu, měl bych jej opatřit autocitací</a:t>
            </a:r>
          </a:p>
          <a:p>
            <a:pPr lvl="1"/>
            <a:r>
              <a:rPr lang="cs-CZ" smtClean="0"/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</p:txBody>
      </p:sp>
    </p:spTree>
    <p:extLst>
      <p:ext uri="{BB962C8B-B14F-4D97-AF65-F5344CB8AC3E}">
        <p14:creationId xmlns:p14="http://schemas.microsoft.com/office/powerpoint/2010/main" val="942557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použijeme obrázky, grafy, tabulky nebo multimédia od jiných autorů</a:t>
            </a:r>
          </a:p>
          <a:p>
            <a:pPr lvl="1"/>
            <a:r>
              <a:rPr lang="cs-CZ" smtClean="0"/>
              <a:t>obrázky, tabulky nebo grafy jsou také výsledkem tvůrčí činnosti člověka a měli bychom u nich uvádět zdroj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98494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Chyby proti citační etice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 eaLnBrk="1" hangingPunct="1"/>
            <a:r>
              <a:rPr lang="cs-CZ" smtClean="0"/>
              <a:t>necitování díla, které bylo použito</a:t>
            </a:r>
            <a:endParaRPr lang="cs-CZ" smtClean="0">
              <a:latin typeface="Arial" panose="020B0604020202020204" pitchFamily="34" charset="0"/>
            </a:endParaRPr>
          </a:p>
          <a:p>
            <a:pPr marL="571500" indent="-571500" eaLnBrk="1" hangingPunct="1"/>
            <a:r>
              <a:rPr lang="cs-CZ" smtClean="0"/>
              <a:t>citování díla, které autor nepoužil</a:t>
            </a:r>
          </a:p>
          <a:p>
            <a:pPr marL="1166813" lvl="1" indent="-457200" eaLnBrk="1" hangingPunct="1"/>
            <a:r>
              <a:rPr lang="cs-CZ" smtClean="0"/>
              <a:t>citování kapacit z oboru, i když nemají žádnou souvislost s tématem díla</a:t>
            </a:r>
          </a:p>
          <a:p>
            <a:pPr marL="571500" indent="-571500" eaLnBrk="1" hangingPunct="1"/>
            <a:r>
              <a:rPr lang="cs-CZ" smtClean="0"/>
              <a:t>nepřesné citování</a:t>
            </a:r>
          </a:p>
          <a:p>
            <a:pPr marL="1166813" lvl="1" indent="-457200" eaLnBrk="1" hangingPunct="1"/>
            <a:r>
              <a:rPr lang="cs-CZ" smtClean="0"/>
              <a:t>znemožňuje identifikaci a dohledatelnost</a:t>
            </a:r>
          </a:p>
          <a:p>
            <a:pPr marL="571500" indent="-571500" eaLnBrk="1" hangingPunct="1"/>
            <a:r>
              <a:rPr lang="cs-CZ" smtClean="0"/>
              <a:t>autocitace</a:t>
            </a:r>
          </a:p>
          <a:p>
            <a:pPr marL="1166813" lvl="1" indent="-457200" eaLnBrk="1" hangingPunct="1"/>
            <a:r>
              <a:rPr lang="cs-CZ" smtClean="0"/>
              <a:t>citování ostatních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1615392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Obecně známé věci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základní informace z oboru</a:t>
            </a:r>
          </a:p>
          <a:p>
            <a:pPr lvl="1"/>
            <a:r>
              <a:rPr lang="cs-CZ" altLang="cs-CZ" smtClean="0"/>
              <a:t>např. voda vaří při 100°C</a:t>
            </a:r>
          </a:p>
          <a:p>
            <a:r>
              <a:rPr lang="cs-CZ" altLang="cs-CZ" smtClean="0"/>
              <a:t>musí se citovat?</a:t>
            </a:r>
          </a:p>
          <a:p>
            <a:r>
              <a:rPr lang="cs-CZ" altLang="cs-CZ" smtClean="0"/>
              <a:t>jakou zvolím publikaci?</a:t>
            </a:r>
          </a:p>
          <a:p>
            <a:pPr lvl="1"/>
            <a:r>
              <a:rPr lang="cs-CZ" altLang="cs-CZ" smtClean="0"/>
              <a:t>encyklopedie, slovník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836738" y="4819650"/>
            <a:ext cx="604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5400">
                <a:solidFill>
                  <a:srgbClr val="FF1901"/>
                </a:solidFill>
              </a:rPr>
              <a:t>NEmusíte citovat!!!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333375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/>
              <a:t>Citační</a:t>
            </a:r>
          </a:p>
          <a:p>
            <a:pPr algn="ctr">
              <a:buFontTx/>
              <a:buNone/>
            </a:pPr>
            <a:r>
              <a:rPr lang="cs-CZ" altLang="cs-CZ" sz="8000" b="1" smtClean="0">
                <a:solidFill>
                  <a:srgbClr val="008000"/>
                </a:solidFill>
              </a:rPr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Citační styly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b="1" smtClean="0"/>
              <a:t>ČSN ISO 690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česká verze mezinárodní normy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2" tooltip="APA"/>
              </a:rPr>
              <a:t>APA</a:t>
            </a:r>
            <a:r>
              <a:rPr lang="cs-CZ" alt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 potřeby American Psycho</a:t>
            </a:r>
            <a:r>
              <a:rPr lang="cs-CZ" altLang="cs-CZ" smtClean="0">
                <a:latin typeface="Arial" charset="0"/>
              </a:rPr>
              <a:t>l</a:t>
            </a:r>
            <a:r>
              <a:rPr lang="cs-CZ" altLang="cs-CZ" smtClean="0"/>
              <a:t>ogical 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psychologie + další příbuzné obory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3" tooltip="MLA"/>
              </a:rPr>
              <a:t>MLA</a:t>
            </a:r>
            <a:endParaRPr lang="cs-CZ" alt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humanitní obory (např. jazykověda), manuál v </a:t>
            </a:r>
            <a:r>
              <a:rPr lang="cs-CZ" altLang="cs-CZ" smtClean="0">
                <a:hlinkClick r:id="rId4" tooltip="MLA"/>
              </a:rPr>
              <a:t>PDF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5" tooltip="Chicago"/>
              </a:rPr>
              <a:t>Chicago</a:t>
            </a:r>
            <a:endParaRPr lang="cs-CZ" alt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společenské vědy,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popisuje také citování VŠKP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6207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Základní</a:t>
            </a:r>
          </a:p>
          <a:p>
            <a:pPr algn="ctr">
              <a:buFontTx/>
              <a:buNone/>
            </a:pPr>
            <a:r>
              <a:rPr lang="cs-CZ" altLang="cs-CZ" sz="6600" b="1" smtClean="0"/>
              <a:t>terminologie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b="1" smtClean="0"/>
              <a:t>Harvard</a:t>
            </a:r>
            <a:r>
              <a:rPr lang="cs-CZ" alt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citační styl Harvard Bussiness School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2" tooltip="ICMJE"/>
              </a:rPr>
              <a:t>Vancouver</a:t>
            </a:r>
            <a:endParaRPr lang="cs-CZ" alt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 časopisy z oblasti lékařství, biomedicíny, lékařských technologií apod., manuál v </a:t>
            </a:r>
            <a:r>
              <a:rPr lang="cs-CZ" altLang="cs-CZ" smtClean="0">
                <a:hlinkClick r:id="rId3" tooltip="PDF"/>
              </a:rPr>
              <a:t>PDF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/>
              <a:t>AMA</a:t>
            </a: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citační styl American Medical 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 lékařství a biologii, manuál v </a:t>
            </a:r>
            <a:r>
              <a:rPr lang="cs-CZ" altLang="cs-CZ" smtClean="0">
                <a:hlinkClick r:id="rId4" tooltip="PDF"/>
              </a:rPr>
              <a:t>PDF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 smtClean="0">
                <a:hlinkClick r:id="rId5" tooltip="CSE"/>
              </a:rPr>
              <a:t>CSE</a:t>
            </a:r>
            <a:endParaRPr lang="cs-CZ" altLang="cs-CZ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6207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6000" b="1" smtClean="0"/>
              <a:t>Citační styl</a:t>
            </a:r>
            <a:endParaRPr lang="cs-CZ" altLang="cs-CZ" sz="9600" b="1" smtClean="0">
              <a:solidFill>
                <a:srgbClr val="008000"/>
              </a:solidFill>
            </a:endParaRPr>
          </a:p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APA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citační pravidla </a:t>
            </a:r>
            <a:r>
              <a:rPr lang="cs-CZ" altLang="cs-CZ" b="1" smtClean="0"/>
              <a:t>A</a:t>
            </a:r>
            <a:r>
              <a:rPr lang="cs-CZ" altLang="cs-CZ" smtClean="0"/>
              <a:t>merican </a:t>
            </a:r>
            <a:r>
              <a:rPr lang="cs-CZ" altLang="cs-CZ" b="1" smtClean="0"/>
              <a:t>P</a:t>
            </a:r>
            <a:r>
              <a:rPr lang="cs-CZ" altLang="cs-CZ" smtClean="0"/>
              <a:t>sychological </a:t>
            </a:r>
            <a:r>
              <a:rPr lang="cs-CZ" altLang="cs-CZ" b="1" smtClean="0"/>
              <a:t>A</a:t>
            </a:r>
            <a:r>
              <a:rPr lang="cs-CZ" altLang="cs-CZ" smtClean="0"/>
              <a:t>ssociation</a:t>
            </a:r>
          </a:p>
          <a:p>
            <a:r>
              <a:rPr lang="cs-CZ" altLang="cs-CZ" smtClean="0"/>
              <a:t>založeno na harvardském stylu</a:t>
            </a:r>
          </a:p>
          <a:p>
            <a:pPr lvl="1"/>
            <a:r>
              <a:rPr lang="cs-CZ" altLang="cs-CZ" smtClean="0"/>
              <a:t>systém autor-datum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pravidla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autoři</a:t>
            </a:r>
          </a:p>
          <a:p>
            <a:pPr lvl="1"/>
            <a:r>
              <a:rPr lang="cs-CZ" altLang="cs-CZ" smtClean="0"/>
              <a:t>do 7 autorů všechny</a:t>
            </a:r>
          </a:p>
          <a:p>
            <a:pPr lvl="1"/>
            <a:r>
              <a:rPr lang="cs-CZ" altLang="cs-CZ" smtClean="0"/>
              <a:t>7 a více – prvních 6 autorů, 3 tečky a posledního autora</a:t>
            </a:r>
          </a:p>
          <a:p>
            <a:pPr lvl="1"/>
            <a:r>
              <a:rPr lang="cs-CZ" altLang="cs-CZ" smtClean="0"/>
              <a:t>invertovaná podoba, u jmen jen iniciála</a:t>
            </a:r>
          </a:p>
          <a:p>
            <a:r>
              <a:rPr lang="cs-CZ" altLang="cs-CZ" smtClean="0"/>
              <a:t>názvy</a:t>
            </a:r>
          </a:p>
          <a:p>
            <a:pPr lvl="1"/>
            <a:r>
              <a:rPr lang="cs-CZ" altLang="cs-CZ" smtClean="0"/>
              <a:t>zapisujeme tak, jak jsou v dokumentu, nezkracujeme</a:t>
            </a:r>
          </a:p>
          <a:p>
            <a:pPr lvl="1"/>
            <a:r>
              <a:rPr lang="cs-CZ" altLang="cs-CZ" smtClean="0"/>
              <a:t>u časopisů každé slovo začíná velkým písmenem</a:t>
            </a:r>
          </a:p>
          <a:p>
            <a:pPr lvl="1"/>
            <a:r>
              <a:rPr lang="cs-CZ" altLang="cs-CZ" smtClean="0"/>
              <a:t>u ostatních názvů jen u prvního slova</a:t>
            </a:r>
          </a:p>
          <a:p>
            <a:pPr lvl="1"/>
            <a:r>
              <a:rPr lang="cs-CZ" altLang="cs-CZ" smtClean="0"/>
              <a:t>kurzívou nejsou části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pravidla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neuvádí se:</a:t>
            </a:r>
          </a:p>
          <a:p>
            <a:pPr lvl="1"/>
            <a:r>
              <a:rPr lang="cs-CZ" altLang="cs-CZ" smtClean="0"/>
              <a:t>ISBN a počet stran</a:t>
            </a:r>
          </a:p>
          <a:p>
            <a:pPr lvl="1"/>
            <a:r>
              <a:rPr lang="cs-CZ" altLang="cs-CZ" smtClean="0"/>
              <a:t>místo vydání a vydavatel u e-dokumentů</a:t>
            </a:r>
          </a:p>
          <a:p>
            <a:r>
              <a:rPr lang="cs-CZ" altLang="cs-CZ" smtClean="0"/>
              <a:t>zkratky</a:t>
            </a:r>
          </a:p>
          <a:p>
            <a:pPr lvl="1"/>
            <a:r>
              <a:rPr lang="cs-CZ" altLang="cs-CZ" smtClean="0"/>
              <a:t>definované v pravidlech APA</a:t>
            </a:r>
          </a:p>
          <a:p>
            <a:r>
              <a:rPr lang="cs-CZ" altLang="cs-CZ" smtClean="0"/>
              <a:t>citace se vytváří v angličtině</a:t>
            </a:r>
          </a:p>
          <a:p>
            <a:r>
              <a:rPr lang="cs-CZ" altLang="cs-CZ" smtClean="0"/>
              <a:t>pokud neexistuje příklad dokumentu v APA manuálu, volí se nejpodobnější druh dokumentu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Druhy citací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odkazy v textu</a:t>
            </a:r>
          </a:p>
          <a:p>
            <a:r>
              <a:rPr lang="cs-CZ" altLang="cs-CZ" smtClean="0">
                <a:latin typeface="Arial" charset="0"/>
              </a:rPr>
              <a:t>soupis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Citace</a:t>
            </a:r>
          </a:p>
          <a:p>
            <a:pPr algn="ctr">
              <a:buFontTx/>
              <a:buNone/>
            </a:pPr>
            <a:r>
              <a:rPr lang="cs-CZ" altLang="cs-CZ" sz="6000" b="1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Harvardský styl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(příjmení autorů, rok, strana)</a:t>
            </a:r>
          </a:p>
          <a:p>
            <a:pPr lvl="1"/>
            <a:r>
              <a:rPr lang="cs-CZ" altLang="cs-CZ" smtClean="0">
                <a:latin typeface="Arial" charset="0"/>
              </a:rPr>
              <a:t>1 autor</a:t>
            </a:r>
          </a:p>
          <a:p>
            <a:pPr lvl="2"/>
            <a:r>
              <a:rPr lang="cs-CZ" altLang="cs-CZ" smtClean="0">
                <a:latin typeface="Arial" charset="0"/>
              </a:rPr>
              <a:t>(Kafka, 2008, p. 125)</a:t>
            </a:r>
          </a:p>
          <a:p>
            <a:pPr lvl="1"/>
            <a:r>
              <a:rPr lang="cs-CZ" altLang="cs-CZ" smtClean="0">
                <a:latin typeface="Arial" charset="0"/>
              </a:rPr>
              <a:t>2 autoři </a:t>
            </a:r>
          </a:p>
          <a:p>
            <a:pPr lvl="2"/>
            <a:r>
              <a:rPr lang="cs-CZ" altLang="cs-CZ" smtClean="0">
                <a:latin typeface="Arial" charset="0"/>
              </a:rPr>
              <a:t>(Kafka, </a:t>
            </a:r>
            <a:r>
              <a:rPr lang="en-US" altLang="cs-CZ" smtClean="0">
                <a:latin typeface="Arial" charset="0"/>
              </a:rPr>
              <a:t>&amp; Nov</a:t>
            </a:r>
            <a:r>
              <a:rPr lang="cs-CZ" altLang="cs-CZ" smtClean="0">
                <a:latin typeface="Arial" charset="0"/>
              </a:rPr>
              <a:t>ák, 2008, p. 125)</a:t>
            </a:r>
          </a:p>
          <a:p>
            <a:pPr lvl="1"/>
            <a:r>
              <a:rPr lang="cs-CZ" altLang="cs-CZ" smtClean="0">
                <a:latin typeface="Arial" charset="0"/>
              </a:rPr>
              <a:t>3 - 5 autorů</a:t>
            </a:r>
          </a:p>
          <a:p>
            <a:pPr lvl="2"/>
            <a:r>
              <a:rPr lang="cs-CZ" altLang="cs-CZ" smtClean="0">
                <a:latin typeface="Arial" charset="0"/>
              </a:rPr>
              <a:t>(Kafka,</a:t>
            </a:r>
            <a:r>
              <a:rPr lang="en-US" altLang="cs-CZ" smtClean="0">
                <a:latin typeface="Arial" charset="0"/>
              </a:rPr>
              <a:t> Nov</a:t>
            </a:r>
            <a:r>
              <a:rPr lang="cs-CZ" altLang="cs-CZ" smtClean="0">
                <a:latin typeface="Arial" charset="0"/>
              </a:rPr>
              <a:t>ák, </a:t>
            </a:r>
            <a:r>
              <a:rPr lang="en-US" altLang="cs-CZ" smtClean="0">
                <a:latin typeface="Arial" charset="0"/>
              </a:rPr>
              <a:t>&amp;</a:t>
            </a:r>
            <a:r>
              <a:rPr lang="cs-CZ" altLang="cs-CZ" smtClean="0">
                <a:latin typeface="Arial" charset="0"/>
              </a:rPr>
              <a:t> Peterka, 2008, p. 125) = první použití</a:t>
            </a:r>
          </a:p>
          <a:p>
            <a:pPr lvl="2"/>
            <a:r>
              <a:rPr lang="cs-CZ" altLang="cs-CZ" smtClean="0">
                <a:latin typeface="Arial" charset="0"/>
              </a:rPr>
              <a:t>(Kafka et al., 2008, p. 125) = každé další použití</a:t>
            </a:r>
          </a:p>
          <a:p>
            <a:pPr lvl="1"/>
            <a:r>
              <a:rPr lang="cs-CZ" altLang="cs-CZ" smtClean="0">
                <a:latin typeface="Arial" charset="0"/>
              </a:rPr>
              <a:t>6 a více autorů</a:t>
            </a:r>
          </a:p>
          <a:p>
            <a:pPr lvl="2"/>
            <a:r>
              <a:rPr lang="cs-CZ" altLang="cs-CZ" smtClean="0">
                <a:latin typeface="Arial" charset="0"/>
              </a:rPr>
              <a:t>(Kafka et al., 2008, p. 125) = všechny použití</a:t>
            </a:r>
          </a:p>
          <a:p>
            <a:r>
              <a:rPr lang="cs-CZ" altLang="cs-CZ" smtClean="0">
                <a:latin typeface="Arial" charset="0"/>
              </a:rPr>
              <a:t>strana je volitelná</a:t>
            </a:r>
          </a:p>
          <a:p>
            <a:pPr lvl="1"/>
            <a:r>
              <a:rPr lang="cs-CZ" altLang="cs-CZ" smtClean="0">
                <a:latin typeface="Arial" charset="0"/>
              </a:rPr>
              <a:t>(Kafka,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Harvardský styl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chybí-li autor, pak název korporace</a:t>
            </a:r>
          </a:p>
          <a:p>
            <a:pPr lvl="1"/>
            <a:r>
              <a:rPr lang="cs-CZ" altLang="cs-CZ" smtClean="0">
                <a:latin typeface="Arial" charset="0"/>
              </a:rPr>
              <a:t>(Adobe Creative Team, 2011)</a:t>
            </a:r>
          </a:p>
          <a:p>
            <a:pPr lvl="1"/>
            <a:r>
              <a:rPr lang="cs-CZ" altLang="cs-CZ" smtClean="0">
                <a:latin typeface="Arial" charset="0"/>
              </a:rPr>
              <a:t>(</a:t>
            </a:r>
            <a:r>
              <a:rPr lang="en-US" altLang="cs-CZ" smtClean="0">
                <a:latin typeface="Arial" charset="0"/>
              </a:rPr>
              <a:t>Ministerstvo kultur</a:t>
            </a:r>
            <a:r>
              <a:rPr lang="cs-CZ" altLang="cs-CZ" smtClean="0">
                <a:latin typeface="Arial" charset="0"/>
              </a:rPr>
              <a:t>y ČR </a:t>
            </a:r>
            <a:r>
              <a:rPr lang="en-US" altLang="cs-CZ" smtClean="0">
                <a:latin typeface="Arial" charset="0"/>
              </a:rPr>
              <a:t>[</a:t>
            </a:r>
            <a:r>
              <a:rPr lang="cs-CZ" altLang="cs-CZ" smtClean="0">
                <a:latin typeface="Arial" charset="0"/>
              </a:rPr>
              <a:t>MK ČR</a:t>
            </a:r>
            <a:r>
              <a:rPr lang="en-US" altLang="cs-CZ" smtClean="0">
                <a:latin typeface="Arial" charset="0"/>
              </a:rPr>
              <a:t>]</a:t>
            </a:r>
            <a:r>
              <a:rPr lang="cs-CZ" altLang="cs-CZ" smtClean="0">
                <a:latin typeface="Arial" charset="0"/>
              </a:rPr>
              <a:t>, 2008)</a:t>
            </a:r>
          </a:p>
          <a:p>
            <a:pPr lvl="1"/>
            <a:r>
              <a:rPr lang="cs-CZ" altLang="cs-CZ" smtClean="0">
                <a:latin typeface="Arial" charset="0"/>
              </a:rPr>
              <a:t>(MK ČR, 2008)</a:t>
            </a:r>
          </a:p>
          <a:p>
            <a:r>
              <a:rPr lang="cs-CZ" altLang="cs-CZ" smtClean="0">
                <a:latin typeface="Arial" charset="0"/>
              </a:rPr>
              <a:t>chybí-li autor i korporace, pak první slova z názvu</a:t>
            </a:r>
          </a:p>
          <a:p>
            <a:pPr lvl="1"/>
            <a:r>
              <a:rPr lang="cs-CZ" altLang="cs-CZ" smtClean="0">
                <a:latin typeface="Arial" charset="0"/>
              </a:rPr>
              <a:t>(</a:t>
            </a:r>
            <a:r>
              <a:rPr lang="cs-CZ" altLang="cs-CZ" i="1" smtClean="0">
                <a:latin typeface="Arial" charset="0"/>
              </a:rPr>
              <a:t>Principy sazby</a:t>
            </a:r>
            <a:r>
              <a:rPr lang="cs-CZ" altLang="cs-CZ" smtClean="0">
                <a:latin typeface="Arial" charset="0"/>
              </a:rPr>
              <a:t>, 1954, p. 18) - celek</a:t>
            </a:r>
          </a:p>
          <a:p>
            <a:pPr lvl="1"/>
            <a:r>
              <a:rPr lang="cs-CZ" altLang="cs-CZ" smtClean="0">
                <a:latin typeface="Arial" charset="0"/>
              </a:rPr>
              <a:t>(„Principy sazby,“ 1954, p. 18) - část</a:t>
            </a:r>
          </a:p>
          <a:p>
            <a:r>
              <a:rPr lang="cs-CZ" altLang="cs-CZ" smtClean="0">
                <a:latin typeface="Arial" charset="0"/>
              </a:rPr>
              <a:t>anonymní díla = musí být v díle uvedeno</a:t>
            </a:r>
          </a:p>
          <a:p>
            <a:pPr lvl="1"/>
            <a:r>
              <a:rPr lang="cs-CZ" altLang="cs-CZ" smtClean="0">
                <a:latin typeface="Arial" charset="0"/>
              </a:rPr>
              <a:t>(Anonymous, 2005)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Harvardský styl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zkrácená citace stejná u více děl</a:t>
            </a:r>
          </a:p>
          <a:p>
            <a:pPr lvl="1"/>
            <a:r>
              <a:rPr lang="cs-CZ" altLang="cs-CZ" smtClean="0">
                <a:latin typeface="Arial" charset="0"/>
              </a:rPr>
              <a:t>za rok se vkládá index (písmeno a,b,c,d,...)</a:t>
            </a:r>
          </a:p>
          <a:p>
            <a:pPr lvl="1"/>
            <a:r>
              <a:rPr lang="cs-CZ" altLang="cs-CZ" smtClean="0">
                <a:latin typeface="Arial" charset="0"/>
              </a:rPr>
              <a:t>(Kafka, 2008b, p. 54)</a:t>
            </a:r>
          </a:p>
          <a:p>
            <a:r>
              <a:rPr lang="cs-CZ" altLang="cs-CZ" smtClean="0">
                <a:latin typeface="Arial" charset="0"/>
              </a:rPr>
              <a:t>citace se může vkládat kamkoliv do věty, na konci věty se dá před tečku</a:t>
            </a:r>
          </a:p>
          <a:p>
            <a:pPr lvl="1"/>
            <a:r>
              <a:rPr lang="cs-CZ" altLang="cs-CZ" smtClean="0">
                <a:latin typeface="Arial" charset="0"/>
              </a:rPr>
              <a:t>... citace dáváme do uvozovek (Bratková, 2008) nebo je lze i jinak zvýraznit (Cihlář, 2011).</a:t>
            </a:r>
          </a:p>
          <a:p>
            <a:r>
              <a:rPr lang="cs-CZ" altLang="cs-CZ" smtClean="0">
                <a:latin typeface="Arial" charset="0"/>
              </a:rPr>
              <a:t>více citací spojujeme</a:t>
            </a:r>
          </a:p>
          <a:p>
            <a:pPr lvl="1"/>
            <a:r>
              <a:rPr lang="cs-CZ" altLang="cs-CZ" smtClean="0">
                <a:latin typeface="Arial" charset="0"/>
              </a:rPr>
              <a:t>(Bratková, 2008; Cihlář, 2011)</a:t>
            </a:r>
          </a:p>
          <a:p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Citát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doslovné </a:t>
            </a:r>
            <a:r>
              <a:rPr lang="cs-CZ" smtClean="0">
                <a:latin typeface="Arial" panose="020B0604020202020204" pitchFamily="34" charset="0"/>
              </a:rPr>
              <a:t>převzetí</a:t>
            </a:r>
            <a:r>
              <a:rPr lang="cs-CZ" smtClean="0"/>
              <a:t> cizího výroku</a:t>
            </a:r>
            <a:endParaRPr 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smtClean="0"/>
              <a:t>odlišení od vlastního textu</a:t>
            </a:r>
          </a:p>
          <a:p>
            <a:pPr lvl="1" eaLnBrk="1" hangingPunct="1"/>
            <a:r>
              <a:rPr lang="cs-CZ" smtClean="0"/>
              <a:t>uvozovky</a:t>
            </a:r>
          </a:p>
          <a:p>
            <a:pPr lvl="1" eaLnBrk="1" hangingPunct="1"/>
            <a:r>
              <a:rPr lang="cs-CZ" smtClean="0"/>
              <a:t>změna stylu písma (řez, font)</a:t>
            </a:r>
          </a:p>
          <a:p>
            <a:pPr lvl="1" eaLnBrk="1" hangingPunct="1"/>
            <a:r>
              <a:rPr lang="cs-CZ" smtClean="0"/>
              <a:t>samostatný odstavec </a:t>
            </a:r>
          </a:p>
          <a:p>
            <a:pPr lvl="2" eaLnBrk="1" hangingPunct="1"/>
            <a:r>
              <a:rPr lang="cs-CZ" smtClean="0"/>
              <a:t>více než 4 řádky (40 slov)</a:t>
            </a:r>
          </a:p>
          <a:p>
            <a:pPr lvl="2" eaLnBrk="1" hangingPunct="1"/>
            <a:r>
              <a:rPr lang="cs-CZ" smtClean="0"/>
              <a:t>odsazení (5pt)</a:t>
            </a:r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19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Harvardský styl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pokud je ve větě autor již zmiňován, vypouštíme ho ze zkrácené citace</a:t>
            </a:r>
          </a:p>
          <a:p>
            <a:pPr lvl="1"/>
            <a:r>
              <a:rPr lang="cs-CZ" altLang="cs-CZ" smtClean="0">
                <a:latin typeface="Arial" charset="0"/>
              </a:rPr>
              <a:t>... a tento pojem definuje Kafka takto,... (2008, p. 34).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Soupis literatury v Harvardském stylu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smtClean="0">
                <a:latin typeface="Arial" charset="0"/>
              </a:rPr>
              <a:t>v soupisu použité literatury je rok v kulatých závorkách hned za autorem (pokud není, tak za názvem), rok vydání se dále neuvádí</a:t>
            </a:r>
          </a:p>
          <a:p>
            <a:pPr lvl="1"/>
            <a:r>
              <a:rPr lang="cs-CZ" altLang="cs-CZ" sz="2200" smtClean="0">
                <a:latin typeface="Arial" charset="0"/>
              </a:rPr>
              <a:t>Kafka, J. (2008). </a:t>
            </a:r>
            <a:r>
              <a:rPr lang="cs-CZ" altLang="cs-CZ" sz="2200" i="1" smtClean="0">
                <a:latin typeface="Arial" charset="0"/>
              </a:rPr>
              <a:t>Název: podnázev</a:t>
            </a:r>
            <a:r>
              <a:rPr lang="cs-CZ" altLang="cs-CZ" sz="2200" smtClean="0">
                <a:latin typeface="Arial" charset="0"/>
              </a:rPr>
              <a:t>. Praha, Czech Republic: Mladá Fronta.</a:t>
            </a:r>
          </a:p>
          <a:p>
            <a:pPr lvl="1"/>
            <a:r>
              <a:rPr lang="cs-CZ" altLang="cs-CZ" sz="2200" i="1" smtClean="0">
                <a:latin typeface="Arial" charset="0"/>
              </a:rPr>
              <a:t>Principy sazby</a:t>
            </a:r>
            <a:r>
              <a:rPr lang="cs-CZ" altLang="cs-CZ" sz="2200" smtClean="0">
                <a:latin typeface="Arial" charset="0"/>
              </a:rPr>
              <a:t>. (1954). Praha, Czech Republic: Academia.</a:t>
            </a:r>
          </a:p>
          <a:p>
            <a:r>
              <a:rPr lang="cs-CZ" altLang="cs-CZ" sz="2600" smtClean="0">
                <a:latin typeface="Arial" charset="0"/>
              </a:rPr>
              <a:t>pokud je v citaci celé datum, pak zapisujeme:</a:t>
            </a:r>
          </a:p>
          <a:p>
            <a:pPr lvl="1"/>
            <a:r>
              <a:rPr lang="cs-CZ" altLang="cs-CZ" sz="2200" smtClean="0">
                <a:latin typeface="Arial" charset="0"/>
              </a:rPr>
              <a:t>Srbecká, G. (2010, July 2). Rozvoj kompetencí studentů ve vzdělávání. </a:t>
            </a:r>
            <a:r>
              <a:rPr lang="cs-CZ" altLang="cs-CZ" sz="2200" i="1" smtClean="0">
                <a:latin typeface="Arial" charset="0"/>
              </a:rPr>
              <a:t>Inflow: information journal, 3</a:t>
            </a:r>
            <a:r>
              <a:rPr lang="cs-CZ" altLang="cs-CZ" sz="2200" smtClean="0">
                <a:latin typeface="Arial" charset="0"/>
              </a:rPr>
              <a:t>(7). Retrieved from Inflow.cz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Citace</a:t>
            </a:r>
          </a:p>
          <a:p>
            <a:pPr algn="ctr">
              <a:buFontTx/>
              <a:buNone/>
            </a:pPr>
            <a:r>
              <a:rPr lang="cs-CZ" altLang="cs-CZ" sz="3600" b="1" smtClean="0"/>
              <a:t>v soupisu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Druhy dokumentů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kniha - kapitola</a:t>
            </a:r>
          </a:p>
          <a:p>
            <a:r>
              <a:rPr lang="cs-CZ" altLang="cs-CZ" smtClean="0"/>
              <a:t>časopis, noviny - článek</a:t>
            </a:r>
          </a:p>
          <a:p>
            <a:r>
              <a:rPr lang="cs-CZ" altLang="cs-CZ" smtClean="0"/>
              <a:t>sborník – příspěvek ve sborníku</a:t>
            </a:r>
          </a:p>
          <a:p>
            <a:r>
              <a:rPr lang="cs-CZ" altLang="cs-CZ" smtClean="0"/>
              <a:t>web – webové sídlo, stránka, příspěvek</a:t>
            </a:r>
          </a:p>
          <a:p>
            <a:r>
              <a:rPr lang="cs-CZ" altLang="cs-CZ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struktura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Jména tvůrců</a:t>
            </a:r>
          </a:p>
          <a:p>
            <a:r>
              <a:rPr lang="cs-CZ" altLang="cs-CZ" smtClean="0"/>
              <a:t>Rok/datum vydání</a:t>
            </a:r>
          </a:p>
          <a:p>
            <a:r>
              <a:rPr lang="cs-CZ" altLang="cs-CZ" smtClean="0"/>
              <a:t>Název</a:t>
            </a:r>
          </a:p>
          <a:p>
            <a:r>
              <a:rPr lang="cs-CZ" altLang="cs-CZ" smtClean="0"/>
              <a:t>Nakladatelské informace</a:t>
            </a:r>
          </a:p>
          <a:p>
            <a:r>
              <a:rPr lang="cs-CZ" altLang="cs-CZ" smtClean="0"/>
              <a:t>Číslování</a:t>
            </a:r>
          </a:p>
          <a:p>
            <a:r>
              <a:rPr lang="cs-CZ" altLang="cs-CZ" smtClean="0"/>
              <a:t>DOI/dostupnost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>
                <a:solidFill>
                  <a:srgbClr val="008000"/>
                </a:solidFill>
              </a:rPr>
              <a:t>Tištěné</a:t>
            </a:r>
          </a:p>
          <a:p>
            <a:pPr algn="ctr">
              <a:buFontTx/>
              <a:buNone/>
            </a:pPr>
            <a:r>
              <a:rPr lang="cs-CZ" altLang="cs-CZ" sz="6000" b="1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Citování tištěných dokumentů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Citovaný text mít fyzicky u sebe</a:t>
            </a:r>
            <a:endParaRPr lang="en-US" altLang="cs-CZ" smtClean="0">
              <a:latin typeface="Arial" charset="0"/>
            </a:endParaRPr>
          </a:p>
          <a:p>
            <a:pPr eaLnBrk="1" hangingPunct="1"/>
            <a:r>
              <a:rPr lang="en-US" altLang="cs-CZ" smtClean="0">
                <a:latin typeface="Arial" charset="0"/>
              </a:rPr>
              <a:t>Pokud </a:t>
            </a:r>
            <a:r>
              <a:rPr lang="cs-CZ" altLang="cs-CZ" smtClean="0">
                <a:latin typeface="Arial" charset="0"/>
              </a:rPr>
              <a:t>údaj chybí: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odhadne se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vynechá se</a:t>
            </a:r>
          </a:p>
          <a:p>
            <a:pPr eaLnBrk="1" hangingPunct="1"/>
            <a:r>
              <a:rPr lang="cs-CZ" altLang="cs-CZ" smtClean="0">
                <a:latin typeface="Arial" charset="0"/>
              </a:rPr>
              <a:t>Zdroje informací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Titulní list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Rub titulního listu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Tiráž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Externí zdroje</a:t>
            </a:r>
            <a:endParaRPr lang="en-US" altLang="cs-CZ" smtClean="0">
              <a:latin typeface="Arial" charset="0"/>
            </a:endParaRPr>
          </a:p>
          <a:p>
            <a:pPr lvl="1" eaLnBrk="1" hangingPunct="1"/>
            <a:r>
              <a:rPr lang="en-US" altLang="cs-CZ" smtClean="0">
                <a:latin typeface="Arial" charset="0"/>
              </a:rPr>
              <a:t>Odhad</a:t>
            </a:r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Monografie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smtClean="0">
                <a:latin typeface="Arial" charset="0"/>
              </a:rPr>
              <a:t>Primární odpovědnost. (Rok vydání). </a:t>
            </a:r>
            <a:r>
              <a:rPr lang="cs-CZ" altLang="cs-CZ" sz="2600" i="1" smtClean="0">
                <a:latin typeface="Arial" charset="0"/>
              </a:rPr>
              <a:t>Název: podnázev </a:t>
            </a:r>
            <a:r>
              <a:rPr lang="cs-CZ" altLang="cs-CZ" sz="2600" smtClean="0">
                <a:latin typeface="Arial" charset="0"/>
              </a:rPr>
              <a:t>(vydání, svazek, strany). Sekundární odpovědnost. Místo vydání: Vydavatel.</a:t>
            </a:r>
          </a:p>
          <a:p>
            <a:pPr>
              <a:buFontTx/>
              <a:buNone/>
            </a:pPr>
            <a:endParaRPr lang="cs-CZ" altLang="cs-CZ" sz="2600" smtClean="0">
              <a:latin typeface="Arial" charset="0"/>
            </a:endParaRPr>
          </a:p>
          <a:p>
            <a:r>
              <a:rPr lang="cs-CZ" altLang="cs-CZ" sz="2600" smtClean="0">
                <a:latin typeface="Arial" charset="0"/>
              </a:rPr>
              <a:t>Holzner, S. (2007). </a:t>
            </a:r>
            <a:r>
              <a:rPr lang="cs-CZ" altLang="cs-CZ" sz="2600" i="1" smtClean="0">
                <a:latin typeface="Arial" charset="0"/>
              </a:rPr>
              <a:t>RSS: automatické doručování obsahu vašich WWW stránek</a:t>
            </a:r>
            <a:r>
              <a:rPr lang="cs-CZ" altLang="cs-CZ" sz="2600" smtClean="0">
                <a:latin typeface="Arial" charset="0"/>
              </a:rPr>
              <a:t>. J. Šindelář (Trans.). Brno, Czech Republic: Computer Press.</a:t>
            </a:r>
            <a:r>
              <a:rPr lang="cs-CZ" altLang="cs-CZ" sz="2600" smtClean="0"/>
              <a:t> </a:t>
            </a:r>
            <a:endParaRPr lang="cs-CZ" altLang="cs-CZ" sz="2600" smtClean="0">
              <a:latin typeface="Arial" charset="0"/>
            </a:endParaRPr>
          </a:p>
          <a:p>
            <a:r>
              <a:rPr lang="cs-CZ" altLang="cs-CZ" sz="2600" smtClean="0">
                <a:latin typeface="Arial" charset="0"/>
              </a:rPr>
              <a:t>Plath, S. (2000). </a:t>
            </a:r>
            <a:r>
              <a:rPr lang="cs-CZ" altLang="cs-CZ" sz="2600" i="1" smtClean="0">
                <a:latin typeface="Arial" charset="0"/>
              </a:rPr>
              <a:t>The unabridged journals. </a:t>
            </a:r>
            <a:r>
              <a:rPr lang="cs-CZ" altLang="cs-CZ" sz="2600" smtClean="0">
                <a:latin typeface="Arial" charset="0"/>
              </a:rPr>
              <a:t>K. V. Kukil (Ed.). New York, NY: Anchor.</a:t>
            </a:r>
            <a:r>
              <a:rPr lang="cs-CZ" altLang="cs-CZ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Monografie - korporace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 (vydání, svazek, rozsah stran). Sekundární odpovědnost. Místo vydání: Vydavatel.</a:t>
            </a: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American Psychological Association. (2010). </a:t>
            </a:r>
            <a:r>
              <a:rPr lang="cs-CZ" altLang="cs-CZ" sz="2800" i="1" smtClean="0">
                <a:latin typeface="Arial" charset="0"/>
              </a:rPr>
              <a:t>Publication manual of the American Psychological Association </a:t>
            </a:r>
            <a:r>
              <a:rPr lang="cs-CZ" altLang="cs-CZ" sz="2800" smtClean="0">
                <a:latin typeface="Arial" charset="0"/>
              </a:rPr>
              <a:t>(6th ed.).</a:t>
            </a:r>
            <a:r>
              <a:rPr lang="cs-CZ" altLang="cs-CZ" sz="2800" i="1" smtClean="0">
                <a:latin typeface="Arial" charset="0"/>
              </a:rPr>
              <a:t> </a:t>
            </a:r>
            <a:r>
              <a:rPr lang="cs-CZ" altLang="cs-CZ" sz="2800" smtClean="0">
                <a:latin typeface="Arial" charset="0"/>
              </a:rPr>
              <a:t>Washington, DC: Author.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Vícesvazkové dílo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 (svazek). Sekundární odpovědnost. Vydání. Místo vydání: Nakladatelství.</a:t>
            </a: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Wiener, P. (Ed.). (1973). </a:t>
            </a:r>
            <a:r>
              <a:rPr lang="cs-CZ" altLang="cs-CZ" sz="2800" i="1" smtClean="0">
                <a:latin typeface="Arial" charset="0"/>
              </a:rPr>
              <a:t>Dictionary of the history of ideas</a:t>
            </a:r>
            <a:r>
              <a:rPr lang="cs-CZ" altLang="cs-CZ" sz="2800" smtClean="0">
                <a:latin typeface="Arial" charset="0"/>
              </a:rPr>
              <a:t> (Vols. 1-4). New York, NY: Scribner's.</a:t>
            </a:r>
            <a:r>
              <a:rPr lang="cs-CZ" altLang="cs-CZ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777162" cy="508000"/>
          </a:xfrm>
        </p:spPr>
        <p:txBody>
          <a:bodyPr/>
          <a:lstStyle/>
          <a:p>
            <a:r>
              <a:rPr lang="cs-CZ" smtClean="0"/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smtClean="0"/>
              <a:t>„Citace je krátká forma bibliografického záznamu umístěná buď v závorkách uvnitř textu citujícího dokumentu, nebo připojená jako poznámka na straně textu pod čarou, na konci textu kapitoly nebo na konci celého textu dokumentu.” (Bratková, 2008, s. 7)</a:t>
            </a:r>
            <a:endParaRPr lang="cs-CZ" smtClean="0"/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64789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Část monografie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400" smtClean="0">
                <a:latin typeface="Arial" charset="0"/>
              </a:rPr>
              <a:t>Primární odpovědnost části. (Rok vydání). Název části: podnázev části. In Primární odpovědnost celku. </a:t>
            </a:r>
            <a:r>
              <a:rPr lang="cs-CZ" altLang="cs-CZ" sz="2400" i="1" smtClean="0">
                <a:latin typeface="Arial" charset="0"/>
              </a:rPr>
              <a:t>Název: podnázev</a:t>
            </a:r>
            <a:r>
              <a:rPr lang="cs-CZ" altLang="cs-CZ" sz="2400" smtClean="0">
                <a:latin typeface="Arial" charset="0"/>
              </a:rPr>
              <a:t> (rozsah stran). Místo vydání: Nakladatelství. Dostupnost</a:t>
            </a:r>
          </a:p>
          <a:p>
            <a:pPr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r>
              <a:rPr lang="cs-CZ" altLang="cs-CZ" sz="2400" smtClean="0">
                <a:latin typeface="Arial" charset="0"/>
              </a:rPr>
              <a:t>O'Neil, J. M., &amp; Egan, J. (1992). Men's and women's gender role journeys: A metaphor for healing, transition, and transformation. In B. R. Wainrib (Ed.), </a:t>
            </a:r>
            <a:r>
              <a:rPr lang="cs-CZ" altLang="cs-CZ" sz="2400" i="1" smtClean="0">
                <a:latin typeface="Arial" charset="0"/>
              </a:rPr>
              <a:t>Gender issues across the life cycle</a:t>
            </a:r>
            <a:r>
              <a:rPr lang="cs-CZ" altLang="cs-CZ" sz="2400" smtClean="0">
                <a:latin typeface="Arial" charset="0"/>
              </a:rPr>
              <a:t> (pp. 107-123). New York, NY: Springer.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smtClean="0">
                <a:latin typeface="Arial" charset="0"/>
              </a:rPr>
              <a:t>Primární odpovědnost. (Rok/datum vydání). Název článku: podnázev článku. </a:t>
            </a:r>
            <a:r>
              <a:rPr lang="cs-CZ" altLang="cs-CZ" sz="2600" i="1" smtClean="0">
                <a:latin typeface="Arial" charset="0"/>
              </a:rPr>
              <a:t>Název periodika: podnázev periodika, ročník</a:t>
            </a:r>
            <a:r>
              <a:rPr lang="cs-CZ" altLang="cs-CZ" sz="2600" smtClean="0">
                <a:latin typeface="Arial" charset="0"/>
              </a:rPr>
              <a:t>(číslo), rozsah stran. DOI/dostupnost</a:t>
            </a:r>
          </a:p>
          <a:p>
            <a:pPr>
              <a:buFontTx/>
              <a:buNone/>
            </a:pPr>
            <a:endParaRPr lang="cs-CZ" altLang="cs-CZ" sz="1600" smtClean="0">
              <a:latin typeface="Arial" charset="0"/>
            </a:endParaRPr>
          </a:p>
          <a:p>
            <a:r>
              <a:rPr lang="cs-CZ" altLang="cs-CZ" sz="2600" smtClean="0">
                <a:latin typeface="Arial" charset="0"/>
              </a:rPr>
              <a:t>Dasgupta, P., </a:t>
            </a:r>
            <a:r>
              <a:rPr lang="en-US" altLang="cs-CZ" sz="2600" smtClean="0">
                <a:latin typeface="Arial" charset="0"/>
              </a:rPr>
              <a:t>&amp;</a:t>
            </a:r>
            <a:r>
              <a:rPr lang="cs-CZ" altLang="cs-CZ" sz="2600" smtClean="0">
                <a:latin typeface="Arial" charset="0"/>
              </a:rPr>
              <a:t> Maskin, E. (2000). Efficient Auctions. </a:t>
            </a:r>
            <a:r>
              <a:rPr lang="cs-CZ" altLang="cs-CZ" sz="2600" i="1" smtClean="0">
                <a:latin typeface="Arial" charset="0"/>
              </a:rPr>
              <a:t>The Quarterly Journal of Economics</a:t>
            </a:r>
            <a:r>
              <a:rPr lang="cs-CZ" altLang="cs-CZ" sz="2600" smtClean="0">
                <a:latin typeface="Arial" charset="0"/>
              </a:rPr>
              <a:t>, </a:t>
            </a:r>
            <a:r>
              <a:rPr lang="cs-CZ" altLang="cs-CZ" sz="2600" i="1" smtClean="0">
                <a:latin typeface="Arial" charset="0"/>
              </a:rPr>
              <a:t>115</a:t>
            </a:r>
            <a:r>
              <a:rPr lang="cs-CZ" altLang="cs-CZ" sz="2600" smtClean="0">
                <a:latin typeface="Arial" charset="0"/>
              </a:rPr>
              <a:t>(2), 341-388</a:t>
            </a:r>
            <a:r>
              <a:rPr lang="cs-CZ" altLang="cs-CZ" sz="2600" i="1" smtClean="0">
                <a:latin typeface="Arial" charset="0"/>
              </a:rPr>
              <a:t>.</a:t>
            </a:r>
            <a:r>
              <a:rPr lang="cs-CZ" altLang="cs-CZ" sz="2600" smtClean="0">
                <a:latin typeface="Arial" charset="0"/>
              </a:rPr>
              <a:t> DOI: 10.1162/003355300554755</a:t>
            </a:r>
          </a:p>
          <a:p>
            <a:r>
              <a:rPr lang="cs-CZ" altLang="cs-CZ" sz="2600" smtClean="0">
                <a:latin typeface="Arial" charset="0"/>
              </a:rPr>
              <a:t>Henry, W. A., III. (1990, April 9). Making the grade in today's schools. </a:t>
            </a:r>
            <a:r>
              <a:rPr lang="cs-CZ" altLang="cs-CZ" sz="2600" i="1" smtClean="0">
                <a:latin typeface="Arial" charset="0"/>
              </a:rPr>
              <a:t>Time, 135</a:t>
            </a:r>
            <a:r>
              <a:rPr lang="cs-CZ" altLang="cs-CZ" sz="2600" smtClean="0">
                <a:latin typeface="Arial" charset="0"/>
              </a:rPr>
              <a:t>, 28-31.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Periodikum (struktura, příklad)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(Rok/datum vydání). </a:t>
            </a:r>
            <a:r>
              <a:rPr lang="cs-CZ" altLang="cs-CZ" sz="2800" i="1" smtClean="0">
                <a:latin typeface="Arial" charset="0"/>
              </a:rPr>
              <a:t>Název periodika: podnázev periodika, ročník</a:t>
            </a:r>
            <a:r>
              <a:rPr lang="cs-CZ" altLang="cs-CZ" sz="2800" smtClean="0">
                <a:latin typeface="Arial" charset="0"/>
              </a:rPr>
              <a:t>(číslo).</a:t>
            </a:r>
          </a:p>
          <a:p>
            <a:pPr>
              <a:buFontTx/>
              <a:buNone/>
            </a:pPr>
            <a:endParaRPr lang="cs-CZ" altLang="cs-CZ" sz="20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Univerzita Karlova v Praze, Fakulta sociálních věd. (2010, december).</a:t>
            </a:r>
            <a:r>
              <a:rPr lang="cs-CZ" altLang="cs-CZ" sz="2800" i="1" smtClean="0">
                <a:latin typeface="Arial" charset="0"/>
              </a:rPr>
              <a:t> Mediální studia: odborný časopis pro kritickou reflexi médií, 4</a:t>
            </a:r>
            <a:r>
              <a:rPr lang="cs-CZ" altLang="cs-CZ" sz="2800" smtClean="0">
                <a:latin typeface="Arial" charset="0"/>
              </a:rPr>
              <a:t>(1).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Sborník (struktura, příklad)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200" smtClean="0">
                <a:latin typeface="Arial" charset="0"/>
              </a:rPr>
              <a:t>Primární odpovědnost sborníku. (Rok vydání). </a:t>
            </a:r>
            <a:r>
              <a:rPr lang="cs-CZ" altLang="cs-CZ" sz="2200" i="1" smtClean="0">
                <a:latin typeface="Arial" charset="0"/>
              </a:rPr>
              <a:t>Název sborníku: podnázev sborníku</a:t>
            </a:r>
            <a:r>
              <a:rPr lang="cs-CZ" altLang="cs-CZ" sz="2200" smtClean="0">
                <a:latin typeface="Arial" charset="0"/>
              </a:rPr>
              <a:t> (vydání, svazek). Sekundární odpovědnost sborníku. Místo vydání: Vydavatel.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2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200" smtClean="0">
                <a:latin typeface="Arial" charset="0"/>
              </a:rPr>
              <a:t>Friedlová, Z., </a:t>
            </a:r>
            <a:r>
              <a:rPr lang="en-US" altLang="cs-CZ" sz="2200" smtClean="0">
                <a:latin typeface="Arial" charset="0"/>
              </a:rPr>
              <a:t>&amp;</a:t>
            </a:r>
            <a:r>
              <a:rPr lang="cs-CZ" altLang="cs-CZ" sz="2200" smtClean="0">
                <a:latin typeface="Arial" charset="0"/>
              </a:rPr>
              <a:t> Gajdošíková, P. (eds.). (2012). </a:t>
            </a:r>
            <a:r>
              <a:rPr lang="cs-CZ" altLang="cs-CZ" sz="2200" i="1" smtClean="0">
                <a:latin typeface="Arial" charset="0"/>
              </a:rPr>
              <a:t>Knihovny současnosti 2012: sborník z 20. konference, konané ve dnech 11. až 13. září 2012 v areálu Univerzity Pardubice</a:t>
            </a:r>
            <a:r>
              <a:rPr lang="cs-CZ" altLang="cs-CZ" sz="2200" smtClean="0">
                <a:latin typeface="Arial" charset="0"/>
              </a:rPr>
              <a:t>. Ostrava, Czech Republic: Sdružení knihoven ČR. Retrieved also from  http://www.svkos.cz/data/xinha/sdruk/ks2012/KKS_2012_sbornik_final.pdf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Příspěvek (struktura, příklad)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000" smtClean="0">
                <a:latin typeface="Arial" charset="0"/>
              </a:rPr>
              <a:t>Primární odpovědnost příspěvku. (Rok vydání). Název: podnázev příspěvku. In Primární odpovědnost sborníku. </a:t>
            </a:r>
            <a:r>
              <a:rPr lang="cs-CZ" altLang="cs-CZ" sz="2000" i="1" smtClean="0">
                <a:latin typeface="Arial" charset="0"/>
              </a:rPr>
              <a:t>Název sborníku: podnázev sborníku</a:t>
            </a:r>
            <a:r>
              <a:rPr lang="cs-CZ" altLang="cs-CZ" sz="2000" smtClean="0">
                <a:latin typeface="Arial" charset="0"/>
              </a:rPr>
              <a:t> (vydání, svazek, rozsah stran). Sekundární odpovědnost sborníku. Místo vydání: Vydavatel.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0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000" smtClean="0">
                <a:latin typeface="Arial" charset="0"/>
              </a:rPr>
              <a:t>D</a:t>
            </a:r>
            <a:r>
              <a:rPr lang="en-US" altLang="cs-CZ" sz="2000" smtClean="0">
                <a:latin typeface="Arial" charset="0"/>
              </a:rPr>
              <a:t>en</a:t>
            </a:r>
            <a:r>
              <a:rPr lang="cs-CZ" altLang="cs-CZ" sz="2000" smtClean="0">
                <a:latin typeface="Arial" charset="0"/>
              </a:rPr>
              <a:t>ár, M., </a:t>
            </a:r>
            <a:r>
              <a:rPr lang="en-US" altLang="cs-CZ" sz="2000" smtClean="0">
                <a:latin typeface="Arial" charset="0"/>
              </a:rPr>
              <a:t>&amp;</a:t>
            </a:r>
            <a:r>
              <a:rPr lang="cs-CZ" altLang="cs-CZ" sz="2000" smtClean="0">
                <a:latin typeface="Arial" charset="0"/>
              </a:rPr>
              <a:t> M</a:t>
            </a:r>
            <a:r>
              <a:rPr lang="en-US" altLang="cs-CZ" sz="2000" smtClean="0">
                <a:latin typeface="Arial" charset="0"/>
              </a:rPr>
              <a:t>oravec, J.</a:t>
            </a:r>
            <a:r>
              <a:rPr lang="cs-CZ" altLang="cs-CZ" sz="2000" smtClean="0">
                <a:latin typeface="Arial" charset="0"/>
              </a:rPr>
              <a:t> (2012). Opensource a knihovny: cesta k lepším službám?. In Friedlová, Z., </a:t>
            </a:r>
            <a:r>
              <a:rPr lang="en-US" altLang="cs-CZ" sz="2000" smtClean="0">
                <a:latin typeface="Arial" charset="0"/>
              </a:rPr>
              <a:t>&amp; Gajdo</a:t>
            </a:r>
            <a:r>
              <a:rPr lang="cs-CZ" altLang="cs-CZ" sz="2000" smtClean="0">
                <a:latin typeface="Arial" charset="0"/>
              </a:rPr>
              <a:t>šíková, P. (eds.). </a:t>
            </a:r>
            <a:r>
              <a:rPr lang="cs-CZ" altLang="cs-CZ" sz="2000" i="1" smtClean="0">
                <a:latin typeface="Arial" charset="0"/>
              </a:rPr>
              <a:t>Knihovny současnosti 2012: sborník z 20. konference, konané ve dnech 11. až 13. září 2012 v areálu Univerzity Pardubice</a:t>
            </a:r>
            <a:r>
              <a:rPr lang="cs-CZ" altLang="cs-CZ" sz="2000" smtClean="0">
                <a:latin typeface="Arial" charset="0"/>
              </a:rPr>
              <a:t> (pp. 128 - 132). Ostrava, Czech Republic: Sdružení knihoven ČR. Retrieved also from  </a:t>
            </a:r>
            <a:r>
              <a:rPr lang="cs-CZ" altLang="cs-CZ" sz="2000" smtClean="0">
                <a:latin typeface="Arial" charset="0"/>
                <a:hlinkClick r:id="rId2"/>
              </a:rPr>
              <a:t>http://www.svkos.cz/data/xinha/sdruk/ks2012/KKS_2012_sbornik_final.pdf</a:t>
            </a:r>
            <a:endParaRPr lang="cs-CZ" altLang="cs-CZ" sz="2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Akademická práce</a:t>
            </a:r>
            <a:endParaRPr lang="cs-CZ" altLang="cs-CZ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 (druh práce, škola). 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Janků, M. (2008). </a:t>
            </a:r>
            <a:r>
              <a:rPr lang="cs-CZ" altLang="cs-CZ" sz="2800" i="1" smtClean="0">
                <a:latin typeface="Arial" charset="0"/>
              </a:rPr>
              <a:t>Mateřství a dětství očima žen různých generací</a:t>
            </a:r>
            <a:r>
              <a:rPr lang="cs-CZ" altLang="cs-CZ" sz="2800" smtClean="0">
                <a:latin typeface="Arial" charset="0"/>
              </a:rPr>
              <a:t> (Master</a:t>
            </a:r>
            <a:r>
              <a:rPr lang="en-US" altLang="cs-CZ" sz="2800" smtClean="0">
                <a:latin typeface="Arial" charset="0"/>
              </a:rPr>
              <a:t>’s thesis</a:t>
            </a:r>
            <a:r>
              <a:rPr lang="cs-CZ" altLang="cs-CZ" sz="2800" smtClean="0">
                <a:latin typeface="Arial" charset="0"/>
              </a:rPr>
              <a:t>, </a:t>
            </a:r>
            <a:r>
              <a:rPr lang="en-US" altLang="cs-CZ" sz="2800" smtClean="0">
                <a:latin typeface="Arial" charset="0"/>
              </a:rPr>
              <a:t>Masaryk univer</a:t>
            </a:r>
            <a:r>
              <a:rPr lang="cs-CZ" altLang="cs-CZ" sz="2800" smtClean="0">
                <a:latin typeface="Arial" charset="0"/>
              </a:rPr>
              <a:t>sity</a:t>
            </a:r>
            <a:r>
              <a:rPr lang="en-US" altLang="cs-CZ" sz="2800" smtClean="0">
                <a:latin typeface="Arial" charset="0"/>
              </a:rPr>
              <a:t>, </a:t>
            </a:r>
            <a:r>
              <a:rPr lang="cs-CZ" altLang="cs-CZ" sz="2800" smtClean="0">
                <a:latin typeface="Arial" charset="0"/>
              </a:rPr>
              <a:t>Brno, Czech Republic). Retrieved from http://is.muni.cz/th/78718/fss_m_a2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Legislativa</a:t>
            </a:r>
            <a:endParaRPr lang="cs-CZ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marL="271463" indent="-271463">
              <a:lnSpc>
                <a:spcPct val="100000"/>
              </a:lnSpc>
              <a:tabLst/>
            </a:pPr>
            <a:r>
              <a:rPr lang="cs-CZ" altLang="cs-CZ" sz="2600" smtClean="0">
                <a:latin typeface="Arial" charset="0"/>
              </a:rPr>
              <a:t>Primární odpovědnost. Rok vydání. </a:t>
            </a:r>
            <a:r>
              <a:rPr lang="cs-CZ" altLang="cs-CZ" sz="2600" i="1" smtClean="0">
                <a:latin typeface="Arial" charset="0"/>
              </a:rPr>
              <a:t>Název: podnázev.</a:t>
            </a:r>
            <a:r>
              <a:rPr lang="cs-CZ" altLang="cs-CZ" sz="2600" smtClean="0">
                <a:latin typeface="Arial" charset="0"/>
              </a:rPr>
              <a:t> (Sbírka zákonů, částka, rozsah stran). Dostupnost.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altLang="cs-CZ" sz="1600" smtClean="0">
              <a:latin typeface="Arial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altLang="cs-CZ" sz="2600" smtClean="0">
                <a:latin typeface="Arial" charset="0"/>
              </a:rPr>
              <a:t>Česko. (1998). </a:t>
            </a:r>
            <a:r>
              <a:rPr lang="cs-CZ" altLang="cs-CZ" sz="2600" i="1" smtClean="0">
                <a:latin typeface="Arial" charset="0"/>
              </a:rPr>
              <a:t>Zákon č. 111 ze dne 22. dubna 1998 o vysokých školách a o změně a doplnění dalších zákonů: zákon o vysokých školách</a:t>
            </a:r>
            <a:r>
              <a:rPr lang="cs-CZ" altLang="cs-CZ" sz="2600" smtClean="0">
                <a:latin typeface="Arial" charset="0"/>
              </a:rPr>
              <a:t> (Sbírka zákonů České republiky, 39, pp. 5388-5419). Praha, Czech Republic: Tiskárna Ministerstva vnitra. Retrieved also from http://aplikace.mvcr.cz/archiv2008/sbirka/1998/sb039-98.pdf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altLang="cs-CZ" sz="1600" u="sng" smtClean="0">
              <a:latin typeface="Arial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altLang="cs-CZ" sz="2200" i="1" smtClean="0">
                <a:latin typeface="Arial" charset="0"/>
              </a:rPr>
              <a:t>Ukázky citování </a:t>
            </a:r>
            <a:r>
              <a:rPr lang="cs-CZ" altLang="cs-CZ" sz="2200" i="1" smtClean="0">
                <a:latin typeface="Arial" charset="0"/>
                <a:hlinkClick r:id="rId2"/>
              </a:rPr>
              <a:t>amerických právních dokumentů</a:t>
            </a:r>
            <a:endParaRPr lang="cs-CZ" altLang="cs-CZ" sz="2200" i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Normy a standardy</a:t>
            </a:r>
            <a:endParaRPr lang="cs-CZ" altLang="cs-CZ" sz="2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Primární odpovědnost.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. Vydání. Místo, Nakladatelství, rok/datum vydání, počet stran.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800" smtClean="0">
                <a:latin typeface="Arial" charset="0"/>
              </a:rPr>
              <a:t>Český normalizační institut. (2005). </a:t>
            </a:r>
            <a:r>
              <a:rPr lang="cs-CZ" altLang="cs-CZ" sz="2800" i="1" smtClean="0">
                <a:latin typeface="Arial" charset="0"/>
              </a:rPr>
              <a:t>Automatizace vodních elektráren: pokyn pro řízení pomocí počítače</a:t>
            </a:r>
            <a:r>
              <a:rPr lang="cs-CZ" altLang="cs-CZ" sz="2800" smtClean="0">
                <a:latin typeface="Arial" charset="0"/>
              </a:rPr>
              <a:t> (ČSN EN 62270).</a:t>
            </a:r>
            <a:r>
              <a:rPr lang="cs-CZ" altLang="cs-CZ" sz="2800" i="1" smtClean="0">
                <a:latin typeface="Arial" charset="0"/>
              </a:rPr>
              <a:t> </a:t>
            </a:r>
            <a:r>
              <a:rPr lang="cs-CZ" altLang="cs-CZ" sz="2800" smtClean="0">
                <a:latin typeface="Arial" charset="0"/>
              </a:rPr>
              <a:t>Praha, Czech Republic: Author.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Kartografické 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 (Cartographer).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. Místo vydání: Nakladatelství. Dostupnost</a:t>
            </a: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Shocart (Cartographer). (2008).</a:t>
            </a:r>
            <a:r>
              <a:rPr lang="cs-CZ" altLang="cs-CZ" sz="2800" i="1" smtClean="0">
                <a:latin typeface="Arial" charset="0"/>
              </a:rPr>
              <a:t>Třeboňsko: velká cykloturistická mapa</a:t>
            </a:r>
            <a:r>
              <a:rPr lang="cs-CZ" altLang="cs-CZ" sz="2800" smtClean="0">
                <a:latin typeface="Arial" charset="0"/>
              </a:rPr>
              <a:t>. Vizovice, Czech Republic: author.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Kartografické materiály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 (Cartographer).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. Místo vydání: Nakladatelství. Dostupnost</a:t>
            </a: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Klub českých turistů (Cartographer). (2011). </a:t>
            </a:r>
            <a:r>
              <a:rPr lang="cs-CZ" altLang="cs-CZ" sz="2800" i="1" smtClean="0">
                <a:latin typeface="Arial" charset="0"/>
              </a:rPr>
              <a:t>Králický Sněžník: turistická mapa 1:50 000</a:t>
            </a:r>
            <a:r>
              <a:rPr lang="cs-CZ" altLang="cs-CZ" sz="2800" smtClean="0">
                <a:latin typeface="Arial" charset="0"/>
              </a:rPr>
              <a:t>. Praha, Czech Republic: Trasa.</a:t>
            </a:r>
            <a:r>
              <a:rPr lang="cs-CZ" altLang="cs-CZ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cizí myšlenka vlastními slovy</a:t>
            </a:r>
          </a:p>
          <a:p>
            <a:pPr eaLnBrk="1" hangingPunct="1"/>
            <a:r>
              <a:rPr lang="cs-CZ" smtClean="0"/>
              <a:t>větší míra zapracování do vlastního textu</a:t>
            </a:r>
          </a:p>
          <a:p>
            <a:pPr eaLnBrk="1" hangingPunct="1"/>
            <a:r>
              <a:rPr lang="cs-CZ" smtClean="0"/>
              <a:t>neměnit původní myšlenku!!!</a:t>
            </a:r>
          </a:p>
          <a:p>
            <a:pPr eaLnBrk="1" hangingPunct="1"/>
            <a:r>
              <a:rPr lang="cs-CZ" smtClean="0"/>
              <a:t>platí i pro výtah z textu</a:t>
            </a:r>
          </a:p>
        </p:txBody>
      </p:sp>
    </p:spTree>
    <p:extLst>
      <p:ext uri="{BB962C8B-B14F-4D97-AF65-F5344CB8AC3E}">
        <p14:creationId xmlns:p14="http://schemas.microsoft.com/office/powerpoint/2010/main" val="4018554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Firemní a nepublikované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 smtClean="0">
                <a:latin typeface="Arial" charset="0"/>
              </a:rPr>
              <a:t>Primární odpovědnost. (Rok vydání). </a:t>
            </a:r>
            <a:r>
              <a:rPr lang="cs-CZ" altLang="cs-CZ" sz="2600" i="1" smtClean="0">
                <a:latin typeface="Arial" charset="0"/>
              </a:rPr>
              <a:t>Název: podnázev</a:t>
            </a:r>
            <a:r>
              <a:rPr lang="cs-CZ" altLang="cs-CZ" sz="2600" smtClean="0">
                <a:latin typeface="Arial" charset="0"/>
              </a:rPr>
              <a:t>. Dostupnost/lokace.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6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600" smtClean="0">
                <a:latin typeface="Arial" charset="0"/>
              </a:rPr>
              <a:t>Kříž, J., Krčál, M., </a:t>
            </a:r>
            <a:r>
              <a:rPr lang="en-US" altLang="cs-CZ" sz="2600" smtClean="0">
                <a:latin typeface="Arial" charset="0"/>
              </a:rPr>
              <a:t>&amp;</a:t>
            </a:r>
            <a:r>
              <a:rPr lang="cs-CZ" altLang="cs-CZ" sz="2600" smtClean="0">
                <a:latin typeface="Arial" charset="0"/>
              </a:rPr>
              <a:t> Farkašová, B. (2010). </a:t>
            </a:r>
            <a:r>
              <a:rPr lang="cs-CZ" altLang="cs-CZ" sz="2600" i="1" smtClean="0">
                <a:latin typeface="Arial" charset="0"/>
              </a:rPr>
              <a:t>Nastavení připojení k internetu: jednoduchý interní návod pro zaměstnance</a:t>
            </a:r>
            <a:r>
              <a:rPr lang="cs-CZ" altLang="cs-CZ" sz="2600" smtClean="0">
                <a:latin typeface="Arial" charset="0"/>
              </a:rPr>
              <a:t>. Internal document, Central Library, Faculty of Social Studies, Masaryk university, Brno, Czech Repbulic.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7200" b="1" smtClean="0">
                <a:solidFill>
                  <a:srgbClr val="008000"/>
                </a:solidFill>
              </a:rPr>
              <a:t>Elektronické</a:t>
            </a:r>
          </a:p>
          <a:p>
            <a:pPr algn="ctr">
              <a:buFontTx/>
              <a:buNone/>
            </a:pPr>
            <a:r>
              <a:rPr lang="cs-CZ" altLang="cs-CZ" sz="7200" b="1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Problém nalezení bibliografických info</a:t>
            </a:r>
          </a:p>
          <a:p>
            <a:pPr eaLnBrk="1" hangingPunct="1"/>
            <a:r>
              <a:rPr lang="cs-CZ" altLang="cs-CZ" smtClean="0">
                <a:latin typeface="Arial" charset="0"/>
              </a:rPr>
              <a:t>Zdroje informací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nadpisy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hlavička, metadata</a:t>
            </a:r>
          </a:p>
          <a:p>
            <a:pPr lvl="1" eaLnBrk="1" hangingPunct="1"/>
            <a:r>
              <a:rPr lang="cs-CZ" altLang="cs-CZ" smtClean="0">
                <a:latin typeface="Arial" charset="0"/>
              </a:rPr>
              <a:t>titulek</a:t>
            </a:r>
          </a:p>
          <a:p>
            <a:pPr lvl="1" eaLnBrk="1" hangingPunct="1"/>
            <a:r>
              <a:rPr lang="en-US" altLang="cs-CZ" smtClean="0">
                <a:latin typeface="Arial" charset="0"/>
              </a:rPr>
              <a:t>[</a:t>
            </a:r>
            <a:r>
              <a:rPr lang="cs-CZ" altLang="cs-CZ" smtClean="0">
                <a:latin typeface="Arial" charset="0"/>
              </a:rPr>
              <a:t>externí zdroje</a:t>
            </a:r>
            <a:r>
              <a:rPr lang="en-US" altLang="cs-CZ" smtClean="0">
                <a:latin typeface="Arial" charset="0"/>
              </a:rPr>
              <a:t>]</a:t>
            </a:r>
          </a:p>
          <a:p>
            <a:pPr lvl="1" eaLnBrk="1" hangingPunct="1"/>
            <a:r>
              <a:rPr lang="en-US" altLang="cs-CZ" smtClean="0">
                <a:latin typeface="Arial" charset="0"/>
              </a:rPr>
              <a:t>[</a:t>
            </a:r>
            <a:r>
              <a:rPr lang="cs-CZ" altLang="cs-CZ" smtClean="0">
                <a:latin typeface="Arial" charset="0"/>
              </a:rPr>
              <a:t>o</a:t>
            </a:r>
            <a:r>
              <a:rPr lang="en-US" altLang="cs-CZ" smtClean="0">
                <a:latin typeface="Arial" charset="0"/>
              </a:rPr>
              <a:t>dhad]</a:t>
            </a:r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Základní model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zdrojový dokument</a:t>
            </a:r>
          </a:p>
          <a:p>
            <a:pPr lvl="1"/>
            <a:r>
              <a:rPr lang="cs-CZ" altLang="cs-CZ" smtClean="0">
                <a:latin typeface="Arial" charset="0"/>
              </a:rPr>
              <a:t>Primární odpovědnost. (Rok vydání). </a:t>
            </a:r>
            <a:r>
              <a:rPr lang="cs-CZ" altLang="cs-CZ" i="1" smtClean="0">
                <a:latin typeface="Arial" charset="0"/>
              </a:rPr>
              <a:t>Název</a:t>
            </a:r>
            <a:r>
              <a:rPr lang="cs-CZ" altLang="cs-CZ" smtClean="0">
                <a:latin typeface="Arial" charset="0"/>
              </a:rPr>
              <a:t>. Dostupnost/DOI</a:t>
            </a:r>
          </a:p>
          <a:p>
            <a:endParaRPr lang="cs-CZ" altLang="cs-CZ" smtClean="0">
              <a:latin typeface="Arial" charset="0"/>
            </a:endParaRPr>
          </a:p>
          <a:p>
            <a:r>
              <a:rPr lang="cs-CZ" altLang="cs-CZ" smtClean="0">
                <a:latin typeface="Arial" charset="0"/>
              </a:rPr>
              <a:t>část dokumentu</a:t>
            </a:r>
          </a:p>
          <a:p>
            <a:pPr lvl="1"/>
            <a:r>
              <a:rPr lang="cs-CZ" altLang="cs-CZ" smtClean="0">
                <a:latin typeface="Arial" charset="0"/>
              </a:rPr>
              <a:t>Primární odpovědnost části. (Rok vydání). Název části. Primární odpovědnost zdrojového dokumentu. </a:t>
            </a:r>
            <a:r>
              <a:rPr lang="cs-CZ" altLang="cs-CZ" i="1" smtClean="0">
                <a:latin typeface="Arial" charset="0"/>
              </a:rPr>
              <a:t>Název zdrojového dokumentu, ročník</a:t>
            </a:r>
            <a:r>
              <a:rPr lang="cs-CZ" altLang="cs-CZ" smtClean="0">
                <a:latin typeface="Arial" charset="0"/>
              </a:rPr>
              <a:t>(číslo), rozsah stran. Dostupnost/DOI</a:t>
            </a:r>
          </a:p>
          <a:p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e-články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600" smtClean="0">
                <a:latin typeface="Arial" charset="0"/>
              </a:rPr>
              <a:t>Primární odpovědnost. (Rok vydání). Název článku: podnázev článku. </a:t>
            </a:r>
            <a:r>
              <a:rPr lang="cs-CZ" altLang="cs-CZ" sz="2600" i="1" smtClean="0">
                <a:latin typeface="Arial" charset="0"/>
              </a:rPr>
              <a:t>Název periodika: podnázev periodika ročník</a:t>
            </a:r>
            <a:r>
              <a:rPr lang="cs-CZ" altLang="cs-CZ" sz="2600" smtClean="0">
                <a:latin typeface="Arial" charset="0"/>
              </a:rPr>
              <a:t>(číslo), rozsah stran. DOI/dostupnost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6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600" smtClean="0">
                <a:latin typeface="Arial" charset="0"/>
              </a:rPr>
              <a:t>Srbecká, G. (2010). Rozvoj kompetencí studentů ve vzdělávání. </a:t>
            </a:r>
            <a:r>
              <a:rPr lang="cs-CZ" altLang="cs-CZ" sz="2600" i="1" smtClean="0">
                <a:latin typeface="Arial" charset="0"/>
              </a:rPr>
              <a:t>Inflow: Information journal, 3</a:t>
            </a:r>
            <a:r>
              <a:rPr lang="cs-CZ" altLang="cs-CZ" sz="2600" smtClean="0">
                <a:latin typeface="Arial" charset="0"/>
              </a:rPr>
              <a:t>(7). Retrieved from http://www.inflow.cz/rozvoj-kompetenci-studentu-ve-vzdelavani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e-články s DOI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600" smtClean="0">
                <a:latin typeface="Arial" charset="0"/>
              </a:rPr>
              <a:t>Primární odpovědnost. (Rok vydání). Název článku: podnázev článku. </a:t>
            </a:r>
            <a:r>
              <a:rPr lang="cs-CZ" altLang="cs-CZ" sz="2600" i="1" smtClean="0">
                <a:latin typeface="Arial" charset="0"/>
              </a:rPr>
              <a:t>Název periodika: podnázev periodika ročník</a:t>
            </a:r>
            <a:r>
              <a:rPr lang="cs-CZ" altLang="cs-CZ" sz="2600" smtClean="0">
                <a:latin typeface="Arial" charset="0"/>
              </a:rPr>
              <a:t>(číslo), rozsah stran. DOI/dostupnost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6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600" smtClean="0">
                <a:latin typeface="Arial" charset="0"/>
              </a:rPr>
              <a:t>Wooldridge, M.B., &amp; Shapka, J. (2012). Playing with technology: Mother-toddler interaction scores lower during play with electronic toys. </a:t>
            </a:r>
            <a:r>
              <a:rPr lang="cs-CZ" altLang="cs-CZ" sz="2600" i="1" smtClean="0">
                <a:latin typeface="Arial" charset="0"/>
              </a:rPr>
              <a:t>Journal of Applied Developmental Psychology, 33</a:t>
            </a:r>
            <a:r>
              <a:rPr lang="cs-CZ" altLang="cs-CZ" sz="2600" smtClean="0">
                <a:latin typeface="Arial" charset="0"/>
              </a:rPr>
              <a:t>(5), 211-218. doi:10.1016/j.appdev.2012.05.005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novinové články </a:t>
            </a:r>
            <a:r>
              <a:rPr lang="cs-CZ" altLang="cs-CZ" sz="2800" smtClean="0"/>
              <a:t>- online zpravodajství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>
                <a:latin typeface="Arial" charset="0"/>
              </a:rPr>
              <a:t>Primární odpovědnost. (Rok, měsíc den). Název článku: podnázev článku. </a:t>
            </a:r>
            <a:r>
              <a:rPr lang="cs-CZ" altLang="cs-CZ" sz="2400" i="1" smtClean="0">
                <a:latin typeface="Arial" charset="0"/>
              </a:rPr>
              <a:t>Název periodika: podnázev periodika</a:t>
            </a:r>
            <a:r>
              <a:rPr lang="cs-CZ" altLang="cs-CZ" sz="2400" smtClean="0">
                <a:latin typeface="Arial" charset="0"/>
              </a:rPr>
              <a:t>. DOI/dostupnost</a:t>
            </a:r>
          </a:p>
          <a:p>
            <a:pPr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r>
              <a:rPr lang="cs-CZ" altLang="cs-CZ" sz="2400" smtClean="0">
                <a:latin typeface="Arial" charset="0"/>
              </a:rPr>
              <a:t>Parker-Pope, T. (2008, May 6). Psychiatry handbook linked to drug industry. </a:t>
            </a:r>
            <a:r>
              <a:rPr lang="cs-CZ" altLang="cs-CZ" sz="2400" i="1" smtClean="0">
                <a:latin typeface="Arial" charset="0"/>
              </a:rPr>
              <a:t>The New York Times</a:t>
            </a:r>
            <a:r>
              <a:rPr lang="cs-CZ" altLang="cs-CZ" sz="2400" smtClean="0">
                <a:latin typeface="Arial" charset="0"/>
              </a:rPr>
              <a:t>. Retrieved from http://well.blogs.nytimes.com/2008/05/06/psychiatry-handbook-linked-to-drug-industry/</a:t>
            </a:r>
            <a:r>
              <a:rPr lang="cs-CZ" altLang="cs-CZ" smtClean="0"/>
              <a:t> </a:t>
            </a:r>
          </a:p>
          <a:p>
            <a:endParaRPr lang="cs-CZ" altLang="cs-CZ" sz="2000" smtClean="0"/>
          </a:p>
          <a:p>
            <a:r>
              <a:rPr lang="cs-CZ" altLang="cs-CZ" sz="2000" smtClean="0"/>
              <a:t>citace v textu: (Parker-Pope, 2008, May 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e-knihy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. Dostupnost/DOI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800" smtClean="0">
                <a:latin typeface="Arial" charset="0"/>
              </a:rPr>
              <a:t>Hönig, J. F. (2008). </a:t>
            </a:r>
            <a:r>
              <a:rPr lang="cs-CZ" altLang="cs-CZ" sz="2800" i="1" smtClean="0">
                <a:latin typeface="Arial" charset="0"/>
              </a:rPr>
              <a:t>Abdominoplastik</a:t>
            </a:r>
            <a:r>
              <a:rPr lang="cs-CZ" altLang="cs-CZ" sz="2800" smtClean="0">
                <a:latin typeface="Arial" charset="0"/>
              </a:rPr>
              <a:t>: </a:t>
            </a:r>
            <a:r>
              <a:rPr lang="cs-CZ" altLang="cs-CZ" sz="2800" i="1" smtClean="0">
                <a:latin typeface="Arial" charset="0"/>
              </a:rPr>
              <a:t>Prinzip und Technik</a:t>
            </a:r>
            <a:r>
              <a:rPr lang="cs-CZ" altLang="cs-CZ" sz="2800" smtClean="0">
                <a:latin typeface="Arial" charset="0"/>
              </a:rPr>
              <a:t>. doi:10.1007/978-3-7985-1817-9</a:t>
            </a:r>
          </a:p>
          <a:p>
            <a:pPr>
              <a:lnSpc>
                <a:spcPct val="110000"/>
              </a:lnSpc>
            </a:pPr>
            <a:r>
              <a:rPr lang="cs-CZ" altLang="cs-CZ" sz="2800" smtClean="0">
                <a:latin typeface="Arial" charset="0"/>
              </a:rPr>
              <a:t>Hönig, J. F. (2008). </a:t>
            </a:r>
            <a:r>
              <a:rPr lang="cs-CZ" altLang="cs-CZ" sz="2800" i="1" smtClean="0">
                <a:latin typeface="Arial" charset="0"/>
              </a:rPr>
              <a:t>Abdominoplastik</a:t>
            </a:r>
            <a:r>
              <a:rPr lang="cs-CZ" altLang="cs-CZ" sz="2800" smtClean="0">
                <a:latin typeface="Arial" charset="0"/>
              </a:rPr>
              <a:t>: </a:t>
            </a:r>
            <a:r>
              <a:rPr lang="cs-CZ" altLang="cs-CZ" sz="2800" i="1" smtClean="0">
                <a:latin typeface="Arial" charset="0"/>
              </a:rPr>
              <a:t>Prinzip und Technik</a:t>
            </a:r>
            <a:r>
              <a:rPr lang="cs-CZ" altLang="cs-CZ" sz="2800" smtClean="0">
                <a:latin typeface="Arial" charset="0"/>
              </a:rPr>
              <a:t>. Retrieved from http://www.springerlink.com/content/978-3-7985-1816-2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Datové soubory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 vydání). </a:t>
            </a:r>
            <a:r>
              <a:rPr lang="cs-CZ" altLang="cs-CZ" sz="2800" i="1" smtClean="0">
                <a:latin typeface="Arial" charset="0"/>
              </a:rPr>
              <a:t>Název: podnázev</a:t>
            </a:r>
            <a:r>
              <a:rPr lang="cs-CZ" altLang="cs-CZ" sz="2800" smtClean="0">
                <a:latin typeface="Arial" charset="0"/>
              </a:rPr>
              <a:t> </a:t>
            </a:r>
            <a:r>
              <a:rPr lang="en-US" altLang="cs-CZ" sz="2800" smtClean="0">
                <a:latin typeface="Arial" charset="0"/>
              </a:rPr>
              <a:t>[</a:t>
            </a:r>
            <a:r>
              <a:rPr lang="cs-CZ" altLang="cs-CZ" sz="2800" smtClean="0">
                <a:latin typeface="Arial" charset="0"/>
              </a:rPr>
              <a:t>popis zdroje</a:t>
            </a:r>
            <a:r>
              <a:rPr lang="en-US" altLang="cs-CZ" sz="2800" smtClean="0">
                <a:latin typeface="Arial" charset="0"/>
              </a:rPr>
              <a:t>]. Dostupnost</a:t>
            </a:r>
            <a:r>
              <a:rPr lang="cs-CZ" altLang="cs-CZ" sz="2800" smtClean="0">
                <a:latin typeface="Arial" charset="0"/>
              </a:rPr>
              <a:t> </a:t>
            </a:r>
            <a:endParaRPr lang="en-US" altLang="cs-CZ" sz="2800" smtClean="0">
              <a:latin typeface="Arial" charset="0"/>
            </a:endParaRPr>
          </a:p>
          <a:p>
            <a:pPr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United States Department of Housing and Urban Development. (2008).</a:t>
            </a:r>
            <a:r>
              <a:rPr lang="cs-CZ" altLang="cs-CZ" sz="2800" i="1" smtClean="0">
                <a:latin typeface="Arial" charset="0"/>
              </a:rPr>
              <a:t> Indiana income limits</a:t>
            </a:r>
            <a:r>
              <a:rPr lang="cs-CZ" altLang="cs-CZ" sz="2800" smtClean="0">
                <a:latin typeface="Arial" charset="0"/>
              </a:rPr>
              <a:t> [Data file]. Retrieved from http://www.huduser.org/Datasets/IL/IL08/in_fy2008.pdf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Webová stránka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>
                <a:latin typeface="Arial" charset="0"/>
              </a:rPr>
              <a:t>Primární odpovědnost. (Rok/datum vydání). </a:t>
            </a:r>
            <a:r>
              <a:rPr lang="cs-CZ" altLang="cs-CZ" sz="2800" i="1" smtClean="0">
                <a:latin typeface="Arial" charset="0"/>
              </a:rPr>
              <a:t>Název webové stránky: podnázev webové stránky</a:t>
            </a:r>
            <a:r>
              <a:rPr lang="cs-CZ" altLang="cs-CZ" sz="2800" smtClean="0">
                <a:latin typeface="Arial" charset="0"/>
              </a:rPr>
              <a:t> </a:t>
            </a:r>
            <a:r>
              <a:rPr lang="en-US" altLang="cs-CZ" sz="2800" smtClean="0">
                <a:latin typeface="Arial" charset="0"/>
              </a:rPr>
              <a:t>[popis zdroje]</a:t>
            </a:r>
            <a:r>
              <a:rPr lang="cs-CZ" altLang="cs-CZ" sz="2800" smtClean="0">
                <a:latin typeface="Arial" charset="0"/>
              </a:rPr>
              <a:t>. Dostupnost/DOI</a:t>
            </a:r>
          </a:p>
          <a:p>
            <a:pPr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Masarykova univerzita. (</a:t>
            </a:r>
            <a:r>
              <a:rPr lang="en-US" altLang="cs-CZ" sz="2800" smtClean="0">
                <a:latin typeface="Arial" charset="0"/>
              </a:rPr>
              <a:t>n.d.</a:t>
            </a:r>
            <a:r>
              <a:rPr lang="cs-CZ" altLang="cs-CZ" sz="2800" smtClean="0">
                <a:latin typeface="Arial" charset="0"/>
              </a:rPr>
              <a:t>).</a:t>
            </a:r>
            <a:r>
              <a:rPr lang="cs-CZ" altLang="cs-CZ" sz="2800" i="1" smtClean="0">
                <a:latin typeface="Arial" charset="0"/>
              </a:rPr>
              <a:t> </a:t>
            </a:r>
            <a:r>
              <a:rPr lang="cs-CZ" altLang="cs-CZ" sz="2800" smtClean="0">
                <a:latin typeface="Arial" charset="0"/>
              </a:rPr>
              <a:t>Absolventi. Retrieved from http://www.muni.cz/alumni</a:t>
            </a:r>
          </a:p>
          <a:p>
            <a:pPr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r>
              <a:rPr lang="cs-CZ" altLang="cs-CZ" sz="2800" smtClean="0">
                <a:latin typeface="Arial" charset="0"/>
              </a:rPr>
              <a:t>citace </a:t>
            </a:r>
            <a:r>
              <a:rPr lang="en-US" altLang="cs-CZ" sz="2800" smtClean="0">
                <a:latin typeface="Arial" charset="0"/>
              </a:rPr>
              <a:t>v textu </a:t>
            </a:r>
            <a:r>
              <a:rPr lang="cs-CZ" altLang="cs-CZ" sz="2800" smtClean="0">
                <a:latin typeface="Arial" charset="0"/>
              </a:rPr>
              <a:t>(Masarykova univerzita</a:t>
            </a:r>
            <a:r>
              <a:rPr lang="en-US" altLang="cs-CZ" sz="2800" smtClean="0">
                <a:latin typeface="Arial" charset="0"/>
              </a:rPr>
              <a:t>,</a:t>
            </a:r>
            <a:r>
              <a:rPr lang="cs-CZ" altLang="cs-CZ" sz="2800" smtClean="0">
                <a:latin typeface="Arial" charset="0"/>
              </a:rPr>
              <a:t> </a:t>
            </a:r>
            <a:r>
              <a:rPr lang="en-US" altLang="cs-CZ" sz="2800" smtClean="0">
                <a:latin typeface="Arial" charset="0"/>
              </a:rPr>
              <a:t>n.d.</a:t>
            </a:r>
            <a:r>
              <a:rPr lang="cs-CZ" altLang="cs-CZ" sz="280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Citace je zkrácený odkaz na bibliografický záznam v textu umístěný v závorkách, v poznámce pod čarou nebo ve formě čísla, případně bibliografický záznam v soupisu použité literatury v závěru práce. (Bratková, 2008, s. 7)</a:t>
            </a:r>
          </a:p>
        </p:txBody>
      </p:sp>
    </p:spTree>
    <p:extLst>
      <p:ext uri="{BB962C8B-B14F-4D97-AF65-F5344CB8AC3E}">
        <p14:creationId xmlns:p14="http://schemas.microsoft.com/office/powerpoint/2010/main" val="3079948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Blog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Primární odpovědnost příspěvku. (Datum vydání). Název příspěvku: podnázev příspěvku </a:t>
            </a:r>
            <a:r>
              <a:rPr lang="en-US" altLang="cs-CZ" sz="2800" smtClean="0">
                <a:latin typeface="Arial" charset="0"/>
              </a:rPr>
              <a:t>[</a:t>
            </a:r>
            <a:r>
              <a:rPr lang="cs-CZ" altLang="cs-CZ" sz="2800" smtClean="0">
                <a:latin typeface="Arial" charset="0"/>
              </a:rPr>
              <a:t>popis zdroje</a:t>
            </a:r>
            <a:r>
              <a:rPr lang="en-US" altLang="cs-CZ" sz="2800" smtClean="0">
                <a:latin typeface="Arial" charset="0"/>
              </a:rPr>
              <a:t>]</a:t>
            </a:r>
            <a:r>
              <a:rPr lang="cs-CZ" altLang="cs-CZ" sz="2800" smtClean="0">
                <a:latin typeface="Arial" charset="0"/>
              </a:rPr>
              <a:t>. Dostupnost/DOI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Tweety. (2008, January 7). Pokročilá propagace webu </a:t>
            </a:r>
            <a:r>
              <a:rPr lang="en-US" altLang="cs-CZ" sz="2800" smtClean="0">
                <a:latin typeface="Arial" charset="0"/>
              </a:rPr>
              <a:t>[</a:t>
            </a:r>
            <a:r>
              <a:rPr lang="cs-CZ" altLang="cs-CZ" sz="2800" smtClean="0">
                <a:latin typeface="Arial" charset="0"/>
              </a:rPr>
              <a:t>Web log post</a:t>
            </a:r>
            <a:r>
              <a:rPr lang="en-US" altLang="cs-CZ" sz="2800" smtClean="0">
                <a:latin typeface="Arial" charset="0"/>
              </a:rPr>
              <a:t>]</a:t>
            </a:r>
            <a:r>
              <a:rPr lang="cs-CZ" altLang="cs-CZ" sz="2800" smtClean="0">
                <a:latin typeface="Arial" charset="0"/>
              </a:rPr>
              <a:t>. Retrieved from http://www.seoblog.cz/pokrocila-propagace-webu</a:t>
            </a:r>
          </a:p>
          <a:p>
            <a:pPr>
              <a:lnSpc>
                <a:spcPct val="100000"/>
              </a:lnSpc>
            </a:pPr>
            <a:endParaRPr lang="cs-CZ" altLang="cs-CZ" sz="2800" smtClean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800" smtClean="0">
                <a:latin typeface="Arial" charset="0"/>
              </a:rPr>
              <a:t>citace </a:t>
            </a:r>
            <a:r>
              <a:rPr lang="en-US" altLang="cs-CZ" sz="2800" smtClean="0">
                <a:latin typeface="Arial" charset="0"/>
              </a:rPr>
              <a:t>v textu </a:t>
            </a:r>
            <a:r>
              <a:rPr lang="cs-CZ" altLang="cs-CZ" sz="2800" smtClean="0">
                <a:latin typeface="Arial" charset="0"/>
              </a:rPr>
              <a:t>(Tweety</a:t>
            </a:r>
            <a:r>
              <a:rPr lang="en-US" altLang="cs-CZ" sz="2800" smtClean="0">
                <a:latin typeface="Arial" charset="0"/>
              </a:rPr>
              <a:t>,</a:t>
            </a:r>
            <a:r>
              <a:rPr lang="cs-CZ" altLang="cs-CZ" sz="2800" smtClean="0">
                <a:latin typeface="Arial" charset="0"/>
              </a:rPr>
              <a:t> 2008, January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smtClean="0"/>
              <a:t>Youtube, Slideshare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smtClean="0">
                <a:latin typeface="Arial" charset="0"/>
              </a:rPr>
              <a:t>Primární odpovědnost příspěvku. (Datum vydání). </a:t>
            </a:r>
            <a:r>
              <a:rPr lang="cs-CZ" altLang="cs-CZ" sz="2400" i="1" smtClean="0">
                <a:latin typeface="Arial" charset="0"/>
              </a:rPr>
              <a:t>Název příspěvku: podnázev příspěvku</a:t>
            </a:r>
            <a:r>
              <a:rPr lang="en-US" altLang="cs-CZ" sz="2400" i="1" smtClean="0">
                <a:latin typeface="Arial" charset="0"/>
              </a:rPr>
              <a:t> </a:t>
            </a:r>
            <a:r>
              <a:rPr lang="en-US" altLang="cs-CZ" sz="2400" smtClean="0">
                <a:latin typeface="Arial" charset="0"/>
              </a:rPr>
              <a:t>[</a:t>
            </a:r>
            <a:r>
              <a:rPr lang="cs-CZ" altLang="cs-CZ" sz="2400" smtClean="0">
                <a:latin typeface="Arial" charset="0"/>
              </a:rPr>
              <a:t>popis zdroje</a:t>
            </a:r>
            <a:r>
              <a:rPr lang="en-US" altLang="cs-CZ" sz="2400" smtClean="0">
                <a:latin typeface="Arial" charset="0"/>
              </a:rPr>
              <a:t>]</a:t>
            </a:r>
            <a:r>
              <a:rPr lang="cs-CZ" altLang="cs-CZ" sz="2400" smtClean="0">
                <a:latin typeface="Arial" charset="0"/>
              </a:rPr>
              <a:t>. Dostupnost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altLang="cs-CZ" sz="24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cs-CZ" sz="2400" smtClean="0">
                <a:latin typeface="Arial" charset="0"/>
              </a:rPr>
              <a:t>Leelefever</a:t>
            </a:r>
            <a:r>
              <a:rPr lang="cs-CZ" altLang="cs-CZ" sz="2400" smtClean="0">
                <a:latin typeface="Arial" charset="0"/>
              </a:rPr>
              <a:t>. (200</a:t>
            </a:r>
            <a:r>
              <a:rPr lang="en-US" altLang="cs-CZ" sz="2400" smtClean="0">
                <a:latin typeface="Arial" charset="0"/>
              </a:rPr>
              <a:t>8</a:t>
            </a:r>
            <a:r>
              <a:rPr lang="cs-CZ" altLang="cs-CZ" sz="2400" smtClean="0">
                <a:latin typeface="Arial" charset="0"/>
              </a:rPr>
              <a:t>, </a:t>
            </a:r>
            <a:r>
              <a:rPr lang="en-US" altLang="cs-CZ" sz="2400" smtClean="0">
                <a:latin typeface="Arial" charset="0"/>
              </a:rPr>
              <a:t>May</a:t>
            </a:r>
            <a:r>
              <a:rPr lang="cs-CZ" altLang="cs-CZ" sz="2400" smtClean="0">
                <a:latin typeface="Arial" charset="0"/>
              </a:rPr>
              <a:t> </a:t>
            </a:r>
            <a:r>
              <a:rPr lang="en-US" altLang="cs-CZ" sz="2400" smtClean="0">
                <a:latin typeface="Arial" charset="0"/>
              </a:rPr>
              <a:t>28</a:t>
            </a:r>
            <a:r>
              <a:rPr lang="cs-CZ" altLang="cs-CZ" sz="2400" smtClean="0">
                <a:latin typeface="Arial" charset="0"/>
              </a:rPr>
              <a:t>). </a:t>
            </a:r>
            <a:r>
              <a:rPr lang="en-US" altLang="cs-CZ" sz="2400" i="1" smtClean="0">
                <a:latin typeface="Arial" charset="0"/>
              </a:rPr>
              <a:t>Social media in plain english </a:t>
            </a:r>
            <a:r>
              <a:rPr lang="en-US" altLang="cs-CZ" sz="2400" smtClean="0">
                <a:latin typeface="Arial" charset="0"/>
              </a:rPr>
              <a:t>[</a:t>
            </a:r>
            <a:r>
              <a:rPr lang="cs-CZ" altLang="cs-CZ" sz="2400" smtClean="0">
                <a:latin typeface="Arial" charset="0"/>
              </a:rPr>
              <a:t>V</a:t>
            </a:r>
            <a:r>
              <a:rPr lang="en-US" altLang="cs-CZ" sz="2400" smtClean="0">
                <a:latin typeface="Arial" charset="0"/>
              </a:rPr>
              <a:t>ideo file].</a:t>
            </a:r>
            <a:r>
              <a:rPr lang="cs-CZ" altLang="cs-CZ" sz="2400" smtClean="0">
                <a:latin typeface="Arial" charset="0"/>
              </a:rPr>
              <a:t> </a:t>
            </a:r>
            <a:r>
              <a:rPr lang="en-US" altLang="cs-CZ" sz="2400" smtClean="0">
                <a:latin typeface="Arial" charset="0"/>
              </a:rPr>
              <a:t>R</a:t>
            </a:r>
            <a:r>
              <a:rPr lang="cs-CZ" altLang="cs-CZ" sz="2400" smtClean="0">
                <a:latin typeface="Arial" charset="0"/>
              </a:rPr>
              <a:t>etrieved from http://www.youtube.com/watch?v=MpIOClX1jPE</a:t>
            </a:r>
            <a:endParaRPr lang="en-US" altLang="cs-CZ" sz="240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smtClean="0">
                <a:latin typeface="Arial" charset="0"/>
              </a:rPr>
              <a:t>Apsolon, M. [markapsolon]. (2011, September 9). </a:t>
            </a:r>
            <a:r>
              <a:rPr lang="cs-CZ" altLang="cs-CZ" sz="2400" i="1" smtClean="0">
                <a:latin typeface="Arial" charset="0"/>
              </a:rPr>
              <a:t>Real ghost girl caught on Video Tape 14</a:t>
            </a:r>
            <a:r>
              <a:rPr lang="cs-CZ" altLang="cs-CZ" sz="2400" smtClean="0">
                <a:latin typeface="Arial" charset="0"/>
              </a:rPr>
              <a:t> [Video file]. Retrieved from http://www.youtube.com/watch?v=6nyGCbxD848 </a:t>
            </a:r>
            <a:endParaRPr lang="en-US" altLang="cs-CZ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E-mail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smtClean="0"/>
              <a:t>cituje se stejně jako osobní komunikace</a:t>
            </a:r>
          </a:p>
          <a:p>
            <a:r>
              <a:rPr lang="cs-CZ" altLang="cs-CZ" sz="2600" smtClean="0"/>
              <a:t>pouze v textu, ne v soupisu literatury</a:t>
            </a:r>
          </a:p>
          <a:p>
            <a:r>
              <a:rPr lang="cs-CZ" altLang="cs-CZ" sz="2600" smtClean="0"/>
              <a:t>ukázka</a:t>
            </a:r>
          </a:p>
          <a:p>
            <a:pPr lvl="1"/>
            <a:r>
              <a:rPr lang="cs-CZ" altLang="cs-CZ" sz="2000" smtClean="0"/>
              <a:t>(Václav Pinc, personal communication, September 28, 1998)</a:t>
            </a:r>
          </a:p>
          <a:p>
            <a:pPr lvl="1"/>
            <a:r>
              <a:rPr lang="cs-CZ" altLang="cs-CZ" sz="2000" smtClean="0"/>
              <a:t>Václav Pinc (personal communication, September 28,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7200" b="1" smtClean="0">
                <a:solidFill>
                  <a:srgbClr val="008000"/>
                </a:solidFill>
              </a:rPr>
              <a:t>Citační</a:t>
            </a:r>
          </a:p>
          <a:p>
            <a:pPr algn="ctr">
              <a:buFontTx/>
              <a:buNone/>
            </a:pPr>
            <a:r>
              <a:rPr lang="cs-CZ" altLang="cs-CZ" sz="7200" b="1" smtClean="0"/>
              <a:t>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Co je citační SW?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správa citací</a:t>
            </a:r>
          </a:p>
          <a:p>
            <a:pPr eaLnBrk="1" hangingPunct="1"/>
            <a:r>
              <a:rPr lang="cs-CZ" altLang="cs-CZ" smtClean="0"/>
              <a:t>funkce</a:t>
            </a:r>
          </a:p>
          <a:p>
            <a:pPr lvl="1" eaLnBrk="1" hangingPunct="1"/>
            <a:r>
              <a:rPr lang="cs-CZ" altLang="cs-CZ" smtClean="0"/>
              <a:t>vkládání/import záznamů (z EIZ)</a:t>
            </a:r>
          </a:p>
          <a:p>
            <a:pPr lvl="1" eaLnBrk="1" hangingPunct="1"/>
            <a:r>
              <a:rPr lang="cs-CZ" altLang="cs-CZ" smtClean="0"/>
              <a:t>export do citačních stylů</a:t>
            </a:r>
          </a:p>
          <a:p>
            <a:pPr lvl="1" eaLnBrk="1" hangingPunct="1"/>
            <a:r>
              <a:rPr lang="cs-CZ" altLang="cs-CZ" smtClean="0"/>
              <a:t>tvorba bibliografií</a:t>
            </a:r>
          </a:p>
          <a:p>
            <a:pPr lvl="1" eaLnBrk="1" hangingPunct="1"/>
            <a:r>
              <a:rPr lang="cs-CZ" altLang="cs-CZ" smtClean="0"/>
              <a:t>vyhledávání</a:t>
            </a:r>
          </a:p>
          <a:p>
            <a:pPr lvl="1" eaLnBrk="1" hangingPunct="1"/>
            <a:r>
              <a:rPr lang="cs-CZ" altLang="cs-CZ" smtClean="0"/>
              <a:t>doplňky (např. plug-in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EndNoteWeb</a:t>
            </a:r>
            <a:endParaRPr lang="cs-CZ" altLang="cs-CZ" sz="32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přístup: </a:t>
            </a:r>
            <a:r>
              <a:rPr lang="cs-CZ" altLang="cs-CZ" smtClean="0">
                <a:hlinkClick r:id="rId3"/>
              </a:rPr>
              <a:t>http://myendnoteweb.com</a:t>
            </a:r>
            <a:endParaRPr lang="cs-CZ" altLang="cs-CZ" smtClean="0"/>
          </a:p>
          <a:p>
            <a:r>
              <a:rPr lang="cs-CZ" altLang="cs-CZ" smtClean="0"/>
              <a:t>registrace</a:t>
            </a:r>
          </a:p>
          <a:p>
            <a:pPr lvl="1"/>
            <a:r>
              <a:rPr lang="cs-CZ" altLang="cs-CZ" smtClean="0"/>
              <a:t>přihlásit se pod </a:t>
            </a:r>
            <a:r>
              <a:rPr lang="cs-CZ" altLang="cs-CZ" smtClean="0">
                <a:hlinkClick r:id="rId4"/>
              </a:rPr>
              <a:t>svou univerzitou</a:t>
            </a:r>
            <a:endParaRPr lang="cs-CZ" altLang="cs-CZ" smtClean="0"/>
          </a:p>
          <a:p>
            <a:pPr lvl="2"/>
            <a:r>
              <a:rPr lang="cs-CZ" altLang="cs-CZ" smtClean="0"/>
              <a:t>klikněte na: Institutional users - Log in via your </a:t>
            </a:r>
            <a:r>
              <a:rPr lang="cs-CZ" altLang="cs-CZ" smtClean="0">
                <a:hlinkClick r:id="rId4"/>
              </a:rPr>
              <a:t>institutional login</a:t>
            </a:r>
            <a:r>
              <a:rPr lang="cs-CZ" altLang="cs-CZ" smtClean="0"/>
              <a:t> (Shibboleth) </a:t>
            </a:r>
          </a:p>
          <a:p>
            <a:pPr lvl="2"/>
            <a:r>
              <a:rPr lang="cs-CZ" altLang="cs-CZ" smtClean="0"/>
              <a:t>z nabídky vyberte: Czech academic identity federation EduID.cz</a:t>
            </a:r>
          </a:p>
          <a:p>
            <a:pPr lvl="2"/>
            <a:r>
              <a:rPr lang="cs-CZ" altLang="cs-CZ" smtClean="0"/>
              <a:t>přihlaste se přes UČO a sekundární heslo</a:t>
            </a:r>
          </a:p>
          <a:p>
            <a:pPr lvl="1"/>
            <a:r>
              <a:rPr lang="cs-CZ" altLang="cs-CZ" smtClean="0"/>
              <a:t>vytvořit si vlastní účet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EndNoteWeb</a:t>
            </a:r>
            <a:endParaRPr lang="cs-CZ" altLang="cs-CZ" sz="32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9"/>
          <a:stretch>
            <a:fillRect/>
          </a:stretch>
        </p:blipFill>
        <p:spPr bwMode="auto">
          <a:xfrm>
            <a:off x="1042988" y="1125538"/>
            <a:ext cx="7777162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3"/>
              </a:rPr>
              <a:t>Citace PRO</a:t>
            </a:r>
            <a:endParaRPr lang="cs-CZ" altLang="cs-CZ" sz="32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sz="2600" smtClean="0"/>
              <a:t>přístup: </a:t>
            </a:r>
            <a:r>
              <a:rPr lang="cs-CZ" altLang="cs-CZ" sz="2600" smtClean="0">
                <a:hlinkClick r:id="rId3"/>
              </a:rPr>
              <a:t>http://www.citacepro.com</a:t>
            </a:r>
            <a:endParaRPr lang="cs-CZ" altLang="cs-CZ" sz="2600" smtClean="0"/>
          </a:p>
          <a:p>
            <a:r>
              <a:rPr lang="cs-CZ" altLang="cs-CZ" sz="2600" smtClean="0"/>
              <a:t>od tvůrců Citace.com</a:t>
            </a:r>
          </a:p>
          <a:p>
            <a:r>
              <a:rPr lang="cs-CZ" altLang="cs-CZ" sz="2600" smtClean="0">
                <a:hlinkClick r:id="rId4"/>
              </a:rPr>
              <a:t>podrobný návod</a:t>
            </a:r>
            <a:endParaRPr lang="cs-CZ" altLang="cs-CZ" sz="2600" smtClean="0"/>
          </a:p>
          <a:p>
            <a:r>
              <a:rPr lang="cs-CZ" altLang="cs-CZ" sz="2600" smtClean="0"/>
              <a:t>přihlášení</a:t>
            </a:r>
          </a:p>
          <a:p>
            <a:pPr lvl="1"/>
            <a:r>
              <a:rPr lang="cs-CZ" altLang="cs-CZ" sz="2000" smtClean="0"/>
              <a:t>klikněte na ikonu Masarykova univerzita</a:t>
            </a:r>
          </a:p>
          <a:p>
            <a:pPr lvl="1"/>
            <a:r>
              <a:rPr lang="cs-CZ" altLang="cs-CZ" sz="2000" smtClean="0"/>
              <a:t>zadejte UČO a sekundární heslo</a:t>
            </a:r>
          </a:p>
          <a:p>
            <a:endParaRPr lang="cs-CZ" altLang="cs-CZ" sz="2600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78325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6656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72225" y="4305300"/>
          <a:ext cx="2592388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Image" r:id="rId6" imgW="8558730" imgH="7326984" progId="Photoshop.Image.8">
                  <p:embed/>
                </p:oleObj>
              </mc:Choice>
              <mc:Fallback>
                <p:oleObj name="Image" r:id="rId6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305300"/>
                        <a:ext cx="2592388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Citace PRO</a:t>
            </a:r>
            <a:endParaRPr lang="cs-CZ" altLang="cs-CZ" sz="32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Citace.com</a:t>
            </a:r>
            <a:endParaRPr lang="cs-CZ" altLang="cs-CZ" sz="32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/>
              <a:t>zjednodušená verze Citace PRO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správa citací po registraci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generování dle stylu ČSN ISO 690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export do Wordu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poradna na Facebooku (</a:t>
            </a:r>
            <a:r>
              <a:rPr lang="cs-CZ" altLang="cs-CZ" smtClean="0">
                <a:hlinkClick r:id="rId3"/>
              </a:rPr>
              <a:t>e:citace</a:t>
            </a:r>
            <a:r>
              <a:rPr lang="cs-CZ" altLang="cs-CZ" smtClean="0"/>
              <a:t>)</a:t>
            </a:r>
            <a:endParaRPr lang="en-US" altLang="cs-CZ" smtClean="0"/>
          </a:p>
          <a:p>
            <a:pPr>
              <a:lnSpc>
                <a:spcPct val="110000"/>
              </a:lnSpc>
            </a:pPr>
            <a:r>
              <a:rPr lang="en-US" altLang="cs-CZ" smtClean="0"/>
              <a:t>e-kurz</a:t>
            </a:r>
            <a:r>
              <a:rPr lang="cs-CZ" altLang="cs-CZ" smtClean="0"/>
              <a:t> (</a:t>
            </a:r>
            <a:r>
              <a:rPr lang="cs-CZ" altLang="cs-CZ" smtClean="0">
                <a:hlinkClick r:id="rId3"/>
              </a:rPr>
              <a:t>e:citace</a:t>
            </a:r>
            <a:r>
              <a:rPr lang="cs-CZ" altLang="cs-CZ" smtClean="0"/>
              <a:t>)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...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info o dokumentu, který autor použil při psaní své práce</a:t>
            </a:r>
          </a:p>
          <a:p>
            <a:pPr eaLnBrk="1" hangingPunct="1"/>
            <a:r>
              <a:rPr lang="cs-CZ" altLang="cs-CZ" smtClean="0"/>
              <a:t>propojení s původním textem</a:t>
            </a:r>
          </a:p>
          <a:p>
            <a:pPr eaLnBrk="1" hangingPunct="1"/>
            <a:r>
              <a:rPr lang="cs-CZ" altLang="cs-CZ" smtClean="0"/>
              <a:t>hlavní složky</a:t>
            </a:r>
          </a:p>
          <a:p>
            <a:pPr lvl="1" eaLnBrk="1" hangingPunct="1"/>
            <a:r>
              <a:rPr lang="cs-CZ" altLang="cs-CZ" smtClean="0"/>
              <a:t>etika citování</a:t>
            </a:r>
          </a:p>
          <a:p>
            <a:pPr lvl="1" eaLnBrk="1" hangingPunct="1"/>
            <a:r>
              <a:rPr lang="cs-CZ" altLang="cs-CZ" smtClean="0"/>
              <a:t>technika citování</a:t>
            </a:r>
          </a:p>
          <a:p>
            <a:pPr marL="1143000" lvl="2" eaLnBrk="1" hangingPunct="1"/>
            <a:r>
              <a:rPr lang="cs-CZ" altLang="cs-CZ" smtClean="0"/>
              <a:t>forma – např. styl nebo standard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z="2600" b="1" smtClean="0">
                <a:hlinkClick r:id="rId2" tooltip="Zotero"/>
              </a:rPr>
              <a:t>ZOTERO</a:t>
            </a:r>
            <a:endParaRPr lang="cs-CZ" altLang="cs-CZ" sz="2600" b="1" smtClean="0"/>
          </a:p>
          <a:p>
            <a:pPr lvl="1" eaLnBrk="1" hangingPunct="1"/>
            <a:r>
              <a:rPr lang="cs-CZ" altLang="cs-CZ" sz="2000" smtClean="0"/>
              <a:t>rozšíření do Firefoxu</a:t>
            </a:r>
          </a:p>
          <a:p>
            <a:pPr lvl="1" eaLnBrk="1" hangingPunct="1"/>
            <a:r>
              <a:rPr lang="cs-CZ" altLang="cs-CZ" sz="2000" smtClean="0"/>
              <a:t>umí získávat bibliografické údaje přímo z webové stránky</a:t>
            </a:r>
          </a:p>
          <a:p>
            <a:pPr lvl="1" eaLnBrk="1" hangingPunct="1"/>
            <a:r>
              <a:rPr lang="cs-CZ" altLang="cs-CZ" sz="2000" smtClean="0"/>
              <a:t>sdílení a export citací</a:t>
            </a:r>
            <a:endParaRPr lang="cs-CZ" altLang="cs-CZ" sz="2000" b="1" smtClean="0">
              <a:hlinkClick r:id="rId3" tooltip="Connotea"/>
            </a:endParaRPr>
          </a:p>
          <a:p>
            <a:pPr eaLnBrk="1" hangingPunct="1"/>
            <a:r>
              <a:rPr lang="cs-CZ" altLang="cs-CZ" sz="2600" b="1" smtClean="0">
                <a:hlinkClick r:id="rId3" tooltip="Connotea"/>
              </a:rPr>
              <a:t>Connotea</a:t>
            </a:r>
            <a:endParaRPr lang="cs-CZ" altLang="cs-CZ" sz="2600" b="1" smtClean="0"/>
          </a:p>
          <a:p>
            <a:pPr lvl="1" eaLnBrk="1" hangingPunct="1"/>
            <a:r>
              <a:rPr lang="cs-CZ" altLang="cs-CZ" sz="2000" smtClean="0"/>
              <a:t>systém pro správu odkazů z internetu a profi DB</a:t>
            </a:r>
          </a:p>
          <a:p>
            <a:pPr lvl="1" eaLnBrk="1" hangingPunct="1"/>
            <a:r>
              <a:rPr lang="cs-CZ" altLang="cs-CZ" sz="2000" smtClean="0"/>
              <a:t>citace lze tagovat a sdílet</a:t>
            </a:r>
            <a:endParaRPr lang="cs-CZ" altLang="cs-CZ" sz="2000" b="1" smtClean="0">
              <a:hlinkClick r:id="rId4" tooltip="Connotea"/>
            </a:endParaRPr>
          </a:p>
          <a:p>
            <a:pPr eaLnBrk="1" hangingPunct="1"/>
            <a:r>
              <a:rPr lang="cs-CZ" altLang="cs-CZ" sz="2600" b="1" smtClean="0">
                <a:hlinkClick r:id="rId4" tooltip="Connotea"/>
              </a:rPr>
              <a:t>CiteULike</a:t>
            </a:r>
            <a:endParaRPr lang="cs-CZ" altLang="cs-CZ" sz="2600" b="1" smtClean="0"/>
          </a:p>
          <a:p>
            <a:pPr lvl="1" eaLnBrk="1" hangingPunct="1"/>
            <a:r>
              <a:rPr lang="cs-CZ" altLang="cs-CZ" sz="2000" smtClean="0"/>
              <a:t>systém pro správu citací</a:t>
            </a:r>
          </a:p>
          <a:p>
            <a:pPr lvl="1" eaLnBrk="1" hangingPunct="1"/>
            <a:r>
              <a:rPr lang="cs-CZ" altLang="cs-CZ" sz="2000" smtClean="0"/>
              <a:t>možnost doplnění FT, tagování, sdílení, RSS</a:t>
            </a:r>
          </a:p>
          <a:p>
            <a:pPr lvl="1" eaLnBrk="1" hangingPunct="1"/>
            <a:r>
              <a:rPr lang="cs-CZ" altLang="cs-CZ" sz="2000" smtClean="0"/>
              <a:t>podpora všech významných citačních stylů</a:t>
            </a:r>
          </a:p>
          <a:p>
            <a:pPr lvl="1" eaLnBrk="1" hangingPunct="1"/>
            <a:r>
              <a:rPr lang="cs-CZ" altLang="cs-CZ" sz="2000" smtClean="0"/>
              <a:t>ale nepodporuje ISO 690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Zdarma dostupný SW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27363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04813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7200" b="1" smtClean="0">
                <a:solidFill>
                  <a:srgbClr val="008000"/>
                </a:solidFill>
              </a:rPr>
              <a:t>Další citační</a:t>
            </a:r>
          </a:p>
          <a:p>
            <a:pPr algn="ctr">
              <a:buFontTx/>
              <a:buNone/>
            </a:pPr>
            <a:r>
              <a:rPr lang="cs-CZ" altLang="cs-CZ" sz="7200" b="1" smtClean="0"/>
              <a:t>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Citace v </a:t>
            </a:r>
            <a:r>
              <a:rPr lang="cs-CZ" altLang="cs-CZ" sz="3200" smtClean="0">
                <a:hlinkClick r:id="rId2"/>
              </a:rPr>
              <a:t>katalogu</a:t>
            </a:r>
            <a:r>
              <a:rPr lang="cs-CZ" altLang="cs-CZ" sz="3200" smtClean="0"/>
              <a:t> knihoven MU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52525"/>
            <a:ext cx="727233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Odevzdej.cz</a:t>
            </a:r>
            <a:endParaRPr lang="cs-CZ" altLang="cs-CZ" sz="32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kontrola textu na plagiátorství</a:t>
            </a:r>
          </a:p>
          <a:p>
            <a:pPr lvl="1"/>
            <a:r>
              <a:rPr lang="cs-CZ" altLang="cs-CZ" smtClean="0"/>
              <a:t>nahraje se soubor</a:t>
            </a:r>
          </a:p>
          <a:p>
            <a:pPr lvl="1"/>
            <a:r>
              <a:rPr lang="cs-CZ" altLang="cs-CZ" smtClean="0"/>
              <a:t>výsledek se posílá na zadaný e-mail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Zdroje: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  <a:hlinkClick r:id="rId2"/>
              </a:rPr>
              <a:t>Publication Manual of the APA</a:t>
            </a:r>
            <a:endParaRPr lang="cs-CZ" altLang="cs-CZ" smtClean="0">
              <a:latin typeface="Arial" charset="0"/>
            </a:endParaRPr>
          </a:p>
          <a:p>
            <a:pPr eaLnBrk="1" hangingPunct="1"/>
            <a:r>
              <a:rPr lang="cs-CZ" altLang="cs-CZ" smtClean="0">
                <a:latin typeface="Arial" charset="0"/>
                <a:hlinkClick r:id="rId3"/>
              </a:rPr>
              <a:t>APAstyle.org</a:t>
            </a:r>
            <a:endParaRPr lang="cs-CZ" altLang="cs-CZ" smtClean="0">
              <a:latin typeface="Arial" charset="0"/>
            </a:endParaRPr>
          </a:p>
          <a:p>
            <a:r>
              <a:rPr lang="cs-CZ" altLang="cs-CZ" smtClean="0">
                <a:hlinkClick r:id="rId4"/>
              </a:rPr>
              <a:t>APA Style Blog</a:t>
            </a:r>
            <a:r>
              <a:rPr lang="cs-CZ" altLang="cs-CZ" smtClean="0"/>
              <a:t> – oficiální blog</a:t>
            </a:r>
          </a:p>
          <a:p>
            <a:r>
              <a:rPr lang="cs-CZ" altLang="cs-CZ" smtClean="0">
                <a:latin typeface="Arial" charset="0"/>
                <a:hlinkClick r:id="rId5"/>
              </a:rPr>
              <a:t>Basics of APA style</a:t>
            </a:r>
            <a:r>
              <a:rPr lang="cs-CZ" altLang="cs-CZ" smtClean="0">
                <a:latin typeface="Arial" charset="0"/>
              </a:rPr>
              <a:t> - tutorial</a:t>
            </a:r>
          </a:p>
          <a:p>
            <a:pPr eaLnBrk="1" hangingPunct="1"/>
            <a:r>
              <a:rPr lang="cs-CZ" altLang="cs-CZ" smtClean="0">
                <a:latin typeface="Arial" charset="0"/>
                <a:hlinkClick r:id="rId6"/>
              </a:rPr>
              <a:t>Purdue University</a:t>
            </a:r>
            <a:r>
              <a:rPr lang="cs-CZ" altLang="cs-CZ" smtClean="0">
                <a:hlinkClick r:id="rId6"/>
              </a:rPr>
              <a:t> </a:t>
            </a:r>
            <a:r>
              <a:rPr lang="cs-CZ" altLang="cs-CZ" smtClean="0">
                <a:latin typeface="Arial" charset="0"/>
                <a:hlinkClick r:id="rId6"/>
              </a:rPr>
              <a:t>Online Writting Lab</a:t>
            </a:r>
            <a:endParaRPr lang="cs-CZ" altLang="cs-CZ" smtClean="0">
              <a:latin typeface="Arial" charset="0"/>
            </a:endParaRPr>
          </a:p>
          <a:p>
            <a:pPr eaLnBrk="1" hangingPunct="1"/>
            <a:endParaRPr lang="cs-CZ" altLang="cs-CZ" smtClean="0">
              <a:latin typeface="Arial" charset="0"/>
            </a:endParaRPr>
          </a:p>
          <a:p>
            <a:pPr eaLnBrk="1" hangingPunct="1"/>
            <a:endParaRPr lang="cs-CZ" altLang="cs-CZ" smtClean="0">
              <a:latin typeface="Arial" charset="0"/>
            </a:endParaRPr>
          </a:p>
        </p:txBody>
      </p:sp>
      <p:pic>
        <p:nvPicPr>
          <p:cNvPr id="73732" name="Picture 5" descr="Publication Manual of the American Psychological Association, 6th Edi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66688"/>
            <a:ext cx="1428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Kniha Naučte (se) citovat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700808"/>
            <a:ext cx="5329212" cy="4968280"/>
          </a:xfrm>
        </p:spPr>
        <p:txBody>
          <a:bodyPr/>
          <a:lstStyle/>
          <a:p>
            <a:r>
              <a:rPr lang="cs-CZ" sz="2400" dirty="0"/>
              <a:t>KRČÁL, Martin a Zuzana TEPLÍKOVÁ. </a:t>
            </a:r>
            <a:r>
              <a:rPr lang="cs-CZ" sz="2400" i="1" dirty="0"/>
              <a:t>Naučte (se) citovat</a:t>
            </a:r>
            <a:r>
              <a:rPr lang="cs-CZ" sz="2400" dirty="0"/>
              <a:t>. 1. vyd. Blansko: Citace.com, 2014, </a:t>
            </a:r>
            <a:r>
              <a:rPr lang="cs-CZ" sz="2400" dirty="0" smtClean="0"/>
              <a:t>202 </a:t>
            </a:r>
            <a:r>
              <a:rPr lang="cs-CZ" sz="2400" dirty="0"/>
              <a:t>s</a:t>
            </a:r>
            <a:r>
              <a:rPr lang="cs-CZ" sz="2400" dirty="0" smtClean="0"/>
              <a:t>. </a:t>
            </a:r>
            <a:r>
              <a:rPr lang="cs-CZ" sz="2400" dirty="0"/>
              <a:t>ISBN 978-80-260-6074-1. </a:t>
            </a:r>
            <a:endParaRPr lang="cs-CZ" altLang="cs-CZ" sz="2400" dirty="0" smtClean="0"/>
          </a:p>
        </p:txBody>
      </p:sp>
      <p:pic>
        <p:nvPicPr>
          <p:cNvPr id="68612" name="Picture 4" descr="http://kniha.citace.com/wp-content/uploads/2014/05/obalka-22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23628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36" y="1284262"/>
            <a:ext cx="7369712" cy="50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 smtClean="0"/>
              <a:t>Výukové materiály ÚK FSS MU</a:t>
            </a:r>
          </a:p>
        </p:txBody>
      </p:sp>
    </p:spTree>
    <p:extLst>
      <p:ext uri="{BB962C8B-B14F-4D97-AF65-F5344CB8AC3E}">
        <p14:creationId xmlns:p14="http://schemas.microsoft.com/office/powerpoint/2010/main" val="30887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altLang="cs-CZ" sz="3000" b="1">
                <a:latin typeface="Verdana" pitchFamily="34" charset="0"/>
              </a:rPr>
              <a:t>Děkuji Vám za pozornost</a:t>
            </a:r>
            <a:endParaRPr lang="en-US" altLang="cs-CZ" sz="3000" b="1">
              <a:latin typeface="Verdana" pitchFamily="34" charset="0"/>
            </a:endParaRPr>
          </a:p>
        </p:txBody>
      </p:sp>
      <p:pic>
        <p:nvPicPr>
          <p:cNvPr id="75779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>
                <a:latin typeface="Verdana" pitchFamily="34" charset="0"/>
              </a:rPr>
              <a:t>krcal@fss.muni.cz</a:t>
            </a:r>
          </a:p>
        </p:txBody>
      </p:sp>
      <p:pic>
        <p:nvPicPr>
          <p:cNvPr id="75781" name="Picture 5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7632700" cy="5400675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altLang="cs-CZ" sz="9600" b="1" smtClean="0"/>
              <a:t>Proč</a:t>
            </a:r>
          </a:p>
          <a:p>
            <a:pPr algn="ctr">
              <a:buFontTx/>
              <a:buNone/>
            </a:pPr>
            <a:r>
              <a:rPr lang="cs-CZ" altLang="cs-CZ" sz="8000" b="1" smtClean="0">
                <a:solidFill>
                  <a:srgbClr val="008000"/>
                </a:solidFill>
              </a:rPr>
              <a:t>citujeme</a:t>
            </a:r>
            <a:endParaRPr lang="cs-CZ" altLang="cs-CZ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5493</TotalTime>
  <Words>3280</Words>
  <Application>Microsoft Office PowerPoint</Application>
  <PresentationFormat>Předvádění na obrazovce (4:3)</PresentationFormat>
  <Paragraphs>429</Paragraphs>
  <Slides>87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3" baseType="lpstr">
      <vt:lpstr>Arial</vt:lpstr>
      <vt:lpstr>Tahoma</vt:lpstr>
      <vt:lpstr>Verdana</vt:lpstr>
      <vt:lpstr>Wingdings</vt:lpstr>
      <vt:lpstr>template</vt:lpstr>
      <vt:lpstr>Image</vt:lpstr>
      <vt:lpstr>Citace a citační SW</vt:lpstr>
      <vt:lpstr>Obsah přednášky</vt:lpstr>
      <vt:lpstr>Prezentace aplikace PowerPoint</vt:lpstr>
      <vt:lpstr>Citát</vt:lpstr>
      <vt:lpstr>Citát - ukázka</vt:lpstr>
      <vt:lpstr>Parafráze</vt:lpstr>
      <vt:lpstr>Parafráze - ukázka</vt:lpstr>
      <vt:lpstr>Bibliografické citace/reference</vt:lpstr>
      <vt:lpstr>Prezentace aplikace PowerPoint</vt:lpstr>
      <vt:lpstr>Proč citujeme</vt:lpstr>
      <vt:lpstr>Prezentace aplikace PowerPoint</vt:lpstr>
      <vt:lpstr>Definice plagiátorství</vt:lpstr>
      <vt:lpstr>Prezentace aplikace PowerPoint</vt:lpstr>
      <vt:lpstr>CTRL+C</vt:lpstr>
      <vt:lpstr>Jeden zdroj</vt:lpstr>
      <vt:lpstr>Drobné úpravy</vt:lpstr>
      <vt:lpstr>Odůvodněná míra</vt:lpstr>
      <vt:lpstr>Mashups (spojování)</vt:lpstr>
      <vt:lpstr>Necitování v textu</vt:lpstr>
      <vt:lpstr>Citáty bez uvozovek</vt:lpstr>
      <vt:lpstr>Vylepšování literatury</vt:lpstr>
      <vt:lpstr>Chybějící zdroj</vt:lpstr>
      <vt:lpstr>Nedohledatelný zdroj</vt:lpstr>
      <vt:lpstr>Zneužití autocitací</vt:lpstr>
      <vt:lpstr>Doprovodný materiál</vt:lpstr>
      <vt:lpstr>Chyby proti citační etice</vt:lpstr>
      <vt:lpstr>Obecně známé věci</vt:lpstr>
      <vt:lpstr>Prezentace aplikace PowerPoint</vt:lpstr>
      <vt:lpstr>Citační styly</vt:lpstr>
      <vt:lpstr>Citační styly</vt:lpstr>
      <vt:lpstr>Prezentace aplikace PowerPoint</vt:lpstr>
      <vt:lpstr>APA</vt:lpstr>
      <vt:lpstr>Obecná pravidla</vt:lpstr>
      <vt:lpstr>Obecná pravidla</vt:lpstr>
      <vt:lpstr>Druhy citací</vt:lpstr>
      <vt:lpstr>Prezentace aplikace PowerPoint</vt:lpstr>
      <vt:lpstr>Harvardský styl</vt:lpstr>
      <vt:lpstr>Harvardský styl</vt:lpstr>
      <vt:lpstr>Harvardský styl</vt:lpstr>
      <vt:lpstr>Harvardský styl</vt:lpstr>
      <vt:lpstr>Soupis literatury v Harvardském stylu</vt:lpstr>
      <vt:lpstr>Prezentace aplikace PowerPoint</vt:lpstr>
      <vt:lpstr>Druhy dokumentů</vt:lpstr>
      <vt:lpstr>Obecná struktura</vt:lpstr>
      <vt:lpstr>Prezentace aplikace PowerPoint</vt:lpstr>
      <vt:lpstr>Citování tištěných dokumentů</vt:lpstr>
      <vt:lpstr>Monografie</vt:lpstr>
      <vt:lpstr>Monografie - korporace</vt:lpstr>
      <vt:lpstr>Vícesvazkové dílo</vt:lpstr>
      <vt:lpstr>Část monografie</vt:lpstr>
      <vt:lpstr>Článek</vt:lpstr>
      <vt:lpstr>Periodikum (struktura, příklad)</vt:lpstr>
      <vt:lpstr>Sborník (struktura, příklad)</vt:lpstr>
      <vt:lpstr>Příspěvek (struktura, příklad)</vt:lpstr>
      <vt:lpstr>Akademická práce</vt:lpstr>
      <vt:lpstr>Legislativa</vt:lpstr>
      <vt:lpstr>Normy a standardy</vt:lpstr>
      <vt:lpstr>Kartografické materiály</vt:lpstr>
      <vt:lpstr>Kartografické materiály</vt:lpstr>
      <vt:lpstr>Firemní a nepublikované dokumenty</vt:lpstr>
      <vt:lpstr>Prezentace aplikace PowerPoint</vt:lpstr>
      <vt:lpstr>Citování elektronických dokumentů</vt:lpstr>
      <vt:lpstr>Základní model</vt:lpstr>
      <vt:lpstr>e-články</vt:lpstr>
      <vt:lpstr>e-články s DOI</vt:lpstr>
      <vt:lpstr>novinové články - online zpravodajství</vt:lpstr>
      <vt:lpstr>e-knihy</vt:lpstr>
      <vt:lpstr>Datové soubory</vt:lpstr>
      <vt:lpstr>Webová stránka</vt:lpstr>
      <vt:lpstr>Blog</vt:lpstr>
      <vt:lpstr>Youtube, Slideshare</vt:lpstr>
      <vt:lpstr>E-mail</vt:lpstr>
      <vt:lpstr>Prezentace aplikace PowerPoint</vt:lpstr>
      <vt:lpstr>Co je citační SW?</vt:lpstr>
      <vt:lpstr>EndNoteWeb</vt:lpstr>
      <vt:lpstr>EndNoteWeb</vt:lpstr>
      <vt:lpstr>Citace PRO</vt:lpstr>
      <vt:lpstr>Citace PRO</vt:lpstr>
      <vt:lpstr>Citace.com</vt:lpstr>
      <vt:lpstr>Zdarma dostupný SW</vt:lpstr>
      <vt:lpstr>Prezentace aplikace PowerPoint</vt:lpstr>
      <vt:lpstr>Citace v katalogu knihoven MU</vt:lpstr>
      <vt:lpstr>Odevzdej.cz</vt:lpstr>
      <vt:lpstr>Zdroje:</vt:lpstr>
      <vt:lpstr>Kniha Naučte (se) citovat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Ucitel</cp:lastModifiedBy>
  <cp:revision>393</cp:revision>
  <dcterms:created xsi:type="dcterms:W3CDTF">2008-06-02T21:04:14Z</dcterms:created>
  <dcterms:modified xsi:type="dcterms:W3CDTF">2015-05-16T12:20:13Z</dcterms:modified>
</cp:coreProperties>
</file>