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6"/>
  </p:notesMasterIdLst>
  <p:handoutMasterIdLst>
    <p:handoutMasterId r:id="rId97"/>
  </p:handoutMasterIdLst>
  <p:sldIdLst>
    <p:sldId id="538" r:id="rId2"/>
    <p:sldId id="540" r:id="rId3"/>
    <p:sldId id="541" r:id="rId4"/>
    <p:sldId id="591" r:id="rId5"/>
    <p:sldId id="592" r:id="rId6"/>
    <p:sldId id="593" r:id="rId7"/>
    <p:sldId id="594" r:id="rId8"/>
    <p:sldId id="500" r:id="rId9"/>
    <p:sldId id="543" r:id="rId10"/>
    <p:sldId id="501" r:id="rId11"/>
    <p:sldId id="503" r:id="rId12"/>
    <p:sldId id="545" r:id="rId13"/>
    <p:sldId id="546" r:id="rId14"/>
    <p:sldId id="547" r:id="rId15"/>
    <p:sldId id="608" r:id="rId16"/>
    <p:sldId id="596" r:id="rId17"/>
    <p:sldId id="597" r:id="rId18"/>
    <p:sldId id="598" r:id="rId19"/>
    <p:sldId id="599" r:id="rId20"/>
    <p:sldId id="600" r:id="rId21"/>
    <p:sldId id="601" r:id="rId22"/>
    <p:sldId id="602" r:id="rId23"/>
    <p:sldId id="603" r:id="rId24"/>
    <p:sldId id="604" r:id="rId25"/>
    <p:sldId id="605" r:id="rId26"/>
    <p:sldId id="606" r:id="rId27"/>
    <p:sldId id="607" r:id="rId28"/>
    <p:sldId id="536" r:id="rId29"/>
    <p:sldId id="544" r:id="rId30"/>
    <p:sldId id="504" r:id="rId31"/>
    <p:sldId id="505" r:id="rId32"/>
    <p:sldId id="548" r:id="rId33"/>
    <p:sldId id="527" r:id="rId34"/>
    <p:sldId id="549" r:id="rId35"/>
    <p:sldId id="552" r:id="rId36"/>
    <p:sldId id="551" r:id="rId37"/>
    <p:sldId id="554" r:id="rId38"/>
    <p:sldId id="559" r:id="rId39"/>
    <p:sldId id="560" r:id="rId40"/>
    <p:sldId id="561" r:id="rId41"/>
    <p:sldId id="553" r:id="rId42"/>
    <p:sldId id="562" r:id="rId43"/>
    <p:sldId id="563" r:id="rId44"/>
    <p:sldId id="555" r:id="rId45"/>
    <p:sldId id="556" r:id="rId46"/>
    <p:sldId id="564" r:id="rId47"/>
    <p:sldId id="533" r:id="rId48"/>
    <p:sldId id="567" r:id="rId49"/>
    <p:sldId id="398" r:id="rId50"/>
    <p:sldId id="453" r:id="rId51"/>
    <p:sldId id="455" r:id="rId52"/>
    <p:sldId id="457" r:id="rId53"/>
    <p:sldId id="465" r:id="rId54"/>
    <p:sldId id="528" r:id="rId55"/>
    <p:sldId id="461" r:id="rId56"/>
    <p:sldId id="463" r:id="rId57"/>
    <p:sldId id="492" r:id="rId58"/>
    <p:sldId id="494" r:id="rId59"/>
    <p:sldId id="530" r:id="rId60"/>
    <p:sldId id="566" r:id="rId61"/>
    <p:sldId id="472" r:id="rId62"/>
    <p:sldId id="568" r:id="rId63"/>
    <p:sldId id="473" r:id="rId64"/>
    <p:sldId id="475" r:id="rId65"/>
    <p:sldId id="582" r:id="rId66"/>
    <p:sldId id="478" r:id="rId67"/>
    <p:sldId id="583" r:id="rId68"/>
    <p:sldId id="476" r:id="rId69"/>
    <p:sldId id="480" r:id="rId70"/>
    <p:sldId id="529" r:id="rId71"/>
    <p:sldId id="482" r:id="rId72"/>
    <p:sldId id="485" r:id="rId73"/>
    <p:sldId id="486" r:id="rId74"/>
    <p:sldId id="586" r:id="rId75"/>
    <p:sldId id="587" r:id="rId76"/>
    <p:sldId id="585" r:id="rId77"/>
    <p:sldId id="579" r:id="rId78"/>
    <p:sldId id="578" r:id="rId79"/>
    <p:sldId id="581" r:id="rId80"/>
    <p:sldId id="580" r:id="rId81"/>
    <p:sldId id="574" r:id="rId82"/>
    <p:sldId id="508" r:id="rId83"/>
    <p:sldId id="570" r:id="rId84"/>
    <p:sldId id="569" r:id="rId85"/>
    <p:sldId id="571" r:id="rId86"/>
    <p:sldId id="572" r:id="rId87"/>
    <p:sldId id="537" r:id="rId88"/>
    <p:sldId id="509" r:id="rId89"/>
    <p:sldId id="575" r:id="rId90"/>
    <p:sldId id="573" r:id="rId91"/>
    <p:sldId id="576" r:id="rId92"/>
    <p:sldId id="498" r:id="rId93"/>
    <p:sldId id="532" r:id="rId94"/>
    <p:sldId id="539" r:id="rId95"/>
  </p:sldIdLst>
  <p:sldSz cx="9144000" cy="6858000" type="screen4x3"/>
  <p:notesSz cx="6669088" cy="9928225"/>
  <p:custDataLst>
    <p:tags r:id="rId98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112" d="100"/>
          <a:sy n="112" d="100"/>
        </p:scale>
        <p:origin x="10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ags" Target="tags/tag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9919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B0713DB-6C3C-4501-8436-1D1A9477E6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86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61B9104-F259-4286-8829-A41D964B95DF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242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069941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7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092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50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32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067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1077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11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70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50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238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1584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5395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lada.cz/assets/ppov/lrv/legislativn__pravidla_vl_dy.pdf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hyperlink" Target="http://myendnoteweb.com/" TargetMode="External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fknowledge.com/ShibbolethAuth?product=ENW&amp;enwreturnurl=https://www.myendnoteweb.com/EndNoteWeb.html?locale%3Den_us%26" TargetMode="Externa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pro.com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hyperlink" Target="http://www.citace.com/Navody/CitacePRO/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://e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www.citeulike.org/" TargetMode="Externa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aleph.muni.cz/F?func=find-b&amp;find_code=SYS&amp;local_base=MUB01&amp;request=000563876&amp;format=9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odevzdej.cz/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KnihovnaUTB/bibliografick-citace-9439910" TargetMode="External"/><Relationship Id="rId7" Type="http://schemas.openxmlformats.org/officeDocument/2006/relationships/hyperlink" Target="http://www.evskp.cz/SD/4c.pdf" TargetMode="External"/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va.k.utb.cz/" TargetMode="External"/><Relationship Id="rId5" Type="http://schemas.openxmlformats.org/officeDocument/2006/relationships/hyperlink" Target="http://www1.cuni.cz/~brt/bibref/bibref.html" TargetMode="External"/><Relationship Id="rId4" Type="http://schemas.openxmlformats.org/officeDocument/2006/relationships/hyperlink" Target="http://knihovna.vsb.cz/kurzy/citace/index.html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s.muni.cz/elportal/?id=954043" TargetMode="Externa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730375"/>
            <a:ext cx="8281987" cy="1584325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5600" smtClean="0">
                <a:solidFill>
                  <a:srgbClr val="FFFF00"/>
                </a:solidFill>
              </a:rPr>
              <a:t>Citace a citační SW</a:t>
            </a:r>
            <a:endParaRPr lang="uk-UA" sz="56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21288" y="4292600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200" b="1" smtClean="0">
                <a:solidFill>
                  <a:schemeClr val="bg1"/>
                </a:solidFill>
              </a:rPr>
              <a:t>Martin Krčál</a:t>
            </a:r>
            <a:endParaRPr lang="uk-UA" sz="2200" b="1" smtClean="0">
              <a:solidFill>
                <a:schemeClr val="bg1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600" b="1" dirty="0">
                <a:latin typeface="Verdana" panose="020B0604030504040204" pitchFamily="34" charset="0"/>
              </a:rPr>
              <a:t>Brno, </a:t>
            </a:r>
            <a:r>
              <a:rPr lang="cs-CZ" sz="1600" b="1" dirty="0" smtClean="0">
                <a:latin typeface="Verdana" panose="020B0604030504040204" pitchFamily="34" charset="0"/>
              </a:rPr>
              <a:t>16. </a:t>
            </a:r>
            <a:r>
              <a:rPr lang="cs-CZ" sz="1600" b="1" smtClean="0">
                <a:latin typeface="Verdana" panose="020B0604030504040204" pitchFamily="34" charset="0"/>
              </a:rPr>
              <a:t>května 2015</a:t>
            </a:r>
            <a:endParaRPr lang="cs-CZ" sz="1600" dirty="0">
              <a:latin typeface="Verdana" panose="020B0604030504040204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289300"/>
            <a:ext cx="79914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200" b="1" dirty="0">
                <a:solidFill>
                  <a:schemeClr val="bg1"/>
                </a:solidFill>
                <a:latin typeface="Verdana" panose="020B0604030504040204" pitchFamily="34" charset="0"/>
              </a:rPr>
              <a:t>úvod do citování pro studenty </a:t>
            </a:r>
            <a:r>
              <a:rPr lang="cs-CZ" sz="22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SPSP</a:t>
            </a:r>
            <a:endParaRPr lang="cs-CZ" sz="22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50825" y="5454650"/>
            <a:ext cx="3313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Masarykova univerzita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Fakulta sociálních studií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Ústřední knihovna</a:t>
            </a:r>
            <a:endParaRPr lang="cs-CZ" sz="1600">
              <a:latin typeface="Verdana" panose="020B0604030504040204" pitchFamily="34" charset="0"/>
            </a:endParaRPr>
          </a:p>
        </p:txBody>
      </p:sp>
      <p:pic>
        <p:nvPicPr>
          <p:cNvPr id="3080" name="Picture 8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3513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smtClean="0">
                <a:solidFill>
                  <a:schemeClr val="tx2"/>
                </a:solidFill>
              </a:rPr>
              <a:t>možnost uvedení čtenáře do souvislostí</a:t>
            </a:r>
            <a:endParaRPr lang="cs-CZ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Co je plagiátorství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využití cizí myšlenky bez uvedení jejího původního autora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vědomé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nevědomé</a:t>
            </a:r>
          </a:p>
          <a:p>
            <a:r>
              <a:rPr lang="cs-CZ" smtClean="0">
                <a:latin typeface="Arial" panose="020B0604020202020204" pitchFamily="34" charset="0"/>
              </a:rPr>
              <a:t>vydávání cizí myšlenky za vlastní</a:t>
            </a:r>
          </a:p>
          <a:p>
            <a:r>
              <a:rPr lang="cs-CZ" smtClean="0">
                <a:latin typeface="Arial" panose="020B0604020202020204" pitchFamily="34" charset="0"/>
              </a:rPr>
              <a:t>platí i pro tabulky, grafy, obrázky,...</a:t>
            </a:r>
          </a:p>
          <a:p>
            <a:r>
              <a:rPr lang="cs-CZ" smtClean="0">
                <a:latin typeface="Arial" panose="020B0604020202020204" pitchFamily="34" charset="0"/>
              </a:rPr>
              <a:t>porušujete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etická pravidla vědecké komunikace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platné právo ČR (AZ)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47759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34331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326131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372837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26113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základní terminologie</a:t>
            </a:r>
          </a:p>
          <a:p>
            <a:r>
              <a:rPr lang="cs-CZ" smtClean="0">
                <a:latin typeface="Arial" panose="020B0604020202020204" pitchFamily="34" charset="0"/>
              </a:rPr>
              <a:t>proč citujeme</a:t>
            </a:r>
          </a:p>
          <a:p>
            <a:r>
              <a:rPr lang="cs-CZ" smtClean="0">
                <a:latin typeface="Arial" panose="020B0604020202020204" pitchFamily="34" charset="0"/>
              </a:rPr>
              <a:t>plagiátorství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styly</a:t>
            </a:r>
          </a:p>
          <a:p>
            <a:r>
              <a:rPr lang="cs-CZ" smtClean="0">
                <a:latin typeface="Arial" panose="020B0604020202020204" pitchFamily="34" charset="0"/>
              </a:rPr>
              <a:t>norma ČSN ISO 690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citace v textu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soupisy literatury</a:t>
            </a:r>
          </a:p>
          <a:p>
            <a:r>
              <a:rPr lang="cs-CZ" smtClean="0">
                <a:latin typeface="Arial" panose="020B0604020202020204" pitchFamily="34" charset="0"/>
              </a:rPr>
              <a:t>jak citovat...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312866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366530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354435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358669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347209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7838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111270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5580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Základní</a:t>
            </a:r>
          </a:p>
          <a:p>
            <a:pPr algn="ctr">
              <a:buFontTx/>
              <a:buNone/>
            </a:pPr>
            <a:r>
              <a:rPr lang="cs-CZ" sz="6600" b="1" smtClean="0"/>
              <a:t>terminologie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Norma</a:t>
            </a:r>
          </a:p>
          <a:p>
            <a:pPr algn="ctr">
              <a:buFontTx/>
              <a:buNone/>
            </a:pPr>
            <a:r>
              <a:rPr lang="cs-CZ" sz="6000" b="1" smtClean="0"/>
              <a:t>ČSN ISO 690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Nová norma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platná od 1.4.2011</a:t>
            </a:r>
          </a:p>
          <a:p>
            <a:r>
              <a:rPr lang="cs-CZ" smtClean="0"/>
              <a:t>nahradila ČSN ISO 690 a 690-2</a:t>
            </a:r>
          </a:p>
          <a:p>
            <a:r>
              <a:rPr lang="cs-CZ" smtClean="0"/>
              <a:t>nová verze po 14-ti letech</a:t>
            </a:r>
          </a:p>
          <a:p>
            <a:r>
              <a:rPr lang="cs-CZ" smtClean="0"/>
              <a:t>obecně uznávaná </a:t>
            </a:r>
            <a:r>
              <a:rPr lang="cs-CZ" smtClean="0">
                <a:hlinkClick r:id="rId2"/>
              </a:rPr>
              <a:t>interpretace normy</a:t>
            </a:r>
            <a:r>
              <a:rPr lang="cs-CZ" smtClean="0"/>
              <a:t> (Biernátová, Skůpa)</a:t>
            </a:r>
          </a:p>
          <a:p>
            <a:pPr lvl="1"/>
            <a:r>
              <a:rPr lang="cs-CZ" smtClean="0"/>
              <a:t>připomínkováno 8 odborníky na citace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Novinky v normě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jiný zápis autorů</a:t>
            </a:r>
          </a:p>
          <a:p>
            <a:r>
              <a:rPr lang="cs-CZ" smtClean="0"/>
              <a:t>dostupnost není v </a:t>
            </a:r>
            <a:r>
              <a:rPr lang="en-US" smtClean="0"/>
              <a:t>&lt;&gt;</a:t>
            </a:r>
            <a:endParaRPr lang="cs-CZ" smtClean="0"/>
          </a:p>
          <a:p>
            <a:r>
              <a:rPr lang="cs-CZ" smtClean="0"/>
              <a:t>počet stran nepovinný</a:t>
            </a:r>
          </a:p>
          <a:p>
            <a:r>
              <a:rPr lang="cs-CZ" smtClean="0"/>
              <a:t>lepší zapracování e-dokumentů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6000" b="1" smtClean="0"/>
              <a:t>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(příjmení prvního autora, rok, strana)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2008, s. 125)</a:t>
            </a:r>
          </a:p>
          <a:p>
            <a:r>
              <a:rPr lang="cs-CZ" smtClean="0">
                <a:latin typeface="Arial" panose="020B0604020202020204" pitchFamily="34" charset="0"/>
              </a:rPr>
              <a:t>strana je volitelná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autor, pak název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(Adobe Creative Team, 2011)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 i korporace, pak první slova z názvu – není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(Principy sazby, 1954, s. 18)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zkrácená citace stejná u více děl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za rok se vkládá index (písmeno a,b,c,d,...)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2008b, s. 54)</a:t>
            </a:r>
          </a:p>
          <a:p>
            <a:r>
              <a:rPr lang="cs-CZ" smtClean="0">
                <a:latin typeface="Arial" panose="020B0604020202020204" pitchFamily="34" charset="0"/>
              </a:rPr>
              <a:t>citace se může vkládat kamkoliv do věty, na konci věty se dá před tečku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citace dáváme do uvozovek (Bratková, 2008) nebo je lze i jinak zvýraznit (Cihlář, 2011).</a:t>
            </a:r>
          </a:p>
          <a:p>
            <a:r>
              <a:rPr lang="cs-CZ" smtClean="0">
                <a:latin typeface="Arial" panose="020B0604020202020204" pitchFamily="34" charset="0"/>
              </a:rPr>
              <a:t>citace použité hned za sebou spojujeme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(Bratková, 2008; Cihlář, 2011)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pokud je ve větě příjmení citovaného autora v prvním pádu, vypouštíme ho ze zkrácené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a tento pojem definuje Kafka takto,... (2008, s. 34).</a:t>
            </a:r>
          </a:p>
          <a:p>
            <a:r>
              <a:rPr lang="cs-CZ" smtClean="0">
                <a:latin typeface="Arial" panose="020B0604020202020204" pitchFamily="34" charset="0"/>
              </a:rPr>
              <a:t>hranaté vs. kulaté závorky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18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Soupis literatury v Harvardském stylu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v soupisu použité literatury je rok hned za autorem (pokud není, tak za názvem), rok vydání se dále neuvádí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KAFKA, Jan. 2008. </a:t>
            </a:r>
            <a:r>
              <a:rPr lang="cs-CZ" sz="2200" i="1" smtClean="0">
                <a:latin typeface="Arial" panose="020B0604020202020204" pitchFamily="34" charset="0"/>
              </a:rPr>
              <a:t>Název: podnázev</a:t>
            </a:r>
            <a:r>
              <a:rPr lang="cs-CZ" sz="2200" smtClean="0">
                <a:latin typeface="Arial" panose="020B0604020202020204" pitchFamily="34" charset="0"/>
              </a:rPr>
              <a:t>... Praha: Mladá Fronta, 254 s.</a:t>
            </a:r>
          </a:p>
          <a:p>
            <a:pPr lvl="1"/>
            <a:r>
              <a:rPr lang="cs-CZ" sz="2200" i="1" smtClean="0">
                <a:latin typeface="Arial" panose="020B0604020202020204" pitchFamily="34" charset="0"/>
              </a:rPr>
              <a:t>Principy sazby</a:t>
            </a:r>
            <a:r>
              <a:rPr lang="cs-CZ" sz="2200" smtClean="0">
                <a:latin typeface="Arial" panose="020B0604020202020204" pitchFamily="34" charset="0"/>
              </a:rPr>
              <a:t>. 1954. 2. vyd..... Praha: Academia, 185 s.....</a:t>
            </a:r>
          </a:p>
          <a:p>
            <a:r>
              <a:rPr lang="cs-CZ" sz="2600" smtClean="0">
                <a:latin typeface="Arial" panose="020B0604020202020204" pitchFamily="34" charset="0"/>
              </a:rPr>
              <a:t>pokud je v citaci celé datum, pak ho uvádíme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SRBECKÁ, Gabriela. 2010. Rozvoj kompetencí studentů ve vzdělávání. </a:t>
            </a:r>
            <a:r>
              <a:rPr lang="cs-CZ" sz="22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200" smtClean="0">
                <a:latin typeface="Arial" panose="020B0604020202020204" pitchFamily="34" charset="0"/>
              </a:rPr>
              <a:t>[online]. Brno, 02/07/2010, roč. 3, č. 7...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funkce vložit poznámku pod čarou ve Wordu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ve své knize Kafka</a:t>
            </a:r>
            <a:r>
              <a:rPr lang="cs-CZ" baseline="30000" smtClean="0">
                <a:latin typeface="Arial" panose="020B0604020202020204" pitchFamily="34" charset="0"/>
              </a:rPr>
              <a:t>1</a:t>
            </a:r>
            <a:r>
              <a:rPr lang="cs-CZ" smtClean="0">
                <a:latin typeface="Arial" panose="020B0604020202020204" pitchFamily="34" charset="0"/>
              </a:rPr>
              <a:t>.... a také ve svém článku</a:t>
            </a:r>
            <a:r>
              <a:rPr lang="cs-CZ" baseline="30000" smtClean="0">
                <a:latin typeface="Arial" panose="020B0604020202020204" pitchFamily="34" charset="0"/>
              </a:rPr>
              <a:t>2</a:t>
            </a:r>
          </a:p>
          <a:p>
            <a:r>
              <a:rPr lang="cs-CZ" smtClean="0">
                <a:latin typeface="Arial" panose="020B0604020202020204" pitchFamily="34" charset="0"/>
              </a:rPr>
              <a:t>pod čarou jen zkrácená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= příjmení a jméno autora, název, strana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SMITH, Michael. </a:t>
            </a:r>
            <a:r>
              <a:rPr lang="cs-CZ" i="1" smtClean="0">
                <a:latin typeface="Arial" panose="020B0604020202020204" pitchFamily="34" charset="0"/>
              </a:rPr>
              <a:t>Digital libraries</a:t>
            </a:r>
            <a:r>
              <a:rPr lang="cs-CZ" smtClean="0">
                <a:latin typeface="Arial" panose="020B0604020202020204" pitchFamily="34" charset="0"/>
              </a:rPr>
              <a:t>, s. 195.</a:t>
            </a:r>
          </a:p>
          <a:p>
            <a:r>
              <a:rPr lang="cs-CZ" smtClean="0">
                <a:latin typeface="Arial" panose="020B0604020202020204" pitchFamily="34" charset="0"/>
              </a:rPr>
              <a:t>bez autora =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Adobe Creative Team. </a:t>
            </a:r>
            <a:r>
              <a:rPr lang="cs-CZ" i="1" smtClean="0">
                <a:latin typeface="Arial" panose="020B0604020202020204" pitchFamily="34" charset="0"/>
              </a:rPr>
              <a:t>Adobe InDesign CS5,  s. 188.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bez autora i korporace = jen název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r>
              <a:rPr lang="cs-CZ" smtClean="0">
                <a:latin typeface="Arial" panose="020B0604020202020204" pitchFamily="34" charset="0"/>
              </a:rPr>
              <a:t>u částí dokumentů (např. články) není název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SRBECKÁ, Gabriela, Rozvoj kompetencí studentů ve vzdělávání.</a:t>
            </a:r>
          </a:p>
          <a:p>
            <a:r>
              <a:rPr lang="cs-CZ" smtClean="0">
                <a:latin typeface="Arial" panose="020B0604020202020204" pitchFamily="34" charset="0"/>
              </a:rPr>
              <a:t>každá citace má vždy nové číslo</a:t>
            </a:r>
          </a:p>
          <a:p>
            <a:r>
              <a:rPr lang="cs-CZ" smtClean="0">
                <a:latin typeface="Arial" panose="020B0604020202020204" pitchFamily="34" charset="0"/>
              </a:rPr>
              <a:t>citaci lze vkládat kamkoliv do věty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hned za citovanou pasáž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na konci věty před tečku</a:t>
            </a:r>
          </a:p>
          <a:p>
            <a:pPr lvl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stejné citace pod sebou – tamtéž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tamtéž, s. 25.</a:t>
            </a:r>
          </a:p>
          <a:p>
            <a:r>
              <a:rPr lang="cs-CZ" smtClean="0">
                <a:latin typeface="Arial" panose="020B0604020202020204" pitchFamily="34" charset="0"/>
              </a:rPr>
              <a:t>odkaz na jinou poznámku (první použití)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KAFKA, cit. 1, s. 124.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Číslování citací (Vancouver styl)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každá citace má své jedinečné číslo v soupisu literatury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48. NOVOTNÝ, Jan. </a:t>
            </a:r>
            <a:r>
              <a:rPr lang="cs-CZ" i="1" smtClean="0"/>
              <a:t>Metody odposlechu</a:t>
            </a:r>
            <a:r>
              <a:rPr lang="cs-CZ" smtClean="0"/>
              <a:t>... </a:t>
            </a:r>
          </a:p>
          <a:p>
            <a:pPr>
              <a:lnSpc>
                <a:spcPct val="110000"/>
              </a:lnSpc>
            </a:pPr>
            <a:r>
              <a:rPr lang="cs-CZ" smtClean="0"/>
              <a:t>číslo citace se použije v textu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s sebou může přinášet problémy (25, s. 158).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dle Novotného není úplně vhodné (48).</a:t>
            </a:r>
          </a:p>
          <a:p>
            <a:pPr>
              <a:lnSpc>
                <a:spcPct val="110000"/>
              </a:lnSpc>
            </a:pPr>
            <a:r>
              <a:rPr lang="cs-CZ" smtClean="0"/>
              <a:t>spojení více citací do jedné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(25, s. 158; 48) </a:t>
            </a:r>
          </a:p>
          <a:p>
            <a:pPr>
              <a:lnSpc>
                <a:spcPct val="110000"/>
              </a:lnSpc>
            </a:pPr>
            <a:r>
              <a:rPr lang="cs-CZ" smtClean="0"/>
              <a:t>hranaté závorky</a:t>
            </a:r>
          </a:p>
          <a:p>
            <a:pPr lvl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3600" b="1" smtClean="0"/>
              <a:t>v soupisu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dokumentů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kniha - kapitola</a:t>
            </a:r>
          </a:p>
          <a:p>
            <a:r>
              <a:rPr lang="cs-CZ" smtClean="0"/>
              <a:t>časopis, noviny - článek</a:t>
            </a:r>
          </a:p>
          <a:p>
            <a:r>
              <a:rPr lang="cs-CZ" smtClean="0"/>
              <a:t>sborník – příspěvek ve sborníku</a:t>
            </a:r>
          </a:p>
          <a:p>
            <a:r>
              <a:rPr lang="cs-CZ" smtClean="0"/>
              <a:t>web – webová stránka, příspěvek</a:t>
            </a:r>
          </a:p>
          <a:p>
            <a:r>
              <a:rPr lang="cs-CZ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Obecná struktura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/>
              <a:t>Jména tvůrců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Název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Typ nosiče (jen u elektronických)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Nakladatelské informace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Datum 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Edice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Číslování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Identifikátor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Dostupnost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Poznámky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Tištěné</a:t>
            </a:r>
          </a:p>
          <a:p>
            <a:pPr algn="ctr">
              <a:buFontTx/>
              <a:buNone/>
            </a:pPr>
            <a:r>
              <a:rPr lang="cs-CZ" sz="60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tištěných dokumentů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Citovaný text mít fyzicky u sebe</a:t>
            </a:r>
            <a:endParaRPr 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smtClean="0">
                <a:latin typeface="Arial" panose="020B0604020202020204" pitchFamily="34" charset="0"/>
              </a:rPr>
              <a:t>Pokud </a:t>
            </a:r>
            <a:r>
              <a:rPr lang="cs-CZ" smtClean="0">
                <a:latin typeface="Arial" panose="020B0604020202020204" pitchFamily="34" charset="0"/>
              </a:rPr>
              <a:t>údaj chybí: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odhadne se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vynechá se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Titulní list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Rub titulního listu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Tiráž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[Odhad]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330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Monografie (struktura, příklad)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 vydání, rozsah stran. Edice: Subedice, číslo edice. Standardní číslo.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HOLZNER, Steven. </a:t>
            </a:r>
            <a:r>
              <a:rPr lang="cs-CZ" sz="2400" i="1" smtClean="0">
                <a:latin typeface="Arial" panose="020B0604020202020204" pitchFamily="34" charset="0"/>
              </a:rPr>
              <a:t>RSS: automatické doručování obsahu vašich WWW stránek</a:t>
            </a:r>
            <a:r>
              <a:rPr lang="cs-CZ" sz="2400" smtClean="0">
                <a:latin typeface="Arial" panose="020B0604020202020204" pitchFamily="34" charset="0"/>
              </a:rPr>
              <a:t>. Překlad Jan Šindelář. Vyd. 1. Brno: Computer Press, 2007, 278 s. ISBN 978-80-251-1479-7.</a:t>
            </a:r>
            <a:r>
              <a:rPr lang="cs-CZ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Část monografie (struktura, příklad)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dirty="0" smtClean="0">
                <a:latin typeface="Arial" panose="020B0604020202020204" pitchFamily="34" charset="0"/>
              </a:rPr>
              <a:t>Název: podnázev</a:t>
            </a:r>
            <a:r>
              <a:rPr lang="cs-CZ" sz="2400" dirty="0" smtClean="0">
                <a:latin typeface="Arial" panose="020B0604020202020204" pitchFamily="34" charset="0"/>
              </a:rPr>
              <a:t>. Sekundární odpovědnost. Vydání. Místo vydání: Nakladatelství, rok vydání</a:t>
            </a:r>
            <a:r>
              <a:rPr lang="en-US" sz="2400" dirty="0" smtClean="0">
                <a:latin typeface="Arial" panose="020B0604020202020204" pitchFamily="34" charset="0"/>
              </a:rPr>
              <a:t>, r</a:t>
            </a:r>
            <a:r>
              <a:rPr lang="cs-CZ" sz="2400" dirty="0" err="1" smtClean="0">
                <a:latin typeface="Arial" panose="020B0604020202020204" pitchFamily="34" charset="0"/>
              </a:rPr>
              <a:t>ozsah</a:t>
            </a:r>
            <a:r>
              <a:rPr lang="cs-CZ" sz="2400" dirty="0" smtClean="0">
                <a:latin typeface="Arial" panose="020B0604020202020204" pitchFamily="34" charset="0"/>
              </a:rPr>
              <a:t> stran. Edice: </a:t>
            </a:r>
            <a:r>
              <a:rPr lang="cs-CZ" sz="2400" dirty="0" err="1" smtClean="0">
                <a:latin typeface="Arial" panose="020B0604020202020204" pitchFamily="34" charset="0"/>
              </a:rPr>
              <a:t>Subedice</a:t>
            </a:r>
            <a:r>
              <a:rPr lang="cs-CZ" sz="2400" dirty="0" smtClean="0">
                <a:latin typeface="Arial" panose="020B0604020202020204" pitchFamily="34" charset="0"/>
              </a:rPr>
              <a:t>, číslo edice. Standardní číslo.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(</a:t>
            </a:r>
            <a:r>
              <a:rPr lang="en-US" sz="2400" dirty="0" smtClean="0">
                <a:latin typeface="Arial" panose="020B0604020202020204" pitchFamily="34" charset="0"/>
              </a:rPr>
              <a:t>Chapter 1</a:t>
            </a:r>
            <a:r>
              <a:rPr lang="cs-CZ" sz="2400" dirty="0" smtClean="0">
                <a:latin typeface="Arial" panose="020B0604020202020204" pitchFamily="34" charset="0"/>
              </a:rPr>
              <a:t>) </a:t>
            </a:r>
            <a:r>
              <a:rPr lang="cs-CZ" sz="2400" dirty="0" err="1" smtClean="0">
                <a:latin typeface="Arial" panose="020B0604020202020204" pitchFamily="34" charset="0"/>
              </a:rPr>
              <a:t>Beeing</a:t>
            </a:r>
            <a:r>
              <a:rPr lang="cs-CZ" sz="2400" dirty="0" smtClean="0">
                <a:latin typeface="Arial" panose="020B0604020202020204" pitchFamily="34" charset="0"/>
              </a:rPr>
              <a:t> a </a:t>
            </a:r>
            <a:r>
              <a:rPr lang="cs-CZ" sz="2400" dirty="0" err="1" smtClean="0">
                <a:latin typeface="Arial" panose="020B0604020202020204" pitchFamily="34" charset="0"/>
              </a:rPr>
              <a:t>teacher</a:t>
            </a:r>
            <a:r>
              <a:rPr lang="cs-CZ" sz="2400" dirty="0" smtClean="0">
                <a:latin typeface="Arial" panose="020B0604020202020204" pitchFamily="34" charset="0"/>
              </a:rPr>
              <a:t>. HENRY, Miriam, John KNIGHT, Robert LINGARD a Sandra TAYLOR. </a:t>
            </a:r>
            <a:r>
              <a:rPr lang="cs-CZ" sz="2400" i="1" dirty="0" err="1" smtClean="0">
                <a:latin typeface="Arial" panose="020B0604020202020204" pitchFamily="34" charset="0"/>
              </a:rPr>
              <a:t>Understanding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Schooling</a:t>
            </a:r>
            <a:r>
              <a:rPr lang="cs-CZ" sz="2400" i="1" dirty="0" smtClean="0">
                <a:latin typeface="Arial" panose="020B0604020202020204" pitchFamily="34" charset="0"/>
              </a:rPr>
              <a:t>: </a:t>
            </a:r>
            <a:r>
              <a:rPr lang="cs-CZ" sz="2400" i="1" dirty="0" err="1" smtClean="0">
                <a:latin typeface="Arial" panose="020B0604020202020204" pitchFamily="34" charset="0"/>
              </a:rPr>
              <a:t>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Introductory</a:t>
            </a:r>
            <a:r>
              <a:rPr lang="cs-CZ" sz="2400" i="1" dirty="0" smtClean="0">
                <a:latin typeface="Arial" panose="020B0604020202020204" pitchFamily="34" charset="0"/>
              </a:rPr>
              <a:t> Sociology </a:t>
            </a:r>
            <a:r>
              <a:rPr lang="cs-CZ" sz="2400" i="1" dirty="0" err="1" smtClean="0">
                <a:latin typeface="Arial" panose="020B0604020202020204" pitchFamily="34" charset="0"/>
              </a:rPr>
              <a:t>of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Australian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Education</a:t>
            </a:r>
            <a:r>
              <a:rPr lang="cs-CZ" sz="2400" dirty="0" smtClean="0">
                <a:latin typeface="Arial" panose="020B0604020202020204" pitchFamily="34" charset="0"/>
              </a:rPr>
              <a:t>. Florence: </a:t>
            </a:r>
            <a:r>
              <a:rPr lang="cs-CZ" sz="2400" dirty="0" err="1" smtClean="0">
                <a:latin typeface="Arial" panose="020B0604020202020204" pitchFamily="34" charset="0"/>
              </a:rPr>
              <a:t>Routledge</a:t>
            </a:r>
            <a:r>
              <a:rPr lang="cs-CZ" sz="2400" dirty="0" smtClean="0">
                <a:latin typeface="Arial" panose="020B0604020202020204" pitchFamily="34" charset="0"/>
              </a:rPr>
              <a:t>, 1988, s. 18-39. ISBN 9780415008952.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Článek (struktura, příklad)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800" i="1" dirty="0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dirty="0" smtClean="0">
                <a:latin typeface="Arial" panose="020B0604020202020204" pitchFamily="34" charset="0"/>
              </a:rPr>
              <a:t>. Místo: Nakladatelství, rok vydání, ročník, číslo rozsah stran. Standardní číslo. Dostupnost. Poznámky. 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8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DASGUPTA, </a:t>
            </a:r>
            <a:r>
              <a:rPr lang="cs-CZ" sz="2800" dirty="0" err="1" smtClean="0">
                <a:latin typeface="Arial" panose="020B0604020202020204" pitchFamily="34" charset="0"/>
              </a:rPr>
              <a:t>Partha</a:t>
            </a:r>
            <a:r>
              <a:rPr lang="cs-CZ" sz="2800" dirty="0" smtClean="0">
                <a:latin typeface="Arial" panose="020B0604020202020204" pitchFamily="34" charset="0"/>
              </a:rPr>
              <a:t> a </a:t>
            </a:r>
            <a:r>
              <a:rPr lang="cs-CZ" sz="2800" dirty="0" err="1" smtClean="0">
                <a:latin typeface="Arial" panose="020B0604020202020204" pitchFamily="34" charset="0"/>
              </a:rPr>
              <a:t>Eric</a:t>
            </a:r>
            <a:r>
              <a:rPr lang="cs-CZ" sz="2800" dirty="0" smtClean="0">
                <a:latin typeface="Arial" panose="020B0604020202020204" pitchFamily="34" charset="0"/>
              </a:rPr>
              <a:t> MASKIN. </a:t>
            </a:r>
            <a:r>
              <a:rPr lang="cs-CZ" sz="2800" dirty="0" err="1" smtClean="0">
                <a:latin typeface="Arial" panose="020B0604020202020204" pitchFamily="34" charset="0"/>
              </a:rPr>
              <a:t>Efficient</a:t>
            </a:r>
            <a:r>
              <a:rPr lang="cs-CZ" sz="2800" dirty="0" smtClean="0">
                <a:latin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</a:rPr>
              <a:t>Auctions</a:t>
            </a:r>
            <a:r>
              <a:rPr lang="cs-CZ" sz="2800" dirty="0" smtClean="0">
                <a:latin typeface="Arial" panose="020B0604020202020204" pitchFamily="34" charset="0"/>
              </a:rPr>
              <a:t>. </a:t>
            </a:r>
            <a:r>
              <a:rPr lang="cs-CZ" sz="2800" i="1" dirty="0" err="1" smtClean="0">
                <a:latin typeface="Arial" panose="020B0604020202020204" pitchFamily="34" charset="0"/>
              </a:rPr>
              <a:t>The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Quarterly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Journal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of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Economics</a:t>
            </a:r>
            <a:r>
              <a:rPr lang="cs-CZ" sz="2800" dirty="0" smtClean="0">
                <a:latin typeface="Arial" panose="020B0604020202020204" pitchFamily="34" charset="0"/>
              </a:rPr>
              <a:t>. Oxford (GB): Oxford University </a:t>
            </a:r>
            <a:r>
              <a:rPr lang="cs-CZ" sz="2800" dirty="0" err="1" smtClean="0">
                <a:latin typeface="Arial" panose="020B0604020202020204" pitchFamily="34" charset="0"/>
              </a:rPr>
              <a:t>Press</a:t>
            </a:r>
            <a:r>
              <a:rPr lang="cs-CZ" sz="2800" dirty="0" smtClean="0">
                <a:latin typeface="Arial" panose="020B0604020202020204" pitchFamily="34" charset="0"/>
              </a:rPr>
              <a:t>, 2000, vol. 115, </a:t>
            </a:r>
            <a:r>
              <a:rPr lang="cs-CZ" sz="2800" dirty="0" err="1" smtClean="0">
                <a:latin typeface="Arial" panose="020B0604020202020204" pitchFamily="34" charset="0"/>
              </a:rPr>
              <a:t>issue</a:t>
            </a:r>
            <a:r>
              <a:rPr lang="cs-CZ" sz="2800" dirty="0" smtClean="0">
                <a:latin typeface="Arial" panose="020B0604020202020204" pitchFamily="34" charset="0"/>
              </a:rPr>
              <a:t> 2, s. 341-388.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Periodikum (struktura, příklad)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Odpovědnost. Místo: Nakladatelství, rok vydání, ročník, číslo. ISSN. Dostupnost. Poznámky.</a:t>
            </a:r>
          </a:p>
          <a:p>
            <a:pPr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Mediální studia: odborný časopis pro kritickou reflexi médií</a:t>
            </a:r>
            <a:r>
              <a:rPr lang="cs-CZ" sz="2800" smtClean="0">
                <a:latin typeface="Arial" panose="020B0604020202020204" pitchFamily="34" charset="0"/>
              </a:rPr>
              <a:t>. Praha: Univerzita Karlova v Praze, Fakulta sociálních věd, prosinec 2010, roč. 4, č. 1. ISSN 1801-9978. Vychází 2x ročně.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Sborník (struktura, příklad)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Primární odpovědnost sborníku. </a:t>
            </a:r>
            <a:r>
              <a:rPr lang="cs-CZ" sz="22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200" smtClean="0">
                <a:latin typeface="Arial" panose="020B0604020202020204" pitchFamily="34" charset="0"/>
              </a:rPr>
              <a:t>. Sekundární odpovědnost sborníku. Vydání. Místo vydání: Nakladatelství, rok vydání, počet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2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FRIEDLOVÁ, Zdeňka a Pavla GAJDOŠÍKOVÁ (ed.). </a:t>
            </a:r>
            <a:r>
              <a:rPr lang="cs-CZ" sz="22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200" smtClean="0">
                <a:latin typeface="Arial" panose="020B0604020202020204" pitchFamily="34" charset="0"/>
              </a:rPr>
              <a:t>. Ostrava: Sdružení knihoven ČR, 2012, 252 s.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(struktura, příklad)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Primární odpovědnost příspěvku. Název: podnázev příspěvku. Sekundární odpovědnost příspěvku. In: Primární odpovědnost sborníku. </a:t>
            </a:r>
            <a:r>
              <a:rPr lang="cs-CZ" sz="20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000" smtClean="0">
                <a:latin typeface="Arial" panose="020B0604020202020204" pitchFamily="34" charset="0"/>
              </a:rPr>
              <a:t>. Sekundární odpovědnost sborníku. Vydání. Místo vydání: Nakladatelství, rok vydání, rozsah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DENÁR, Michal a Josef MORAVEC. Opensource a knihovny: cesta k lepším službám?. In: FRIEDLOVÁ, Zdeňka a Pavla GAJDOŠÍKOVÁ (ed.). </a:t>
            </a:r>
            <a:r>
              <a:rPr lang="cs-CZ" sz="20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000" smtClean="0">
                <a:latin typeface="Arial" panose="020B0604020202020204" pitchFamily="34" charset="0"/>
              </a:rPr>
              <a:t>. Ostrava: Sdružení knihoven ČR, 2012, s. 128 - 132.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Akademická práce </a:t>
            </a:r>
            <a:r>
              <a:rPr lang="cs-CZ" sz="2800" smtClean="0"/>
              <a:t>(struktura, příklad)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podnázev.</a:t>
            </a:r>
            <a:r>
              <a:rPr lang="cs-CZ" sz="2800" smtClean="0">
                <a:latin typeface="Arial" panose="020B0604020202020204" pitchFamily="34" charset="0"/>
              </a:rPr>
              <a:t> Vydání. Místo vydání: Nakladatelství, rok vydání, počet stran. Standardní číslo.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JANKŮ, Monika. </a:t>
            </a:r>
            <a:r>
              <a:rPr lang="cs-CZ" sz="2800" i="1" smtClean="0">
                <a:latin typeface="Arial" panose="020B0604020202020204" pitchFamily="34" charset="0"/>
              </a:rPr>
              <a:t>Mateřství a dětství očima žen různých generací</a:t>
            </a:r>
            <a:r>
              <a:rPr lang="cs-CZ" sz="2800" smtClean="0">
                <a:latin typeface="Arial" panose="020B0604020202020204" pitchFamily="34" charset="0"/>
              </a:rPr>
              <a:t>. Brno, 2008, 133 s. Dostupné také z: http://is.muni.cz/th/78718/fss_m_a2</a:t>
            </a:r>
            <a:r>
              <a:rPr lang="en-US" sz="2800" smtClean="0">
                <a:latin typeface="Arial" panose="020B0604020202020204" pitchFamily="34" charset="0"/>
              </a:rPr>
              <a:t>. </a:t>
            </a:r>
            <a:r>
              <a:rPr lang="cs-CZ" sz="2800" smtClean="0">
                <a:latin typeface="Arial" panose="020B0604020202020204" pitchFamily="34" charset="0"/>
              </a:rPr>
              <a:t>Vedoucí diplomové práce Miroslava Štěpánková. Masarykova univerzita, Katedra psychologie.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Legislativa </a:t>
            </a:r>
            <a:r>
              <a:rPr lang="cs-CZ" sz="2800" smtClean="0"/>
              <a:t>(struktura, příklad)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1463" indent="-271463">
              <a:lnSpc>
                <a:spcPct val="100000"/>
              </a:lnSpc>
              <a:buFontTx/>
              <a:buNone/>
              <a:tabLst/>
            </a:pPr>
            <a:r>
              <a:rPr lang="cs-CZ" sz="1800" smtClean="0">
                <a:solidFill>
                  <a:srgbClr val="FF1901"/>
                </a:solidFill>
                <a:latin typeface="Arial" panose="020B0604020202020204" pitchFamily="34" charset="0"/>
              </a:rPr>
              <a:t>Není definováno v normě, odvozeno z obecné struktury!</a:t>
            </a: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Působnost. Primární odpovědnost. Název: podnázev. In: Primární odpovědnost sbírky. </a:t>
            </a:r>
            <a:r>
              <a:rPr lang="cs-CZ" sz="2200" i="1" smtClean="0">
                <a:latin typeface="Arial" panose="020B0604020202020204" pitchFamily="34" charset="0"/>
              </a:rPr>
              <a:t>Název sbírky: podnázev sbírky.</a:t>
            </a:r>
            <a:r>
              <a:rPr lang="cs-CZ" sz="2200" smtClean="0">
                <a:latin typeface="Arial" panose="020B0604020202020204" pitchFamily="34" charset="0"/>
              </a:rPr>
              <a:t> Rok vydání, část, rozsah stran. Dostupnost. Poznámky.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ČESKO. Zákon č. 111 ze dne 22. dubna 1998 o vysokých školách a o změně a doplnění dalších zákonů (zákon o vysokých školách). In: </a:t>
            </a:r>
            <a:r>
              <a:rPr lang="cs-CZ" sz="2200" i="1" smtClean="0">
                <a:latin typeface="Arial" panose="020B0604020202020204" pitchFamily="34" charset="0"/>
              </a:rPr>
              <a:t>Sbírka zákonů České republiky</a:t>
            </a:r>
            <a:r>
              <a:rPr lang="cs-CZ" sz="2200" smtClean="0">
                <a:latin typeface="Arial" panose="020B0604020202020204" pitchFamily="34" charset="0"/>
              </a:rPr>
              <a:t>. 1998, částka 39, s. 5388-5419. Dostupné také z: http://aplikace.mvcr.cz/archiv2008/sbirka/1998/sb039-98.pdf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u="sng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i="1" smtClean="0">
                <a:latin typeface="Arial" panose="020B0604020202020204" pitchFamily="34" charset="0"/>
              </a:rPr>
              <a:t>Na právnických fakultách se při citování vychází z  </a:t>
            </a:r>
            <a:r>
              <a:rPr lang="cs-CZ" sz="2200" smtClean="0">
                <a:latin typeface="Arial" panose="020B0604020202020204" pitchFamily="34" charset="0"/>
                <a:hlinkClick r:id="rId2"/>
              </a:rPr>
              <a:t>Legislativních pravidel vlády</a:t>
            </a:r>
            <a:r>
              <a:rPr lang="cs-CZ" sz="2200" smtClean="0">
                <a:latin typeface="Arial" panose="020B0604020202020204" pitchFamily="34" charset="0"/>
              </a:rPr>
              <a:t> (s. 48-52).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Normy a standardy </a:t>
            </a:r>
            <a:r>
              <a:rPr lang="cs-CZ" sz="2800" smtClean="0"/>
              <a:t>(struktura, příklad)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Označení.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Vydání. Místo, Nakladatelství, rok/datum vydání, počet stran.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ČSN EN 62270</a:t>
            </a:r>
            <a:r>
              <a:rPr lang="cs-CZ" sz="2800" i="1" smtClean="0">
                <a:latin typeface="Arial" panose="020B0604020202020204" pitchFamily="34" charset="0"/>
              </a:rPr>
              <a:t>. Automatizace vodních elektráren: pokyn pro řízení pomocí počítače. </a:t>
            </a:r>
            <a:r>
              <a:rPr lang="cs-CZ" sz="2800" smtClean="0">
                <a:latin typeface="Arial" panose="020B0604020202020204" pitchFamily="34" charset="0"/>
              </a:rPr>
              <a:t>Praha: Český normalizační institut, 2005-03-01. 72 s. Třídící znak 08 5500.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Třeboňsko: velká cykloturistická mapa</a:t>
            </a:r>
            <a:r>
              <a:rPr lang="cs-CZ" sz="2800" smtClean="0">
                <a:latin typeface="Arial" panose="020B0604020202020204" pitchFamily="34" charset="0"/>
              </a:rPr>
              <a:t>. [1:60</a:t>
            </a:r>
            <a:br>
              <a:rPr lang="cs-CZ" sz="2800" smtClean="0">
                <a:latin typeface="Arial" panose="020B0604020202020204" pitchFamily="34" charset="0"/>
              </a:rPr>
            </a:br>
            <a:r>
              <a:rPr lang="cs-CZ" sz="2800" smtClean="0">
                <a:latin typeface="Arial" panose="020B0604020202020204" pitchFamily="34" charset="0"/>
              </a:rPr>
              <a:t>000]. Vizovice: Shocart, 2008. ISBN 978-80-7224-565-9.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169520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 – příklad 2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KLUB ČESKÝCH TURISTŮ. </a:t>
            </a:r>
            <a:r>
              <a:rPr lang="cs-CZ" sz="2600" i="1" smtClean="0">
                <a:latin typeface="Arial" panose="020B0604020202020204" pitchFamily="34" charset="0"/>
              </a:rPr>
              <a:t>Králický Sněžník: turistická mapa 1:50 000</a:t>
            </a:r>
            <a:r>
              <a:rPr lang="cs-CZ" sz="2600" smtClean="0">
                <a:latin typeface="Arial" panose="020B0604020202020204" pitchFamily="34" charset="0"/>
              </a:rPr>
              <a:t>. 4. vyd. Praha: Trasa, 2011, 1 mapa složená. Edice Klubu českých turistů, sv. 53. ISBN 9788073243166.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Firemní a nepublikované dokumenty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 vydání. Rozsah stran. Poznámky. Dostupnost. Standardní číslo.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KŘÍŽ, Jan, Martin KRČÁL a Blanka FARKAŠOVÁ. </a:t>
            </a:r>
            <a:r>
              <a:rPr lang="cs-CZ" sz="2400" i="1" smtClean="0">
                <a:latin typeface="Arial" panose="020B0604020202020204" pitchFamily="34" charset="0"/>
              </a:rPr>
              <a:t>Nastavení připojení k internetu: jednoduchý interní návod pro zaměstnance</a:t>
            </a:r>
            <a:r>
              <a:rPr lang="cs-CZ" sz="2400" smtClean="0">
                <a:latin typeface="Arial" panose="020B0604020202020204" pitchFamily="34" charset="0"/>
              </a:rPr>
              <a:t>. Verze 1.4.11. Brno, 2010. 4 s. Dostupné z intranetu ÚK FSS MU. Interní manuál.</a:t>
            </a:r>
            <a:r>
              <a:rPr lang="en-US" sz="2400" smtClean="0"/>
              <a:t> </a:t>
            </a: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Elektronické</a:t>
            </a:r>
          </a:p>
          <a:p>
            <a:pPr algn="ctr">
              <a:buFontTx/>
              <a:buNone/>
            </a:pPr>
            <a:r>
              <a:rPr lang="cs-CZ" sz="72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elektronických dokumentů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Problém nalezení bibliografických info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nadpisy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hlavička, metadata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titulek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o</a:t>
            </a:r>
            <a:r>
              <a:rPr lang="en-US" smtClean="0">
                <a:latin typeface="Arial" panose="020B0604020202020204" pitchFamily="34" charset="0"/>
              </a:rPr>
              <a:t>dhad]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údaje o datu citování, aktualizace, data publikování, nosiče, místo vydání verze</a:t>
            </a:r>
          </a:p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e-články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4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Místo: nakladatelství, rok/datum vydání, ročník, číslo, rozsah stran, datum aktualizace </a:t>
            </a:r>
            <a:r>
              <a:rPr lang="en-US" sz="2400" smtClean="0">
                <a:latin typeface="Arial" panose="020B0604020202020204" pitchFamily="34" charset="0"/>
              </a:rPr>
              <a:t>[datum citov</a:t>
            </a:r>
            <a:r>
              <a:rPr lang="cs-CZ" sz="2400" smtClean="0">
                <a:latin typeface="Arial" panose="020B0604020202020204" pitchFamily="34" charset="0"/>
              </a:rPr>
              <a:t>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SRBECKÁ, Gabriela. Rozvoj kompetencí studentů ve vzdělávání. </a:t>
            </a:r>
            <a:r>
              <a:rPr lang="cs-CZ" sz="24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400" smtClean="0">
                <a:latin typeface="Arial" panose="020B0604020202020204" pitchFamily="34" charset="0"/>
              </a:rPr>
              <a:t>[online]. Brno: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Masarykova univerzita, Filozofická fakulta, KISK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, 02/07/2010, roč. 3, č. 7 [cit. 2010-08-06]. Dostupné z: http://www.inflow.cz/rozvoj-kompetenci-studentu-ve-vzdelavani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Tištěné články v </a:t>
            </a:r>
            <a:r>
              <a:rPr lang="cs-CZ" sz="3200" dirty="0" err="1" smtClean="0"/>
              <a:t>Anopressu</a:t>
            </a:r>
            <a:endParaRPr lang="cs-CZ" sz="32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Název článku: podnázev článku. </a:t>
            </a:r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Místo: vydavatel, datum vydání, ročník, číslo, rozsah stran. Identifikátor. Dostupnost. Poznámky.</a:t>
            </a:r>
          </a:p>
          <a:p>
            <a:pPr>
              <a:buFontTx/>
              <a:buNone/>
            </a:pPr>
            <a:endParaRPr lang="cs-CZ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Průměrné zdanění v USA. </a:t>
            </a:r>
            <a:r>
              <a:rPr lang="cs-CZ" sz="2800" i="1" smtClean="0">
                <a:latin typeface="Arial" panose="020B0604020202020204" pitchFamily="34" charset="0"/>
              </a:rPr>
              <a:t>Lidové noviny</a:t>
            </a:r>
            <a:r>
              <a:rPr lang="en-US" sz="2800" smtClean="0">
                <a:latin typeface="Arial" panose="020B0604020202020204" pitchFamily="34" charset="0"/>
              </a:rPr>
              <a:t>. Praha: Lidov</a:t>
            </a:r>
            <a:r>
              <a:rPr lang="cs-CZ" sz="2800" smtClean="0">
                <a:latin typeface="Arial" panose="020B0604020202020204" pitchFamily="34" charset="0"/>
              </a:rPr>
              <a:t>é</a:t>
            </a:r>
            <a:r>
              <a:rPr lang="en-US" sz="2800" smtClean="0">
                <a:latin typeface="Arial" panose="020B0604020202020204" pitchFamily="34" charset="0"/>
              </a:rPr>
              <a:t> novin</a:t>
            </a:r>
            <a:r>
              <a:rPr lang="cs-CZ" sz="2800" smtClean="0">
                <a:latin typeface="Arial" panose="020B0604020202020204" pitchFamily="34" charset="0"/>
              </a:rPr>
              <a:t>y, 20.11.2012, roč. 25, č. 271, s. 16. Dostupné také z: Anopress.cz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Edice: Subedice, číslo edice. Identifikátor.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HÖNIG, Johannes Franz. </a:t>
            </a:r>
            <a:r>
              <a:rPr lang="cs-CZ" sz="2400" i="1" smtClean="0">
                <a:latin typeface="Arial" panose="020B0604020202020204" pitchFamily="34" charset="0"/>
              </a:rPr>
              <a:t>Abdominoplastik</a:t>
            </a:r>
            <a:r>
              <a:rPr lang="cs-CZ" sz="2400" smtClean="0">
                <a:latin typeface="Arial" panose="020B0604020202020204" pitchFamily="34" charset="0"/>
              </a:rPr>
              <a:t>: </a:t>
            </a:r>
            <a:r>
              <a:rPr lang="cs-CZ" sz="2400" i="1" smtClean="0">
                <a:latin typeface="Arial" panose="020B0604020202020204" pitchFamily="34" charset="0"/>
              </a:rPr>
              <a:t>Prinzip und Technik</a:t>
            </a:r>
            <a:r>
              <a:rPr lang="cs-CZ" sz="2400" smtClean="0">
                <a:latin typeface="Arial" panose="020B0604020202020204" pitchFamily="34" charset="0"/>
              </a:rPr>
              <a:t> [online].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Heidelberg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: Steinkopff, 2008 [cit. 2011-10-18]. ISBN 978-3-7985-1817-9. DOI: 10.1007/978-3-7985-1817-9. Dostupné z: http://www.springerlink.com/content/978-3-7985-1816-2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Zprávy, texty v PDF,...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[nosi</a:t>
            </a:r>
            <a:r>
              <a:rPr lang="cs-CZ" sz="2800" smtClean="0">
                <a:latin typeface="Arial" panose="020B0604020202020204" pitchFamily="34" charset="0"/>
              </a:rPr>
              <a:t>č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Místo vydání: Vydavatel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datum citování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10000"/>
              </a:lnSpc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i="1" smtClean="0">
                <a:latin typeface="Arial" panose="020B0604020202020204" pitchFamily="34" charset="0"/>
              </a:rPr>
              <a:t>Právem proti korupci: právní ochrana proti některým projevům korupce ve veřejné správě a justici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online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Praha: Transparency International, 2012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cit. 18. 10. 2012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Dostupné z: http://www.transparency.cz/doc/alac_prav_proti_korupci_def.pdf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Další e-dokumenty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270000"/>
            <a:ext cx="7777162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obdobně se vytvářejí citace elektronických ekvivalentů klasických dokumentů</a:t>
            </a:r>
          </a:p>
          <a:p>
            <a:r>
              <a:rPr lang="cs-CZ" smtClean="0">
                <a:latin typeface="Arial" panose="020B0604020202020204" pitchFamily="34" charset="0"/>
              </a:rPr>
              <a:t>e-příspěvky, e-časopisy, e-firemní literatura, část e-knihy, e-diplomky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Webová sídla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 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235856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z="3200" smtClean="0"/>
              <a:t>Webové</a:t>
            </a:r>
            <a:r>
              <a:rPr lang="en-US" sz="3200" smtClean="0"/>
              <a:t> str</a:t>
            </a:r>
            <a:r>
              <a:rPr lang="cs-CZ" sz="3200" smtClean="0"/>
              <a:t>ánky </a:t>
            </a:r>
            <a:r>
              <a:rPr lang="cs-CZ" sz="2400" smtClean="0"/>
              <a:t>(jako součást webu)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stránky. </a:t>
            </a:r>
            <a:r>
              <a:rPr lang="cs-CZ" sz="2400" i="1" smtClean="0">
                <a:latin typeface="Arial" panose="020B0604020202020204" pitchFamily="34" charset="0"/>
              </a:rPr>
              <a:t>Název stránky: podnázev stránky</a:t>
            </a:r>
            <a:r>
              <a:rPr lang="cs-CZ" sz="2400" smtClean="0">
                <a:latin typeface="Arial" panose="020B0604020202020204" pitchFamily="34" charset="0"/>
              </a:rPr>
              <a:t>. Primární odpovědnost webu.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Absolventi. </a:t>
            </a:r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http://www.muni.cz/alumni. Informace pro absolventy 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na webu</a:t>
            </a:r>
            <a:r>
              <a:rPr lang="cs-CZ" sz="2400" smtClean="0"/>
              <a:t> (např. Wikipedia)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300" smtClean="0">
                <a:latin typeface="Arial" panose="020B0604020202020204" pitchFamily="34" charset="0"/>
              </a:rPr>
              <a:t>Primární odpovědnost příspěvku. Název příspěvku: podnázev příspěvku</a:t>
            </a:r>
            <a:r>
              <a:rPr lang="cs-CZ" sz="2300" i="1" smtClean="0">
                <a:latin typeface="Arial" panose="020B0604020202020204" pitchFamily="34" charset="0"/>
              </a:rPr>
              <a:t>.</a:t>
            </a:r>
            <a:r>
              <a:rPr lang="cs-CZ" sz="2300" smtClean="0">
                <a:latin typeface="Arial" panose="020B0604020202020204" pitchFamily="34" charset="0"/>
              </a:rPr>
              <a:t> In: Primární odpovědnost webu. </a:t>
            </a:r>
            <a:r>
              <a:rPr lang="cs-CZ" sz="2300" i="1" smtClean="0">
                <a:latin typeface="Arial" panose="020B0604020202020204" pitchFamily="34" charset="0"/>
              </a:rPr>
              <a:t>Název webu : podnázev webu</a:t>
            </a:r>
            <a:r>
              <a:rPr lang="cs-CZ" sz="2300" smtClean="0">
                <a:latin typeface="Arial" panose="020B0604020202020204" pitchFamily="34" charset="0"/>
              </a:rPr>
              <a:t> </a:t>
            </a:r>
            <a:r>
              <a:rPr lang="en-US" sz="2300" smtClean="0">
                <a:latin typeface="Arial" panose="020B0604020202020204" pitchFamily="34" charset="0"/>
              </a:rPr>
              <a:t>[nosi</a:t>
            </a:r>
            <a:r>
              <a:rPr lang="cs-CZ" sz="2300" smtClean="0">
                <a:latin typeface="Arial" panose="020B0604020202020204" pitchFamily="34" charset="0"/>
              </a:rPr>
              <a:t>č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300" smtClean="0">
                <a:latin typeface="Arial" panose="020B0604020202020204" pitchFamily="34" charset="0"/>
              </a:rPr>
              <a:t>[</a:t>
            </a:r>
            <a:r>
              <a:rPr lang="cs-CZ" sz="2300" smtClean="0">
                <a:latin typeface="Arial" panose="020B0604020202020204" pitchFamily="34" charset="0"/>
              </a:rPr>
              <a:t>datum citování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buFontTx/>
              <a:buNone/>
            </a:pPr>
            <a:endParaRPr lang="cs-CZ" sz="2300" smtClean="0">
              <a:latin typeface="Arial" panose="020B0604020202020204" pitchFamily="34" charset="0"/>
            </a:endParaRPr>
          </a:p>
          <a:p>
            <a:r>
              <a:rPr lang="cs-CZ" sz="2300" smtClean="0">
                <a:latin typeface="Arial" panose="020B0604020202020204" pitchFamily="34" charset="0"/>
              </a:rPr>
              <a:t>Albert Einstein. In: </a:t>
            </a:r>
            <a:r>
              <a:rPr lang="cs-CZ" sz="2300" i="1" smtClean="0">
                <a:latin typeface="Arial" panose="020B0604020202020204" pitchFamily="34" charset="0"/>
              </a:rPr>
              <a:t>Wikipedia: the free encyclopedia</a:t>
            </a:r>
            <a:r>
              <a:rPr lang="cs-CZ" sz="2300" smtClean="0">
                <a:latin typeface="Arial" panose="020B0604020202020204" pitchFamily="34" charset="0"/>
              </a:rPr>
              <a:t> [online]. St. Petersburg (Florida): Wikipedia Foundation, 5 November 2001, 8 October 2012 [cit. 2012-10-08]. Dostupné z: http://en.wikipedia.org/wiki/Albert_Einstein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Blog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Název příspěvku: podnázev příspěvku. In: Primární odpovědnost blogu. </a:t>
            </a:r>
            <a:r>
              <a:rPr lang="cs-CZ" sz="2400" i="1" smtClean="0">
                <a:latin typeface="Arial" panose="020B0604020202020204" pitchFamily="34" charset="0"/>
              </a:rPr>
              <a:t>Název blogu: podnázev blogu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sz="2400" i="1" smtClean="0">
                <a:latin typeface="Arial" panose="020B0604020202020204" pitchFamily="34" charset="0"/>
              </a:rPr>
              <a:t> </a:t>
            </a: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TWEETY. Pokročilá propagace webu. In: </a:t>
            </a:r>
            <a:r>
              <a:rPr lang="cs-CZ" sz="2400" i="1" smtClean="0">
                <a:latin typeface="Arial" panose="020B0604020202020204" pitchFamily="34" charset="0"/>
              </a:rPr>
              <a:t>SEO blog</a:t>
            </a:r>
            <a:r>
              <a:rPr lang="cs-CZ" sz="2400" smtClean="0">
                <a:latin typeface="Arial" panose="020B0604020202020204" pitchFamily="34" charset="0"/>
              </a:rPr>
              <a:t> [online]. 7. 1. 2008  [cit. 2012-10-08]. Dostupné z: http://www.seoblog.cz/pokrocila-propagace-webu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e-příspěvky</a:t>
            </a: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jako blogy se citují příspěvky do: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elektronických sborníků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webových sídel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databází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počítačových programů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videa např. na Youtube, Vimeo, Stream.cz,...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E-mail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Odesílatel zprávy. </a:t>
            </a:r>
            <a:r>
              <a:rPr lang="cs-CZ" i="1" smtClean="0"/>
              <a:t>Předmět zprávy</a:t>
            </a:r>
            <a:r>
              <a:rPr lang="cs-CZ" smtClean="0"/>
              <a:t> </a:t>
            </a:r>
            <a:r>
              <a:rPr lang="en-US" smtClean="0"/>
              <a:t>[</a:t>
            </a:r>
            <a:r>
              <a:rPr lang="cs-CZ" smtClean="0"/>
              <a:t>e-mailová komunikace</a:t>
            </a:r>
            <a:r>
              <a:rPr lang="en-US" smtClean="0"/>
              <a:t>]</a:t>
            </a:r>
            <a:r>
              <a:rPr lang="cs-CZ" smtClean="0"/>
              <a:t>. Datum odeslání/přijetí zprávy </a:t>
            </a:r>
            <a:r>
              <a:rPr lang="en-US" smtClean="0"/>
              <a:t>[datum citov</a:t>
            </a:r>
            <a:r>
              <a:rPr lang="cs-CZ" smtClean="0"/>
              <a:t>ání</a:t>
            </a:r>
            <a:r>
              <a:rPr lang="en-US" smtClean="0"/>
              <a:t>]</a:t>
            </a:r>
            <a:r>
              <a:rPr lang="cs-CZ" smtClean="0"/>
              <a:t>. Poznámky.</a:t>
            </a:r>
          </a:p>
          <a:p>
            <a:endParaRPr lang="cs-CZ" smtClean="0"/>
          </a:p>
          <a:p>
            <a:r>
              <a:rPr lang="cs-CZ" smtClean="0"/>
              <a:t>PINC, Václav. </a:t>
            </a:r>
            <a:r>
              <a:rPr lang="cs-CZ" i="1" smtClean="0"/>
              <a:t>Re: K obhajobám na katedře</a:t>
            </a:r>
            <a:r>
              <a:rPr lang="cs-CZ" smtClean="0"/>
              <a:t> [e-mailová komunikace]. 22. prosince 2011 12:52 [cit. 2012-10-10].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Zprávy v e-konferenci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000" smtClean="0">
                <a:latin typeface="Arial" panose="020B0604020202020204" pitchFamily="34" charset="0"/>
              </a:rPr>
              <a:t>Primární odpovědnost zprávy. Název zprávy: podnázev zprávy. In: </a:t>
            </a:r>
            <a:r>
              <a:rPr lang="cs-CZ" sz="2000" i="1" smtClean="0">
                <a:latin typeface="Arial" panose="020B0604020202020204" pitchFamily="34" charset="0"/>
              </a:rPr>
              <a:t>Název systému zpráv: podnázev systému zpráv</a:t>
            </a:r>
            <a:r>
              <a:rPr lang="cs-CZ" sz="2000" smtClean="0">
                <a:latin typeface="Arial" panose="020B0604020202020204" pitchFamily="34" charset="0"/>
              </a:rPr>
              <a:t> </a:t>
            </a:r>
            <a:r>
              <a:rPr lang="en-US" sz="2000" smtClean="0">
                <a:latin typeface="Arial" panose="020B0604020202020204" pitchFamily="34" charset="0"/>
              </a:rPr>
              <a:t>[nosi</a:t>
            </a:r>
            <a:r>
              <a:rPr lang="cs-CZ" sz="2000" smtClean="0">
                <a:latin typeface="Arial" panose="020B0604020202020204" pitchFamily="34" charset="0"/>
              </a:rPr>
              <a:t>č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Sekundární odpovědnost. Místo vydání: Vydavatel, datum vydání/odeslání, datum aktualizace </a:t>
            </a:r>
            <a:r>
              <a:rPr lang="en-US" sz="2000" smtClean="0">
                <a:latin typeface="Arial" panose="020B0604020202020204" pitchFamily="34" charset="0"/>
              </a:rPr>
              <a:t>[</a:t>
            </a:r>
            <a:r>
              <a:rPr lang="cs-CZ" sz="2000" smtClean="0">
                <a:latin typeface="Arial" panose="020B0604020202020204" pitchFamily="34" charset="0"/>
              </a:rPr>
              <a:t>datum citování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Číslování/lokace v rámci systému zpráv. Dostupnost. Poznámky.</a:t>
            </a:r>
          </a:p>
          <a:p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000" smtClean="0">
                <a:latin typeface="Arial" panose="020B0604020202020204" pitchFamily="34" charset="0"/>
              </a:rPr>
              <a:t>RICHTER, Vít. Autorske pravo ve znalostni ekonomice. In: </a:t>
            </a:r>
            <a:r>
              <a:rPr lang="cs-CZ" sz="2000" i="1" smtClean="0">
                <a:latin typeface="Arial" panose="020B0604020202020204" pitchFamily="34" charset="0"/>
              </a:rPr>
              <a:t>KNIHOVNA List: Diskusni skupina knihoven a automatizace knihoven </a:t>
            </a:r>
            <a:r>
              <a:rPr lang="cs-CZ" sz="2000" smtClean="0">
                <a:latin typeface="Arial" panose="020B0604020202020204" pitchFamily="34" charset="0"/>
              </a:rPr>
              <a:t>[online]. Praha: CESNET, Fri, 15 Aug 2008 11:54:34 +0200 [cit. 22. prosince 2008].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Dostupné prostřednictvím e-mailu: knihovna@cesnet.cz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a také z archivu: http://listserv.cesnet.cz/cgi-bin/wa?A2=ind0808&amp;L=knihovna&amp;T=0&amp;F=&amp;S=&amp;P=3291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druhy</a:t>
            </a:r>
          </a:p>
          <a:p>
            <a:pPr algn="ctr">
              <a:buFontTx/>
              <a:buNone/>
            </a:pPr>
            <a:r>
              <a:rPr lang="cs-CZ" sz="7200" b="1" smtClean="0"/>
              <a:t>dokumentů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TV pořad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Primární odpovědnost. </a:t>
            </a:r>
            <a:r>
              <a:rPr lang="cs-CZ" sz="2800" i="1" smtClean="0"/>
              <a:t>Název pořadu</a:t>
            </a:r>
            <a:r>
              <a:rPr lang="cs-CZ" sz="2800" smtClean="0"/>
              <a:t>. Druh média, program, datum vysílání. Dostupnost. Poznámky.</a:t>
            </a:r>
          </a:p>
          <a:p>
            <a:endParaRPr lang="cs-CZ" sz="2800" i="1" smtClean="0"/>
          </a:p>
          <a:p>
            <a:r>
              <a:rPr lang="cs-CZ" sz="2800" i="1" smtClean="0"/>
              <a:t>Studio ČT24</a:t>
            </a:r>
            <a:r>
              <a:rPr lang="cs-CZ" sz="28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Rozhovor v TV (jako část pořadu)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/>
              <a:t>Osoby, s nimiž byl veden rozhovor. Název rozhovoru. In: </a:t>
            </a:r>
            <a:r>
              <a:rPr lang="cs-CZ" sz="2600" i="1" smtClean="0"/>
              <a:t>Název pořadu</a:t>
            </a:r>
            <a:r>
              <a:rPr lang="cs-CZ" sz="2600" smtClean="0"/>
              <a:t>. Druh média, program, datum vysílání. Dostupnost. Poznámky.</a:t>
            </a:r>
          </a:p>
          <a:p>
            <a:pPr>
              <a:buFontTx/>
              <a:buNone/>
            </a:pPr>
            <a:endParaRPr lang="cs-CZ" sz="1400" i="1" smtClean="0"/>
          </a:p>
          <a:p>
            <a:r>
              <a:rPr lang="cs-CZ" sz="2600" smtClean="0"/>
              <a:t>ECHIKSON, William. Google varuje před cenzurou internetu</a:t>
            </a:r>
            <a:r>
              <a:rPr lang="cs-CZ" sz="2600" i="1" smtClean="0"/>
              <a:t>. </a:t>
            </a:r>
            <a:r>
              <a:rPr lang="cs-CZ" sz="2600" smtClean="0"/>
              <a:t>In: </a:t>
            </a:r>
            <a:r>
              <a:rPr lang="cs-CZ" sz="2600" i="1" smtClean="0"/>
              <a:t>Studio ČT24</a:t>
            </a:r>
            <a:r>
              <a:rPr lang="cs-CZ" sz="26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Film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/>
              <a:t>Název filmu</a:t>
            </a:r>
            <a:r>
              <a:rPr lang="cs-CZ" sz="2800" smtClean="0"/>
              <a:t> </a:t>
            </a:r>
            <a:r>
              <a:rPr lang="en-US" sz="2800" smtClean="0"/>
              <a:t>[film]. Sekund</a:t>
            </a:r>
            <a:r>
              <a:rPr lang="cs-CZ" sz="2800" smtClean="0"/>
              <a:t>ární</a:t>
            </a:r>
            <a:r>
              <a:rPr lang="en-US" sz="2800" smtClean="0"/>
              <a:t> odpov</a:t>
            </a:r>
            <a:r>
              <a:rPr lang="cs-CZ" sz="2800" smtClean="0"/>
              <a:t>ě</a:t>
            </a:r>
            <a:r>
              <a:rPr lang="en-US" sz="2800" smtClean="0"/>
              <a:t>dnost</a:t>
            </a:r>
            <a:r>
              <a:rPr lang="cs-CZ" sz="2800" smtClean="0"/>
              <a:t>. Místo: vydavatel/distributor, rok. Dostupnost. Poznámky.</a:t>
            </a:r>
          </a:p>
          <a:p>
            <a:pPr>
              <a:buFontTx/>
              <a:buNone/>
            </a:pPr>
            <a:endParaRPr lang="cs-CZ" sz="1600" smtClean="0"/>
          </a:p>
          <a:p>
            <a:r>
              <a:rPr lang="cs-CZ" sz="2800" i="1" smtClean="0"/>
              <a:t>Ve stínu </a:t>
            </a:r>
            <a:r>
              <a:rPr lang="cs-CZ" sz="2800" smtClean="0"/>
              <a:t>[film]. Režie David Ondříček. Praha: Falcon, 2012. Oficiální webové stránky filmu jsou přístupné na http://www.vestinufilm.cz.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Seriál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800" i="1" smtClean="0"/>
              <a:t>Název seriálu</a:t>
            </a:r>
            <a:r>
              <a:rPr lang="cs-CZ" sz="2800" smtClean="0"/>
              <a:t>, řada, epizoda, název epizody. Druh média, program, datum premiéry. Dostupnost. Poznámky.</a:t>
            </a:r>
          </a:p>
          <a:p>
            <a:pPr>
              <a:buFontTx/>
              <a:buNone/>
            </a:pPr>
            <a:endParaRPr lang="cs-CZ" sz="1600" i="1" smtClean="0"/>
          </a:p>
          <a:p>
            <a:r>
              <a:rPr lang="cs-CZ" sz="2800" i="1" smtClean="0"/>
              <a:t>Zdivočelá země</a:t>
            </a:r>
            <a:r>
              <a:rPr lang="cs-CZ" sz="2800" smtClean="0"/>
              <a:t>, řada IV, epizoda 12, Maděra na kolenou. TV, ČT1, 19. prosince 2012, 20:00. Dostupné také z: http://www.ceskatelevize.cz/ivysilani/10225075918-zdivocela-zeme-iv/209512120730012/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Citační</a:t>
            </a:r>
          </a:p>
          <a:p>
            <a:pPr algn="ctr">
              <a:buFontTx/>
              <a:buNone/>
            </a:pPr>
            <a:r>
              <a:rPr lang="cs-CZ" sz="7200" b="1" smtClean="0"/>
              <a:t>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Co je citační SW?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správa citací</a:t>
            </a:r>
          </a:p>
          <a:p>
            <a:pPr eaLnBrk="1" hangingPunct="1"/>
            <a:r>
              <a:rPr lang="cs-CZ" smtClean="0"/>
              <a:t>funkce</a:t>
            </a:r>
          </a:p>
          <a:p>
            <a:pPr lvl="1" eaLnBrk="1" hangingPunct="1"/>
            <a:r>
              <a:rPr lang="cs-CZ" smtClean="0"/>
              <a:t>vkládání/import záznamů (z EIZ)</a:t>
            </a:r>
          </a:p>
          <a:p>
            <a:pPr lvl="1" eaLnBrk="1" hangingPunct="1"/>
            <a:r>
              <a:rPr lang="cs-CZ" smtClean="0"/>
              <a:t>export do citačních stylů</a:t>
            </a:r>
          </a:p>
          <a:p>
            <a:pPr lvl="1" eaLnBrk="1" hangingPunct="1"/>
            <a:r>
              <a:rPr lang="cs-CZ" smtClean="0"/>
              <a:t>tvorba bibliografií</a:t>
            </a:r>
          </a:p>
          <a:p>
            <a:pPr lvl="1" eaLnBrk="1" hangingPunct="1"/>
            <a:r>
              <a:rPr lang="cs-CZ" smtClean="0"/>
              <a:t>vyhledávání</a:t>
            </a:r>
          </a:p>
          <a:p>
            <a:pPr lvl="1" eaLnBrk="1" hangingPunct="1"/>
            <a:r>
              <a:rPr lang="cs-CZ" smtClean="0"/>
              <a:t>doplňky (např. plug-in do Wordu, lišty,...)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přístup: </a:t>
            </a:r>
            <a:r>
              <a:rPr lang="cs-CZ" smtClean="0">
                <a:hlinkClick r:id="rId3"/>
              </a:rPr>
              <a:t>http://myendnoteweb.com</a:t>
            </a:r>
            <a:endParaRPr lang="cs-CZ" smtClean="0"/>
          </a:p>
          <a:p>
            <a:r>
              <a:rPr lang="cs-CZ" smtClean="0"/>
              <a:t>registrace</a:t>
            </a:r>
          </a:p>
          <a:p>
            <a:pPr lvl="1"/>
            <a:r>
              <a:rPr lang="cs-CZ" smtClean="0"/>
              <a:t>přihlásit se pod </a:t>
            </a:r>
            <a:r>
              <a:rPr lang="cs-CZ" smtClean="0">
                <a:hlinkClick r:id="rId4"/>
              </a:rPr>
              <a:t>svou univerzitou</a:t>
            </a:r>
            <a:endParaRPr lang="cs-CZ" smtClean="0"/>
          </a:p>
          <a:p>
            <a:pPr lvl="2"/>
            <a:r>
              <a:rPr lang="cs-CZ" smtClean="0"/>
              <a:t>klikněte na: Institutional users - Log in via your </a:t>
            </a:r>
            <a:r>
              <a:rPr lang="cs-CZ" smtClean="0">
                <a:hlinkClick r:id="rId4"/>
              </a:rPr>
              <a:t>institutional login</a:t>
            </a:r>
            <a:r>
              <a:rPr lang="cs-CZ" smtClean="0"/>
              <a:t> (Shibboleth) </a:t>
            </a:r>
          </a:p>
          <a:p>
            <a:pPr lvl="2"/>
            <a:r>
              <a:rPr lang="cs-CZ" smtClean="0"/>
              <a:t>z nabídky vyberte: Czech academic identity federation EduID.cz</a:t>
            </a:r>
          </a:p>
          <a:p>
            <a:pPr lvl="2"/>
            <a:r>
              <a:rPr lang="cs-CZ" smtClean="0"/>
              <a:t>přihlaste se přes UČO a sekundární heslo</a:t>
            </a:r>
          </a:p>
          <a:p>
            <a:pPr lvl="1"/>
            <a:r>
              <a:rPr lang="cs-CZ" smtClean="0"/>
              <a:t>vytvořit si vlastní účet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270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9"/>
          <a:stretch>
            <a:fillRect/>
          </a:stretch>
        </p:blipFill>
        <p:spPr bwMode="auto">
          <a:xfrm>
            <a:off x="1042988" y="1125538"/>
            <a:ext cx="77771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3"/>
              </a:rPr>
              <a:t>Citace PRO</a:t>
            </a:r>
            <a:endParaRPr lang="cs-CZ" sz="320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600" smtClean="0"/>
              <a:t>přístup: </a:t>
            </a:r>
            <a:r>
              <a:rPr lang="cs-CZ" sz="2600" smtClean="0">
                <a:hlinkClick r:id="rId3"/>
              </a:rPr>
              <a:t>http://www.citacepro.com</a:t>
            </a:r>
            <a:endParaRPr lang="cs-CZ" sz="2600" smtClean="0"/>
          </a:p>
          <a:p>
            <a:r>
              <a:rPr lang="cs-CZ" sz="2600" smtClean="0"/>
              <a:t>od tvůrců Citace.com</a:t>
            </a:r>
          </a:p>
          <a:p>
            <a:r>
              <a:rPr lang="cs-CZ" sz="2600" smtClean="0">
                <a:hlinkClick r:id="rId4"/>
              </a:rPr>
              <a:t>podrobný návod</a:t>
            </a:r>
            <a:endParaRPr lang="cs-CZ" sz="2600" smtClean="0"/>
          </a:p>
          <a:p>
            <a:r>
              <a:rPr lang="cs-CZ" sz="2600" smtClean="0"/>
              <a:t>přihlášení</a:t>
            </a:r>
          </a:p>
          <a:p>
            <a:pPr lvl="1"/>
            <a:r>
              <a:rPr lang="cs-CZ" sz="2000" smtClean="0"/>
              <a:t>klikněte na ikonu Masarykova univerzita</a:t>
            </a:r>
          </a:p>
          <a:p>
            <a:pPr lvl="1"/>
            <a:r>
              <a:rPr lang="cs-CZ" sz="2000" smtClean="0"/>
              <a:t>zadejte UČO a sekundární heslo</a:t>
            </a:r>
          </a:p>
          <a:p>
            <a:endParaRPr lang="cs-CZ" sz="2600" smtClean="0"/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78325"/>
            <a:ext cx="489743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3492500" y="4867275"/>
            <a:ext cx="2374900" cy="4318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graphicFrame>
        <p:nvGraphicFramePr>
          <p:cNvPr id="7373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372225" y="4305300"/>
          <a:ext cx="2592388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3" name="Image" r:id="rId6" imgW="8558730" imgH="7326984" progId="Photoshop.Image.8">
                  <p:embed/>
                </p:oleObj>
              </mc:Choice>
              <mc:Fallback>
                <p:oleObj name="Image" r:id="rId6" imgW="8558730" imgH="7326984" progId="Photoshop.Imag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305300"/>
                        <a:ext cx="2592388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5" name="AutoShape 8"/>
          <p:cNvSpPr>
            <a:spLocks noChangeArrowheads="1"/>
          </p:cNvSpPr>
          <p:nvPr/>
        </p:nvSpPr>
        <p:spPr bwMode="auto">
          <a:xfrm>
            <a:off x="6011863" y="5000625"/>
            <a:ext cx="360362" cy="269875"/>
          </a:xfrm>
          <a:prstGeom prst="rightArrow">
            <a:avLst>
              <a:gd name="adj1" fmla="val 50000"/>
              <a:gd name="adj2" fmla="val 3338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 PRO</a:t>
            </a:r>
            <a:endParaRPr lang="cs-CZ" sz="320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777162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Citace.com</a:t>
            </a:r>
            <a:endParaRPr lang="cs-CZ" sz="320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zjednodušená verze Citace PRO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generátor citací</a:t>
            </a:r>
          </a:p>
          <a:p>
            <a:pPr>
              <a:lnSpc>
                <a:spcPct val="110000"/>
              </a:lnSpc>
            </a:pPr>
            <a:r>
              <a:rPr lang="cs-CZ" smtClean="0"/>
              <a:t>správa citací po registraci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generování dle stylu ČSN ISO 690</a:t>
            </a:r>
          </a:p>
          <a:p>
            <a:pPr>
              <a:lnSpc>
                <a:spcPct val="110000"/>
              </a:lnSpc>
            </a:pPr>
            <a:r>
              <a:rPr lang="cs-CZ" smtClean="0"/>
              <a:t>export do Wordu</a:t>
            </a:r>
          </a:p>
          <a:p>
            <a:pPr>
              <a:lnSpc>
                <a:spcPct val="110000"/>
              </a:lnSpc>
            </a:pPr>
            <a:r>
              <a:rPr lang="cs-CZ" smtClean="0"/>
              <a:t>importy dle ISBN a DOI</a:t>
            </a:r>
          </a:p>
          <a:p>
            <a:pPr>
              <a:lnSpc>
                <a:spcPct val="110000"/>
              </a:lnSpc>
            </a:pPr>
            <a:r>
              <a:rPr lang="cs-CZ" smtClean="0"/>
              <a:t>poradna na Facebooku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e-kurz</a:t>
            </a:r>
            <a:r>
              <a:rPr lang="cs-CZ" smtClean="0"/>
              <a:t>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</a:p>
          <a:p>
            <a:pPr>
              <a:lnSpc>
                <a:spcPct val="110000"/>
              </a:lnSpc>
            </a:pPr>
            <a:r>
              <a:rPr lang="cs-CZ" smtClean="0"/>
              <a:t>...</a:t>
            </a:r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z="2600" b="1" smtClean="0">
                <a:hlinkClick r:id="rId2" tooltip="Zotero"/>
              </a:rPr>
              <a:t>ZOTERO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rozšíření do Firefoxu</a:t>
            </a:r>
          </a:p>
          <a:p>
            <a:pPr lvl="1" eaLnBrk="1" hangingPunct="1"/>
            <a:r>
              <a:rPr 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sz="2000" smtClean="0"/>
              <a:t>sdílení a export citací</a:t>
            </a:r>
            <a:endParaRPr lang="cs-CZ" sz="2000" b="1" smtClean="0">
              <a:hlinkClick r:id="rId3" tooltip="Connotea"/>
            </a:endParaRPr>
          </a:p>
          <a:p>
            <a:pPr eaLnBrk="1" hangingPunct="1"/>
            <a:r>
              <a:rPr lang="cs-CZ" sz="2600" b="1" smtClean="0">
                <a:hlinkClick r:id="rId3" tooltip="Connotea"/>
              </a:rPr>
              <a:t>Connotea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odkazů z internetu a profi DB</a:t>
            </a:r>
          </a:p>
          <a:p>
            <a:pPr lvl="1" eaLnBrk="1" hangingPunct="1"/>
            <a:r>
              <a:rPr lang="cs-CZ" sz="2000" smtClean="0"/>
              <a:t>citace lze tagovat a sdílet</a:t>
            </a:r>
            <a:endParaRPr lang="cs-CZ" sz="2000" b="1" smtClean="0">
              <a:hlinkClick r:id="rId4" tooltip="Connotea"/>
            </a:endParaRPr>
          </a:p>
          <a:p>
            <a:pPr eaLnBrk="1" hangingPunct="1"/>
            <a:r>
              <a:rPr lang="cs-CZ" sz="2600" b="1" smtClean="0">
                <a:hlinkClick r:id="rId4" tooltip="Connotea"/>
              </a:rPr>
              <a:t>CiteULike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citací</a:t>
            </a:r>
          </a:p>
          <a:p>
            <a:pPr lvl="1" eaLnBrk="1" hangingPunct="1"/>
            <a:r>
              <a:rPr lang="cs-CZ" sz="2000" smtClean="0"/>
              <a:t>možnost doplnění FT, tagování, sdílení, RSS</a:t>
            </a:r>
          </a:p>
          <a:p>
            <a:pPr lvl="1" eaLnBrk="1" hangingPunct="1"/>
            <a:r>
              <a:rPr lang="cs-CZ" sz="2000" smtClean="0"/>
              <a:t>podpora všech významných citačních stylů</a:t>
            </a:r>
          </a:p>
          <a:p>
            <a:pPr lvl="1" eaLnBrk="1" hangingPunct="1"/>
            <a:r>
              <a:rPr lang="cs-CZ" sz="2000" smtClean="0"/>
              <a:t>ale nepodporuje ISO 690</a:t>
            </a: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Zdarma dostupný SW</a:t>
            </a:r>
          </a:p>
        </p:txBody>
      </p:sp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citační</a:t>
            </a:r>
          </a:p>
          <a:p>
            <a:pPr algn="ctr">
              <a:buFontTx/>
              <a:buNone/>
            </a:pPr>
            <a:r>
              <a:rPr lang="cs-CZ" sz="7200" b="1" smtClean="0"/>
              <a:t>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Proč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citujeme</a:t>
            </a:r>
            <a:endParaRPr lang="cs-CZ" sz="5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</a:t>
            </a:r>
            <a:r>
              <a:rPr lang="cs-CZ" sz="3200" smtClean="0">
                <a:hlinkClick r:id="rId2"/>
              </a:rPr>
              <a:t>katalogu</a:t>
            </a:r>
            <a:r>
              <a:rPr lang="cs-CZ" sz="3200" smtClean="0"/>
              <a:t> knihoven MU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152525"/>
            <a:ext cx="7272338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992813"/>
            <a:ext cx="7315200" cy="676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Odevzdej.cz</a:t>
            </a:r>
            <a:endParaRPr lang="cs-CZ" sz="320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kontrola textu na plagiátorství</a:t>
            </a:r>
          </a:p>
          <a:p>
            <a:pPr lvl="1"/>
            <a:r>
              <a:rPr lang="cs-CZ" smtClean="0"/>
              <a:t>nahraje se soubor</a:t>
            </a:r>
          </a:p>
          <a:p>
            <a:pPr lvl="1"/>
            <a:r>
              <a:rPr lang="cs-CZ" smtClean="0"/>
              <a:t>výsledek se posílá na zadaný e-mail</a:t>
            </a: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008313"/>
            <a:ext cx="7586662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Zdroje: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ČSN ISO 690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ISO 690:2010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a Jan Skůpa - </a:t>
            </a:r>
            <a:r>
              <a:rPr lang="cs-CZ" sz="1800" smtClean="0">
                <a:hlinkClick r:id="rId2"/>
              </a:rPr>
              <a:t>Bibliografické odkazy a citace dokumentů: dle ČSN ISO 690 (01 0197) platné od 1. dubna 2011</a:t>
            </a:r>
            <a:r>
              <a:rPr lang="cs-CZ" sz="1800" smtClean="0"/>
              <a:t> [pdf, 1.3 MB]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–</a:t>
            </a:r>
            <a:r>
              <a:rPr lang="en-US" sz="1800" smtClean="0"/>
              <a:t> </a:t>
            </a:r>
            <a:r>
              <a:rPr lang="cs-CZ" sz="1800" smtClean="0">
                <a:hlinkClick r:id="rId3"/>
              </a:rPr>
              <a:t>Bibliografické citace dle aktualizované normy ČSN ISO 690</a:t>
            </a:r>
            <a:r>
              <a:rPr lang="cs-CZ" sz="1800" smtClean="0"/>
              <a:t> </a:t>
            </a:r>
            <a:r>
              <a:rPr lang="en-US" sz="1800" smtClean="0"/>
              <a:t>[ppt, Slideshare]</a:t>
            </a:r>
            <a:endParaRPr lang="cs-CZ" sz="1800" smtClean="0"/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Tkačíková, Daniela - </a:t>
            </a:r>
            <a:r>
              <a:rPr lang="cs-CZ" sz="1800" smtClean="0">
                <a:hlinkClick r:id="rId4"/>
              </a:rPr>
              <a:t>Jak zpracovávat bibliografické citace </a:t>
            </a:r>
            <a:r>
              <a:rPr lang="cs-CZ" sz="1800" smtClean="0"/>
              <a:t>(e-kurz VŠB-TUO)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– </a:t>
            </a:r>
            <a:r>
              <a:rPr lang="cs-CZ" sz="1800" smtClean="0">
                <a:hlinkClick r:id="rId5"/>
              </a:rPr>
              <a:t>Bibliografické odkazy pro seznamy a citace</a:t>
            </a:r>
            <a:r>
              <a:rPr lang="cs-CZ" sz="1800" smtClean="0"/>
              <a:t> (příklady)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>
                <a:hlinkClick r:id="rId6"/>
              </a:rPr>
              <a:t>Iva: informační výchova na UTB ve Zlíně </a:t>
            </a:r>
            <a:r>
              <a:rPr lang="cs-CZ" sz="1800" smtClean="0"/>
              <a:t>(online kurz)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 a 690-2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- </a:t>
            </a:r>
            <a:r>
              <a:rPr lang="cs-CZ" sz="1800" smtClean="0">
                <a:hlinkClick r:id="rId7" tooltip="Podrobný manuál k citování dle ČSN ISO 690 a 690-2."/>
              </a:rPr>
              <a:t>Metody citování literatury a strukturování bibliografických záznamů podle mezinárodních norem ISO 690 a ISO 690-2</a:t>
            </a:r>
            <a:r>
              <a:rPr lang="cs-CZ" sz="1800" smtClean="0"/>
              <a:t> [pdf, 860 kB]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E-kniha</a:t>
            </a:r>
          </a:p>
        </p:txBody>
      </p:sp>
      <p:sp>
        <p:nvSpPr>
          <p:cNvPr id="8192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200" smtClean="0"/>
              <a:t>KRATOCHVÍL, J</a:t>
            </a:r>
            <a:r>
              <a:rPr lang="en-US" sz="2200" smtClean="0"/>
              <a:t>i</a:t>
            </a:r>
            <a:r>
              <a:rPr lang="cs-CZ" sz="2200" smtClean="0"/>
              <a:t>ří, Petr Sejk, Věra Eliášová a Marek Stehlík. </a:t>
            </a:r>
            <a:r>
              <a:rPr lang="cs-CZ" sz="2200" i="1" smtClean="0"/>
              <a:t>Metodika tvorby bibliografických citací</a:t>
            </a:r>
            <a:r>
              <a:rPr lang="cs-CZ" sz="2200" smtClean="0"/>
              <a:t> </a:t>
            </a:r>
            <a:r>
              <a:rPr lang="en-US" sz="2200" smtClean="0"/>
              <a:t>[online]</a:t>
            </a:r>
            <a:r>
              <a:rPr lang="cs-CZ" sz="2200" smtClean="0"/>
              <a:t>. Brno, Masarykova univerzita, 2010</a:t>
            </a:r>
            <a:r>
              <a:rPr lang="en-US" sz="2200" smtClean="0"/>
              <a:t>, aktuali</a:t>
            </a:r>
            <a:r>
              <a:rPr lang="cs-CZ" sz="2200" smtClean="0"/>
              <a:t>z</a:t>
            </a:r>
            <a:r>
              <a:rPr lang="en-US" sz="2200" smtClean="0"/>
              <a:t>ace </a:t>
            </a:r>
            <a:r>
              <a:rPr lang="cs-CZ" sz="2200" smtClean="0"/>
              <a:t>18. října 2011.</a:t>
            </a:r>
            <a:r>
              <a:rPr lang="en-US" sz="2200" smtClean="0"/>
              <a:t> </a:t>
            </a:r>
            <a:r>
              <a:rPr lang="cs-CZ" sz="2200" smtClean="0"/>
              <a:t>ISSN 1802-128X. </a:t>
            </a:r>
            <a:r>
              <a:rPr lang="en-US" sz="2200" smtClean="0"/>
              <a:t>Dostupn</a:t>
            </a:r>
            <a:r>
              <a:rPr lang="cs-CZ" sz="2200" smtClean="0"/>
              <a:t>é</a:t>
            </a:r>
            <a:r>
              <a:rPr lang="en-US" sz="2200" smtClean="0"/>
              <a:t> </a:t>
            </a:r>
            <a:r>
              <a:rPr lang="cs-CZ" sz="2200" smtClean="0"/>
              <a:t>z</a:t>
            </a:r>
            <a:r>
              <a:rPr lang="en-US" sz="2200" smtClean="0"/>
              <a:t> </a:t>
            </a:r>
            <a:r>
              <a:rPr lang="cs-CZ" sz="2200" smtClean="0">
                <a:hlinkClick r:id="rId2"/>
              </a:rPr>
              <a:t>Elportálu</a:t>
            </a:r>
            <a:r>
              <a:rPr lang="en-US" sz="2200" smtClean="0">
                <a:hlinkClick r:id="rId2"/>
              </a:rPr>
              <a:t> MU</a:t>
            </a:r>
            <a:r>
              <a:rPr lang="en-US" sz="2200" smtClean="0"/>
              <a:t>.</a:t>
            </a:r>
            <a:r>
              <a:rPr lang="cs-CZ" smtClean="0"/>
              <a:t> </a:t>
            </a:r>
          </a:p>
          <a:p>
            <a:pPr>
              <a:buFontTx/>
              <a:buNone/>
            </a:pPr>
            <a:endParaRPr lang="cs-CZ" sz="1000" smtClean="0"/>
          </a:p>
          <a:p>
            <a:pPr lvl="1"/>
            <a:r>
              <a:rPr lang="cs-CZ" smtClean="0"/>
              <a:t>e-kniha dostupná zdarma v IS MU</a:t>
            </a:r>
          </a:p>
          <a:p>
            <a:pPr lvl="1"/>
            <a:r>
              <a:rPr lang="cs-CZ" smtClean="0"/>
              <a:t>popis nejpoužívanějších citačních stylů</a:t>
            </a:r>
          </a:p>
        </p:txBody>
      </p:sp>
      <p:pic>
        <p:nvPicPr>
          <p:cNvPr id="819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813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ChangeArrowheads="1"/>
          </p:cNvSpPr>
          <p:nvPr/>
        </p:nvSpPr>
        <p:spPr bwMode="auto">
          <a:xfrm>
            <a:off x="1979613" y="4102100"/>
            <a:ext cx="6399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cs-CZ" sz="3000" b="1">
                <a:latin typeface="Verdana" panose="020B0604030504040204" pitchFamily="34" charset="0"/>
              </a:rPr>
              <a:t>Děkuji Vám za pozornost</a:t>
            </a:r>
            <a:endParaRPr lang="en-US" sz="3000" b="1">
              <a:latin typeface="Verdana" panose="020B0604030504040204" pitchFamily="34" charset="0"/>
            </a:endParaRPr>
          </a:p>
        </p:txBody>
      </p:sp>
      <p:pic>
        <p:nvPicPr>
          <p:cNvPr id="83971" name="Picture 8" descr="bill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052638"/>
            <a:ext cx="2284412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4562475" y="5684838"/>
            <a:ext cx="396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krcal@fss.muni.cz</a:t>
            </a:r>
          </a:p>
        </p:txBody>
      </p:sp>
      <p:pic>
        <p:nvPicPr>
          <p:cNvPr id="83973" name="Picture 5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60350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7f8d4b261e74167a97ef60646ca683c862e41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5215</TotalTime>
  <Words>4143</Words>
  <Application>Microsoft Office PowerPoint</Application>
  <PresentationFormat>Předvádění na obrazovce (4:3)</PresentationFormat>
  <Paragraphs>467</Paragraphs>
  <Slides>94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94</vt:i4>
      </vt:variant>
    </vt:vector>
  </HeadingPairs>
  <TitlesOfParts>
    <vt:vector size="100" baseType="lpstr">
      <vt:lpstr>Arial</vt:lpstr>
      <vt:lpstr>Tahoma</vt:lpstr>
      <vt:lpstr>Verdana</vt:lpstr>
      <vt:lpstr>Wingdings</vt:lpstr>
      <vt:lpstr>template</vt:lpstr>
      <vt:lpstr>Image</vt:lpstr>
      <vt:lpstr>Citace a citační SW</vt:lpstr>
      <vt:lpstr>Obsah přednášky</vt:lpstr>
      <vt:lpstr>Prezentace aplikace PowerPoint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Chyby proti citační etice</vt:lpstr>
      <vt:lpstr>Prezentace aplikace PowerPoint</vt:lpstr>
      <vt:lpstr>Definice plagiátorství</vt:lpstr>
      <vt:lpstr>Co je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Obecně známé věci</vt:lpstr>
      <vt:lpstr>Prezentace aplikace PowerPoint</vt:lpstr>
      <vt:lpstr>Citační styly</vt:lpstr>
      <vt:lpstr>Citační styly</vt:lpstr>
      <vt:lpstr>Prezentace aplikace PowerPoint</vt:lpstr>
      <vt:lpstr>Nová norma</vt:lpstr>
      <vt:lpstr>Novinky v normě</vt:lpstr>
      <vt:lpstr>Druhy citací</vt:lpstr>
      <vt:lpstr>Prezentace aplikace PowerPoint</vt:lpstr>
      <vt:lpstr>Harvardský styl</vt:lpstr>
      <vt:lpstr>Harvardský styl</vt:lpstr>
      <vt:lpstr>Harvardský styl</vt:lpstr>
      <vt:lpstr>Soupis literatury v Harvardském stylu</vt:lpstr>
      <vt:lpstr>Poznámky pod čarou</vt:lpstr>
      <vt:lpstr>Poznámky pod čarou</vt:lpstr>
      <vt:lpstr>Poznámky pod čarou</vt:lpstr>
      <vt:lpstr>Číslování citací (Vancouver styl)</vt:lpstr>
      <vt:lpstr>Prezentace aplikace PowerPoint</vt:lpstr>
      <vt:lpstr>Druhy dokumentů</vt:lpstr>
      <vt:lpstr>Obecná struktura</vt:lpstr>
      <vt:lpstr>Prezentace aplikace PowerPoint</vt:lpstr>
      <vt:lpstr>Citování tištěných dokumentů</vt:lpstr>
      <vt:lpstr>Monografie (struktura, příklad)</vt:lpstr>
      <vt:lpstr>Část monografie (struktura, příklad)</vt:lpstr>
      <vt:lpstr>Článek (struktura, příklad)</vt:lpstr>
      <vt:lpstr>Periodikum (struktura, příklad)</vt:lpstr>
      <vt:lpstr>Sborník (struktura, příklad)</vt:lpstr>
      <vt:lpstr>Příspěvek (struktura, příklad)</vt:lpstr>
      <vt:lpstr>Akademická práce (struktura, příklad)</vt:lpstr>
      <vt:lpstr>Legislativa (struktura, příklad)</vt:lpstr>
      <vt:lpstr>Normy a standardy (struktura, příklad)</vt:lpstr>
      <vt:lpstr>Kartografické materiály</vt:lpstr>
      <vt:lpstr>Kartografické materiály – příklad 2</vt:lpstr>
      <vt:lpstr>Firemní a nepublikované dokumenty</vt:lpstr>
      <vt:lpstr>Prezentace aplikace PowerPoint</vt:lpstr>
      <vt:lpstr>Citování elektronických dokumentů</vt:lpstr>
      <vt:lpstr>e-články</vt:lpstr>
      <vt:lpstr>Tištěné články v Anopressu</vt:lpstr>
      <vt:lpstr>e-knihy</vt:lpstr>
      <vt:lpstr>Zprávy, texty v PDF,...</vt:lpstr>
      <vt:lpstr>Další e-dokumenty</vt:lpstr>
      <vt:lpstr>Webová sídla</vt:lpstr>
      <vt:lpstr>Webové stránky (jako součást webu)</vt:lpstr>
      <vt:lpstr>Příspěvek na webu (např. Wikipedia)</vt:lpstr>
      <vt:lpstr>Blog</vt:lpstr>
      <vt:lpstr>e-příspěvky</vt:lpstr>
      <vt:lpstr>E-mail</vt:lpstr>
      <vt:lpstr>Zprávy v e-konferenci</vt:lpstr>
      <vt:lpstr>Prezentace aplikace PowerPoint</vt:lpstr>
      <vt:lpstr>TV pořad</vt:lpstr>
      <vt:lpstr>Rozhovor v TV (jako část pořadu)</vt:lpstr>
      <vt:lpstr>Film</vt:lpstr>
      <vt:lpstr>Seriál</vt:lpstr>
      <vt:lpstr>Prezentace aplikace PowerPoint</vt:lpstr>
      <vt:lpstr>Co je citační SW?</vt:lpstr>
      <vt:lpstr>EndNoteWeb</vt:lpstr>
      <vt:lpstr>EndNoteWeb</vt:lpstr>
      <vt:lpstr>Citace PRO</vt:lpstr>
      <vt:lpstr>Citace PRO</vt:lpstr>
      <vt:lpstr>Citace.com</vt:lpstr>
      <vt:lpstr>Zdarma dostupný SW</vt:lpstr>
      <vt:lpstr>Prezentace aplikace PowerPoint</vt:lpstr>
      <vt:lpstr>Citace v katalogu knihoven MU</vt:lpstr>
      <vt:lpstr>Odevzdej.cz</vt:lpstr>
      <vt:lpstr>Zdroje:</vt:lpstr>
      <vt:lpstr>E-kniha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Ucitel</cp:lastModifiedBy>
  <cp:revision>385</cp:revision>
  <dcterms:created xsi:type="dcterms:W3CDTF">2008-06-02T21:04:14Z</dcterms:created>
  <dcterms:modified xsi:type="dcterms:W3CDTF">2015-05-16T10:57:12Z</dcterms:modified>
</cp:coreProperties>
</file>