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9" r:id="rId3"/>
    <p:sldId id="258" r:id="rId4"/>
    <p:sldId id="261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11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706EE-71F7-452F-9EA7-1F470A3F776E}" type="datetimeFigureOut">
              <a:rPr lang="en-US" smtClean="0"/>
              <a:t>3/7/2013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A46EB-692A-408E-A96D-76CF85C66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7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6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7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45" indent="0" algn="ctr">
              <a:buNone/>
              <a:defRPr/>
            </a:lvl2pPr>
            <a:lvl3pPr marL="914290" indent="0" algn="ctr">
              <a:buNone/>
              <a:defRPr/>
            </a:lvl3pPr>
            <a:lvl4pPr marL="1371435" indent="0" algn="ctr">
              <a:buNone/>
              <a:defRPr/>
            </a:lvl4pPr>
            <a:lvl5pPr marL="1828581" indent="0" algn="ctr">
              <a:buNone/>
              <a:defRPr/>
            </a:lvl5pPr>
            <a:lvl6pPr marL="2285726" indent="0" algn="ctr">
              <a:buNone/>
              <a:defRPr/>
            </a:lvl6pPr>
            <a:lvl7pPr marL="2742871" indent="0" algn="ctr">
              <a:buNone/>
              <a:defRPr/>
            </a:lvl7pPr>
            <a:lvl8pPr marL="3200016" indent="0" algn="ctr">
              <a:buNone/>
              <a:defRPr/>
            </a:lvl8pPr>
            <a:lvl9pPr marL="3657161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7212E-98F1-4098-B85E-747C63B008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5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F7BF7-1F99-4F81-8DF5-88093B87E3D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66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B4A68-EB04-4FD7-8F5E-A1542FEDFC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56844-AC1F-424B-9834-37B5B60F51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93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5" indent="0">
              <a:buNone/>
              <a:defRPr sz="1800"/>
            </a:lvl2pPr>
            <a:lvl3pPr marL="914290" indent="0">
              <a:buNone/>
              <a:defRPr sz="1600"/>
            </a:lvl3pPr>
            <a:lvl4pPr marL="1371435" indent="0">
              <a:buNone/>
              <a:defRPr sz="1400"/>
            </a:lvl4pPr>
            <a:lvl5pPr marL="1828581" indent="0">
              <a:buNone/>
              <a:defRPr sz="1400"/>
            </a:lvl5pPr>
            <a:lvl6pPr marL="2285726" indent="0">
              <a:buNone/>
              <a:defRPr sz="1400"/>
            </a:lvl6pPr>
            <a:lvl7pPr marL="2742871" indent="0">
              <a:buNone/>
              <a:defRPr sz="1400"/>
            </a:lvl7pPr>
            <a:lvl8pPr marL="3200016" indent="0">
              <a:buNone/>
              <a:defRPr sz="1400"/>
            </a:lvl8pPr>
            <a:lvl9pPr marL="3657161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2337C-3355-42DA-AC27-6CDB06DB53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1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7F83E-663C-4530-89AD-A9985E4C232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3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328D3-7504-4B36-A6A1-1398CBB93AB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DE506-1456-4121-B977-A1734C38683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4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67A85-947E-444C-BEAB-6AAFDFB929C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42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D54DF-FC6F-44B9-80C5-86E700C52BB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34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890C8-FF90-492B-A4A3-4C6847F7CC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32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27DEE7-DFFF-4EEE-B53D-BA5975B6D43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51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29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43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58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298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443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589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734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390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Seminář 3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800" b="1" cap="all" dirty="0" smtClean="0">
                <a:solidFill>
                  <a:srgbClr val="000000"/>
                </a:solidFill>
              </a:rPr>
              <a:t>Veřejná politika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800" b="1" cap="all" dirty="0" smtClean="0">
                <a:solidFill>
                  <a:srgbClr val="000000"/>
                </a:solidFill>
              </a:rPr>
              <a:t>a  její součásti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cap="all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Josef  </a:t>
            </a:r>
            <a:r>
              <a:rPr lang="cs-CZ" b="1" dirty="0" err="1" smtClean="0">
                <a:solidFill>
                  <a:srgbClr val="000000"/>
                </a:solidFill>
              </a:rPr>
              <a:t>Horňáček</a:t>
            </a: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Podle materiálů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Martina Potůčka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511961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378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Co znamená veřejný?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>
                <a:solidFill>
                  <a:srgbClr val="000000"/>
                </a:solidFill>
              </a:rPr>
              <a:t>Pojmů veřejný zájem a veřejné záležitosti užívají </a:t>
            </a:r>
            <a:r>
              <a:rPr lang="cs-CZ" b="1" dirty="0" smtClean="0">
                <a:solidFill>
                  <a:srgbClr val="000000"/>
                </a:solidFill>
              </a:rPr>
              <a:t>zvláště sociologie </a:t>
            </a:r>
            <a:r>
              <a:rPr lang="cs-CZ" b="1" dirty="0">
                <a:solidFill>
                  <a:srgbClr val="000000"/>
                </a:solidFill>
              </a:rPr>
              <a:t>a politické </a:t>
            </a:r>
            <a:r>
              <a:rPr lang="cs-CZ" b="1" dirty="0" smtClean="0">
                <a:solidFill>
                  <a:srgbClr val="000000"/>
                </a:solidFill>
              </a:rPr>
              <a:t>vědy, pojmu </a:t>
            </a:r>
            <a:r>
              <a:rPr lang="cs-CZ" b="1" dirty="0">
                <a:solidFill>
                  <a:srgbClr val="000000"/>
                </a:solidFill>
              </a:rPr>
              <a:t>veřejný prostor politické vědy a teorie </a:t>
            </a:r>
            <a:r>
              <a:rPr lang="cs-CZ" b="1" dirty="0" smtClean="0">
                <a:solidFill>
                  <a:srgbClr val="000000"/>
                </a:solidFill>
              </a:rPr>
              <a:t>komunikace, pojmu </a:t>
            </a:r>
            <a:r>
              <a:rPr lang="cs-CZ" b="1" dirty="0">
                <a:solidFill>
                  <a:srgbClr val="000000"/>
                </a:solidFill>
              </a:rPr>
              <a:t>veřejný </a:t>
            </a:r>
            <a:r>
              <a:rPr lang="cs-CZ" b="1" dirty="0" smtClean="0">
                <a:solidFill>
                  <a:srgbClr val="000000"/>
                </a:solidFill>
              </a:rPr>
              <a:t>sektor </a:t>
            </a:r>
            <a:r>
              <a:rPr lang="cs-CZ" b="1" dirty="0">
                <a:solidFill>
                  <a:srgbClr val="000000"/>
                </a:solidFill>
              </a:rPr>
              <a:t>veřejné </a:t>
            </a:r>
            <a:r>
              <a:rPr lang="cs-CZ" b="1" dirty="0" smtClean="0">
                <a:solidFill>
                  <a:srgbClr val="000000"/>
                </a:solidFill>
              </a:rPr>
              <a:t>finance, </a:t>
            </a:r>
            <a:r>
              <a:rPr lang="cs-CZ" b="1" dirty="0">
                <a:solidFill>
                  <a:srgbClr val="000000"/>
                </a:solidFill>
              </a:rPr>
              <a:t>veřejné statky </a:t>
            </a:r>
            <a:r>
              <a:rPr lang="cs-CZ" b="1" dirty="0" smtClean="0">
                <a:solidFill>
                  <a:srgbClr val="000000"/>
                </a:solidFill>
              </a:rPr>
              <a:t>ekonomie a </a:t>
            </a:r>
            <a:r>
              <a:rPr lang="cs-CZ" b="1" dirty="0">
                <a:solidFill>
                  <a:srgbClr val="000000"/>
                </a:solidFill>
              </a:rPr>
              <a:t>pojmu veřejné právo právní vědy.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>
                <a:solidFill>
                  <a:srgbClr val="000000"/>
                </a:solidFill>
              </a:rPr>
              <a:t>Zastřešujícím pojmem, vyjadřujícím </a:t>
            </a:r>
            <a:r>
              <a:rPr lang="cs-CZ" b="1" dirty="0" smtClean="0">
                <a:solidFill>
                  <a:srgbClr val="000000"/>
                </a:solidFill>
              </a:rPr>
              <a:t>celkový </a:t>
            </a:r>
            <a:r>
              <a:rPr lang="cs-CZ" b="1" dirty="0">
                <a:solidFill>
                  <a:srgbClr val="000000"/>
                </a:solidFill>
              </a:rPr>
              <a:t>rámec poznávacího záběru veřejné politiky, je pojem </a:t>
            </a:r>
            <a:r>
              <a:rPr lang="cs-CZ" b="1" dirty="0" smtClean="0">
                <a:solidFill>
                  <a:srgbClr val="000000"/>
                </a:solidFill>
              </a:rPr>
              <a:t>vládnutí (</a:t>
            </a:r>
            <a:r>
              <a:rPr lang="cs-CZ" b="1" dirty="0" err="1" smtClean="0">
                <a:solidFill>
                  <a:srgbClr val="000000"/>
                </a:solidFill>
              </a:rPr>
              <a:t>governance</a:t>
            </a:r>
            <a:r>
              <a:rPr lang="cs-CZ" b="1" dirty="0" smtClean="0">
                <a:solidFill>
                  <a:srgbClr val="000000"/>
                </a:solidFill>
              </a:rPr>
              <a:t>).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91105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52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Co je veřejná politika?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Veřejná </a:t>
            </a:r>
            <a:r>
              <a:rPr lang="cs-CZ" b="1" dirty="0">
                <a:solidFill>
                  <a:srgbClr val="000000"/>
                </a:solidFill>
              </a:rPr>
              <a:t>politika (jako vědní disciplína) propracovává a aplikuje výkladové rámce sociologie, ekonomie, politických věd, práva, teorie řízení a dalších oborů k analýze a prognóze procesů formování a uplatňování veřejných zájmů vážících se na řešení diferencovaných sociálních problémů. Věnuje se přitom institucionálnímu zprostředkování těchto procesů veřejným, občanským a do jisté míry i komerčním sektorem v poloze, která je využitelná politickou praxí</a:t>
            </a:r>
            <a:r>
              <a:rPr lang="cs-CZ" b="1" dirty="0" smtClean="0">
                <a:solidFill>
                  <a:srgbClr val="000000"/>
                </a:solidFill>
              </a:rPr>
              <a:t>.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698968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15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Veřejná politika nebo sociální politika?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Dimenze práv: občanská – politická - sociální</a:t>
            </a: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Oblasti zájmu studia sociální politiky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Chudoba a sociální vyloučení - Sociální zabezpečení a pojištění – Rodinná politika – Zdravotnictví – Vzdělání + kultura - Bytová politika – Veřejná doprava – Zaměstnanost + APZ – Hospodářská politika + </a:t>
            </a:r>
            <a:r>
              <a:rPr lang="cs-CZ" b="1" dirty="0" err="1" smtClean="0">
                <a:solidFill>
                  <a:srgbClr val="000000"/>
                </a:solidFill>
              </a:rPr>
              <a:t>VaVaI</a:t>
            </a:r>
            <a:r>
              <a:rPr lang="cs-CZ" b="1" dirty="0" smtClean="0">
                <a:solidFill>
                  <a:srgbClr val="000000"/>
                </a:solidFill>
              </a:rPr>
              <a:t>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948846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61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Praxe veřejné politiky a rodinná politika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1800" b="1" dirty="0">
                <a:solidFill>
                  <a:srgbClr val="000000"/>
                </a:solidFill>
              </a:rPr>
              <a:t>Poslání veřejných politik v životě společnosti je možno rozumět jako úsilí řešit sociální problémy a uspokojovat tím veřejné zájmy.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1800" b="1" dirty="0">
                <a:solidFill>
                  <a:srgbClr val="000000"/>
                </a:solidFill>
              </a:rPr>
              <a:t>Například rodinná politika reaguje na sociální problémy, dané výskytem dysfunkcí či projevy rozpadu rodin v situaci, kdy společnost formuluje dobré fungování rodin jako veřejný zájem.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1800" b="1" dirty="0">
                <a:solidFill>
                  <a:srgbClr val="000000"/>
                </a:solidFill>
              </a:rPr>
              <a:t>Významná rozlišení veřejné politiky jako sociální </a:t>
            </a:r>
            <a:r>
              <a:rPr lang="cs-CZ" sz="1800" b="1" dirty="0" smtClean="0">
                <a:solidFill>
                  <a:srgbClr val="000000"/>
                </a:solidFill>
              </a:rPr>
              <a:t>praxe:</a:t>
            </a:r>
            <a:endParaRPr lang="cs-CZ" sz="1800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1800" b="1" dirty="0" smtClean="0">
                <a:solidFill>
                  <a:srgbClr val="000000"/>
                </a:solidFill>
              </a:rPr>
              <a:t>Aktivní </a:t>
            </a:r>
            <a:r>
              <a:rPr lang="cs-CZ" sz="1800" b="1" dirty="0">
                <a:solidFill>
                  <a:srgbClr val="000000"/>
                </a:solidFill>
              </a:rPr>
              <a:t>versus reaktivní (předmanželské poradny vs. náhradní rodinná péče)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1800" b="1" dirty="0" smtClean="0">
                <a:solidFill>
                  <a:srgbClr val="000000"/>
                </a:solidFill>
              </a:rPr>
              <a:t>Podle </a:t>
            </a:r>
            <a:r>
              <a:rPr lang="cs-CZ" sz="1800" b="1" dirty="0">
                <a:solidFill>
                  <a:srgbClr val="000000"/>
                </a:solidFill>
              </a:rPr>
              <a:t>uplatňovaných regulačních principů či nástrojů (rodinné právo, dětské přídavky, předškolní zařízení, výchova k rodičovství)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1800" b="1" dirty="0" smtClean="0">
                <a:solidFill>
                  <a:srgbClr val="000000"/>
                </a:solidFill>
              </a:rPr>
              <a:t>Globální/EU/národní/lokální </a:t>
            </a:r>
            <a:r>
              <a:rPr lang="cs-CZ" sz="1800" b="1" dirty="0">
                <a:solidFill>
                  <a:srgbClr val="000000"/>
                </a:solidFill>
              </a:rPr>
              <a:t>(rodinná politika se realizuje především na národní úrovni, někdy i a na úrovni kraje či obce)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1800" b="1" dirty="0" smtClean="0">
                <a:solidFill>
                  <a:srgbClr val="000000"/>
                </a:solidFill>
              </a:rPr>
              <a:t>Podle </a:t>
            </a:r>
            <a:r>
              <a:rPr lang="cs-CZ" sz="1800" b="1" dirty="0">
                <a:solidFill>
                  <a:srgbClr val="000000"/>
                </a:solidFill>
              </a:rPr>
              <a:t>zúčastněných aktérů (ministerstva, organizace občanského sektoru poskytující služby, církve, školy, policie, soudy, samotní členové rodin)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1800" b="1" dirty="0" smtClean="0">
                <a:solidFill>
                  <a:srgbClr val="000000"/>
                </a:solidFill>
              </a:rPr>
              <a:t>Podle </a:t>
            </a:r>
            <a:r>
              <a:rPr lang="cs-CZ" sz="1800" b="1" dirty="0">
                <a:solidFill>
                  <a:srgbClr val="000000"/>
                </a:solidFill>
              </a:rPr>
              <a:t>věcného zaměření (budoucí rodiny, rodiny s nezaopatřenými dětmi, rodiny s handicapovaným členem, neúplné rodiny)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076705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3416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Aktéři veřejné politiky (</a:t>
            </a:r>
            <a:r>
              <a:rPr lang="cs-CZ" b="1" dirty="0" err="1" smtClean="0">
                <a:solidFill>
                  <a:srgbClr val="000000"/>
                </a:solidFill>
              </a:rPr>
              <a:t>stakeholders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Instituce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Jednotlivci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Klienti, implementační pracovníci, manažeři programů, instituce veřejné politiky, sponzoři, politici, komunity, státní  a veřejná správa.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867850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230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4800" b="1" dirty="0" smtClean="0">
                <a:solidFill>
                  <a:srgbClr val="000000"/>
                </a:solidFill>
              </a:rPr>
              <a:t>DĚKUJI ZA POZORNOST</a:t>
            </a:r>
            <a:endParaRPr lang="cs-CZ" sz="4800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18915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454</Words>
  <Application>Microsoft Office PowerPoint</Application>
  <PresentationFormat>Předvádění na obrazovce (4:3)</PresentationFormat>
  <Paragraphs>65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Horňáček</dc:creator>
  <cp:lastModifiedBy>Josef Horňáček</cp:lastModifiedBy>
  <cp:revision>5</cp:revision>
  <dcterms:created xsi:type="dcterms:W3CDTF">2013-03-07T12:24:48Z</dcterms:created>
  <dcterms:modified xsi:type="dcterms:W3CDTF">2013-03-07T14:47:17Z</dcterms:modified>
</cp:coreProperties>
</file>