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2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3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6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3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4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1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1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4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5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1E0BA-876B-4142-A51F-3520F083C2BF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2D861-CBB6-437B-B833-3A901CDD5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o.org/dyn/normlex/en/f?p=1000:11200:0::NO:11200:P11200_COUNTRY_ID:102723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Veřejná politika na nadnárodní úrovni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VPL160 Odborná praxe pro  veřejnou správu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3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332656"/>
            <a:ext cx="849694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u="sng" dirty="0" smtClean="0"/>
              <a:t>EU po Lisabonské smlouvě</a:t>
            </a:r>
          </a:p>
          <a:p>
            <a:r>
              <a:rPr lang="cs-CZ" dirty="0" err="1" smtClean="0"/>
              <a:t>Syllová</a:t>
            </a:r>
            <a:r>
              <a:rPr lang="cs-CZ" dirty="0" smtClean="0"/>
              <a:t>, J., </a:t>
            </a:r>
            <a:r>
              <a:rPr lang="cs-CZ" dirty="0" err="1" smtClean="0"/>
              <a:t>Pítrová</a:t>
            </a:r>
            <a:r>
              <a:rPr lang="cs-CZ" dirty="0" smtClean="0"/>
              <a:t>, L., Paldusová, H. a kol. (2010) Lisabonská smlouva. Komentář. Praha: </a:t>
            </a:r>
            <a:r>
              <a:rPr lang="cs-CZ" dirty="0" err="1" smtClean="0"/>
              <a:t>C.H.Beck</a:t>
            </a:r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/>
              <a:t>Čtyři svobody: volný pohyb zboží, osob, informací a kapitálu (Smlouva o Evropské Unii).</a:t>
            </a:r>
          </a:p>
          <a:p>
            <a:endParaRPr lang="cs-CZ" sz="2400" dirty="0"/>
          </a:p>
          <a:p>
            <a:r>
              <a:rPr lang="cs-CZ" sz="2400" dirty="0" smtClean="0"/>
              <a:t>Listina základních práv Evropské unie</a:t>
            </a:r>
          </a:p>
          <a:p>
            <a:endParaRPr lang="cs-CZ" sz="2400" dirty="0"/>
          </a:p>
          <a:p>
            <a:r>
              <a:rPr lang="cs-CZ" sz="2400" dirty="0" smtClean="0"/>
              <a:t>Důstojnost - právo na život, nedotknutelnost, zákaz nucené práce</a:t>
            </a:r>
          </a:p>
          <a:p>
            <a:r>
              <a:rPr lang="cs-CZ" sz="2400" dirty="0" smtClean="0"/>
              <a:t>Svobody - soukromí, rodinný život, ochrana osobních údajů, svoboda svědomí, právo na vzdělání, volba povolání, podnikání…</a:t>
            </a:r>
          </a:p>
          <a:p>
            <a:r>
              <a:rPr lang="cs-CZ" sz="2400" dirty="0" smtClean="0"/>
              <a:t>Rovnost - před zákonem, zákaz diskriminace, začlenění OZP </a:t>
            </a:r>
          </a:p>
          <a:p>
            <a:r>
              <a:rPr lang="cs-CZ" sz="2400" dirty="0" smtClean="0"/>
              <a:t>Solidarita – sociální práva, pracovní podmínky, sociální zabezpečení </a:t>
            </a:r>
          </a:p>
          <a:p>
            <a:r>
              <a:rPr lang="cs-CZ" sz="2400" dirty="0" smtClean="0"/>
              <a:t>Občanská práva – právo volební, petiční, přístup k dokumentům</a:t>
            </a:r>
          </a:p>
          <a:p>
            <a:r>
              <a:rPr lang="cs-CZ" sz="2400" dirty="0" smtClean="0"/>
              <a:t>Soudnictví – spravedlivý proces, obhajoba, presumpce neviny</a:t>
            </a:r>
          </a:p>
          <a:p>
            <a:r>
              <a:rPr lang="cs-CZ" sz="2400" dirty="0" smtClean="0"/>
              <a:t>Obecná ustanovení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25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260648"/>
            <a:ext cx="849694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u="sng" dirty="0" smtClean="0"/>
              <a:t>EU po Lisabonské smlouvě</a:t>
            </a:r>
          </a:p>
          <a:p>
            <a:pPr lvl="0"/>
            <a:endParaRPr lang="cs-CZ" sz="2800" dirty="0">
              <a:solidFill>
                <a:prstClr val="black"/>
              </a:solidFill>
            </a:endParaRPr>
          </a:p>
          <a:p>
            <a:pPr lvl="0"/>
            <a:r>
              <a:rPr lang="cs-CZ" sz="2800" dirty="0" smtClean="0">
                <a:solidFill>
                  <a:prstClr val="black"/>
                </a:solidFill>
              </a:rPr>
              <a:t>Východiska </a:t>
            </a:r>
            <a:r>
              <a:rPr lang="cs-CZ" sz="2800" dirty="0">
                <a:solidFill>
                  <a:prstClr val="black"/>
                </a:solidFill>
              </a:rPr>
              <a:t>veřejné politiky na národní úrovni</a:t>
            </a:r>
          </a:p>
          <a:p>
            <a:pPr lvl="0"/>
            <a:endParaRPr lang="cs-CZ" sz="2800" dirty="0">
              <a:solidFill>
                <a:prstClr val="black"/>
              </a:solidFill>
            </a:endParaRP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Zákaz diskriminace (Část II. Smlouvy)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Volný pohyb osob, služeb a kapitálu (Část III., Hlava IV Smlouvy)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Bezpečnost a justice (Část III., Hlava V Smlouvy)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Doprava (Část III., Hlava VI. Smlouvy)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Hospodářská soutěž, daně (Část III., Hlava VII. Smlouvy)</a:t>
            </a:r>
          </a:p>
          <a:p>
            <a:pPr lvl="0"/>
            <a:endParaRPr lang="cs-CZ" sz="2400" dirty="0">
              <a:solidFill>
                <a:prstClr val="black"/>
              </a:solidFill>
            </a:endParaRP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Hlava IX – XXIV: zaměstnanost, sociální politika, ESF, vzdělávání, kultura, zdravotnictví, soudržnost, výzkum a vývoj, životní prostředí, cestovní ruch, průmysl, energetika, průmysl…  </a:t>
            </a:r>
          </a:p>
        </p:txBody>
      </p:sp>
    </p:spTree>
    <p:extLst>
      <p:ext uri="{BB962C8B-B14F-4D97-AF65-F5344CB8AC3E}">
        <p14:creationId xmlns:p14="http://schemas.microsoft.com/office/powerpoint/2010/main" val="30479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0648"/>
            <a:ext cx="856895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u="sng" dirty="0" smtClean="0"/>
              <a:t>EU po Lisabonské smlouvě</a:t>
            </a:r>
          </a:p>
          <a:p>
            <a:endParaRPr lang="cs-CZ" sz="2000" dirty="0" smtClean="0"/>
          </a:p>
          <a:p>
            <a:r>
              <a:rPr lang="cs-CZ" sz="2000" b="1" dirty="0" smtClean="0"/>
              <a:t>Orgány EU: </a:t>
            </a:r>
          </a:p>
          <a:p>
            <a:r>
              <a:rPr lang="cs-CZ" sz="2000" b="1" dirty="0" smtClean="0"/>
              <a:t>Evropský parlament </a:t>
            </a:r>
            <a:r>
              <a:rPr lang="cs-CZ" sz="2000" dirty="0" smtClean="0"/>
              <a:t>– Volení poslanci. Iniciuje předkládání vhodných návrhů, schvaluje směrnice EU, ale nemá přímou legislativní funkci. </a:t>
            </a:r>
          </a:p>
          <a:p>
            <a:r>
              <a:rPr lang="cs-CZ" sz="2000" b="1" dirty="0" smtClean="0"/>
              <a:t>Evropská rada </a:t>
            </a:r>
            <a:r>
              <a:rPr lang="cs-CZ" sz="2000" dirty="0" smtClean="0"/>
              <a:t>–  Předsedové vlád a hlavy států, předseda Komise a předseda Rady. Orgán vytvářející konsenzus, nemá legislativní funkci. Rozhoduje zpravidla kvalifikovanou většinou (55% členů zastupujících 65% obyvatel). </a:t>
            </a:r>
          </a:p>
          <a:p>
            <a:r>
              <a:rPr lang="cs-CZ" sz="2000" b="1" dirty="0" smtClean="0"/>
              <a:t>Rada</a:t>
            </a:r>
            <a:r>
              <a:rPr lang="cs-CZ" sz="2000" dirty="0" smtClean="0"/>
              <a:t> (dříve Rada ministrů) – Rada resortních reprezentantů jednotlivých zemí, složení je pokaždé jiné s ohledem na projednávanou agendu. Ta je připravována Výborem stálých zástupců COREPER. </a:t>
            </a:r>
          </a:p>
          <a:p>
            <a:r>
              <a:rPr lang="cs-CZ" sz="2000" b="1" dirty="0" smtClean="0"/>
              <a:t>Komise</a:t>
            </a:r>
            <a:r>
              <a:rPr lang="cs-CZ" sz="2000" dirty="0" smtClean="0"/>
              <a:t> – Členové komise vybíráni ze zástupců členských zemí, ale mají být nezávislí. Předkládá legislativu EU ke schválení EP. Vykonává pravomoci v přenesené působnosti národních států. Komise je odpovědná EP.</a:t>
            </a:r>
          </a:p>
          <a:p>
            <a:endParaRPr lang="cs-CZ" sz="2000" dirty="0" smtClean="0"/>
          </a:p>
          <a:p>
            <a:r>
              <a:rPr lang="cs-CZ" sz="2000" dirty="0" smtClean="0"/>
              <a:t>Soudní dvůr Evropské unie</a:t>
            </a:r>
          </a:p>
          <a:p>
            <a:r>
              <a:rPr lang="cs-CZ" sz="2000" dirty="0" smtClean="0"/>
              <a:t>Evropská centrální banka</a:t>
            </a:r>
          </a:p>
          <a:p>
            <a:r>
              <a:rPr lang="cs-CZ" sz="2000" dirty="0" smtClean="0"/>
              <a:t>Účetní dvůr</a:t>
            </a:r>
          </a:p>
          <a:p>
            <a:endParaRPr lang="cs-CZ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1459957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0648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u="sng" dirty="0">
                <a:solidFill>
                  <a:prstClr val="black"/>
                </a:solidFill>
              </a:rPr>
              <a:t>EU po Lisabonské </a:t>
            </a:r>
            <a:r>
              <a:rPr lang="cs-CZ" sz="2800" u="sng" dirty="0" smtClean="0">
                <a:solidFill>
                  <a:prstClr val="black"/>
                </a:solidFill>
              </a:rPr>
              <a:t>smlouvě</a:t>
            </a:r>
          </a:p>
          <a:p>
            <a:pPr lvl="0"/>
            <a:endParaRPr lang="cs-CZ" sz="2800" u="sng" dirty="0">
              <a:solidFill>
                <a:prstClr val="black"/>
              </a:solidFill>
            </a:endParaRPr>
          </a:p>
          <a:p>
            <a:pPr lvl="0"/>
            <a:r>
              <a:rPr lang="cs-CZ" sz="2000" dirty="0" smtClean="0">
                <a:solidFill>
                  <a:prstClr val="black"/>
                </a:solidFill>
              </a:rPr>
              <a:t>Protokoly ke Smlouvě</a:t>
            </a:r>
          </a:p>
          <a:p>
            <a:pPr lvl="0"/>
            <a:endParaRPr lang="cs-CZ" sz="2000" dirty="0">
              <a:solidFill>
                <a:prstClr val="black"/>
              </a:solidFill>
            </a:endParaRPr>
          </a:p>
          <a:p>
            <a:pPr lvl="0"/>
            <a:r>
              <a:rPr lang="cs-CZ" sz="2000" dirty="0" smtClean="0">
                <a:solidFill>
                  <a:prstClr val="black"/>
                </a:solidFill>
              </a:rPr>
              <a:t>Protokol 2 o používání zásad subsidiarity a proporcionality</a:t>
            </a:r>
          </a:p>
          <a:p>
            <a:pPr lvl="0"/>
            <a:r>
              <a:rPr lang="cs-CZ" sz="2000" dirty="0" smtClean="0">
                <a:solidFill>
                  <a:prstClr val="black"/>
                </a:solidFill>
              </a:rPr>
              <a:t>Protokol 8 o přistoupení Unie k Evropské úmluvě o ochraně lidských práv a základních svobod.</a:t>
            </a:r>
          </a:p>
          <a:p>
            <a:pPr lvl="0"/>
            <a:r>
              <a:rPr lang="cs-CZ" sz="2000" dirty="0" smtClean="0">
                <a:solidFill>
                  <a:prstClr val="black"/>
                </a:solidFill>
              </a:rPr>
              <a:t>Protokol 19 o schengenském </a:t>
            </a:r>
            <a:r>
              <a:rPr lang="cs-CZ" sz="2000" dirty="0" err="1" smtClean="0">
                <a:solidFill>
                  <a:prstClr val="black"/>
                </a:solidFill>
              </a:rPr>
              <a:t>acquis</a:t>
            </a:r>
            <a:r>
              <a:rPr lang="cs-CZ" sz="2000" dirty="0" smtClean="0">
                <a:solidFill>
                  <a:prstClr val="black"/>
                </a:solidFill>
              </a:rPr>
              <a:t> začleněném do rámce Evropské unie.</a:t>
            </a:r>
          </a:p>
          <a:p>
            <a:pPr lvl="0"/>
            <a:r>
              <a:rPr lang="cs-CZ" sz="2000" dirty="0" smtClean="0">
                <a:solidFill>
                  <a:prstClr val="black"/>
                </a:solidFill>
              </a:rPr>
              <a:t>Protokol 25 o výkonu sdílených pravomocí</a:t>
            </a:r>
          </a:p>
          <a:p>
            <a:pPr lvl="0"/>
            <a:r>
              <a:rPr lang="cs-CZ" sz="2000" dirty="0" smtClean="0">
                <a:solidFill>
                  <a:prstClr val="black"/>
                </a:solidFill>
              </a:rPr>
              <a:t>Protokol 26 o službách obecného zájmu</a:t>
            </a:r>
          </a:p>
          <a:p>
            <a:pPr lvl="0"/>
            <a:r>
              <a:rPr lang="cs-CZ" sz="2000" dirty="0" smtClean="0">
                <a:solidFill>
                  <a:prstClr val="black"/>
                </a:solidFill>
              </a:rPr>
              <a:t>Protokol 30 o uplatňování  Listiny základních práv Evropské unie v Polsku a ve Spojeném království.</a:t>
            </a:r>
            <a:endParaRPr lang="cs-CZ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68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856895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u="sng" dirty="0" smtClean="0"/>
              <a:t>ILO Mezinárodní organizace práce</a:t>
            </a:r>
          </a:p>
          <a:p>
            <a:endParaRPr lang="cs-CZ" dirty="0"/>
          </a:p>
          <a:p>
            <a:r>
              <a:rPr lang="en-US" sz="2000" dirty="0" err="1" smtClean="0"/>
              <a:t>Mezinárodní</a:t>
            </a:r>
            <a:r>
              <a:rPr lang="en-US" sz="2000" dirty="0" smtClean="0"/>
              <a:t> </a:t>
            </a:r>
            <a:r>
              <a:rPr lang="en-US" sz="2000" dirty="0" err="1" smtClean="0"/>
              <a:t>organizace</a:t>
            </a:r>
            <a:r>
              <a:rPr lang="en-US" sz="2000" dirty="0" smtClean="0"/>
              <a:t> </a:t>
            </a:r>
            <a:r>
              <a:rPr lang="en-US" sz="2000" dirty="0" err="1" smtClean="0"/>
              <a:t>práce</a:t>
            </a:r>
            <a:r>
              <a:rPr lang="en-US" sz="2000" dirty="0" smtClean="0"/>
              <a:t> (International </a:t>
            </a:r>
            <a:r>
              <a:rPr lang="en-US" sz="2000" dirty="0" err="1" smtClean="0"/>
              <a:t>Labour</a:t>
            </a:r>
            <a:r>
              <a:rPr lang="en-US" sz="2000" dirty="0" smtClean="0"/>
              <a:t> Organization, </a:t>
            </a:r>
            <a:r>
              <a:rPr lang="en-US" sz="2000" dirty="0" err="1" smtClean="0"/>
              <a:t>zkratka</a:t>
            </a:r>
            <a:r>
              <a:rPr lang="en-US" sz="2000" dirty="0" smtClean="0"/>
              <a:t> ILO)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en-US" sz="2000" dirty="0" err="1" smtClean="0"/>
              <a:t>specializovaná</a:t>
            </a:r>
            <a:r>
              <a:rPr lang="en-US" sz="2000" dirty="0" smtClean="0"/>
              <a:t> </a:t>
            </a:r>
            <a:r>
              <a:rPr lang="en-US" sz="2000" dirty="0" err="1" smtClean="0"/>
              <a:t>organizace</a:t>
            </a:r>
            <a:r>
              <a:rPr lang="en-US" sz="2000" dirty="0" smtClean="0"/>
              <a:t> OSN </a:t>
            </a:r>
            <a:r>
              <a:rPr lang="en-US" sz="2000" dirty="0" err="1" smtClean="0"/>
              <a:t>usilující</a:t>
            </a:r>
            <a:r>
              <a:rPr lang="en-US" sz="2000" dirty="0" smtClean="0"/>
              <a:t> o </a:t>
            </a:r>
            <a:r>
              <a:rPr lang="en-US" sz="2000" dirty="0" err="1" smtClean="0"/>
              <a:t>prosazování</a:t>
            </a:r>
            <a:r>
              <a:rPr lang="en-US" sz="2000" dirty="0" smtClean="0"/>
              <a:t> </a:t>
            </a:r>
            <a:r>
              <a:rPr lang="en-US" sz="2000" dirty="0" err="1" smtClean="0"/>
              <a:t>sociální</a:t>
            </a:r>
            <a:r>
              <a:rPr lang="en-US" sz="2000" dirty="0" smtClean="0"/>
              <a:t> </a:t>
            </a:r>
            <a:r>
              <a:rPr lang="en-US" sz="2000" dirty="0" err="1" smtClean="0"/>
              <a:t>spravedlnosti</a:t>
            </a:r>
            <a:r>
              <a:rPr lang="en-US" sz="2000" dirty="0" smtClean="0"/>
              <a:t> a </a:t>
            </a:r>
            <a:r>
              <a:rPr lang="en-US" sz="2000" dirty="0" err="1" smtClean="0"/>
              <a:t>mezinárodně</a:t>
            </a:r>
            <a:r>
              <a:rPr lang="en-US" sz="2000" dirty="0" smtClean="0"/>
              <a:t> </a:t>
            </a:r>
            <a:r>
              <a:rPr lang="en-US" sz="2000" dirty="0" err="1" smtClean="0"/>
              <a:t>uznávaných</a:t>
            </a:r>
            <a:r>
              <a:rPr lang="en-US" sz="2000" dirty="0" smtClean="0"/>
              <a:t> </a:t>
            </a:r>
            <a:r>
              <a:rPr lang="en-US" sz="2000" dirty="0" err="1" smtClean="0"/>
              <a:t>pracovních</a:t>
            </a:r>
            <a:r>
              <a:rPr lang="en-US" sz="2000" dirty="0" smtClean="0"/>
              <a:t> </a:t>
            </a:r>
            <a:r>
              <a:rPr lang="en-US" sz="2000" dirty="0" err="1" smtClean="0"/>
              <a:t>práv</a:t>
            </a:r>
            <a:r>
              <a:rPr lang="en-US" sz="2000" dirty="0" smtClean="0"/>
              <a:t>. 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Od r. </a:t>
            </a:r>
            <a:r>
              <a:rPr lang="en-US" sz="2000" dirty="0" smtClean="0"/>
              <a:t>1946 je </a:t>
            </a:r>
            <a:r>
              <a:rPr lang="en-US" sz="2000" dirty="0" err="1" smtClean="0"/>
              <a:t>specializovanou</a:t>
            </a:r>
            <a:r>
              <a:rPr lang="en-US" sz="2000" dirty="0" smtClean="0"/>
              <a:t> </a:t>
            </a:r>
            <a:r>
              <a:rPr lang="en-US" sz="2000" dirty="0" err="1" smtClean="0"/>
              <a:t>organizací</a:t>
            </a:r>
            <a:r>
              <a:rPr lang="en-US" sz="2000" dirty="0" smtClean="0"/>
              <a:t> OSN se </a:t>
            </a:r>
            <a:r>
              <a:rPr lang="en-US" sz="2000" dirty="0" err="1" smtClean="0"/>
              <a:t>sídlem</a:t>
            </a:r>
            <a:r>
              <a:rPr lang="en-US" sz="2000" dirty="0" smtClean="0"/>
              <a:t> v </a:t>
            </a:r>
            <a:r>
              <a:rPr lang="en-US" sz="2000" dirty="0" err="1" smtClean="0"/>
              <a:t>Ženevě</a:t>
            </a:r>
            <a:endParaRPr lang="cs-CZ" sz="2000" dirty="0" smtClean="0"/>
          </a:p>
          <a:p>
            <a:pPr marL="342900" indent="-342900">
              <a:buFontTx/>
              <a:buChar char="-"/>
            </a:pPr>
            <a:endParaRPr lang="cs-CZ" sz="2000" dirty="0"/>
          </a:p>
          <a:p>
            <a:r>
              <a:rPr lang="cs-CZ" sz="2000" dirty="0" smtClean="0"/>
              <a:t>Úmluvy ratifikované ČR na: </a:t>
            </a:r>
            <a:r>
              <a:rPr lang="cs-CZ" sz="2000" dirty="0" smtClean="0">
                <a:hlinkClick r:id="rId2"/>
              </a:rPr>
              <a:t>http://www.ilo.org/dyn/normlex/en/f?p=1000:11200:0::NO:11200:P11200_COUNTRY_ID:102723</a:t>
            </a:r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6000" b="1" dirty="0" smtClean="0"/>
              <a:t> DĚKUJI  ZA  POZORNOST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4189626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507</Words>
  <Application>Microsoft Office PowerPoint</Application>
  <PresentationFormat>Předvádění na obrazovce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Veřejná politika na nadnárodní úrovni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politika na nadnárodní úrovni</dc:title>
  <dc:creator>Josef Horňáček</dc:creator>
  <cp:lastModifiedBy>Josef Horňáček</cp:lastModifiedBy>
  <cp:revision>11</cp:revision>
  <dcterms:created xsi:type="dcterms:W3CDTF">2013-04-08T10:57:25Z</dcterms:created>
  <dcterms:modified xsi:type="dcterms:W3CDTF">2013-04-08T12:42:30Z</dcterms:modified>
</cp:coreProperties>
</file>