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3" r:id="rId7"/>
    <p:sldId id="264" r:id="rId8"/>
    <p:sldId id="260" r:id="rId9"/>
    <p:sldId id="270" r:id="rId10"/>
    <p:sldId id="271" r:id="rId11"/>
    <p:sldId id="272" r:id="rId12"/>
    <p:sldId id="261" r:id="rId13"/>
    <p:sldId id="262" r:id="rId14"/>
    <p:sldId id="266" r:id="rId15"/>
    <p:sldId id="269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39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93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9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6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7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006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8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7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1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7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601A8A0-FC97-4108-9E4D-5CFCA6C24D73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8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A8A0-FC97-4108-9E4D-5CFCA6C24D73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1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01A8A0-FC97-4108-9E4D-5CFCA6C24D73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4555E5E-C866-49CF-9235-4F5904B7AAD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56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r.org/syria/bashar-al-assad/p3769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590216"/>
            <a:ext cx="10058400" cy="3566160"/>
          </a:xfrm>
        </p:spPr>
        <p:txBody>
          <a:bodyPr/>
          <a:lstStyle/>
          <a:p>
            <a:pPr algn="r"/>
            <a:r>
              <a:rPr lang="cs-CZ" b="1" dirty="0" smtClean="0"/>
              <a:t>Válka v Sýrii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56376"/>
            <a:ext cx="10058400" cy="11430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cs-CZ" dirty="0" smtClean="0"/>
              <a:t>Tomáš Kaválek</a:t>
            </a:r>
          </a:p>
          <a:p>
            <a:pPr algn="r"/>
            <a:r>
              <a:rPr lang="cs-CZ" dirty="0" smtClean="0"/>
              <a:t>BSS 191 Soudobé ozbrojené konflikty</a:t>
            </a:r>
          </a:p>
          <a:p>
            <a:pPr algn="r"/>
            <a:r>
              <a:rPr lang="cs-CZ" dirty="0" smtClean="0"/>
              <a:t>17. 5. 2016</a:t>
            </a:r>
            <a:endParaRPr lang="en-US" dirty="0"/>
          </a:p>
        </p:txBody>
      </p:sp>
      <p:pic>
        <p:nvPicPr>
          <p:cNvPr id="5122" name="Picture 2" descr="https://upload.wikimedia.org/wikipedia/commons/a/a2/Azaz,_Syr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28187"/>
            <a:ext cx="5053908" cy="334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lzamaalouf.com/wp-content/uploads/2015/07/ass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578" y="128187"/>
            <a:ext cx="3256629" cy="35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3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368" y="3858744"/>
            <a:ext cx="10058400" cy="1450757"/>
          </a:xfrm>
        </p:spPr>
        <p:txBody>
          <a:bodyPr>
            <a:normAutofit fontScale="90000"/>
          </a:bodyPr>
          <a:lstStyle/>
          <a:p>
            <a:pPr fontAlgn="base"/>
            <a:r>
              <a:rPr lang="cs-CZ" b="1" dirty="0" err="1" smtClean="0"/>
              <a:t>Council</a:t>
            </a:r>
            <a:r>
              <a:rPr lang="cs-CZ" b="1" dirty="0" smtClean="0"/>
              <a:t> on </a:t>
            </a:r>
            <a:r>
              <a:rPr lang="cs-CZ" b="1" dirty="0" err="1" smtClean="0"/>
              <a:t>Foreign</a:t>
            </a:r>
            <a:r>
              <a:rPr lang="cs-CZ" b="1" dirty="0" smtClean="0"/>
              <a:t> Relations, 1. 4. 2016, „</a:t>
            </a:r>
            <a:r>
              <a:rPr lang="en-US" b="1" dirty="0"/>
              <a:t>Who Is Bashar </a:t>
            </a:r>
            <a:r>
              <a:rPr lang="en-US" b="1" dirty="0" smtClean="0"/>
              <a:t>al-Assad?</a:t>
            </a:r>
            <a:r>
              <a:rPr lang="cs-CZ" b="1" dirty="0" smtClean="0"/>
              <a:t> </a:t>
            </a:r>
            <a:r>
              <a:rPr lang="en-US" b="1" dirty="0" smtClean="0"/>
              <a:t>Power </a:t>
            </a:r>
            <a:r>
              <a:rPr lang="en-US" b="1" dirty="0"/>
              <a:t>Profile: Bashar </a:t>
            </a:r>
            <a:r>
              <a:rPr lang="en-US" b="1" dirty="0" smtClean="0"/>
              <a:t>al-Assad</a:t>
            </a:r>
            <a:r>
              <a:rPr lang="cs-CZ" b="1" dirty="0"/>
              <a:t>“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www.cfr.org/syria/bashar-al-assad/p37690</a:t>
            </a:r>
            <a:r>
              <a:rPr lang="cs-CZ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http://i.imgur.com/6syMHq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123" y="-11458"/>
            <a:ext cx="8157277" cy="686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1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30" y="205099"/>
            <a:ext cx="10058400" cy="908418"/>
          </a:xfrm>
        </p:spPr>
        <p:txBody>
          <a:bodyPr/>
          <a:lstStyle/>
          <a:p>
            <a:r>
              <a:rPr lang="cs-CZ" dirty="0" smtClean="0"/>
              <a:t>Vybraní aktéři války v Sýrii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91" y="1298803"/>
            <a:ext cx="10388268" cy="474307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4000" dirty="0" smtClean="0"/>
              <a:t> Strana demokratické unie (PYD) a její milice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3600" dirty="0" err="1" smtClean="0"/>
              <a:t>Syrian</a:t>
            </a:r>
            <a:r>
              <a:rPr lang="cs-CZ" sz="3600" dirty="0" smtClean="0"/>
              <a:t> </a:t>
            </a:r>
            <a:r>
              <a:rPr lang="cs-CZ" sz="3600" dirty="0" err="1" smtClean="0"/>
              <a:t>Democratic</a:t>
            </a:r>
            <a:r>
              <a:rPr lang="cs-CZ" sz="3600" dirty="0" smtClean="0"/>
              <a:t> </a:t>
            </a:r>
            <a:r>
              <a:rPr lang="cs-CZ" sz="3600" dirty="0" err="1" smtClean="0"/>
              <a:t>Forces</a:t>
            </a:r>
            <a:r>
              <a:rPr lang="cs-CZ" sz="3600" dirty="0" smtClean="0"/>
              <a:t> (SDF)</a:t>
            </a:r>
            <a:endParaRPr lang="cs-CZ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 smtClean="0"/>
              <a:t> Islámský stát v Iráku a aš-Šámu (ISIS)</a:t>
            </a:r>
            <a:endParaRPr lang="cs-CZ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 smtClean="0"/>
              <a:t> Džabhat an-Nusra</a:t>
            </a:r>
            <a:endParaRPr lang="cs-CZ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 smtClean="0"/>
              <a:t> Džajš al-Fatáh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5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55" y="282011"/>
            <a:ext cx="10058400" cy="698727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Pozice regionálních a globálních hráčů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155" y="1083287"/>
            <a:ext cx="10772828" cy="44543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válka v Sýrii je vysoce </a:t>
            </a:r>
            <a:r>
              <a:rPr lang="cs-CZ" dirty="0" err="1" smtClean="0"/>
              <a:t>transnacionalizovaný</a:t>
            </a:r>
            <a:r>
              <a:rPr lang="cs-CZ" dirty="0" smtClean="0"/>
              <a:t> konflikt, který je součástí širšího regionálního (i globálního) soupeření o vliv na Blízkém východě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u="sng" dirty="0" smtClean="0"/>
              <a:t>pro-</a:t>
            </a:r>
            <a:r>
              <a:rPr lang="cs-CZ" b="1" u="sng" dirty="0" err="1" smtClean="0"/>
              <a:t>asadovský</a:t>
            </a:r>
            <a:r>
              <a:rPr lang="cs-CZ" b="1" u="sng" dirty="0" smtClean="0"/>
              <a:t> tábor: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Rusko (navýšení ruské přítomnosti v září 2015)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Írán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Hizballáh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(Irák)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Syrští Kurdové (PYD/YPG)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u="sng" dirty="0"/>
              <a:t> </a:t>
            </a:r>
            <a:r>
              <a:rPr lang="cs-CZ" b="1" u="sng" dirty="0" smtClean="0"/>
              <a:t>opoziční tábor: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Země Perského zálivu v čele se Saúdskou Arábií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Turecko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Západ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49526" y="2050991"/>
            <a:ext cx="54436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/>
              <a:t>Jaké jsou důvody jednotlivých aktérů pro podporu opozice či režimu?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5055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války v Sýrii v dohledu?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od </a:t>
            </a:r>
            <a:r>
              <a:rPr lang="cs-CZ" dirty="0"/>
              <a:t>soboty 27. února klid zbraní, intenzita násilí se </a:t>
            </a:r>
            <a:r>
              <a:rPr lang="cs-CZ" dirty="0" smtClean="0"/>
              <a:t>sice snížila</a:t>
            </a:r>
            <a:r>
              <a:rPr lang="cs-CZ" dirty="0"/>
              <a:t>, ale obě strany hlásí </a:t>
            </a:r>
            <a:r>
              <a:rPr lang="cs-CZ" dirty="0" smtClean="0"/>
              <a:t>porušování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pokračující boje za účelem obklíčení/dobytí </a:t>
            </a:r>
            <a:r>
              <a:rPr lang="cs-CZ" dirty="0" err="1" smtClean="0"/>
              <a:t>Aleppa</a:t>
            </a:r>
            <a:r>
              <a:rPr lang="cs-CZ" dirty="0" smtClean="0"/>
              <a:t> od zač. roku 2016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Ženeva III jednání od února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situace na bojišti v posledních měsících hraje do karet Asadovu režimu a </a:t>
            </a:r>
            <a:r>
              <a:rPr lang="cs-CZ" dirty="0" smtClean="0"/>
              <a:t>Rusku (a obecně pro-</a:t>
            </a:r>
            <a:r>
              <a:rPr lang="cs-CZ" dirty="0" err="1" smtClean="0"/>
              <a:t>asadovskému</a:t>
            </a:r>
            <a:r>
              <a:rPr lang="cs-CZ" dirty="0" smtClean="0"/>
              <a:t> táboru)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vyčerpanost stran konfliktu a jejich sponzorů?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budoucnost Sýrie? (s Asadem či bez </a:t>
            </a:r>
            <a:r>
              <a:rPr lang="cs-CZ" dirty="0" smtClean="0"/>
              <a:t>něj?, </a:t>
            </a:r>
            <a:r>
              <a:rPr lang="cs-CZ" dirty="0"/>
              <a:t>kooptace opozičních aktérů a naložení se zbytkem?, mezinárodní garance?, návrat uprchlíků?)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192" y="4623275"/>
            <a:ext cx="10058400" cy="840053"/>
          </a:xfrm>
        </p:spPr>
        <p:txBody>
          <a:bodyPr/>
          <a:lstStyle/>
          <a:p>
            <a:pPr algn="ctr"/>
            <a:r>
              <a:rPr lang="cs-CZ" b="1" dirty="0" smtClean="0"/>
              <a:t>Díky za pozornost!</a:t>
            </a:r>
            <a:endParaRPr lang="en-US" b="1" dirty="0"/>
          </a:p>
        </p:txBody>
      </p:sp>
      <p:pic>
        <p:nvPicPr>
          <p:cNvPr id="6146" name="Picture 2" descr="https://img.rt.com/files/opinionpost/40/b2/90/00/assad-syria-isis-ob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233" y="275558"/>
            <a:ext cx="65722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4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Moderní historie Sýrie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Charakteristika Sýrie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Válka v Sýrii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Aktéři války v Sýrii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Pozice regionálních a globálních hráčů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Řešení války v Sýrii?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66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19" y="0"/>
            <a:ext cx="9733660" cy="959692"/>
          </a:xfrm>
        </p:spPr>
        <p:txBody>
          <a:bodyPr/>
          <a:lstStyle/>
          <a:p>
            <a:r>
              <a:rPr lang="cs-CZ" dirty="0" smtClean="0"/>
              <a:t>Moderní historie Sýrie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19" y="959692"/>
            <a:ext cx="10742063" cy="527019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 dirty="0" smtClean="0"/>
              <a:t> 1923-1946 – Francouzský mandát pro Sýrii a Palestinu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1936 – smlouva o nezávislosti, ale FR odešla až v r. 1946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1958-1961 – Syrská arabská republika s Egyptem (pan-arabská vize, pod vedením </a:t>
            </a:r>
            <a:r>
              <a:rPr lang="cs-CZ" sz="2200" dirty="0" err="1" smtClean="0"/>
              <a:t>Násira</a:t>
            </a:r>
            <a:r>
              <a:rPr lang="cs-CZ" sz="22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1956 – pak se SSSR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1970 – puč Háfize Asada (otec Bašára), </a:t>
            </a:r>
            <a:r>
              <a:rPr lang="cs-CZ" sz="2200" dirty="0" err="1" smtClean="0"/>
              <a:t>baasistická</a:t>
            </a:r>
            <a:r>
              <a:rPr lang="cs-CZ" sz="2200" dirty="0" smtClean="0"/>
              <a:t> ideologie: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Autoritativní režim, vláda jedné strany, posilování alavitů, marginalizace sunnitů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Tvrdé potlačování Muslimského bratrstva (předvoj organizované opozice v Sýrii od 70. let)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od r. 2000 – Bašár Asad (vs. bratr Háfize, </a:t>
            </a:r>
            <a:r>
              <a:rPr lang="cs-CZ" sz="2200" dirty="0" err="1" smtClean="0"/>
              <a:t>Rifát</a:t>
            </a:r>
            <a:r>
              <a:rPr lang="cs-CZ" sz="2200" dirty="0" smtClean="0"/>
              <a:t> Asad; starší syn </a:t>
            </a:r>
            <a:r>
              <a:rPr lang="cs-CZ" sz="2200" dirty="0" err="1" smtClean="0"/>
              <a:t>Basel</a:t>
            </a:r>
            <a:r>
              <a:rPr lang="cs-CZ" sz="2200" dirty="0" smtClean="0"/>
              <a:t> Asad)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Naděje na „Damašské jaro“?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Pouze omezené reformy, spíše ekonomická liberalizace, tvrdé potlačování opozice (např. 2004 v Qámišlí)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Snahy o „normalizaci vztahů“ (Izrael, Turecko, Irák po Saddámovi, US?) vs. </a:t>
            </a:r>
            <a:r>
              <a:rPr lang="cs-CZ" sz="2200" dirty="0"/>
              <a:t>i</a:t>
            </a:r>
            <a:r>
              <a:rPr lang="cs-CZ" sz="2200" dirty="0" smtClean="0"/>
              <a:t>rácká dobrodružství po r. 2003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689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19" y="-254570"/>
            <a:ext cx="10058400" cy="1450757"/>
          </a:xfrm>
        </p:spPr>
        <p:txBody>
          <a:bodyPr/>
          <a:lstStyle/>
          <a:p>
            <a:r>
              <a:rPr lang="cs-CZ" dirty="0" smtClean="0"/>
              <a:t>Charakteristika Sýrie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34" y="1341532"/>
            <a:ext cx="4585673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před válkou cca 23 milionů obyvatel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cca 80 % vodní zdrojů = Eufrat (al-</a:t>
            </a:r>
            <a:r>
              <a:rPr lang="cs-CZ" dirty="0" err="1" smtClean="0"/>
              <a:t>Firát</a:t>
            </a:r>
            <a:r>
              <a:rPr lang="cs-CZ" dirty="0" smtClean="0"/>
              <a:t>)</a:t>
            </a:r>
            <a:endParaRPr lang="en-US" dirty="0"/>
          </a:p>
        </p:txBody>
      </p:sp>
      <p:pic>
        <p:nvPicPr>
          <p:cNvPr id="3074" name="Picture 2" descr="https://upload.wikimedia.org/wikipedia/commons/thumb/6/62/Syria_map_of_K%C3%B6ppen_climate_classification.svg/1024px-Syria_map_of_K%C3%B6ppen_climate_classificati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12" y="2525552"/>
            <a:ext cx="3060510" cy="283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1.bp.blogspot.com/-wJWYMiPwdYM/VYmgf_FPn3I/AAAAAAAAD7w/kw41kh1XAfU/s1600/Syria_agland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314" y="2525552"/>
            <a:ext cx="3785110" cy="306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edia.web.britannica.com/eb-media/84/71784-004-CD550C9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73" y="2525552"/>
            <a:ext cx="4270090" cy="36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1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97555"/>
              </p:ext>
            </p:extLst>
          </p:nvPr>
        </p:nvGraphicFramePr>
        <p:xfrm>
          <a:off x="395793" y="606854"/>
          <a:ext cx="4432581" cy="1697055"/>
        </p:xfrm>
        <a:graphic>
          <a:graphicData uri="http://schemas.openxmlformats.org/drawingml/2006/table">
            <a:tbl>
              <a:tblPr/>
              <a:tblGrid>
                <a:gridCol w="1062605"/>
                <a:gridCol w="1062605"/>
                <a:gridCol w="1062605"/>
                <a:gridCol w="1244766"/>
              </a:tblGrid>
              <a:tr h="200786">
                <a:tc gridSpan="4">
                  <a:txBody>
                    <a:bodyPr/>
                    <a:lstStyle/>
                    <a:p>
                      <a:pPr algn="l" fontAlgn="t"/>
                      <a:r>
                        <a:rPr lang="cs-CZ" sz="800" b="1" dirty="0" err="1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Oil</a:t>
                      </a:r>
                      <a:endParaRPr lang="cs-CZ" sz="800" b="1" dirty="0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32159" marR="32159" marT="38591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189B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440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Proved reserves, 2015 (million barrels)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Petroleum and other liquids supply, 2014 (thousand b/d)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Petroleum and other liquids consumption, 2013 (thousand b/d)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38591" marR="38591" marT="19295" marB="19295">
                    <a:lnL>
                      <a:noFill/>
                    </a:lnL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2503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2,500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89B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33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89B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224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89B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38591" marR="38591" marT="19295" marB="19295">
                    <a:lnL>
                      <a:noFill/>
                    </a:lnL>
                    <a:lnB w="7620" cap="flat" cmpd="sng" algn="ctr">
                      <a:solidFill>
                        <a:srgbClr val="189B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83">
                <a:tc gridSpan="4">
                  <a:txBody>
                    <a:bodyPr/>
                    <a:lstStyle/>
                    <a:p>
                      <a:pPr algn="l" fontAlgn="t"/>
                      <a:r>
                        <a:rPr lang="cs-CZ" sz="800" b="1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Natural gas</a:t>
                      </a:r>
                    </a:p>
                  </a:txBody>
                  <a:tcPr marL="32159" marR="32159" marT="38591" marB="38591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189B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440"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Proved reserves, 2015 (billion cubic feet)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Dry natural gas production, 2013 (billion cubic feet)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Dry natural gas consumption, 2013 (billion cubic feet)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8591" marR="38591" marT="19295" marB="19295">
                    <a:lnL>
                      <a:noFill/>
                    </a:lnL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2503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8,500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187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200</a:t>
                      </a:r>
                    </a:p>
                  </a:txBody>
                  <a:tcPr marL="32159" marR="32159" marT="16079" marB="1607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8591" marR="38591" marT="19295" marB="19295">
                    <a:lnL>
                      <a:noFill/>
                    </a:lnL>
                  </a:tcPr>
                </a:tc>
              </a:tr>
            </a:tbl>
          </a:graphicData>
        </a:graphic>
      </p:graphicFrame>
      <p:pic>
        <p:nvPicPr>
          <p:cNvPr id="4" name="Picture 14" descr="http://www.eia.gov/beta/international/analysis_includes/countries_long/Syria/images/petroleum_other_liqui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628"/>
            <a:ext cx="5638206" cy="375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ccun.org/images/2014/February/24%20p/syria_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206" y="1011981"/>
            <a:ext cx="6339346" cy="470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0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gulf2000.columbia.edu/images/maps/Syria_Ethnic_summary_l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93622" cy="688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47447" y="2273182"/>
            <a:ext cx="28115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Arabové sunnité – 59,1 %</a:t>
            </a:r>
          </a:p>
          <a:p>
            <a:r>
              <a:rPr lang="cs-CZ" sz="2400" b="1" dirty="0" smtClean="0"/>
              <a:t>Alavité – 11,8 %</a:t>
            </a:r>
          </a:p>
          <a:p>
            <a:r>
              <a:rPr lang="cs-CZ" sz="2400" b="1" dirty="0" smtClean="0"/>
              <a:t>Křesťané – 9,3 %</a:t>
            </a:r>
          </a:p>
          <a:p>
            <a:r>
              <a:rPr lang="cs-CZ" sz="2400" b="1" dirty="0" smtClean="0"/>
              <a:t>Kurdové 8,9 %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680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gulf2000.columbia.edu/images/maps/Syria_Religion_summary_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66"/>
            <a:ext cx="8330399" cy="686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77428" y="2196269"/>
            <a:ext cx="2973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Sunnité – 71,6 %</a:t>
            </a:r>
          </a:p>
          <a:p>
            <a:r>
              <a:rPr lang="cs-CZ" sz="2800" b="1" dirty="0" smtClean="0"/>
              <a:t>Šíité – 3,2 %</a:t>
            </a:r>
          </a:p>
          <a:p>
            <a:r>
              <a:rPr lang="cs-CZ" sz="2800" b="1" dirty="0" smtClean="0"/>
              <a:t>Křesťané – 11,2 %</a:t>
            </a:r>
          </a:p>
          <a:p>
            <a:r>
              <a:rPr lang="cs-CZ" sz="2800" b="1" dirty="0" smtClean="0"/>
              <a:t>Alavité – 11,3 %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918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83" y="170916"/>
            <a:ext cx="10058400" cy="882781"/>
          </a:xfrm>
        </p:spPr>
        <p:txBody>
          <a:bodyPr/>
          <a:lstStyle/>
          <a:p>
            <a:r>
              <a:rPr lang="cs-CZ" dirty="0" smtClean="0"/>
              <a:t>Válka v Sýrii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40" y="1053697"/>
            <a:ext cx="10242989" cy="507363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 formování protivládních protestů požadujících reformy od začátku března 2011, inspirace dalšími arabskými revolucemi (Tunisko, Egypt, Libye…)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odpověď režimu v podobě rozsáhlých represí, střelby do civilistů – vize rychlého potlačení možné rebelie ze strany bezpečnostního aparátu vs. Reformy (</a:t>
            </a:r>
            <a:r>
              <a:rPr lang="cs-CZ" sz="2400" dirty="0" err="1" smtClean="0"/>
              <a:t>breaking</a:t>
            </a:r>
            <a:r>
              <a:rPr lang="cs-CZ" sz="2400" dirty="0" smtClean="0"/>
              <a:t> point na konci března 2011 – Asadův projev v parlamentu)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eskalace, červenec 2011 – zformování „Svobodné syrské armády“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err="1" smtClean="0"/>
              <a:t>Annanovo</a:t>
            </a:r>
            <a:r>
              <a:rPr lang="cs-CZ" sz="2400" dirty="0" smtClean="0"/>
              <a:t> příměří duben/květen 2012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u="sng" dirty="0"/>
              <a:t> </a:t>
            </a:r>
            <a:r>
              <a:rPr lang="cs-CZ" sz="2400" b="1" u="sng" dirty="0" smtClean="0"/>
              <a:t>postupné štěpení opozičních ozbrojených skupin:</a:t>
            </a:r>
            <a:endParaRPr lang="cs-CZ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Nacionalisté (Arabové sunnité) – FSA…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„umírnění islamisté“ (Islámské fronta od listopadu 2013; Džajš al-Fatáh od r. 2015…)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Radikální islamisté (an-Nusra, ISIS…)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+ politická (exilová) opozice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38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807" y="965517"/>
            <a:ext cx="10058400" cy="46234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během války zahynulo </a:t>
            </a:r>
            <a:r>
              <a:rPr lang="cs-CZ" sz="2800" dirty="0" smtClean="0"/>
              <a:t>přes 250 </a:t>
            </a:r>
            <a:r>
              <a:rPr lang="cs-CZ" sz="2800" dirty="0"/>
              <a:t>tisíc lidí, 13 milionů opustilo domovy (z toho 4 miliony </a:t>
            </a:r>
            <a:r>
              <a:rPr lang="cs-CZ" sz="2800" dirty="0" smtClean="0"/>
              <a:t>opustily Sýrii</a:t>
            </a:r>
            <a:r>
              <a:rPr lang="cs-CZ" sz="28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</a:t>
            </a:r>
            <a:r>
              <a:rPr lang="cs-CZ" sz="2800" b="1" u="sng" dirty="0"/>
              <a:t>lokální vs. regionální vs. globální faktory: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A) lokální (represivní režim opírající se hojně o menšiny - alavité, křesťané vs. arabská sunnitská většina)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B) regionální (Írán vs. Saúdská Arábie a Turecko soupeří o vliv v regionu)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C) globální (Asad je klíčový ruský spojenec na Blízkém východě)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2677</TotalTime>
  <Words>770</Words>
  <Application>Microsoft Office PowerPoint</Application>
  <PresentationFormat>Widescreen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inherit</vt:lpstr>
      <vt:lpstr>Retrospect</vt:lpstr>
      <vt:lpstr>Válka v Sýrii</vt:lpstr>
      <vt:lpstr>Obsah</vt:lpstr>
      <vt:lpstr>Moderní historie Sýrie</vt:lpstr>
      <vt:lpstr>Charakteristika Sýrie</vt:lpstr>
      <vt:lpstr>PowerPoint Presentation</vt:lpstr>
      <vt:lpstr>PowerPoint Presentation</vt:lpstr>
      <vt:lpstr>PowerPoint Presentation</vt:lpstr>
      <vt:lpstr>Válka v Sýrii</vt:lpstr>
      <vt:lpstr>PowerPoint Presentation</vt:lpstr>
      <vt:lpstr>Council on Foreign Relations, 1. 4. 2016, „Who Is Bashar al-Assad? Power Profile: Bashar al-Assad“ http://www.cfr.org/syria/bashar-al-assad/p37690  </vt:lpstr>
      <vt:lpstr>PowerPoint Presentation</vt:lpstr>
      <vt:lpstr>Vybraní aktéři války v Sýrii</vt:lpstr>
      <vt:lpstr>Pozice regionálních a globálních hráčů</vt:lpstr>
      <vt:lpstr>Řešení války v Sýrii v dohledu?</vt:lpstr>
      <vt:lpstr>Díky za pozornost!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Válka v Sýrii</dc:title>
  <dc:creator>Tomáš</dc:creator>
  <cp:lastModifiedBy>Tomáš</cp:lastModifiedBy>
  <cp:revision>19</cp:revision>
  <dcterms:created xsi:type="dcterms:W3CDTF">2016-05-13T15:06:39Z</dcterms:created>
  <dcterms:modified xsi:type="dcterms:W3CDTF">2016-05-15T11:43:55Z</dcterms:modified>
</cp:coreProperties>
</file>