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696" r:id="rId3"/>
    <p:sldMasterId id="2147483720" r:id="rId4"/>
    <p:sldMasterId id="2147483744" r:id="rId5"/>
    <p:sldMasterId id="2147483756" r:id="rId6"/>
    <p:sldMasterId id="2147483768" r:id="rId7"/>
    <p:sldMasterId id="2147483780" r:id="rId8"/>
    <p:sldMasterId id="2147483792" r:id="rId9"/>
    <p:sldMasterId id="2147483816" r:id="rId10"/>
    <p:sldMasterId id="2147483828" r:id="rId11"/>
    <p:sldMasterId id="2147483852" r:id="rId12"/>
  </p:sldMasterIdLst>
  <p:handoutMasterIdLst>
    <p:handoutMasterId r:id="rId39"/>
  </p:handoutMasterIdLst>
  <p:sldIdLst>
    <p:sldId id="256" r:id="rId13"/>
    <p:sldId id="257" r:id="rId14"/>
    <p:sldId id="259" r:id="rId15"/>
    <p:sldId id="260" r:id="rId16"/>
    <p:sldId id="261" r:id="rId17"/>
    <p:sldId id="262" r:id="rId18"/>
    <p:sldId id="264" r:id="rId19"/>
    <p:sldId id="266" r:id="rId20"/>
    <p:sldId id="268" r:id="rId21"/>
    <p:sldId id="270" r:id="rId22"/>
    <p:sldId id="267" r:id="rId23"/>
    <p:sldId id="293" r:id="rId24"/>
    <p:sldId id="294" r:id="rId25"/>
    <p:sldId id="295" r:id="rId26"/>
    <p:sldId id="271" r:id="rId27"/>
    <p:sldId id="272" r:id="rId28"/>
    <p:sldId id="273" r:id="rId29"/>
    <p:sldId id="274" r:id="rId30"/>
    <p:sldId id="285" r:id="rId31"/>
    <p:sldId id="289" r:id="rId32"/>
    <p:sldId id="275" r:id="rId33"/>
    <p:sldId id="277" r:id="rId34"/>
    <p:sldId id="276" r:id="rId35"/>
    <p:sldId id="278" r:id="rId36"/>
    <p:sldId id="280" r:id="rId37"/>
    <p:sldId id="283" r:id="rId38"/>
  </p:sldIdLst>
  <p:sldSz cx="9144000" cy="6858000" type="screen4x3"/>
  <p:notesSz cx="6797675" cy="987425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slide" Target="slides/slide14.xml"/><Relationship Id="rId39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34" Type="http://schemas.openxmlformats.org/officeDocument/2006/relationships/slide" Target="slides/slide22.xml"/><Relationship Id="rId42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33" Type="http://schemas.openxmlformats.org/officeDocument/2006/relationships/slide" Target="slides/slide21.xml"/><Relationship Id="rId38" Type="http://schemas.openxmlformats.org/officeDocument/2006/relationships/slide" Target="slides/slide2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slide" Target="slides/slide1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32" Type="http://schemas.openxmlformats.org/officeDocument/2006/relationships/slide" Target="slides/slide20.xml"/><Relationship Id="rId37" Type="http://schemas.openxmlformats.org/officeDocument/2006/relationships/slide" Target="slides/slide25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slide" Target="slides/slide16.xml"/><Relationship Id="rId36" Type="http://schemas.openxmlformats.org/officeDocument/2006/relationships/slide" Target="slides/slide24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31" Type="http://schemas.openxmlformats.org/officeDocument/2006/relationships/slide" Target="slides/slide1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slide" Target="slides/slide15.xml"/><Relationship Id="rId30" Type="http://schemas.openxmlformats.org/officeDocument/2006/relationships/slide" Target="slides/slide18.xml"/><Relationship Id="rId35" Type="http://schemas.openxmlformats.org/officeDocument/2006/relationships/slide" Target="slides/slide23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39585-F3A1-4E8A-9D86-BADB70E6162F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71612-F177-4507-9BD1-03400FF53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094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1.xml"/><Relationship Id="rId1" Type="http://schemas.openxmlformats.org/officeDocument/2006/relationships/themeOverride" Target="../theme/themeOverride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1.xml"/><Relationship Id="rId1" Type="http://schemas.openxmlformats.org/officeDocument/2006/relationships/themeOverride" Target="../theme/themeOverride2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30. 3. 2016</a:t>
            </a:fld>
            <a:endParaRPr lang="sk-SK" dirty="0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30. 3. 2016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9019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53964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8945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897480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15963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33273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00126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25506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5242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093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30. 3. 2016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12106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4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10FC9-099B-4C80-9D8A-A701E25EACD2}" type="datetimeFigureOut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30. 3. 2016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4F561-C9EE-4106-AFA4-BAE69026F7D9}" type="slidenum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3659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B53AF-F24D-47EF-AE86-130D12A8C43F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F9415-CB26-4D8A-9B61-561E0B062324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11083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9A6F9-6C30-4992-9EF7-E56E017F365E}" type="datetimeFigureOut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30. 3. 2016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75CD7-8F74-44A3-8B8E-68C0E505A504}" type="slidenum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7560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BBC11-0AC1-4E7D-9412-8494FCEB34F7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977D1-A7B8-4A3A-840F-32A0D5DAF568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494428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89DC6-E69A-4150-8D60-B65E1ADAEBE8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B4B3E-057D-43AA-AAD4-0DA8BDC1BA21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123977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0CC7A-597D-4DAA-AAC7-23B08679F6EF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F5F22-9761-4783-9D42-157FCE4F2E41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007815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157E4-1614-4D9E-891C-A7981E46A248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4FE74-B27F-4C4A-85B0-8446925199EE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285701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8E098-7F36-435A-9B82-28E4B67AFB8D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EAE5A-296F-458C-B395-EA184F7A533D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090200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s jedným odstrihnutým a zaobleným roho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Pravouhlý trojuho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Voľná forma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k-SK" noProof="0" dirty="0" smtClean="0"/>
              <a:t>Ak chcete pridať obrázok, kliknite na ikonu</a:t>
            </a:r>
            <a:endParaRPr lang="en-US" noProof="0" dirty="0"/>
          </a:p>
        </p:txBody>
      </p:sp>
      <p:sp>
        <p:nvSpPr>
          <p:cNvPr id="9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80D73-6A90-407F-BE32-8AD7EF816025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962A9-66FA-4FDD-A87B-20F6439ACBFD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754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48C84-3DDC-48F2-A935-D4742F426168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5E2A9-B516-4DD2-AFEB-592F9C60322E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69420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3F936-CECA-47B2-A800-7D454E6F8443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FA9C2-B26B-40D1-A500-8A0C2818CC86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03943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5140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194528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0499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793835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351956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43739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98282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316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996833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317140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3164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30. 3. 2016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30. 3. 2016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9951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70546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1287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46770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88514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335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30. 3. 2016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12747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9053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68528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6857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443520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4941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0195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2918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3668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98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30. 3. 2016</a:t>
            </a:fld>
            <a:endParaRPr lang="sk-SK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70712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363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36384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85423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35117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39500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805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22453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3674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341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30. 3. 2016</a:t>
            </a:fld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85701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65931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96595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59165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96551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13840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4507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491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49395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9572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30. 3. 2016</a:t>
            </a:fld>
            <a:endParaRPr lang="sk-SK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2355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69019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36251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39349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75797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00981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7262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1109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146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866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30. 3. 2016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970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68879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42917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19600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21878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18170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90178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68300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5944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2481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30. 3. 2016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88963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8893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85376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25401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65201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713949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0517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068281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08875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18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30. 3. 2016</a:t>
            </a:fld>
            <a:endParaRPr lang="sk-SK" dirty="0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461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8" name="Zástupný symbol nadpisu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  <a:endParaRPr lang="en-US" smtClean="0"/>
          </a:p>
        </p:txBody>
      </p:sp>
      <p:sp>
        <p:nvSpPr>
          <p:cNvPr id="1029" name="Zástupný symbol textu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smtClean="0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85AB4D-59FB-4112-A125-F6E42D6197A7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3F5D48-27E3-42AF-AA14-A3C53489624B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8947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838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3929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4756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5556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997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0065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30. 3. 2016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8598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2057400"/>
            <a:ext cx="7851648" cy="1828800"/>
          </a:xfrm>
        </p:spPr>
        <p:txBody>
          <a:bodyPr/>
          <a:lstStyle/>
          <a:p>
            <a:pPr algn="ctr"/>
            <a:r>
              <a:rPr lang="sk-SK" dirty="0" smtClean="0">
                <a:solidFill>
                  <a:schemeClr val="bg1"/>
                </a:solidFill>
              </a:rPr>
              <a:t>Základní elementy návrhu výzkumu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89304" y="5105400"/>
            <a:ext cx="7854696" cy="1752600"/>
          </a:xfrm>
        </p:spPr>
        <p:txBody>
          <a:bodyPr/>
          <a:lstStyle/>
          <a:p>
            <a:r>
              <a:rPr lang="sk-SK" dirty="0" smtClean="0">
                <a:solidFill>
                  <a:schemeClr val="bg1"/>
                </a:solidFill>
              </a:rPr>
              <a:t>Peter Spáč</a:t>
            </a:r>
          </a:p>
          <a:p>
            <a:r>
              <a:rPr lang="sk-SK" dirty="0" smtClean="0">
                <a:solidFill>
                  <a:schemeClr val="bg1"/>
                </a:solidFill>
              </a:rPr>
              <a:t>30.3.2016</a:t>
            </a:r>
            <a:endParaRPr lang="sk-SK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Návrh výzkumu - struktura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Typické prvky:</a:t>
            </a:r>
          </a:p>
          <a:p>
            <a:pPr lvl="1"/>
            <a:r>
              <a:rPr lang="sk-SK" dirty="0" smtClean="0"/>
              <a:t>Abstrakt</a:t>
            </a:r>
          </a:p>
          <a:p>
            <a:pPr lvl="1"/>
            <a:r>
              <a:rPr lang="sk-SK" dirty="0" smtClean="0"/>
              <a:t>Téma, cíle, výzkumné otázky</a:t>
            </a:r>
          </a:p>
          <a:p>
            <a:pPr lvl="1"/>
            <a:r>
              <a:rPr lang="sk-SK" dirty="0" smtClean="0"/>
              <a:t>Krátký přehled a shrnutí literatury</a:t>
            </a:r>
          </a:p>
          <a:p>
            <a:pPr lvl="1"/>
            <a:r>
              <a:rPr lang="sk-SK" dirty="0" smtClean="0"/>
              <a:t>Konceptualizace, operacionalizace</a:t>
            </a:r>
          </a:p>
          <a:p>
            <a:pPr lvl="1"/>
            <a:r>
              <a:rPr lang="sk-SK" dirty="0" smtClean="0"/>
              <a:t>Výběr metod</a:t>
            </a:r>
          </a:p>
          <a:p>
            <a:pPr lvl="1"/>
            <a:r>
              <a:rPr lang="sk-SK" dirty="0" smtClean="0"/>
              <a:t>Sběr dat</a:t>
            </a:r>
          </a:p>
          <a:p>
            <a:pPr lvl="1"/>
            <a:r>
              <a:rPr lang="sk-SK" dirty="0" smtClean="0"/>
              <a:t>Analýza dat</a:t>
            </a:r>
          </a:p>
          <a:p>
            <a:pPr lvl="1"/>
            <a:r>
              <a:rPr lang="sk-SK" dirty="0" smtClean="0"/>
              <a:t>Závěry</a:t>
            </a:r>
          </a:p>
          <a:p>
            <a:pPr lvl="1"/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2203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Abstrakt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Není to úvod</a:t>
            </a:r>
            <a:r>
              <a:rPr lang="sk-SK" dirty="0" smtClean="0"/>
              <a:t>, ale krátký souhrn návrhu výzkumu (případně už realizovaného výzkumu)</a:t>
            </a:r>
          </a:p>
          <a:p>
            <a:endParaRPr lang="sk-SK" dirty="0" smtClean="0"/>
          </a:p>
          <a:p>
            <a:r>
              <a:rPr lang="sk-SK" dirty="0" smtClean="0"/>
              <a:t>Typický rozsah 100 – 200 slov</a:t>
            </a:r>
          </a:p>
          <a:p>
            <a:endParaRPr lang="sk-SK" dirty="0" smtClean="0"/>
          </a:p>
          <a:p>
            <a:r>
              <a:rPr lang="sk-SK" dirty="0" smtClean="0"/>
              <a:t>Umění napsat co možná nejvíc na nejmenším možném prostoru</a:t>
            </a:r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5222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Abstrakt 1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  <a:noFill/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/>
              <a:t>Petr </a:t>
            </a:r>
            <a:r>
              <a:rPr lang="en-US" dirty="0" err="1"/>
              <a:t>Kalinič</a:t>
            </a:r>
            <a:r>
              <a:rPr lang="cs-CZ" dirty="0" smtClean="0"/>
              <a:t>, Vladimír </a:t>
            </a:r>
            <a:r>
              <a:rPr lang="cs-CZ" dirty="0" err="1" smtClean="0"/>
              <a:t>Naxera</a:t>
            </a:r>
            <a:r>
              <a:rPr lang="cs-CZ" dirty="0" smtClean="0"/>
              <a:t>, </a:t>
            </a:r>
            <a:r>
              <a:rPr lang="cs-CZ" dirty="0" err="1"/>
              <a:t>Rexter</a:t>
            </a:r>
            <a:r>
              <a:rPr lang="cs-CZ" dirty="0"/>
              <a:t> 02/2011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en-US" sz="3500" b="1" dirty="0"/>
              <a:t>In the past two decades</a:t>
            </a:r>
            <a:r>
              <a:rPr lang="en-US" dirty="0"/>
              <a:t>, Russia has become the stage for a great restoration of geopolitics as an academic discipline as well as a political tool used by a wide variety of actors across the ideological spectrum. A. G. </a:t>
            </a:r>
            <a:r>
              <a:rPr lang="en-US" dirty="0" err="1"/>
              <a:t>Dugin</a:t>
            </a:r>
            <a:r>
              <a:rPr lang="en-US" dirty="0"/>
              <a:t>, a well known Russian radical activist, is one of the most prominent and prolific authors operating in this discourse. </a:t>
            </a:r>
            <a:r>
              <a:rPr lang="en-US" sz="3500" b="1" dirty="0"/>
              <a:t>The aim of this text is to</a:t>
            </a:r>
            <a:r>
              <a:rPr lang="en-US" dirty="0"/>
              <a:t> present </a:t>
            </a:r>
            <a:r>
              <a:rPr lang="en-US" dirty="0" err="1"/>
              <a:t>Dugin’s</a:t>
            </a:r>
            <a:r>
              <a:rPr lang="en-US" dirty="0"/>
              <a:t> intellectual evolution to provide context for his (geo)political theory of </a:t>
            </a:r>
            <a:r>
              <a:rPr lang="en-US" dirty="0" err="1"/>
              <a:t>Eurasianism</a:t>
            </a:r>
            <a:r>
              <a:rPr lang="en-US" dirty="0"/>
              <a:t>, stressing the elements of his thought that connect him with the discourse of the radical right, as well as the basic tenets of his conceptualization of ‚Eurasian‘ space and beyond.</a:t>
            </a:r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3800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Abstrakt 2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17720"/>
          </a:xfrm>
          <a:noFill/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/>
              <a:t>Miroslav Mareš, </a:t>
            </a:r>
            <a:r>
              <a:rPr lang="cs-CZ" dirty="0" err="1"/>
              <a:t>Rexter</a:t>
            </a:r>
            <a:r>
              <a:rPr lang="cs-CZ" dirty="0"/>
              <a:t> 02/2013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 algn="just">
              <a:buNone/>
            </a:pPr>
            <a:r>
              <a:rPr lang="en-US" dirty="0" smtClean="0"/>
              <a:t>This </a:t>
            </a:r>
            <a:r>
              <a:rPr lang="en-US" dirty="0"/>
              <a:t>article </a:t>
            </a:r>
            <a:r>
              <a:rPr lang="en-US" sz="3200" b="1" dirty="0"/>
              <a:t>deals with</a:t>
            </a:r>
            <a:r>
              <a:rPr lang="en-US" dirty="0"/>
              <a:t> the concept of armed opposition in the context of the European Union. </a:t>
            </a:r>
            <a:r>
              <a:rPr lang="en-US" sz="3200" b="1" dirty="0"/>
              <a:t>It characterizes</a:t>
            </a:r>
            <a:r>
              <a:rPr lang="en-US" b="1" dirty="0"/>
              <a:t> </a:t>
            </a:r>
            <a:r>
              <a:rPr lang="en-US" dirty="0"/>
              <a:t>the armed opposition against the EU, identifies its variations, and describes their development in the context of the European integration process and its adversaries. </a:t>
            </a:r>
            <a:r>
              <a:rPr lang="en-US" sz="3200" b="1" dirty="0"/>
              <a:t>It concludes</a:t>
            </a:r>
            <a:r>
              <a:rPr lang="en-US" dirty="0"/>
              <a:t> that a Europe in the process of integration is a challenge for armed groups to impose their influence through armed activities against the EU.</a:t>
            </a:r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9132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Abstrakt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Zahrnutá témata:</a:t>
            </a:r>
          </a:p>
          <a:p>
            <a:pPr lvl="1"/>
            <a:endParaRPr lang="sk-SK" dirty="0" smtClean="0"/>
          </a:p>
          <a:p>
            <a:pPr lvl="1"/>
            <a:r>
              <a:rPr lang="sk-SK" dirty="0" smtClean="0"/>
              <a:t>O čem je výzkum</a:t>
            </a:r>
          </a:p>
          <a:p>
            <a:pPr lvl="1"/>
            <a:r>
              <a:rPr lang="sk-SK" dirty="0" smtClean="0"/>
              <a:t>Čeho chce výzkum dosáhnout</a:t>
            </a:r>
          </a:p>
          <a:p>
            <a:pPr lvl="1"/>
            <a:r>
              <a:rPr lang="sk-SK" dirty="0" smtClean="0"/>
              <a:t>(při hotových výzkumech i co je hlavní zjištění)</a:t>
            </a:r>
          </a:p>
          <a:p>
            <a:endParaRPr lang="sk-SK" dirty="0"/>
          </a:p>
          <a:p>
            <a:r>
              <a:rPr lang="sk-SK" dirty="0" smtClean="0"/>
              <a:t>Abstrakty jsou typicky dostupné pouze k realizovaným výzkumům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6153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Úvod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Uvedení do problematiky</a:t>
            </a:r>
          </a:p>
          <a:p>
            <a:endParaRPr lang="sk-SK" dirty="0" smtClean="0"/>
          </a:p>
          <a:p>
            <a:r>
              <a:rPr lang="sk-SK" dirty="0" smtClean="0"/>
              <a:t>Představení problému, jeho zařazení do širšího okruhu literatury, případné nedostatky literatury</a:t>
            </a:r>
          </a:p>
          <a:p>
            <a:endParaRPr lang="sk-SK" dirty="0" smtClean="0"/>
          </a:p>
          <a:p>
            <a:r>
              <a:rPr lang="sk-SK" dirty="0" smtClean="0"/>
              <a:t>Objasnění </a:t>
            </a:r>
            <a:r>
              <a:rPr lang="sk-SK" b="1" dirty="0" smtClean="0"/>
              <a:t>cíle</a:t>
            </a:r>
            <a:r>
              <a:rPr lang="sk-SK" dirty="0" smtClean="0"/>
              <a:t> a významu problému</a:t>
            </a:r>
          </a:p>
          <a:p>
            <a:endParaRPr lang="sk-SK" dirty="0" smtClean="0"/>
          </a:p>
          <a:p>
            <a:r>
              <a:rPr lang="sk-SK" dirty="0" smtClean="0"/>
              <a:t>Definování </a:t>
            </a:r>
            <a:r>
              <a:rPr lang="sk-SK" b="1" dirty="0" smtClean="0"/>
              <a:t>výzkumné oblasti a tématu</a:t>
            </a:r>
          </a:p>
          <a:p>
            <a:endParaRPr lang="sk-SK" dirty="0" smtClean="0"/>
          </a:p>
          <a:p>
            <a:r>
              <a:rPr lang="sk-SK" dirty="0" smtClean="0"/>
              <a:t>Úvod má být výrazný a poutavý – půda pro další části návrhu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0396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Úvod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Stanovení výzkumných otázek</a:t>
            </a:r>
          </a:p>
          <a:p>
            <a:endParaRPr lang="sk-SK" dirty="0"/>
          </a:p>
          <a:p>
            <a:r>
              <a:rPr lang="sk-SK" dirty="0" smtClean="0"/>
              <a:t>Odůvodnění otázek:</a:t>
            </a:r>
          </a:p>
          <a:p>
            <a:pPr lvl="1"/>
            <a:r>
              <a:rPr lang="sk-SK" dirty="0" smtClean="0"/>
              <a:t>Z jakého důvodu je otázka důležitá</a:t>
            </a:r>
          </a:p>
          <a:p>
            <a:pPr lvl="1"/>
            <a:r>
              <a:rPr lang="sk-SK" dirty="0" smtClean="0"/>
              <a:t>Jaký význam má její zodpovězení</a:t>
            </a:r>
          </a:p>
          <a:p>
            <a:pPr lvl="1"/>
            <a:r>
              <a:rPr lang="sk-SK" dirty="0" smtClean="0"/>
              <a:t>Byla už položena anebo jde o její první aplikaci?</a:t>
            </a:r>
          </a:p>
          <a:p>
            <a:endParaRPr lang="sk-SK" dirty="0"/>
          </a:p>
          <a:p>
            <a:r>
              <a:rPr lang="sk-SK" dirty="0" smtClean="0"/>
              <a:t>Odůvodnění je součástí všech prvků návrhu (problém, otázky, metody, práce s daty)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1540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Krátké shrnutí literatury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fontScale="92500" lnSpcReduction="10000"/>
          </a:bodyPr>
          <a:lstStyle/>
          <a:p>
            <a:r>
              <a:rPr lang="sk-SK" dirty="0" smtClean="0"/>
              <a:t>Při návrhu výzkumu jde o </a:t>
            </a:r>
            <a:r>
              <a:rPr lang="sk-SK" b="1" dirty="0" smtClean="0"/>
              <a:t>krátký</a:t>
            </a:r>
            <a:r>
              <a:rPr lang="sk-SK" dirty="0" smtClean="0"/>
              <a:t> přehled a shrnutí literatury</a:t>
            </a:r>
          </a:p>
          <a:p>
            <a:endParaRPr lang="sk-SK" dirty="0" smtClean="0"/>
          </a:p>
          <a:p>
            <a:r>
              <a:rPr lang="sk-SK" dirty="0" smtClean="0"/>
              <a:t>Zmapování výzkumného pole a uvedení problému do kontextu</a:t>
            </a:r>
          </a:p>
          <a:p>
            <a:endParaRPr lang="sk-SK" dirty="0" smtClean="0"/>
          </a:p>
          <a:p>
            <a:r>
              <a:rPr lang="sk-SK" dirty="0" smtClean="0"/>
              <a:t>Důležitá je </a:t>
            </a:r>
            <a:r>
              <a:rPr lang="sk-SK" b="1" dirty="0" smtClean="0"/>
              <a:t>zaměřenost na problém</a:t>
            </a:r>
            <a:r>
              <a:rPr lang="sk-SK" dirty="0" smtClean="0"/>
              <a:t> a ne snaha uvést všechno, co bylo napsáno o vámi zkoumané oblasti</a:t>
            </a:r>
          </a:p>
          <a:p>
            <a:endParaRPr lang="sk-SK" dirty="0" smtClean="0"/>
          </a:p>
          <a:p>
            <a:r>
              <a:rPr lang="sk-SK" dirty="0" smtClean="0"/>
              <a:t>Význam:</a:t>
            </a:r>
          </a:p>
          <a:p>
            <a:pPr lvl="1"/>
            <a:r>
              <a:rPr lang="cs-CZ" dirty="0" smtClean="0"/>
              <a:t>Základ pro formulaci hypotéz</a:t>
            </a:r>
            <a:r>
              <a:rPr lang="sk-SK" dirty="0" smtClean="0"/>
              <a:t> (pokud s nimi pracujete)</a:t>
            </a:r>
          </a:p>
          <a:p>
            <a:pPr lvl="1"/>
            <a:r>
              <a:rPr lang="sk-SK" dirty="0" smtClean="0"/>
              <a:t>Podložíte svůj výzkum teoretickými argumenty</a:t>
            </a:r>
            <a:endParaRPr lang="sk-SK" dirty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5667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Operacionalizace konceptů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sk-SK" dirty="0" smtClean="0"/>
              <a:t>Převedení konceptů do měřitelné podoby</a:t>
            </a:r>
          </a:p>
          <a:p>
            <a:endParaRPr lang="sk-SK" dirty="0"/>
          </a:p>
          <a:p>
            <a:r>
              <a:rPr lang="sk-SK" dirty="0" smtClean="0"/>
              <a:t>Tato část má prokázat, jak budete s koncepty pracovat ve svém výzkumu:</a:t>
            </a:r>
          </a:p>
          <a:p>
            <a:pPr lvl="1"/>
            <a:endParaRPr lang="sk-SK" dirty="0" smtClean="0"/>
          </a:p>
          <a:p>
            <a:pPr lvl="1"/>
            <a:r>
              <a:rPr lang="sk-SK" dirty="0" smtClean="0"/>
              <a:t>Jejich identifikace v realitě</a:t>
            </a:r>
          </a:p>
          <a:p>
            <a:pPr lvl="1"/>
            <a:endParaRPr lang="sk-SK" dirty="0" smtClean="0"/>
          </a:p>
          <a:p>
            <a:pPr lvl="1"/>
            <a:r>
              <a:rPr lang="sk-SK" dirty="0" smtClean="0"/>
              <a:t>Jejich změření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0312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sz="4400" dirty="0"/>
              <a:t>Konceptualizace a operacionalizace</a:t>
            </a:r>
            <a:endParaRPr lang="cs-CZ" sz="4400" dirty="0" smtClean="0"/>
          </a:p>
        </p:txBody>
      </p:sp>
      <p:sp>
        <p:nvSpPr>
          <p:cNvPr id="21507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075237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sk-SK" dirty="0" smtClean="0"/>
          </a:p>
          <a:p>
            <a:pPr>
              <a:lnSpc>
                <a:spcPct val="90000"/>
              </a:lnSpc>
            </a:pPr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dirty="0" smtClean="0"/>
              <a:t>Konceptualizace </a:t>
            </a:r>
            <a:r>
              <a:rPr lang="sk-SK" dirty="0"/>
              <a:t>– zachycení prvků do pojmových konceptů</a:t>
            </a:r>
          </a:p>
          <a:p>
            <a:pPr>
              <a:lnSpc>
                <a:spcPct val="90000"/>
              </a:lnSpc>
            </a:pPr>
            <a:endParaRPr lang="sk-SK" dirty="0" smtClean="0"/>
          </a:p>
          <a:p>
            <a:pPr>
              <a:lnSpc>
                <a:spcPct val="90000"/>
              </a:lnSpc>
            </a:pPr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dirty="0" smtClean="0"/>
              <a:t>Operacionalizace </a:t>
            </a:r>
            <a:r>
              <a:rPr lang="sk-SK" dirty="0"/>
              <a:t>– převod konceptů do </a:t>
            </a:r>
            <a:r>
              <a:rPr lang="sk-SK" b="1" u="sng" dirty="0"/>
              <a:t>měřitelných</a:t>
            </a:r>
            <a:r>
              <a:rPr lang="sk-SK" dirty="0"/>
              <a:t> pojmů a kategorií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9906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Fáze výzkumné práce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1. Plánovací, přípravná</a:t>
            </a:r>
          </a:p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2. Provedení výzkumu</a:t>
            </a:r>
          </a:p>
          <a:p>
            <a:endParaRPr lang="sk-SK" dirty="0" smtClean="0"/>
          </a:p>
          <a:p>
            <a:endParaRPr lang="sk-SK" dirty="0" smtClean="0"/>
          </a:p>
          <a:p>
            <a:r>
              <a:rPr lang="sk-SK" dirty="0" smtClean="0"/>
              <a:t>3. Zpráva o realizovaném výzkumu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000" dirty="0" smtClean="0"/>
              <a:t>Inteligence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 smtClean="0"/>
              <a:t>Levicový</a:t>
            </a:r>
            <a:r>
              <a:rPr lang="sk-SK" sz="2000" dirty="0" smtClean="0"/>
              <a:t> </a:t>
            </a:r>
            <a:r>
              <a:rPr lang="sk-SK" sz="2000" dirty="0"/>
              <a:t>extremista</a:t>
            </a:r>
          </a:p>
          <a:p>
            <a:pPr>
              <a:lnSpc>
                <a:spcPct val="90000"/>
              </a:lnSpc>
            </a:pPr>
            <a:endParaRPr lang="sk-SK" sz="2000" dirty="0"/>
          </a:p>
          <a:p>
            <a:pPr>
              <a:lnSpc>
                <a:spcPct val="90000"/>
              </a:lnSpc>
            </a:pPr>
            <a:r>
              <a:rPr lang="sk-SK" sz="2000" dirty="0" smtClean="0"/>
              <a:t>Politická</a:t>
            </a:r>
            <a:r>
              <a:rPr lang="cs-CZ" sz="2000" dirty="0" smtClean="0"/>
              <a:t> apatie</a:t>
            </a:r>
            <a:endParaRPr lang="sk-SK" sz="2000" dirty="0"/>
          </a:p>
          <a:p>
            <a:pPr>
              <a:lnSpc>
                <a:spcPct val="90000"/>
              </a:lnSpc>
            </a:pPr>
            <a:endParaRPr lang="sk-SK" sz="2000" dirty="0"/>
          </a:p>
          <a:p>
            <a:pPr>
              <a:lnSpc>
                <a:spcPct val="90000"/>
              </a:lnSpc>
            </a:pPr>
            <a:r>
              <a:rPr lang="sk-SK" sz="2000" dirty="0"/>
              <a:t>Volební úspěch</a:t>
            </a:r>
          </a:p>
          <a:p>
            <a:endParaRPr lang="cs-CZ" sz="2000" dirty="0" smtClean="0"/>
          </a:p>
          <a:p>
            <a:r>
              <a:rPr lang="cs-CZ" sz="2000" dirty="0" smtClean="0"/>
              <a:t>Životní zkušenosti</a:t>
            </a:r>
          </a:p>
          <a:p>
            <a:endParaRPr lang="cs-CZ" sz="2000" dirty="0"/>
          </a:p>
          <a:p>
            <a:r>
              <a:rPr lang="cs-CZ" sz="2000" dirty="0" smtClean="0"/>
              <a:t>Dobrá volební kampaň</a:t>
            </a:r>
          </a:p>
          <a:p>
            <a:endParaRPr lang="cs-CZ" sz="2000" dirty="0"/>
          </a:p>
          <a:p>
            <a:endParaRPr lang="cs-CZ" sz="2000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sz="4800" dirty="0" smtClean="0"/>
              <a:t>Operacionalizace</a:t>
            </a:r>
            <a:endParaRPr lang="cs-CZ" sz="4800" dirty="0" smtClean="0"/>
          </a:p>
        </p:txBody>
      </p:sp>
      <p:pic>
        <p:nvPicPr>
          <p:cNvPr id="8" name="Picture 2" descr="http://www.sproutright.com/blog/wp-content/uploads/2013/09/question-mar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514600"/>
            <a:ext cx="2986762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221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Metody – strategie a rámec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sk-SK" dirty="0" smtClean="0"/>
              <a:t>Propojení mezi teorií a empirií</a:t>
            </a:r>
          </a:p>
          <a:p>
            <a:endParaRPr lang="sk-SK" dirty="0"/>
          </a:p>
          <a:p>
            <a:r>
              <a:rPr lang="sk-SK" dirty="0" smtClean="0"/>
              <a:t>Je potřebné uvést, jaké metody budete ve výzkumu využívat a z jakých důvodů jste tuto volbu provedli</a:t>
            </a:r>
          </a:p>
          <a:p>
            <a:endParaRPr lang="sk-SK" dirty="0"/>
          </a:p>
          <a:p>
            <a:r>
              <a:rPr lang="sk-SK" dirty="0" smtClean="0"/>
              <a:t>Představení, zda půjde o výzkum kvantitativní, kvalitativní anebo kombinující obě logiky (pokud to v návrhu už nezaznělo)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5356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Vzorek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sk-SK" b="1" dirty="0" smtClean="0"/>
              <a:t>Kvantitativní práce:</a:t>
            </a:r>
          </a:p>
          <a:p>
            <a:pPr lvl="1"/>
            <a:r>
              <a:rPr lang="sk-SK" dirty="0" smtClean="0"/>
              <a:t>Velikost vzorku</a:t>
            </a:r>
          </a:p>
          <a:p>
            <a:pPr lvl="1"/>
            <a:r>
              <a:rPr lang="sk-SK" dirty="0" smtClean="0"/>
              <a:t>Způsob výběru</a:t>
            </a:r>
          </a:p>
          <a:p>
            <a:pPr lvl="1"/>
            <a:r>
              <a:rPr lang="sk-SK" dirty="0" smtClean="0"/>
              <a:t>Reprezentativnost</a:t>
            </a:r>
          </a:p>
          <a:p>
            <a:endParaRPr lang="sk-SK" dirty="0"/>
          </a:p>
          <a:p>
            <a:r>
              <a:rPr lang="sk-SK" b="1" dirty="0" smtClean="0"/>
              <a:t>Případové studie (malé N studie):</a:t>
            </a:r>
          </a:p>
          <a:p>
            <a:pPr lvl="1"/>
            <a:r>
              <a:rPr lang="sk-SK" dirty="0" smtClean="0"/>
              <a:t>Konkretizace případů</a:t>
            </a:r>
          </a:p>
          <a:p>
            <a:pPr lvl="1"/>
            <a:r>
              <a:rPr lang="sk-SK" dirty="0" smtClean="0"/>
              <a:t>Odůvodnění daného výběru</a:t>
            </a:r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4763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Sběr dat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lnSpcReduction="10000"/>
          </a:bodyPr>
          <a:lstStyle/>
          <a:p>
            <a:r>
              <a:rPr lang="sk-SK" dirty="0" smtClean="0"/>
              <a:t>Důležitý je přesný a jasný popis</a:t>
            </a:r>
          </a:p>
          <a:p>
            <a:endParaRPr lang="sk-SK" dirty="0" smtClean="0"/>
          </a:p>
          <a:p>
            <a:r>
              <a:rPr lang="sk-SK" dirty="0" smtClean="0"/>
              <a:t>Způsob získávání </a:t>
            </a:r>
            <a:r>
              <a:rPr lang="sk-SK" dirty="0"/>
              <a:t>– </a:t>
            </a:r>
            <a:r>
              <a:rPr lang="sk-SK" dirty="0" smtClean="0"/>
              <a:t>terénní výzkum</a:t>
            </a:r>
            <a:r>
              <a:rPr lang="sk-SK" dirty="0"/>
              <a:t>, elektronické zdroje, </a:t>
            </a:r>
            <a:r>
              <a:rPr lang="sk-SK" dirty="0" smtClean="0"/>
              <a:t>sekundární </a:t>
            </a:r>
            <a:r>
              <a:rPr lang="sk-SK" dirty="0"/>
              <a:t>analýza</a:t>
            </a:r>
          </a:p>
          <a:p>
            <a:endParaRPr lang="sk-SK" dirty="0" smtClean="0"/>
          </a:p>
          <a:p>
            <a:r>
              <a:rPr lang="sk-SK" dirty="0" smtClean="0"/>
              <a:t>Příklady technik:</a:t>
            </a:r>
          </a:p>
          <a:p>
            <a:pPr lvl="1"/>
            <a:r>
              <a:rPr lang="sk-SK" dirty="0" smtClean="0"/>
              <a:t>Dotazník – míra standardizace, strukturovanosti</a:t>
            </a:r>
            <a:endParaRPr lang="sk-SK" dirty="0"/>
          </a:p>
          <a:p>
            <a:pPr lvl="1"/>
            <a:r>
              <a:rPr lang="cs-CZ" dirty="0" smtClean="0"/>
              <a:t>Pozorování</a:t>
            </a:r>
            <a:r>
              <a:rPr lang="sk-SK" dirty="0" smtClean="0"/>
              <a:t> – skryté, otevřené, zúčastněné, nezúčastněné</a:t>
            </a:r>
          </a:p>
          <a:p>
            <a:pPr lvl="1"/>
            <a:r>
              <a:rPr lang="sk-SK" dirty="0" smtClean="0"/>
              <a:t>Analýza dokumentů – jaký typ dokumentů, odkud je budete čerpat (zdroj)</a:t>
            </a:r>
          </a:p>
          <a:p>
            <a:pPr lvl="1"/>
            <a:endParaRPr lang="sk-SK" dirty="0" smtClean="0"/>
          </a:p>
          <a:p>
            <a:pPr lvl="1"/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3333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Analýza dat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sk-SK" dirty="0" smtClean="0"/>
              <a:t>Jako v předešlých bodech platí co možná největší detailnost, jasnost a přesnost</a:t>
            </a:r>
          </a:p>
          <a:p>
            <a:endParaRPr lang="sk-SK" dirty="0"/>
          </a:p>
          <a:p>
            <a:r>
              <a:rPr lang="sk-SK" dirty="0" smtClean="0"/>
              <a:t>Nestačí uvést, že data budou „analyzována“</a:t>
            </a:r>
          </a:p>
          <a:p>
            <a:endParaRPr lang="sk-SK" dirty="0"/>
          </a:p>
          <a:p>
            <a:r>
              <a:rPr lang="sk-SK" dirty="0" smtClean="0"/>
              <a:t>Uvést konkrétní postupy, způsoby, využití softwaru (mapy) a jednotlivých technik (korelace, regrese)</a:t>
            </a:r>
          </a:p>
          <a:p>
            <a:endParaRPr lang="sk-SK" dirty="0"/>
          </a:p>
          <a:p>
            <a:pPr marL="0" indent="0">
              <a:buNone/>
            </a:pPr>
            <a:endParaRPr lang="sk-SK" dirty="0" smtClean="0"/>
          </a:p>
          <a:p>
            <a:pPr lvl="1"/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7333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Závěry (a co je vhodné uvést)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077200" cy="4770120"/>
          </a:xfrm>
        </p:spPr>
        <p:txBody>
          <a:bodyPr>
            <a:normAutofit lnSpcReduction="10000"/>
          </a:bodyPr>
          <a:lstStyle/>
          <a:p>
            <a:r>
              <a:rPr lang="sk-SK" b="1" dirty="0" smtClean="0"/>
              <a:t>Omezení výzkumu:</a:t>
            </a:r>
          </a:p>
          <a:p>
            <a:pPr lvl="1"/>
            <a:r>
              <a:rPr lang="sk-SK" dirty="0" smtClean="0"/>
              <a:t>Má je každý výzkum, uvádějí se, pokud jsou výzkumníkovi známá</a:t>
            </a:r>
          </a:p>
          <a:p>
            <a:endParaRPr lang="sk-SK" sz="1400" dirty="0"/>
          </a:p>
          <a:p>
            <a:r>
              <a:rPr lang="sk-SK" b="1" dirty="0" smtClean="0"/>
              <a:t>Etická stránka věci:</a:t>
            </a:r>
          </a:p>
          <a:p>
            <a:pPr lvl="1"/>
            <a:r>
              <a:rPr lang="sk-SK" dirty="0" smtClean="0"/>
              <a:t>Vyrovnání se s možnými etickými (právními) problémy</a:t>
            </a:r>
          </a:p>
          <a:p>
            <a:pPr lvl="1"/>
            <a:r>
              <a:rPr lang="sk-SK" dirty="0" smtClean="0"/>
              <a:t>Nakládání s daty, přístup k datům, jednání s jinými osobami</a:t>
            </a:r>
          </a:p>
          <a:p>
            <a:endParaRPr lang="sk-SK" sz="1400" dirty="0"/>
          </a:p>
          <a:p>
            <a:r>
              <a:rPr lang="sk-SK" b="1" dirty="0" smtClean="0"/>
              <a:t>Závěry:</a:t>
            </a:r>
          </a:p>
          <a:p>
            <a:pPr lvl="1"/>
            <a:r>
              <a:rPr lang="sk-SK" dirty="0" smtClean="0"/>
              <a:t>Shrnutí očekávaných závěrů</a:t>
            </a:r>
          </a:p>
          <a:p>
            <a:pPr lvl="1"/>
            <a:r>
              <a:rPr lang="sk-SK" dirty="0" smtClean="0"/>
              <a:t>Načrtnutí významu pro teorii anebo politickou praxi</a:t>
            </a:r>
          </a:p>
          <a:p>
            <a:pPr lvl="1"/>
            <a:endParaRPr lang="sk-SK" dirty="0"/>
          </a:p>
          <a:p>
            <a:pPr marL="0" indent="0">
              <a:buNone/>
            </a:pPr>
            <a:endParaRPr lang="sk-SK" dirty="0" smtClean="0"/>
          </a:p>
          <a:p>
            <a:pPr lvl="1"/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2619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Návrh výzkumu - shrnutí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 fontScale="92500" lnSpcReduction="20000"/>
          </a:bodyPr>
          <a:lstStyle/>
          <a:p>
            <a:r>
              <a:rPr lang="sk-SK" dirty="0" smtClean="0"/>
              <a:t>Nezapomínejte na to, že návrh výzkumu nemá význam pouze pro vás, ale i pro vašeho vedoucího/školitele</a:t>
            </a:r>
          </a:p>
          <a:p>
            <a:endParaRPr lang="sk-SK" dirty="0"/>
          </a:p>
          <a:p>
            <a:r>
              <a:rPr lang="sk-SK" dirty="0" smtClean="0"/>
              <a:t>Z toho vyplývá potřeba jasné a přesvědčivé formulace</a:t>
            </a:r>
          </a:p>
          <a:p>
            <a:endParaRPr lang="sk-SK" dirty="0"/>
          </a:p>
          <a:p>
            <a:r>
              <a:rPr lang="sk-SK" dirty="0" smtClean="0"/>
              <a:t>Návrh není </a:t>
            </a:r>
            <a:r>
              <a:rPr lang="sk-SK" b="1" i="1" dirty="0" smtClean="0"/>
              <a:t>studentská</a:t>
            </a:r>
            <a:r>
              <a:rPr lang="sk-SK" dirty="0" smtClean="0"/>
              <a:t> povinnost, ale klasická součást výzkumu</a:t>
            </a:r>
          </a:p>
          <a:p>
            <a:endParaRPr lang="sk-SK" dirty="0"/>
          </a:p>
          <a:p>
            <a:r>
              <a:rPr lang="sk-SK" dirty="0" smtClean="0"/>
              <a:t>Vždy se ujistěte, zda z návrhu vyplývají odpovědi na základní otázky výzkumu - co, jak, proč (otestujte na příbuzných, známých)</a:t>
            </a:r>
          </a:p>
          <a:p>
            <a:endParaRPr lang="sk-SK" dirty="0"/>
          </a:p>
          <a:p>
            <a:r>
              <a:rPr lang="sk-SK" dirty="0" smtClean="0"/>
              <a:t>Dobrý test vašeho návrhu – Punch, s. 205</a:t>
            </a:r>
            <a:endParaRPr lang="sk-SK" dirty="0"/>
          </a:p>
          <a:p>
            <a:pPr marL="0" indent="0">
              <a:buNone/>
            </a:pPr>
            <a:endParaRPr lang="sk-SK" dirty="0" smtClean="0"/>
          </a:p>
          <a:p>
            <a:pPr lvl="1"/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4688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Význam návrhu výzkumu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b="1" dirty="0" smtClean="0"/>
              <a:t>Nasměrování výzkumníka k jeho záměru</a:t>
            </a:r>
          </a:p>
          <a:p>
            <a:endParaRPr lang="sk-SK" dirty="0" smtClean="0"/>
          </a:p>
          <a:p>
            <a:r>
              <a:rPr lang="sk-SK" dirty="0" smtClean="0"/>
              <a:t>Sepsání návrhu umožňuje utřídění vlastních myšlenek a záměrů (nejde pouze o samoúčelné přenesení „na papír“)</a:t>
            </a:r>
          </a:p>
          <a:p>
            <a:endParaRPr lang="sk-SK" dirty="0" smtClean="0"/>
          </a:p>
          <a:p>
            <a:r>
              <a:rPr lang="sk-SK" dirty="0" smtClean="0"/>
              <a:t>Lehčí zhodnocení nákladů (čas, energie) a samotného významu výzkumu</a:t>
            </a:r>
          </a:p>
          <a:p>
            <a:endParaRPr lang="sk-SK" dirty="0" smtClean="0"/>
          </a:p>
          <a:p>
            <a:r>
              <a:rPr lang="sk-SK" dirty="0" smtClean="0"/>
              <a:t>Rychlé ujasnění tématu jako předpoklad dodržení termínů pro samotný výzkum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Význam návrhu výzkumu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Návrh jako informace pro vedoucího / školitele</a:t>
            </a:r>
          </a:p>
          <a:p>
            <a:endParaRPr lang="sk-SK" dirty="0" smtClean="0"/>
          </a:p>
          <a:p>
            <a:r>
              <a:rPr lang="sk-SK" dirty="0" smtClean="0"/>
              <a:t>Možnost včasné zpětné vazby</a:t>
            </a:r>
          </a:p>
          <a:p>
            <a:endParaRPr lang="sk-SK" dirty="0" smtClean="0"/>
          </a:p>
          <a:p>
            <a:r>
              <a:rPr lang="sk-SK" dirty="0" smtClean="0"/>
              <a:t>Návrh jako předpoklad „seriozních“ konzultací s vedoucím</a:t>
            </a:r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Význam návrhu výzkumu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Kontrola vlastní činnosti</a:t>
            </a:r>
          </a:p>
          <a:p>
            <a:endParaRPr lang="sk-SK" dirty="0" smtClean="0"/>
          </a:p>
          <a:p>
            <a:r>
              <a:rPr lang="sk-SK" dirty="0" smtClean="0"/>
              <a:t>Ujištění se o (ne)správnosti a (ne)vhodnosti vašich představ</a:t>
            </a:r>
          </a:p>
          <a:p>
            <a:endParaRPr lang="sk-SK" dirty="0" smtClean="0"/>
          </a:p>
          <a:p>
            <a:r>
              <a:rPr lang="sk-SK" dirty="0" smtClean="0"/>
              <a:t>Praktické aspekty – např. rozpoznání relevance čtené literatury pro váš výzkum</a:t>
            </a:r>
          </a:p>
          <a:p>
            <a:endParaRPr lang="sk-SK" dirty="0" smtClean="0"/>
          </a:p>
          <a:p>
            <a:r>
              <a:rPr lang="sk-SK" dirty="0" smtClean="0"/>
              <a:t>Návrh výzkumu jako benchmark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Význam návrhu výzkumu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Návrh jako časová úspora</a:t>
            </a:r>
          </a:p>
          <a:p>
            <a:endParaRPr lang="sk-SK" dirty="0" smtClean="0"/>
          </a:p>
          <a:p>
            <a:r>
              <a:rPr lang="sk-SK" dirty="0" smtClean="0"/>
              <a:t>Důležité - návrh výzkumu </a:t>
            </a:r>
            <a:r>
              <a:rPr lang="sk-SK" b="1" dirty="0" smtClean="0"/>
              <a:t>není</a:t>
            </a:r>
            <a:r>
              <a:rPr lang="sk-SK" dirty="0" smtClean="0"/>
              <a:t> povinností, kterou musí, resp. měli by plnit </a:t>
            </a:r>
            <a:r>
              <a:rPr lang="sk-SK" b="1" dirty="0" smtClean="0"/>
              <a:t>pouze studenti</a:t>
            </a:r>
          </a:p>
          <a:p>
            <a:endParaRPr lang="sk-SK" dirty="0" smtClean="0"/>
          </a:p>
          <a:p>
            <a:r>
              <a:rPr lang="sk-SK" dirty="0" smtClean="0"/>
              <a:t>Návrh výzkumu je důležitý pro výzkumníky bez ohledu na jejich předešlé zkušenosti či publikace</a:t>
            </a:r>
            <a:endParaRPr lang="sk-SK" b="1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Význam návrhu výzkumu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Optimálně by měl návrh prokazovat, že:</a:t>
            </a:r>
          </a:p>
          <a:p>
            <a:pPr lvl="1"/>
            <a:endParaRPr lang="sk-SK" dirty="0" smtClean="0"/>
          </a:p>
          <a:p>
            <a:pPr lvl="1"/>
            <a:r>
              <a:rPr lang="sk-SK" dirty="0" smtClean="0"/>
              <a:t>Rozumíte svému tématu</a:t>
            </a:r>
          </a:p>
          <a:p>
            <a:pPr lvl="1"/>
            <a:endParaRPr lang="sk-SK" dirty="0" smtClean="0"/>
          </a:p>
          <a:p>
            <a:pPr lvl="1"/>
            <a:r>
              <a:rPr lang="sk-SK" dirty="0" smtClean="0"/>
              <a:t>Jste schopní srozumitelně formulovat své cíle a otázky</a:t>
            </a:r>
          </a:p>
          <a:p>
            <a:pPr lvl="1"/>
            <a:endParaRPr lang="sk-SK" dirty="0" smtClean="0"/>
          </a:p>
          <a:p>
            <a:pPr lvl="1"/>
            <a:r>
              <a:rPr lang="sk-SK" dirty="0" smtClean="0"/>
              <a:t>Máte promyšlené dopady práce, rozumíte jejímu významu, uvědomujete si její validitu a reliabilitu</a:t>
            </a:r>
          </a:p>
          <a:p>
            <a:pPr lvl="1"/>
            <a:endParaRPr lang="sk-SK" dirty="0" smtClean="0"/>
          </a:p>
          <a:p>
            <a:pPr lvl="1"/>
            <a:r>
              <a:rPr lang="sk-SK" dirty="0" smtClean="0"/>
              <a:t>Budete pracovat v souladu se základními etickými principy vědecké práce</a:t>
            </a:r>
          </a:p>
          <a:p>
            <a:pPr lvl="1"/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Podoba návrhu výzkumu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Neexistuje univerzálně platná a jednotně předepsaná podoba návrhu</a:t>
            </a:r>
          </a:p>
          <a:p>
            <a:endParaRPr lang="sk-SK" dirty="0"/>
          </a:p>
          <a:p>
            <a:r>
              <a:rPr lang="sk-SK" dirty="0" smtClean="0"/>
              <a:t>Specifika organizací a pracovišť</a:t>
            </a:r>
          </a:p>
          <a:p>
            <a:endParaRPr lang="sk-SK" dirty="0"/>
          </a:p>
          <a:p>
            <a:r>
              <a:rPr lang="sk-SK" dirty="0" smtClean="0"/>
              <a:t>Velké průniky mezi jednotlivými „formami“ – podobné pasáže, kapitoly a pořadí prvků</a:t>
            </a:r>
          </a:p>
          <a:p>
            <a:endParaRPr lang="sk-SK" dirty="0"/>
          </a:p>
          <a:p>
            <a:r>
              <a:rPr lang="sk-SK" dirty="0" smtClean="0"/>
              <a:t>Základní premisa – návrh musí dát 3 základní odpovědi o vašem výzkumu - </a:t>
            </a:r>
            <a:r>
              <a:rPr lang="sk-SK" b="1" dirty="0" smtClean="0"/>
              <a:t>co, jak a proč</a:t>
            </a:r>
          </a:p>
          <a:p>
            <a:pPr marL="393192" lvl="1" indent="0">
              <a:buNone/>
            </a:pPr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5768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Podoba návrhu výzkumu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Významný aspekt jednoduchosti – jako kdyby byl návrh určen neodborníkům</a:t>
            </a:r>
          </a:p>
          <a:p>
            <a:endParaRPr lang="sk-SK" dirty="0"/>
          </a:p>
          <a:p>
            <a:r>
              <a:rPr lang="sk-SK" dirty="0" smtClean="0"/>
              <a:t>Zkuste váš </a:t>
            </a:r>
            <a:r>
              <a:rPr lang="sk-SK" b="1" dirty="0" smtClean="0"/>
              <a:t>návrh</a:t>
            </a:r>
            <a:r>
              <a:rPr lang="sk-SK" dirty="0" smtClean="0"/>
              <a:t> vnímat </a:t>
            </a:r>
            <a:r>
              <a:rPr lang="sk-SK" b="1" dirty="0" smtClean="0"/>
              <a:t>jako argument</a:t>
            </a:r>
            <a:r>
              <a:rPr lang="sk-SK" dirty="0" smtClean="0"/>
              <a:t>:</a:t>
            </a:r>
          </a:p>
          <a:p>
            <a:pPr lvl="1"/>
            <a:r>
              <a:rPr lang="sk-SK" dirty="0" smtClean="0"/>
              <a:t>Vede k potřebě důsledného a jasného zdůvodňování výzkumu, jeho částí a kroků</a:t>
            </a:r>
          </a:p>
          <a:p>
            <a:pPr lvl="1"/>
            <a:r>
              <a:rPr lang="sk-SK" dirty="0" smtClean="0"/>
              <a:t>Důležitá je interní koherence návrhu</a:t>
            </a:r>
          </a:p>
          <a:p>
            <a:pPr lvl="1"/>
            <a:r>
              <a:rPr lang="sk-SK" dirty="0" smtClean="0"/>
              <a:t>Návrh má ukázat logiku výzkumu a ne výzkum popsat</a:t>
            </a:r>
          </a:p>
          <a:p>
            <a:pPr lvl="1"/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7684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6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520</TotalTime>
  <Words>1108</Words>
  <Application>Microsoft Office PowerPoint</Application>
  <PresentationFormat>Předvádění na obrazovce (4:3)</PresentationFormat>
  <Paragraphs>262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12</vt:i4>
      </vt:variant>
      <vt:variant>
        <vt:lpstr>Nadpisy snímků</vt:lpstr>
      </vt:variant>
      <vt:variant>
        <vt:i4>26</vt:i4>
      </vt:variant>
    </vt:vector>
  </HeadingPairs>
  <TitlesOfParts>
    <vt:vector size="38" baseType="lpstr">
      <vt:lpstr>Tok</vt:lpstr>
      <vt:lpstr>2_Tok</vt:lpstr>
      <vt:lpstr>3_Tok</vt:lpstr>
      <vt:lpstr>5_Tok</vt:lpstr>
      <vt:lpstr>7_Tok</vt:lpstr>
      <vt:lpstr>8_Tok</vt:lpstr>
      <vt:lpstr>9_Tok</vt:lpstr>
      <vt:lpstr>10_Tok</vt:lpstr>
      <vt:lpstr>11_Tok</vt:lpstr>
      <vt:lpstr>13_Tok</vt:lpstr>
      <vt:lpstr>14_Tok</vt:lpstr>
      <vt:lpstr>16_Tok</vt:lpstr>
      <vt:lpstr>Základní elementy návrhu výzkumu</vt:lpstr>
      <vt:lpstr>Fáze výzkumné práce</vt:lpstr>
      <vt:lpstr>Význam návrhu výzkumu</vt:lpstr>
      <vt:lpstr>Význam návrhu výzkumu</vt:lpstr>
      <vt:lpstr>Význam návrhu výzkumu</vt:lpstr>
      <vt:lpstr>Význam návrhu výzkumu</vt:lpstr>
      <vt:lpstr>Význam návrhu výzkumu</vt:lpstr>
      <vt:lpstr>Podoba návrhu výzkumu</vt:lpstr>
      <vt:lpstr>Podoba návrhu výzkumu</vt:lpstr>
      <vt:lpstr>Návrh výzkumu - struktura</vt:lpstr>
      <vt:lpstr>Abstrakt</vt:lpstr>
      <vt:lpstr>Abstrakt 1</vt:lpstr>
      <vt:lpstr>Abstrakt 2</vt:lpstr>
      <vt:lpstr>Abstrakt</vt:lpstr>
      <vt:lpstr>Úvod</vt:lpstr>
      <vt:lpstr>Úvod</vt:lpstr>
      <vt:lpstr>Krátké shrnutí literatury</vt:lpstr>
      <vt:lpstr>Operacionalizace konceptů</vt:lpstr>
      <vt:lpstr>Konceptualizace a operacionalizace</vt:lpstr>
      <vt:lpstr>Operacionalizace</vt:lpstr>
      <vt:lpstr>Metody – strategie a rámec</vt:lpstr>
      <vt:lpstr>Vzorek</vt:lpstr>
      <vt:lpstr>Sběr dat</vt:lpstr>
      <vt:lpstr>Analýza dat</vt:lpstr>
      <vt:lpstr>Závěry (a co je vhodné uvést)</vt:lpstr>
      <vt:lpstr>Návrh výzkumu - shrnutí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výzkumu</dc:title>
  <dc:creator>Peto</dc:creator>
  <cp:lastModifiedBy>Peter Spáč</cp:lastModifiedBy>
  <cp:revision>58</cp:revision>
  <cp:lastPrinted>2014-03-26T12:17:34Z</cp:lastPrinted>
  <dcterms:created xsi:type="dcterms:W3CDTF">2013-03-24T15:47:38Z</dcterms:created>
  <dcterms:modified xsi:type="dcterms:W3CDTF">2016-03-30T13:18:41Z</dcterms:modified>
</cp:coreProperties>
</file>