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1" r:id="rId4"/>
    <p:sldId id="266" r:id="rId5"/>
    <p:sldId id="257" r:id="rId6"/>
    <p:sldId id="267" r:id="rId7"/>
    <p:sldId id="264" r:id="rId8"/>
    <p:sldId id="268" r:id="rId9"/>
    <p:sldId id="274" r:id="rId10"/>
    <p:sldId id="263" r:id="rId11"/>
    <p:sldId id="270" r:id="rId12"/>
    <p:sldId id="265" r:id="rId13"/>
    <p:sldId id="269" r:id="rId14"/>
    <p:sldId id="258" r:id="rId15"/>
    <p:sldId id="259" r:id="rId16"/>
    <p:sldId id="260" r:id="rId17"/>
    <p:sldId id="261" r:id="rId18"/>
    <p:sldId id="262" r:id="rId19"/>
    <p:sldId id="272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123-0726-4491-B32E-9CFCDAE2BCBA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8EEF-D43C-4209-929B-305CB65DC8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123-0726-4491-B32E-9CFCDAE2BCBA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8EEF-D43C-4209-929B-305CB65DC8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123-0726-4491-B32E-9CFCDAE2BCBA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8EEF-D43C-4209-929B-305CB65DC8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123-0726-4491-B32E-9CFCDAE2BCBA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8EEF-D43C-4209-929B-305CB65DC8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123-0726-4491-B32E-9CFCDAE2BCBA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8EEF-D43C-4209-929B-305CB65DC8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123-0726-4491-B32E-9CFCDAE2BCBA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8EEF-D43C-4209-929B-305CB65DC8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123-0726-4491-B32E-9CFCDAE2BCBA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8EEF-D43C-4209-929B-305CB65DC8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123-0726-4491-B32E-9CFCDAE2BCBA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8EEF-D43C-4209-929B-305CB65DC8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123-0726-4491-B32E-9CFCDAE2BCBA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8EEF-D43C-4209-929B-305CB65DC8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123-0726-4491-B32E-9CFCDAE2BCBA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8EEF-D43C-4209-929B-305CB65DC8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7123-0726-4491-B32E-9CFCDAE2BCBA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48EEF-D43C-4209-929B-305CB65DC88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7123-0726-4491-B32E-9CFCDAE2BCBA}" type="datetimeFigureOut">
              <a:rPr lang="cs-CZ" smtClean="0"/>
              <a:t>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48EEF-D43C-4209-929B-305CB65DC88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oci%C3%A1ln%C3%AD_kontrola" TargetMode="External"/><Relationship Id="rId2" Type="http://schemas.openxmlformats.org/officeDocument/2006/relationships/hyperlink" Target="https://cs.wikipedia.org/wiki/Anonymi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%C4%8Cas" TargetMode="External"/><Relationship Id="rId5" Type="http://schemas.openxmlformats.org/officeDocument/2006/relationships/hyperlink" Target="https://cs.wikipedia.org/w/index.php?title=Soci%C3%A1ln%C3%AD_opora&amp;action=edit&amp;redlink=1" TargetMode="External"/><Relationship Id="rId4" Type="http://schemas.openxmlformats.org/officeDocument/2006/relationships/hyperlink" Target="https://cs.wikipedia.org/wiki/Soci%C3%A1ln%C3%AD_kohez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Robert_K._Merton" TargetMode="External"/><Relationship Id="rId2" Type="http://schemas.openxmlformats.org/officeDocument/2006/relationships/hyperlink" Target="https://cs.wikipedia.org/wiki/Talcott_Parson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Co je to venkov?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Vymezení, </a:t>
            </a:r>
            <a:r>
              <a:rPr lang="cs-CZ" dirty="0"/>
              <a:t>definice </a:t>
            </a:r>
            <a:r>
              <a:rPr lang="cs-CZ" dirty="0" smtClean="0"/>
              <a:t>a typologie </a:t>
            </a:r>
            <a:r>
              <a:rPr lang="cs-CZ" dirty="0"/>
              <a:t>venkovského prostoru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Sociologické definice venkova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sz="1800" dirty="0" smtClean="0"/>
              <a:t>Dichotomické vymezení: vychází </a:t>
            </a:r>
            <a:r>
              <a:rPr lang="cs-CZ" altLang="cs-CZ" sz="1800" dirty="0"/>
              <a:t>z předpokladu principiálních odlišností společností městských a </a:t>
            </a:r>
            <a:r>
              <a:rPr lang="cs-CZ" altLang="cs-CZ" sz="1800" dirty="0" err="1"/>
              <a:t>neměstských</a:t>
            </a:r>
            <a:r>
              <a:rPr lang="cs-CZ" altLang="cs-CZ" sz="1800" dirty="0"/>
              <a:t> </a:t>
            </a:r>
            <a:r>
              <a:rPr lang="cs-CZ" altLang="cs-CZ" sz="1800" dirty="0" smtClean="0"/>
              <a:t>území (</a:t>
            </a:r>
            <a:r>
              <a:rPr lang="cs-CZ" altLang="cs-CZ" sz="1800" b="1" dirty="0"/>
              <a:t>F. </a:t>
            </a:r>
            <a:r>
              <a:rPr lang="cs-CZ" altLang="cs-CZ" sz="1800" b="1" dirty="0" err="1"/>
              <a:t>Tönnies</a:t>
            </a:r>
            <a:r>
              <a:rPr lang="cs-CZ" altLang="cs-CZ" sz="1800" dirty="0"/>
              <a:t> definoval tzv. „</a:t>
            </a:r>
            <a:r>
              <a:rPr lang="cs-CZ" altLang="cs-CZ" sz="1800" dirty="0" err="1"/>
              <a:t>Gessellschaft</a:t>
            </a:r>
            <a:r>
              <a:rPr lang="cs-CZ" altLang="cs-CZ" sz="1800" dirty="0"/>
              <a:t>“ – městská společnost a „</a:t>
            </a:r>
            <a:r>
              <a:rPr lang="cs-CZ" altLang="cs-CZ" sz="1800" dirty="0" err="1"/>
              <a:t>Gemeinschaft</a:t>
            </a:r>
            <a:r>
              <a:rPr lang="cs-CZ" altLang="cs-CZ" sz="1800" dirty="0"/>
              <a:t>“ – venkovská pospolitost (</a:t>
            </a:r>
            <a:r>
              <a:rPr lang="cs-CZ" altLang="cs-CZ" sz="1800" b="1" dirty="0" smtClean="0"/>
              <a:t>1887</a:t>
            </a:r>
            <a:r>
              <a:rPr lang="cs-CZ" altLang="cs-CZ" sz="1800" dirty="0" smtClean="0"/>
              <a:t>).</a:t>
            </a:r>
          </a:p>
          <a:p>
            <a:r>
              <a:rPr lang="cs-CZ" altLang="cs-CZ" sz="1800" dirty="0" smtClean="0"/>
              <a:t>Venkov jakožto romantický koncept, sociální reprezentace – stereotypy, původnější, nezkažený;  (s úpadkem zemědělství se vytrácí zdroj legitimity) </a:t>
            </a:r>
          </a:p>
          <a:p>
            <a:r>
              <a:rPr lang="cs-CZ" altLang="cs-CZ" sz="1800" dirty="0" smtClean="0"/>
              <a:t>Venkov jako sociální konstrukt (</a:t>
            </a:r>
            <a:r>
              <a:rPr lang="cs-CZ" altLang="cs-CZ" sz="1800" dirty="0" err="1" smtClean="0"/>
              <a:t>Mormont</a:t>
            </a:r>
            <a:r>
              <a:rPr lang="cs-CZ" altLang="cs-CZ" sz="1800" dirty="0" smtClean="0"/>
              <a:t>, Hruška) – artikulace a </a:t>
            </a:r>
            <a:r>
              <a:rPr lang="cs-CZ" altLang="cs-CZ" sz="1800" dirty="0" err="1" smtClean="0"/>
              <a:t>reartikulace</a:t>
            </a:r>
            <a:r>
              <a:rPr lang="cs-CZ" altLang="cs-CZ" sz="1800" dirty="0" smtClean="0"/>
              <a:t> venkovských identit</a:t>
            </a:r>
          </a:p>
          <a:p>
            <a:r>
              <a:rPr lang="cs-CZ" altLang="cs-CZ" sz="1800" dirty="0" smtClean="0"/>
              <a:t>životně-způsobová definice: venkovské obyvatelstvo </a:t>
            </a:r>
            <a:r>
              <a:rPr lang="cs-CZ" altLang="cs-CZ" sz="1800" dirty="0"/>
              <a:t>se řídí jinými hodnotami, dodržuje odlišné zvyky a </a:t>
            </a:r>
            <a:r>
              <a:rPr lang="cs-CZ" altLang="cs-CZ" sz="1800" dirty="0" smtClean="0"/>
              <a:t>kulturu; v</a:t>
            </a:r>
            <a:r>
              <a:rPr lang="cs-CZ" sz="1800" dirty="0" smtClean="0"/>
              <a:t>enkov </a:t>
            </a:r>
            <a:r>
              <a:rPr lang="cs-CZ" sz="1800" dirty="0"/>
              <a:t>bývá považován za prostředí méně </a:t>
            </a:r>
            <a:r>
              <a:rPr lang="cs-CZ" sz="1800" dirty="0">
                <a:hlinkClick r:id="rId2" tooltip="Anonymita"/>
              </a:rPr>
              <a:t>anonymní</a:t>
            </a:r>
            <a:r>
              <a:rPr lang="cs-CZ" sz="1800" dirty="0"/>
              <a:t>, s vyšší </a:t>
            </a:r>
            <a:r>
              <a:rPr lang="cs-CZ" sz="1800" dirty="0">
                <a:hlinkClick r:id="rId3" tooltip="Sociální kontrola"/>
              </a:rPr>
              <a:t>sociální kontrolou</a:t>
            </a:r>
            <a:r>
              <a:rPr lang="cs-CZ" sz="1800" dirty="0"/>
              <a:t>, ale také s vyšší </a:t>
            </a:r>
            <a:r>
              <a:rPr lang="cs-CZ" sz="1800" dirty="0">
                <a:hlinkClick r:id="rId4" tooltip="Sociální koheze"/>
              </a:rPr>
              <a:t>sociální soudržností</a:t>
            </a:r>
            <a:r>
              <a:rPr lang="cs-CZ" sz="1800" dirty="0"/>
              <a:t> a </a:t>
            </a:r>
            <a:r>
              <a:rPr lang="cs-CZ" sz="1800" dirty="0">
                <a:hlinkClick r:id="rId5" tooltip="Sociální opora (stránka neexistuje)"/>
              </a:rPr>
              <a:t>sociální oporou</a:t>
            </a:r>
            <a:r>
              <a:rPr lang="cs-CZ" sz="1800" dirty="0"/>
              <a:t>. </a:t>
            </a:r>
            <a:r>
              <a:rPr lang="cs-CZ" sz="1800" dirty="0" smtClean="0"/>
              <a:t>Rozdílně je zde také vnímán </a:t>
            </a:r>
            <a:r>
              <a:rPr lang="cs-CZ" sz="1800" dirty="0" smtClean="0">
                <a:hlinkClick r:id="rId6" tooltip="Čas"/>
              </a:rPr>
              <a:t>čas</a:t>
            </a:r>
            <a:r>
              <a:rPr lang="cs-CZ" sz="1800" dirty="0"/>
              <a:t> </a:t>
            </a:r>
            <a:r>
              <a:rPr lang="cs-CZ" sz="1800" dirty="0" smtClean="0"/>
              <a:t>(Chicagská škola </a:t>
            </a:r>
            <a:r>
              <a:rPr lang="cs-CZ" altLang="cs-CZ" sz="1800" dirty="0" err="1" smtClean="0"/>
              <a:t>Wirth</a:t>
            </a:r>
            <a:r>
              <a:rPr lang="cs-CZ" altLang="cs-CZ" sz="1800" dirty="0" smtClean="0"/>
              <a:t> </a:t>
            </a:r>
            <a:r>
              <a:rPr lang="cs-CZ" altLang="cs-CZ" sz="1800" dirty="0"/>
              <a:t>(1938</a:t>
            </a:r>
            <a:r>
              <a:rPr lang="cs-CZ" altLang="cs-CZ" sz="1800" dirty="0" smtClean="0"/>
              <a:t>) x kritika </a:t>
            </a:r>
            <a:r>
              <a:rPr lang="cs-CZ" altLang="cs-CZ" sz="1800" dirty="0" err="1"/>
              <a:t>Pahl</a:t>
            </a:r>
            <a:r>
              <a:rPr lang="cs-CZ" altLang="cs-CZ" sz="1800" dirty="0"/>
              <a:t> (1970) </a:t>
            </a:r>
            <a:r>
              <a:rPr lang="cs-CZ" altLang="cs-CZ" sz="1800" dirty="0" err="1" smtClean="0"/>
              <a:t>urban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village</a:t>
            </a:r>
            <a:r>
              <a:rPr lang="cs-CZ" altLang="cs-CZ" sz="1800" dirty="0" smtClean="0"/>
              <a:t> – je venkov a město rozdílná entita)</a:t>
            </a:r>
          </a:p>
          <a:p>
            <a:r>
              <a:rPr lang="cs-CZ" sz="1800" dirty="0"/>
              <a:t>Venkov jako fenomén „jiného“ životního </a:t>
            </a:r>
            <a:r>
              <a:rPr lang="cs-CZ" sz="1800" dirty="0" smtClean="0"/>
              <a:t>stylu; </a:t>
            </a:r>
            <a:r>
              <a:rPr lang="cs-CZ" altLang="cs-CZ" sz="1800" dirty="0" smtClean="0"/>
              <a:t>tam</a:t>
            </a:r>
            <a:r>
              <a:rPr lang="cs-CZ" altLang="cs-CZ" sz="1800" dirty="0"/>
              <a:t>, kde se chovají </a:t>
            </a:r>
            <a:r>
              <a:rPr lang="cs-CZ" altLang="cs-CZ" sz="1800" dirty="0" smtClean="0"/>
              <a:t>slepice (Blažek)</a:t>
            </a:r>
          </a:p>
          <a:p>
            <a:r>
              <a:rPr lang="cs-CZ" altLang="cs-CZ" sz="1800" dirty="0"/>
              <a:t>T</a:t>
            </a:r>
            <a:r>
              <a:rPr lang="cs-CZ" altLang="cs-CZ" sz="1800" dirty="0" smtClean="0"/>
              <a:t>am</a:t>
            </a:r>
            <a:r>
              <a:rPr lang="cs-CZ" altLang="cs-CZ" sz="1800" dirty="0" smtClean="0"/>
              <a:t>, kde se </a:t>
            </a:r>
            <a:r>
              <a:rPr lang="cs-CZ" altLang="cs-CZ" sz="1800" dirty="0"/>
              <a:t>žije na pomezí sídla a „přírody“ </a:t>
            </a:r>
            <a:r>
              <a:rPr lang="cs-CZ" altLang="cs-CZ" sz="1800" dirty="0" smtClean="0"/>
              <a:t>(Baše)</a:t>
            </a:r>
            <a:endParaRPr lang="cs-CZ" altLang="cs-CZ" sz="1800" dirty="0"/>
          </a:p>
          <a:p>
            <a:endParaRPr lang="cs-CZ" sz="1800" dirty="0" smtClean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621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Tradiční vs. moderní společnost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11" y="1600200"/>
            <a:ext cx="705517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0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Strukturálně-funkční vymezení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v </a:t>
            </a:r>
            <a:r>
              <a:rPr lang="cs-CZ" altLang="cs-CZ" dirty="0"/>
              <a:t>zemědělství –prvovýrobě- pracuje 136 600 lidí, tj. 1,34% všech obyvatel ČR a 5% (resp. 6%, podle hustoty) obyvatel venkova</a:t>
            </a:r>
            <a:r>
              <a:rPr lang="cs-CZ" altLang="cs-CZ" dirty="0" smtClean="0"/>
              <a:t>.</a:t>
            </a:r>
          </a:p>
          <a:p>
            <a:r>
              <a:rPr lang="cs-CZ" altLang="cs-CZ" dirty="0"/>
              <a:t>j</a:t>
            </a:r>
            <a:r>
              <a:rPr lang="cs-CZ" altLang="cs-CZ" dirty="0" smtClean="0"/>
              <a:t>iné spol. orientace a rozdílné cíle oproti městu (</a:t>
            </a:r>
            <a:r>
              <a:rPr lang="cs-CZ" dirty="0" err="1" smtClean="0">
                <a:hlinkClick r:id="rId2" tooltip="Talcott Parsons"/>
              </a:rPr>
              <a:t>Parsonse</a:t>
            </a:r>
            <a:r>
              <a:rPr lang="cs-CZ" dirty="0" smtClean="0"/>
              <a:t>, </a:t>
            </a:r>
            <a:r>
              <a:rPr lang="cs-CZ" dirty="0" err="1">
                <a:hlinkClick r:id="rId3" tooltip="Robert K. Merton"/>
              </a:rPr>
              <a:t>Merton</a:t>
            </a:r>
            <a:r>
              <a:rPr lang="cs-CZ" dirty="0"/>
              <a:t> </a:t>
            </a:r>
            <a:r>
              <a:rPr lang="cs-CZ" dirty="0" smtClean="0"/>
              <a:t>) </a:t>
            </a:r>
          </a:p>
          <a:p>
            <a:r>
              <a:rPr lang="cs-CZ" altLang="cs-CZ" dirty="0" smtClean="0"/>
              <a:t>Latentní funkce (nezamýšlené důsledky dotací)</a:t>
            </a:r>
          </a:p>
          <a:p>
            <a:r>
              <a:rPr lang="cs-CZ" altLang="cs-CZ" dirty="0" smtClean="0"/>
              <a:t>Leader a vynalézání venkova (venkov jakožto nedokonalý systém, kterému je třeba pomoct)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25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848872" cy="594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2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Geografické </a:t>
            </a:r>
            <a:r>
              <a:rPr lang="cs-CZ" dirty="0"/>
              <a:t>vymezení venkova: </a:t>
            </a:r>
            <a:r>
              <a:rPr lang="cs-CZ" dirty="0" smtClean="0"/>
              <a:t>rurální vs. periferní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Jaký </a:t>
            </a:r>
            <a:r>
              <a:rPr lang="cs-CZ" dirty="0"/>
              <a:t>je vztah mezi pojmy venkov a periferie?</a:t>
            </a:r>
          </a:p>
          <a:p>
            <a:r>
              <a:rPr lang="cs-CZ" dirty="0"/>
              <a:t>Jaký je vztah mezi vymezením rurálních a periferních oblastí, jsou všechny periferní oblastí venkovské? </a:t>
            </a:r>
          </a:p>
          <a:p>
            <a:r>
              <a:rPr lang="pt-BR" dirty="0"/>
              <a:t>A jsou venkovské oblasti periferní? </a:t>
            </a:r>
            <a:endParaRPr lang="cs-CZ" dirty="0" smtClean="0"/>
          </a:p>
          <a:p>
            <a:r>
              <a:rPr lang="it-IT" dirty="0"/>
              <a:t>Periferie není venkov, venkov není periferie</a:t>
            </a:r>
          </a:p>
          <a:p>
            <a:r>
              <a:rPr lang="cs-CZ" dirty="0"/>
              <a:t>Periferie –vymezení na ose intenzity sociálně ekonomických vazeb </a:t>
            </a:r>
          </a:p>
          <a:p>
            <a:r>
              <a:rPr lang="cs-CZ" dirty="0"/>
              <a:t>Venkov –vymezení na ose velikostních kategorií sídel (obcí).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181100"/>
            <a:ext cx="80962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Role </a:t>
            </a:r>
            <a:r>
              <a:rPr lang="cs-CZ" dirty="0" smtClean="0"/>
              <a:t>venkova a její vývoj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Role </a:t>
            </a:r>
            <a:r>
              <a:rPr lang="fi-FI" dirty="0"/>
              <a:t>venkova se historicky </a:t>
            </a:r>
            <a:r>
              <a:rPr lang="fi-FI" dirty="0" smtClean="0"/>
              <a:t>vyvíjí</a:t>
            </a:r>
            <a:r>
              <a:rPr lang="cs-CZ" dirty="0" smtClean="0"/>
              <a:t> </a:t>
            </a:r>
            <a:endParaRPr lang="fi-FI" dirty="0"/>
          </a:p>
          <a:p>
            <a:r>
              <a:rPr lang="cs-CZ" dirty="0"/>
              <a:t>Původní funkce –výroba potravin, zemědělská výroba ztrácí svůj význam mění se paradigma rozvoje venkova, mění se reprezentanti venkova, mění se priority obyvatel venkova. </a:t>
            </a:r>
            <a:endParaRPr lang="cs-CZ" dirty="0"/>
          </a:p>
          <a:p>
            <a:r>
              <a:rPr lang="cs-CZ" dirty="0" smtClean="0"/>
              <a:t>Venkovan „nelpí na hroudě“ jak tvrdí Bláha (1937: 170)</a:t>
            </a:r>
            <a:endParaRPr lang="cs-CZ" dirty="0"/>
          </a:p>
          <a:p>
            <a:r>
              <a:rPr lang="cs-CZ" dirty="0"/>
              <a:t>Kdo je </a:t>
            </a:r>
            <a:r>
              <a:rPr lang="cs-CZ" dirty="0" smtClean="0"/>
              <a:t>tedy venkovan</a:t>
            </a:r>
            <a:r>
              <a:rPr lang="cs-CZ" dirty="0"/>
              <a:t>, jaké má cíle a jaké má priority?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Typologie </a:t>
            </a:r>
            <a:r>
              <a:rPr lang="cs-CZ" dirty="0"/>
              <a:t>venkova podle </a:t>
            </a:r>
            <a:r>
              <a:rPr lang="cs-CZ" dirty="0" err="1" smtClean="0"/>
              <a:t>Perlína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629" y="1600200"/>
            <a:ext cx="70227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Generalizované </a:t>
            </a:r>
            <a:r>
              <a:rPr lang="cs-CZ" dirty="0"/>
              <a:t>typy venkova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</a:t>
            </a:r>
            <a:r>
              <a:rPr lang="cs-CZ" dirty="0"/>
              <a:t>) metropolitní venkov</a:t>
            </a:r>
          </a:p>
          <a:p>
            <a:r>
              <a:rPr lang="cs-CZ" dirty="0"/>
              <a:t>2) venkov v Čechách (a na Vysočině)</a:t>
            </a:r>
          </a:p>
          <a:p>
            <a:r>
              <a:rPr lang="cs-CZ" dirty="0"/>
              <a:t>3) moravský venkov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VIZE ČESKÉHO VENKOVA</a:t>
            </a:r>
            <a:br>
              <a:rPr lang="cs-CZ" b="1" dirty="0"/>
            </a:br>
            <a:r>
              <a:rPr lang="cs-CZ" dirty="0"/>
              <a:t>(Perlín)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 </a:t>
            </a:r>
            <a:r>
              <a:rPr lang="cs-CZ" dirty="0"/>
              <a:t>Postupná a prohlubující se diferenciace </a:t>
            </a:r>
            <a:r>
              <a:rPr lang="cs-CZ" b="1" i="1" dirty="0"/>
              <a:t>jádro </a:t>
            </a:r>
            <a:r>
              <a:rPr lang="cs-CZ" b="1" i="1" dirty="0" smtClean="0"/>
              <a:t>–periferie</a:t>
            </a:r>
            <a:endParaRPr lang="cs-CZ" b="1" i="1" dirty="0"/>
          </a:p>
          <a:p>
            <a:r>
              <a:rPr lang="cs-CZ" dirty="0" smtClean="0"/>
              <a:t>Diferenciace </a:t>
            </a:r>
            <a:r>
              <a:rPr lang="cs-CZ" b="1" i="1" dirty="0"/>
              <a:t>stabilní a nestabilní </a:t>
            </a:r>
            <a:r>
              <a:rPr lang="cs-CZ" b="1" i="1" dirty="0" smtClean="0"/>
              <a:t>venkov</a:t>
            </a:r>
            <a:r>
              <a:rPr lang="cs-CZ" dirty="0" smtClean="0"/>
              <a:t>: periferní </a:t>
            </a:r>
            <a:r>
              <a:rPr lang="cs-CZ" dirty="0"/>
              <a:t>Čechy – jádrová Morava</a:t>
            </a:r>
          </a:p>
          <a:p>
            <a:r>
              <a:rPr lang="es-ES" dirty="0" smtClean="0"/>
              <a:t>Diferenciace </a:t>
            </a:r>
            <a:r>
              <a:rPr lang="es-ES" b="1" i="1" dirty="0"/>
              <a:t>lidských zdrojů </a:t>
            </a:r>
            <a:r>
              <a:rPr lang="es-ES" dirty="0"/>
              <a:t>(</a:t>
            </a:r>
            <a:r>
              <a:rPr lang="es-ES" dirty="0" smtClean="0"/>
              <a:t>příjmová,</a:t>
            </a:r>
            <a:r>
              <a:rPr lang="cs-CZ" dirty="0" smtClean="0"/>
              <a:t> vzdělanostní</a:t>
            </a:r>
            <a:r>
              <a:rPr lang="cs-CZ" dirty="0"/>
              <a:t>)</a:t>
            </a:r>
          </a:p>
          <a:p>
            <a:r>
              <a:rPr lang="cs-CZ" dirty="0" smtClean="0"/>
              <a:t>Postupné </a:t>
            </a:r>
            <a:r>
              <a:rPr lang="cs-CZ" b="1" i="1" dirty="0"/>
              <a:t>zpomalení </a:t>
            </a:r>
            <a:r>
              <a:rPr lang="cs-CZ" b="1" i="1" dirty="0" err="1"/>
              <a:t>suburbánní</a:t>
            </a:r>
            <a:r>
              <a:rPr lang="cs-CZ" b="1" i="1" dirty="0"/>
              <a:t> </a:t>
            </a:r>
            <a:r>
              <a:rPr lang="cs-CZ" dirty="0"/>
              <a:t>expanze</a:t>
            </a:r>
          </a:p>
          <a:p>
            <a:r>
              <a:rPr lang="cs-CZ" dirty="0" smtClean="0"/>
              <a:t>Pokračující </a:t>
            </a:r>
            <a:r>
              <a:rPr lang="cs-CZ" dirty="0"/>
              <a:t>ztráta pracovních příležitostí </a:t>
            </a:r>
            <a:r>
              <a:rPr lang="cs-CZ" dirty="0" smtClean="0"/>
              <a:t>na venkově </a:t>
            </a:r>
            <a:r>
              <a:rPr lang="cs-CZ" dirty="0"/>
              <a:t>– venkov jako ubytovna </a:t>
            </a:r>
            <a:r>
              <a:rPr lang="cs-CZ" dirty="0" smtClean="0"/>
              <a:t>města</a:t>
            </a:r>
          </a:p>
          <a:p>
            <a:pPr marL="0" indent="0">
              <a:buNone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1499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venkova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455" y="1077206"/>
            <a:ext cx="3341433" cy="4525963"/>
          </a:xfrm>
          <a:prstGeom prst="rect">
            <a:avLst/>
          </a:prstGeom>
        </p:spPr>
      </p:pic>
      <p:pic>
        <p:nvPicPr>
          <p:cNvPr id="4" name="Obrázek 3"/>
          <p:cNvPicPr/>
          <p:nvPr/>
        </p:nvPicPr>
        <p:blipFill>
          <a:blip r:embed="rId3"/>
          <a:stretch>
            <a:fillRect/>
          </a:stretch>
        </p:blipFill>
        <p:spPr>
          <a:xfrm>
            <a:off x="3563888" y="1231783"/>
            <a:ext cx="3024336" cy="208823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7402" y="6075876"/>
            <a:ext cx="93610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/>
              <a:t>Typické </a:t>
            </a:r>
            <a:r>
              <a:rPr lang="cs-CZ" sz="1400" b="1" dirty="0" smtClean="0"/>
              <a:t>dichotomické definice: </a:t>
            </a:r>
            <a:r>
              <a:rPr lang="cs-CZ" sz="1400" dirty="0" smtClean="0"/>
              <a:t>odvislé </a:t>
            </a:r>
            <a:r>
              <a:rPr lang="cs-CZ" sz="1400" dirty="0"/>
              <a:t>od </a:t>
            </a:r>
            <a:r>
              <a:rPr lang="cs-CZ" sz="1400" dirty="0" smtClean="0"/>
              <a:t>binárních </a:t>
            </a:r>
            <a:r>
              <a:rPr lang="cs-CZ" sz="1400" dirty="0"/>
              <a:t>relací v geografii a společnosti vůbec – relace města a venkova (</a:t>
            </a:r>
            <a:r>
              <a:rPr lang="cs-CZ" sz="1400" dirty="0" err="1"/>
              <a:t>Woods</a:t>
            </a:r>
            <a:r>
              <a:rPr lang="cs-CZ" sz="1400" dirty="0"/>
              <a:t> 2011), </a:t>
            </a:r>
            <a:r>
              <a:rPr lang="cs-CZ" sz="1400" dirty="0" smtClean="0"/>
              <a:t>základem rurálně </a:t>
            </a:r>
            <a:r>
              <a:rPr lang="cs-CZ" sz="1400" dirty="0"/>
              <a:t>– urbánní dichotomie. Současný </a:t>
            </a:r>
            <a:r>
              <a:rPr lang="cs-CZ" sz="1400" b="1" dirty="0"/>
              <a:t>venkov také často vykazuje mnohé znaky města a mnohá města mohou mít venkovský charakter</a:t>
            </a:r>
            <a:r>
              <a:rPr lang="cs-CZ" sz="1400" dirty="0"/>
              <a:t>. 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88224" y="1196752"/>
            <a:ext cx="21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Venkov</a:t>
            </a:r>
            <a:r>
              <a:rPr lang="cs-CZ" sz="1200" dirty="0"/>
              <a:t> je spojité území, které se skládá z volné krajiny a jednotlivých sídel, vymezuje se vždy ukazateli vztaženými k ploše (např. hustota zalidnění). Vnímání venkova může být do značné míry individuální záležitostí. </a:t>
            </a:r>
            <a:r>
              <a:rPr lang="cs-CZ" sz="1200" dirty="0"/>
              <a:t>Často dochází k překrývání pojmu „venkovský“ region (prostor, území) s pojmy „periferní“ (okrajový, obvodový), „marginální“ (okrajový, mezní) nebo „rurální“ (venkovský, zemědělský, rolnický) region. </a:t>
            </a:r>
            <a:r>
              <a:rPr lang="cs-CZ" sz="1200" dirty="0" smtClean="0"/>
              <a:t>(Svobodová, Věžník 2014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499992" y="3078578"/>
            <a:ext cx="1686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(Jandourek 2001)</a:t>
            </a:r>
            <a:endParaRPr lang="cs-CZ" sz="11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55576" y="5359403"/>
            <a:ext cx="1686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(Petrusek 1996)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5009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 Perlín a spol. (</a:t>
            </a:r>
            <a:r>
              <a:rPr lang="cs-CZ" dirty="0" err="1" smtClean="0"/>
              <a:t>Neolokátor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59730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5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Náš venkov: pluralita venkova?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Po roce 1990 se postupně etablovala jako </a:t>
            </a:r>
            <a:r>
              <a:rPr lang="pl-PL" dirty="0" smtClean="0"/>
              <a:t>politická tak </a:t>
            </a:r>
            <a:r>
              <a:rPr lang="pl-PL" dirty="0"/>
              <a:t>i odborná reprezentace </a:t>
            </a:r>
            <a:r>
              <a:rPr lang="pl-PL" dirty="0" smtClean="0"/>
              <a:t>venkova</a:t>
            </a:r>
          </a:p>
          <a:p>
            <a:r>
              <a:rPr lang="cs-CZ" dirty="0" smtClean="0"/>
              <a:t>Etablovala se problematika rozvoje venkova</a:t>
            </a:r>
            <a:endParaRPr lang="cs-CZ" dirty="0"/>
          </a:p>
          <a:p>
            <a:r>
              <a:rPr lang="cs-CZ" dirty="0" smtClean="0"/>
              <a:t>Z venkova se stal fenomén a cíl investic (jednotný přístup)</a:t>
            </a:r>
            <a:endParaRPr lang="cs-CZ" dirty="0"/>
          </a:p>
          <a:p>
            <a:r>
              <a:rPr lang="cs-CZ" b="1" dirty="0"/>
              <a:t>Je ale v Česku jeden venkov? </a:t>
            </a:r>
            <a:r>
              <a:rPr lang="cs-CZ" dirty="0"/>
              <a:t>Mají </a:t>
            </a:r>
            <a:r>
              <a:rPr lang="cs-CZ" dirty="0" smtClean="0"/>
              <a:t>venkovské regiony </a:t>
            </a:r>
            <a:r>
              <a:rPr lang="cs-CZ" dirty="0"/>
              <a:t>stejné předpoklady a stejné </a:t>
            </a:r>
            <a:r>
              <a:rPr lang="cs-CZ" dirty="0" smtClean="0"/>
              <a:t>cíle rozvoje? </a:t>
            </a:r>
            <a:r>
              <a:rPr lang="cs-CZ" dirty="0" smtClean="0"/>
              <a:t>(studie </a:t>
            </a:r>
            <a:r>
              <a:rPr lang="cs-CZ" dirty="0" smtClean="0"/>
              <a:t>Perlín, Kučerovi)</a:t>
            </a:r>
          </a:p>
          <a:p>
            <a:r>
              <a:rPr lang="cs-CZ" dirty="0"/>
              <a:t>Existují </a:t>
            </a:r>
            <a:r>
              <a:rPr lang="cs-CZ" dirty="0" smtClean="0"/>
              <a:t>rozdílné </a:t>
            </a:r>
            <a:r>
              <a:rPr lang="cs-CZ" dirty="0"/>
              <a:t>typy venkova v Česku?</a:t>
            </a:r>
          </a:p>
        </p:txBody>
      </p:sp>
    </p:spTree>
    <p:extLst>
      <p:ext uri="{BB962C8B-B14F-4D97-AF65-F5344CB8AC3E}">
        <p14:creationId xmlns:p14="http://schemas.microsoft.com/office/powerpoint/2010/main" val="38114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a definování venkova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Kvalitatitivní</a:t>
            </a:r>
            <a:r>
              <a:rPr lang="cs-CZ" dirty="0"/>
              <a:t> x kvantitativní kritéria vymezení </a:t>
            </a:r>
          </a:p>
          <a:p>
            <a:r>
              <a:rPr lang="cs-CZ" dirty="0" smtClean="0"/>
              <a:t>Vymezení </a:t>
            </a:r>
            <a:r>
              <a:rPr lang="cs-CZ" dirty="0"/>
              <a:t>venkovských obcí x vymezení venkovských </a:t>
            </a:r>
            <a:r>
              <a:rPr lang="cs-CZ" dirty="0" smtClean="0"/>
              <a:t>regionů (demografie, hustota…)</a:t>
            </a:r>
            <a:endParaRPr lang="cs-CZ" dirty="0"/>
          </a:p>
          <a:p>
            <a:pPr lvl="1"/>
            <a:r>
              <a:rPr lang="cs-CZ" dirty="0" smtClean="0"/>
              <a:t>problém </a:t>
            </a:r>
            <a:r>
              <a:rPr lang="cs-CZ" dirty="0" smtClean="0"/>
              <a:t>měřítka </a:t>
            </a:r>
            <a:r>
              <a:rPr lang="cs-CZ" dirty="0" smtClean="0"/>
              <a:t>hodnocení </a:t>
            </a:r>
            <a:endParaRPr lang="cs-CZ" dirty="0" smtClean="0"/>
          </a:p>
          <a:p>
            <a:r>
              <a:rPr lang="cs-CZ" dirty="0" smtClean="0"/>
              <a:t>Sociologické a sociálně ekologické vymezení venkova (životně způsobové vymezení)</a:t>
            </a:r>
          </a:p>
          <a:p>
            <a:r>
              <a:rPr lang="cs-CZ" dirty="0" smtClean="0"/>
              <a:t>Blízkost přírodě (ekologické, krajinářské vymezení)</a:t>
            </a:r>
          </a:p>
          <a:p>
            <a:r>
              <a:rPr lang="cs-CZ" dirty="0" smtClean="0"/>
              <a:t>Úřednické vynalézání venkova (obtížná srovnatelnost v EU)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KVANTITATIVNÍ ZNAKY VENKOVA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>
            <a:normAutofit fontScale="47500" lnSpcReduction="20000"/>
          </a:bodyPr>
          <a:lstStyle/>
          <a:p>
            <a:r>
              <a:rPr lang="cs-CZ" dirty="0"/>
              <a:t>celkový počet obyvatel </a:t>
            </a:r>
            <a:endParaRPr lang="cs-CZ" dirty="0" smtClean="0"/>
          </a:p>
          <a:p>
            <a:r>
              <a:rPr lang="cs-CZ" dirty="0" smtClean="0"/>
              <a:t>migrační </a:t>
            </a:r>
            <a:r>
              <a:rPr lang="cs-CZ" dirty="0"/>
              <a:t>saldo</a:t>
            </a:r>
          </a:p>
          <a:p>
            <a:r>
              <a:rPr lang="cs-CZ" dirty="0"/>
              <a:t>podíl trvale obydlených domů</a:t>
            </a:r>
          </a:p>
          <a:p>
            <a:r>
              <a:rPr lang="cs-CZ" dirty="0"/>
              <a:t>podíl nově postavených domů</a:t>
            </a:r>
          </a:p>
          <a:p>
            <a:r>
              <a:rPr lang="cs-CZ" dirty="0"/>
              <a:t>turisticko-rekreační funkce</a:t>
            </a:r>
          </a:p>
          <a:p>
            <a:r>
              <a:rPr lang="cs-CZ" dirty="0"/>
              <a:t>celkový spojů</a:t>
            </a:r>
          </a:p>
          <a:p>
            <a:r>
              <a:rPr lang="cs-CZ" dirty="0"/>
              <a:t>míra nezaměstnanosti</a:t>
            </a:r>
          </a:p>
          <a:p>
            <a:r>
              <a:rPr lang="cs-CZ" dirty="0"/>
              <a:t>podíl obyvatel žijících v bytech s připojením na plynofikaci 2001</a:t>
            </a:r>
          </a:p>
          <a:p>
            <a:r>
              <a:rPr lang="cs-CZ" dirty="0"/>
              <a:t>podíl rodáků</a:t>
            </a:r>
          </a:p>
          <a:p>
            <a:r>
              <a:rPr lang="cs-CZ" dirty="0"/>
              <a:t>počet kandidátů na počet mandátů v komunálních volbách</a:t>
            </a:r>
          </a:p>
          <a:p>
            <a:r>
              <a:rPr lang="cs-CZ" dirty="0"/>
              <a:t>účast v komunálních volbách v roce</a:t>
            </a:r>
          </a:p>
          <a:p>
            <a:r>
              <a:rPr lang="es-ES" dirty="0"/>
              <a:t>podíl obyvatel ve věku 65 a více let</a:t>
            </a:r>
          </a:p>
          <a:p>
            <a:r>
              <a:rPr lang="cs-CZ" dirty="0"/>
              <a:t>podíl vyjíždějících za prací</a:t>
            </a:r>
          </a:p>
          <a:p>
            <a:r>
              <a:rPr lang="cs-CZ" dirty="0"/>
              <a:t>objem dotací právním subjektům/příjemce</a:t>
            </a:r>
          </a:p>
          <a:p>
            <a:r>
              <a:rPr lang="pl-PL" dirty="0"/>
              <a:t>podíl dotací směřujících obci ze všech dotacích</a:t>
            </a:r>
          </a:p>
          <a:p>
            <a:r>
              <a:rPr lang="cs-CZ" dirty="0"/>
              <a:t>index </a:t>
            </a:r>
            <a:r>
              <a:rPr lang="cs-CZ" dirty="0" smtClean="0"/>
              <a:t>vzdělanosti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4" y="1700808"/>
            <a:ext cx="53054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299" y="1628800"/>
            <a:ext cx="17907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491286" y="4710708"/>
            <a:ext cx="258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(Svobodová, Věžník </a:t>
            </a:r>
            <a:r>
              <a:rPr lang="cs-CZ" dirty="0" smtClean="0"/>
              <a:t>2014)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046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Venkovský prostor daný hustotou ob.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dirty="0"/>
              <a:t>Pro potřeby vymezení venkovského prostoru ve státech EU se zpravidla používá vymezení venkova jako území </a:t>
            </a:r>
            <a:r>
              <a:rPr lang="cs-CZ" altLang="cs-CZ" dirty="0" smtClean="0"/>
              <a:t>s </a:t>
            </a:r>
            <a:r>
              <a:rPr lang="cs-CZ" altLang="cs-CZ" dirty="0"/>
              <a:t>hustotou obyvatelstva do 100 obyv./</a:t>
            </a:r>
            <a:r>
              <a:rPr lang="cs-CZ" altLang="cs-CZ" dirty="0" smtClean="0"/>
              <a:t>km</a:t>
            </a:r>
            <a:r>
              <a:rPr lang="cs-CZ" altLang="cs-CZ" baseline="30000" dirty="0" smtClean="0"/>
              <a:t>2</a:t>
            </a:r>
            <a:r>
              <a:rPr lang="cs-CZ" altLang="cs-CZ" dirty="0"/>
              <a:t> </a:t>
            </a:r>
            <a:r>
              <a:rPr lang="cs-CZ" altLang="cs-CZ" dirty="0" smtClean="0"/>
              <a:t>(</a:t>
            </a:r>
            <a:r>
              <a:rPr lang="cs-CZ" altLang="cs-CZ" dirty="0" smtClean="0"/>
              <a:t>Perlín)</a:t>
            </a:r>
            <a:endParaRPr lang="cs-CZ" altLang="cs-CZ" dirty="0" smtClean="0"/>
          </a:p>
          <a:p>
            <a:r>
              <a:rPr lang="cs-CZ" altLang="zh-CN" dirty="0" smtClean="0"/>
              <a:t>rozloha </a:t>
            </a:r>
            <a:r>
              <a:rPr lang="cs-CZ" altLang="zh-CN" dirty="0"/>
              <a:t>venkova je tedy 5 908 167 ha (74,9 % ČR) a </a:t>
            </a:r>
            <a:r>
              <a:rPr lang="cs-CZ" altLang="zh-CN" dirty="0" smtClean="0"/>
              <a:t>žije </a:t>
            </a:r>
            <a:r>
              <a:rPr lang="cs-CZ" altLang="zh-CN" dirty="0"/>
              <a:t>zde </a:t>
            </a:r>
            <a:r>
              <a:rPr lang="cs-CZ" altLang="zh-CN" dirty="0" smtClean="0"/>
              <a:t>2 310 157 obyvatel </a:t>
            </a:r>
            <a:r>
              <a:rPr lang="cs-CZ" altLang="zh-CN" dirty="0"/>
              <a:t>(22,6 </a:t>
            </a:r>
            <a:r>
              <a:rPr lang="cs-CZ" altLang="zh-CN" dirty="0" smtClean="0"/>
              <a:t>%) </a:t>
            </a:r>
          </a:p>
          <a:p>
            <a:r>
              <a:rPr lang="cs-CZ" altLang="cs-CZ" dirty="0"/>
              <a:t>hranice 2000 </a:t>
            </a:r>
            <a:r>
              <a:rPr lang="cs-CZ" altLang="cs-CZ" dirty="0" smtClean="0"/>
              <a:t>ob. v </a:t>
            </a:r>
            <a:r>
              <a:rPr lang="cs-CZ" altLang="cs-CZ" dirty="0"/>
              <a:t>sídle jako hranice pro nepochybně venkovské </a:t>
            </a:r>
            <a:r>
              <a:rPr lang="cs-CZ" altLang="cs-CZ" dirty="0" smtClean="0"/>
              <a:t>sídlo a 10000 ob. je považována geografy za nepochybné město</a:t>
            </a:r>
          </a:p>
          <a:p>
            <a:r>
              <a:rPr lang="cs-CZ" dirty="0" smtClean="0"/>
              <a:t>depopulační oblasti (odkud obyvatelé odcházejí)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90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288271" cy="54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79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KVALITATIVNÍ ZNAKY </a:t>
            </a:r>
            <a:r>
              <a:rPr lang="cs-CZ" b="1" dirty="0" smtClean="0"/>
              <a:t>VENKOVA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– </a:t>
            </a:r>
            <a:r>
              <a:rPr lang="cs-CZ" b="1" dirty="0"/>
              <a:t>urbanistické znaky </a:t>
            </a:r>
            <a:r>
              <a:rPr lang="cs-CZ" dirty="0"/>
              <a:t>– vysoký podíl rodinných domů, málo vyvinutá uliční </a:t>
            </a:r>
            <a:r>
              <a:rPr lang="cs-CZ" dirty="0" smtClean="0"/>
              <a:t>síť, </a:t>
            </a:r>
            <a:r>
              <a:rPr lang="cs-CZ" dirty="0"/>
              <a:t>rozvolněná zástavba, vysoký podíl zeleně v sídle</a:t>
            </a:r>
            <a:r>
              <a:rPr lang="cs-CZ" dirty="0" smtClean="0"/>
              <a:t>;</a:t>
            </a:r>
            <a:endParaRPr lang="cs-CZ" dirty="0"/>
          </a:p>
          <a:p>
            <a:r>
              <a:rPr lang="cs-CZ" dirty="0"/>
              <a:t>– </a:t>
            </a:r>
            <a:r>
              <a:rPr lang="cs-CZ" b="1" dirty="0"/>
              <a:t>architektonické znaky </a:t>
            </a:r>
            <a:r>
              <a:rPr lang="cs-CZ" dirty="0"/>
              <a:t>– nízkopodlažní zástavba, absence nájemního bydlení, domy doplněny hospodářským zázemím (integrace obytné a dalších funkcí), vymezení dvora a zahrady s výrazně oddělenými funkcemi; </a:t>
            </a:r>
          </a:p>
          <a:p>
            <a:r>
              <a:rPr lang="cs-CZ" dirty="0"/>
              <a:t>– </a:t>
            </a:r>
            <a:r>
              <a:rPr lang="cs-CZ" b="1" dirty="0"/>
              <a:t>sociální znaky </a:t>
            </a:r>
            <a:r>
              <a:rPr lang="cs-CZ" dirty="0"/>
              <a:t>– užší sociální kontakty mezi obyvateli sídla, neformální sociální kontrola, participace, tradicionalismus, konzervatismus; </a:t>
            </a:r>
          </a:p>
          <a:p>
            <a:r>
              <a:rPr lang="cs-CZ" dirty="0"/>
              <a:t>– </a:t>
            </a:r>
            <a:r>
              <a:rPr lang="cs-CZ" b="1" dirty="0"/>
              <a:t>ekonomické znaky </a:t>
            </a:r>
            <a:r>
              <a:rPr lang="cs-CZ" dirty="0"/>
              <a:t>– dominantní nebo rozhodující činností je zemědělství a primární výroba potravin, významný podíl ekonomicky aktivních osob vyjíždí do zaměstnání mimo toto sídlo, vyšší podíl samozásobitelství, kutilství; </a:t>
            </a:r>
          </a:p>
          <a:p>
            <a:r>
              <a:rPr lang="cs-CZ" dirty="0"/>
              <a:t>– </a:t>
            </a:r>
            <a:r>
              <a:rPr lang="cs-CZ" b="1" dirty="0"/>
              <a:t>administrativní znaky </a:t>
            </a:r>
            <a:r>
              <a:rPr lang="cs-CZ" dirty="0"/>
              <a:t>– statut sídla (sídlo, které v minulosti či v současnosti získalo městská práva, je městem, ostatní sídla jsou vesnicemi); </a:t>
            </a:r>
          </a:p>
        </p:txBody>
      </p:sp>
      <p:sp>
        <p:nvSpPr>
          <p:cNvPr id="4" name="Obdélník 3"/>
          <p:cNvSpPr/>
          <p:nvPr/>
        </p:nvSpPr>
        <p:spPr>
          <a:xfrm>
            <a:off x="6300192" y="6165304"/>
            <a:ext cx="258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(Svobodová, Věžník </a:t>
            </a:r>
            <a:r>
              <a:rPr lang="cs-CZ" dirty="0" smtClean="0"/>
              <a:t>2014)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50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985</Words>
  <Application>Microsoft Office PowerPoint</Application>
  <PresentationFormat>Předvádění na obrazovce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Co je to venkov?</vt:lpstr>
      <vt:lpstr>Definice venkova</vt:lpstr>
      <vt:lpstr>Výzkum Perlín a spol. (Neolokátor)</vt:lpstr>
      <vt:lpstr>Náš venkov: pluralita venkova?</vt:lpstr>
      <vt:lpstr>Vymezení a definování venkova</vt:lpstr>
      <vt:lpstr>KVANTITATIVNÍ ZNAKY VENKOVA </vt:lpstr>
      <vt:lpstr>Venkovský prostor daný hustotou ob.</vt:lpstr>
      <vt:lpstr>Prezentace aplikace PowerPoint</vt:lpstr>
      <vt:lpstr>KVALITATIVNÍ ZNAKY VENKOVA </vt:lpstr>
      <vt:lpstr>Sociologické definice venkova</vt:lpstr>
      <vt:lpstr>Tradiční vs. moderní společnost</vt:lpstr>
      <vt:lpstr>Strukturálně-funkční vymezení</vt:lpstr>
      <vt:lpstr>Prezentace aplikace PowerPoint</vt:lpstr>
      <vt:lpstr> Geografické vymezení venkova: rurální vs. periferní </vt:lpstr>
      <vt:lpstr>Prezentace aplikace PowerPoint</vt:lpstr>
      <vt:lpstr>Role venkova a její vývoj </vt:lpstr>
      <vt:lpstr>Typologie venkova podle Perlína</vt:lpstr>
      <vt:lpstr>Generalizované typy venkova</vt:lpstr>
      <vt:lpstr>VIZE ČESKÉHO VENKOVA (Perlín)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</dc:creator>
  <cp:lastModifiedBy>Lukáš Kala</cp:lastModifiedBy>
  <cp:revision>29</cp:revision>
  <dcterms:created xsi:type="dcterms:W3CDTF">2016-02-24T20:33:55Z</dcterms:created>
  <dcterms:modified xsi:type="dcterms:W3CDTF">2016-03-07T13:24:57Z</dcterms:modified>
</cp:coreProperties>
</file>