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309" r:id="rId3"/>
    <p:sldId id="284" r:id="rId4"/>
    <p:sldId id="285" r:id="rId5"/>
    <p:sldId id="291" r:id="rId6"/>
    <p:sldId id="292" r:id="rId7"/>
    <p:sldId id="310" r:id="rId8"/>
    <p:sldId id="302" r:id="rId9"/>
    <p:sldId id="306" r:id="rId10"/>
    <p:sldId id="307" r:id="rId11"/>
    <p:sldId id="308" r:id="rId12"/>
    <p:sldId id="303" r:id="rId13"/>
    <p:sldId id="304" r:id="rId14"/>
    <p:sldId id="293" r:id="rId15"/>
    <p:sldId id="294" r:id="rId16"/>
    <p:sldId id="295" r:id="rId17"/>
    <p:sldId id="296" r:id="rId18"/>
    <p:sldId id="297" r:id="rId19"/>
    <p:sldId id="298" r:id="rId20"/>
    <p:sldId id="305" r:id="rId21"/>
    <p:sldId id="301" r:id="rId22"/>
    <p:sldId id="299" r:id="rId23"/>
    <p:sldId id="300" r:id="rId24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Neoliberální reformy, nástup asijských ekonomik a integrace postkomunistických zemí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9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23120\Desktop\thesis_lyy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552728" cy="63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0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23120\Desktop\shanghai-skyscrapers-pano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" y="692696"/>
            <a:ext cx="9050383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9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Indie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Fabiánský socialismus</a:t>
            </a:r>
            <a:r>
              <a:rPr lang="cs-CZ" dirty="0" smtClean="0"/>
              <a:t>: proti imperialistickému kapitalismu i plánované ekonomice SSSR;</a:t>
            </a:r>
          </a:p>
          <a:p>
            <a:r>
              <a:rPr lang="cs-CZ" dirty="0" smtClean="0"/>
              <a:t>Přísná </a:t>
            </a:r>
            <a:r>
              <a:rPr lang="cs-CZ" b="1" dirty="0" smtClean="0"/>
              <a:t>kontrola</a:t>
            </a:r>
            <a:r>
              <a:rPr lang="cs-CZ" dirty="0" smtClean="0"/>
              <a:t> soukromého sektoru, </a:t>
            </a:r>
            <a:r>
              <a:rPr lang="cs-CZ" b="1" dirty="0" smtClean="0"/>
              <a:t>zahraničního obchodu </a:t>
            </a:r>
            <a:r>
              <a:rPr lang="cs-CZ" dirty="0" smtClean="0"/>
              <a:t>a </a:t>
            </a:r>
            <a:r>
              <a:rPr lang="cs-CZ" b="1" dirty="0" smtClean="0"/>
              <a:t>investic</a:t>
            </a:r>
            <a:r>
              <a:rPr lang="cs-CZ" dirty="0" smtClean="0"/>
              <a:t>; koloniální zkušenost (dělba práce) -&gt; </a:t>
            </a:r>
            <a:r>
              <a:rPr lang="cs-CZ" b="1" dirty="0" smtClean="0"/>
              <a:t>nahrazování importů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Znárodnění bank </a:t>
            </a:r>
            <a:r>
              <a:rPr lang="cs-CZ" dirty="0" smtClean="0"/>
              <a:t>a </a:t>
            </a:r>
            <a:r>
              <a:rPr lang="cs-CZ" b="1" dirty="0" smtClean="0"/>
              <a:t>pětiletky</a:t>
            </a:r>
            <a:r>
              <a:rPr lang="cs-CZ" dirty="0" smtClean="0"/>
              <a:t>; specializace na </a:t>
            </a:r>
            <a:r>
              <a:rPr lang="cs-CZ" b="1" dirty="0" smtClean="0"/>
              <a:t>těžký průmysl </a:t>
            </a:r>
            <a:r>
              <a:rPr lang="cs-CZ" dirty="0" smtClean="0"/>
              <a:t>(politická nezávislost); velký veřejný sektor a </a:t>
            </a:r>
            <a:r>
              <a:rPr lang="cs-CZ" b="1" dirty="0" smtClean="0"/>
              <a:t>subvence</a:t>
            </a:r>
            <a:r>
              <a:rPr lang="cs-CZ" dirty="0" smtClean="0"/>
              <a:t> malých podniků i zemědělství;</a:t>
            </a:r>
          </a:p>
          <a:p>
            <a:r>
              <a:rPr lang="cs-CZ" dirty="0" smtClean="0"/>
              <a:t>Výsledky byly velkým zklamáním;</a:t>
            </a:r>
          </a:p>
          <a:p>
            <a:r>
              <a:rPr lang="cs-CZ" b="1" dirty="0" err="1" smtClean="0"/>
              <a:t>Protržní</a:t>
            </a:r>
            <a:r>
              <a:rPr lang="cs-CZ" b="1" dirty="0" smtClean="0"/>
              <a:t> reformy </a:t>
            </a:r>
            <a:r>
              <a:rPr lang="cs-CZ" dirty="0" smtClean="0"/>
              <a:t>v 80. letech </a:t>
            </a:r>
            <a:r>
              <a:rPr lang="cs-CZ" dirty="0" err="1" smtClean="0"/>
              <a:t>Rádžív</a:t>
            </a:r>
            <a:r>
              <a:rPr lang="cs-CZ" dirty="0" smtClean="0"/>
              <a:t> Gándhí: </a:t>
            </a:r>
          </a:p>
          <a:p>
            <a:pPr lvl="1"/>
            <a:r>
              <a:rPr lang="cs-CZ" dirty="0" smtClean="0"/>
              <a:t>uvolnění cenových kontrol a snížení daní -&gt; fiskální deficity a schodky obchodní bilance; kolaps klíčového trhu – SSSR + růst cen ropy –&gt; </a:t>
            </a:r>
            <a:r>
              <a:rPr lang="cs-CZ" b="1" dirty="0" smtClean="0"/>
              <a:t>hrozba bankrotu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ůjčky a </a:t>
            </a:r>
            <a:r>
              <a:rPr lang="cs-CZ" b="1" dirty="0" smtClean="0"/>
              <a:t>reformy </a:t>
            </a:r>
            <a:r>
              <a:rPr lang="cs-CZ" dirty="0" smtClean="0"/>
              <a:t>pod vedením </a:t>
            </a:r>
            <a:r>
              <a:rPr lang="cs-CZ" b="1" dirty="0" smtClean="0"/>
              <a:t>IMF</a:t>
            </a:r>
            <a:r>
              <a:rPr lang="cs-CZ" dirty="0" smtClean="0"/>
              <a:t>; liberalizace </a:t>
            </a:r>
            <a:r>
              <a:rPr lang="cs-CZ" dirty="0" err="1" smtClean="0"/>
              <a:t>FDIs</a:t>
            </a:r>
            <a:r>
              <a:rPr lang="cs-CZ" dirty="0" smtClean="0"/>
              <a:t>, obchodu a privatizace;</a:t>
            </a:r>
          </a:p>
          <a:p>
            <a:r>
              <a:rPr lang="cs-CZ" b="1" dirty="0" smtClean="0"/>
              <a:t>Problémem</a:t>
            </a:r>
            <a:r>
              <a:rPr lang="cs-CZ" dirty="0" smtClean="0"/>
              <a:t> je neproduktivní zemědělství, neflexibilní trh práce;</a:t>
            </a:r>
          </a:p>
          <a:p>
            <a:pPr lvl="1"/>
            <a:r>
              <a:rPr lang="cs-CZ" dirty="0" smtClean="0"/>
              <a:t>Malé </a:t>
            </a:r>
            <a:r>
              <a:rPr lang="cs-CZ" dirty="0"/>
              <a:t>zapojení do IT, nízký objem obchodu i </a:t>
            </a:r>
            <a:r>
              <a:rPr lang="cs-CZ" dirty="0" err="1"/>
              <a:t>FDIs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Silné stránky</a:t>
            </a:r>
            <a:r>
              <a:rPr lang="cs-CZ" dirty="0" smtClean="0"/>
              <a:t>: rychle roste trh služeb, IT sektor; automobily a </a:t>
            </a:r>
            <a:r>
              <a:rPr lang="cs-CZ" dirty="0" err="1" smtClean="0"/>
              <a:t>generika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ladá, IT gramotná a anglicky mluvící populace;</a:t>
            </a:r>
          </a:p>
          <a:p>
            <a:r>
              <a:rPr lang="cs-CZ" dirty="0" smtClean="0"/>
              <a:t>HDP/obyv.:1947 – 618 USD; 1991 – 1,290 USD; 2000 – 1,910 USD;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50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Nastupující ekonomiky a pozice Evropy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Jak </a:t>
            </a:r>
            <a:r>
              <a:rPr lang="cs-CZ" b="1" dirty="0" smtClean="0"/>
              <a:t>konkurenceschopná</a:t>
            </a:r>
            <a:r>
              <a:rPr lang="cs-CZ" dirty="0" smtClean="0"/>
              <a:t> je (sjednocená) Evropa v období po pádu komunismu?</a:t>
            </a:r>
          </a:p>
          <a:p>
            <a:r>
              <a:rPr lang="cs-CZ" dirty="0" smtClean="0"/>
              <a:t>Situace ve světové ekonomice:</a:t>
            </a:r>
          </a:p>
          <a:p>
            <a:pPr lvl="1"/>
            <a:r>
              <a:rPr lang="cs-CZ" b="1" dirty="0" smtClean="0"/>
              <a:t>Jednotná</a:t>
            </a:r>
            <a:r>
              <a:rPr lang="cs-CZ" dirty="0" smtClean="0"/>
              <a:t> ekonomická </a:t>
            </a:r>
            <a:r>
              <a:rPr lang="cs-CZ" b="1" dirty="0" smtClean="0"/>
              <a:t>soustava</a:t>
            </a:r>
            <a:r>
              <a:rPr lang="cs-CZ" dirty="0" smtClean="0"/>
              <a:t> (kapitalismus a demokracie);</a:t>
            </a:r>
          </a:p>
          <a:p>
            <a:pPr lvl="1"/>
            <a:r>
              <a:rPr lang="cs-CZ" dirty="0" smtClean="0"/>
              <a:t>Pokročilá fáze evropské </a:t>
            </a:r>
            <a:r>
              <a:rPr lang="cs-CZ" b="1" dirty="0" smtClean="0"/>
              <a:t>integrace</a:t>
            </a:r>
            <a:r>
              <a:rPr lang="cs-CZ" dirty="0" smtClean="0"/>
              <a:t> (jeden ekonomický subjekt z perspektivy SE);</a:t>
            </a:r>
          </a:p>
          <a:p>
            <a:pPr lvl="1"/>
            <a:r>
              <a:rPr lang="cs-CZ" dirty="0" smtClean="0"/>
              <a:t>Projevují se </a:t>
            </a:r>
            <a:r>
              <a:rPr lang="cs-CZ" b="1" dirty="0" smtClean="0"/>
              <a:t>liberální reformy 80. let </a:t>
            </a:r>
            <a:r>
              <a:rPr lang="cs-CZ" dirty="0" smtClean="0"/>
              <a:t>(US a WE; LATAM, východní a jižní Asie);</a:t>
            </a:r>
          </a:p>
          <a:p>
            <a:pPr lvl="1"/>
            <a:r>
              <a:rPr lang="cs-CZ" dirty="0" smtClean="0"/>
              <a:t>Globalizace (?);</a:t>
            </a:r>
          </a:p>
          <a:p>
            <a:pPr lvl="1"/>
            <a:r>
              <a:rPr lang="cs-CZ" dirty="0" smtClean="0"/>
              <a:t>Nastupují </a:t>
            </a:r>
            <a:r>
              <a:rPr lang="cs-CZ" b="1" dirty="0" smtClean="0"/>
              <a:t>velké rozvojové ekonomiky </a:t>
            </a:r>
            <a:r>
              <a:rPr lang="cs-CZ" dirty="0" smtClean="0"/>
              <a:t>(vs. éra tygrů JVA);</a:t>
            </a:r>
          </a:p>
          <a:p>
            <a:pPr lvl="1"/>
            <a:r>
              <a:rPr lang="cs-CZ" dirty="0" smtClean="0"/>
              <a:t>Nová </a:t>
            </a:r>
            <a:r>
              <a:rPr lang="cs-CZ" b="1" dirty="0" smtClean="0"/>
              <a:t>strategická situace </a:t>
            </a:r>
            <a:r>
              <a:rPr lang="cs-CZ" dirty="0" smtClean="0"/>
              <a:t>– problematika konkurenceschopnosti; </a:t>
            </a:r>
            <a:r>
              <a:rPr lang="cs-CZ" b="1" dirty="0" smtClean="0"/>
              <a:t>nulová hra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62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88838"/>
              </p:ext>
            </p:extLst>
          </p:nvPr>
        </p:nvGraphicFramePr>
        <p:xfrm>
          <a:off x="1691680" y="908720"/>
          <a:ext cx="4271391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451"/>
                <a:gridCol w="1344930"/>
                <a:gridCol w="135001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Tržní </a:t>
                      </a:r>
                      <a:r>
                        <a:rPr lang="cs-CZ" sz="2000" dirty="0" smtClean="0">
                          <a:effectLst/>
                        </a:rPr>
                        <a:t>podíl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Změna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1995–2005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EU15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-1,77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EU25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-1,33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13,0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Kanada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-0,83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Mexiko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Japonsko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-4,12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Čína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8,37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Korea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0,68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Indie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ASEAN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Rusko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Brazílie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68557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Export - tržní </a:t>
            </a:r>
            <a:r>
              <a:rPr lang="cs-CZ" sz="2800" b="1" dirty="0"/>
              <a:t>podíl a jeho změna</a:t>
            </a:r>
            <a:r>
              <a:rPr lang="cs-CZ" sz="2800" dirty="0"/>
              <a:t> </a:t>
            </a:r>
            <a:r>
              <a:rPr lang="cs-CZ" dirty="0"/>
              <a:t>(</a:t>
            </a:r>
            <a:r>
              <a:rPr lang="cs-CZ" dirty="0" smtClean="0"/>
              <a:t>%)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0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31841"/>
              </p:ext>
            </p:extLst>
          </p:nvPr>
        </p:nvGraphicFramePr>
        <p:xfrm>
          <a:off x="1115616" y="1628800"/>
          <a:ext cx="6740336" cy="483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414"/>
                <a:gridCol w="797052"/>
                <a:gridCol w="875348"/>
                <a:gridCol w="700913"/>
                <a:gridCol w="875348"/>
                <a:gridCol w="700913"/>
                <a:gridCol w="87534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Spojené státy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1,17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-2,32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1,53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-1,82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Spojené státy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-9,76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9,0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-1,28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Kanada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-2,74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Mexiko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-8,06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-1,41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10,46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16,70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Korea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-0,43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6,0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12,0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5,05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Indie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ASEAN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-1,98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11,1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Rusko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-0,72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-0,85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Brazílie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8242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Vývoj exportního podílu na hlavních trzích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jeho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3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32692"/>
              </p:ext>
            </p:extLst>
          </p:nvPr>
        </p:nvGraphicFramePr>
        <p:xfrm>
          <a:off x="1339184" y="1124744"/>
          <a:ext cx="5858577" cy="5248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537"/>
                <a:gridCol w="935800"/>
                <a:gridCol w="710248"/>
                <a:gridCol w="710248"/>
                <a:gridCol w="710248"/>
                <a:gridCol w="710248"/>
                <a:gridCol w="71024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24,03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2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-0,57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-3,29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4,35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-7,63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-3,07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-5,87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9,51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-4,08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-9,26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-5,16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17,79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8,75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8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13,94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5,53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11,55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1,46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08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2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88640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technologické úrovně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</a:t>
            </a:r>
            <a:endParaRPr kumimoji="0" lang="cs-CZ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8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91105"/>
              </p:ext>
            </p:extLst>
          </p:nvPr>
        </p:nvGraphicFramePr>
        <p:xfrm>
          <a:off x="1835696" y="1052736"/>
          <a:ext cx="4208272" cy="5573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22"/>
                <a:gridCol w="594360"/>
                <a:gridCol w="594360"/>
                <a:gridCol w="664210"/>
                <a:gridCol w="594360"/>
                <a:gridCol w="5943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42,3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29,6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Japonsko</a:t>
                      </a:r>
                      <a:endParaRPr lang="cs-CZ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56,1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-4,0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-4,6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34,3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34,7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-15,9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-3,2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6632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a její změna 1995–2005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0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8127"/>
              </p:ext>
            </p:extLst>
          </p:nvPr>
        </p:nvGraphicFramePr>
        <p:xfrm>
          <a:off x="971600" y="1412776"/>
          <a:ext cx="6843269" cy="4451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/>
                <a:gridCol w="999935"/>
                <a:gridCol w="807085"/>
                <a:gridCol w="1007237"/>
                <a:gridCol w="807085"/>
                <a:gridCol w="947865"/>
                <a:gridCol w="8070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Spodní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Střední 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Horní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-2,27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17,5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30,0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0,40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-2,55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10,9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-5,74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-4,45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Korea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Indie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Rusko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14,4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-3,47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Kanada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Mexiko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19,5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</a:rPr>
                        <a:t>10,56</a:t>
                      </a:r>
                      <a:endParaRPr lang="cs-CZ" sz="18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9,1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2,42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Brazílie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ASEAN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7031" y="415117"/>
            <a:ext cx="74885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segmentů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1995–2004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33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69345"/>
              </p:ext>
            </p:extLst>
          </p:nvPr>
        </p:nvGraphicFramePr>
        <p:xfrm>
          <a:off x="1403648" y="764704"/>
          <a:ext cx="5986842" cy="5923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/>
                <a:gridCol w="1537017"/>
                <a:gridCol w="1560131"/>
                <a:gridCol w="142271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46,1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38,46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3,12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42,66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-7,11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44,99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5,23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32,34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0,89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3119" y="241494"/>
            <a:ext cx="84249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segmentů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1995–2004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Reforma</a:t>
            </a:r>
            <a:r>
              <a:rPr lang="cs-CZ" sz="3200" b="1" dirty="0" smtClean="0"/>
              <a:t> státu blahobytu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/>
              <a:t>Výdaje na </a:t>
            </a:r>
            <a:r>
              <a:rPr lang="cs-CZ" sz="1800" b="1" u="sng" dirty="0" smtClean="0">
                <a:solidFill>
                  <a:srgbClr val="0070C0"/>
                </a:solidFill>
              </a:rPr>
              <a:t>sociální programy </a:t>
            </a:r>
            <a:r>
              <a:rPr lang="cs-CZ" sz="1800" dirty="0" smtClean="0"/>
              <a:t>v 80.letech 30% HDP (US 21% a JAP 18%)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zdalování od </a:t>
            </a:r>
            <a:r>
              <a:rPr lang="cs-CZ" sz="1700" b="1" dirty="0" smtClean="0"/>
              <a:t>poslání</a:t>
            </a:r>
            <a:r>
              <a:rPr lang="cs-CZ" sz="1700" dirty="0" smtClean="0"/>
              <a:t> – </a:t>
            </a:r>
            <a:r>
              <a:rPr lang="cs-CZ" sz="1700" b="1" dirty="0" smtClean="0"/>
              <a:t>pojištění</a:t>
            </a:r>
            <a:r>
              <a:rPr lang="cs-CZ" sz="1700" dirty="0" smtClean="0"/>
              <a:t> (snižování rizika a marginalizace) -&gt; </a:t>
            </a:r>
            <a:r>
              <a:rPr lang="cs-CZ" sz="1700" b="1" dirty="0" smtClean="0"/>
              <a:t>snížení </a:t>
            </a:r>
            <a:r>
              <a:rPr lang="cs-CZ" sz="1700" b="1" dirty="0" smtClean="0">
                <a:solidFill>
                  <a:srgbClr val="0070C0"/>
                </a:solidFill>
              </a:rPr>
              <a:t>motivace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m</a:t>
            </a:r>
            <a:r>
              <a:rPr lang="cs-CZ" sz="1700" dirty="0" smtClean="0"/>
              <a:t>inimální standard na základě občanství – poprvé možná </a:t>
            </a:r>
            <a:r>
              <a:rPr lang="cs-CZ" sz="1700" b="1" dirty="0" smtClean="0"/>
              <a:t>existence bez příjmu </a:t>
            </a:r>
            <a:r>
              <a:rPr lang="cs-CZ" sz="1700" dirty="0" smtClean="0"/>
              <a:t>mimu solidaritu rodiny, komunity (</a:t>
            </a:r>
            <a:r>
              <a:rPr lang="cs-CZ" sz="1700" b="1" dirty="0" smtClean="0"/>
              <a:t>neformální</a:t>
            </a:r>
            <a:r>
              <a:rPr lang="cs-CZ" sz="1700" dirty="0" smtClean="0"/>
              <a:t> </a:t>
            </a:r>
            <a:r>
              <a:rPr lang="cs-CZ" sz="1700" b="1" dirty="0" smtClean="0"/>
              <a:t>sankce</a:t>
            </a:r>
            <a:r>
              <a:rPr lang="cs-CZ" sz="1700" dirty="0" smtClean="0"/>
              <a:t>);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n</a:t>
            </a:r>
            <a:r>
              <a:rPr lang="cs-CZ" sz="1700" dirty="0" smtClean="0"/>
              <a:t>ižší tlak na výkonnost, na </a:t>
            </a:r>
            <a:r>
              <a:rPr lang="cs-CZ" sz="1700" b="1" dirty="0" smtClean="0"/>
              <a:t>akceptování </a:t>
            </a:r>
            <a:r>
              <a:rPr lang="cs-CZ" sz="1700" b="1" dirty="0" err="1" smtClean="0"/>
              <a:t>konkur</a:t>
            </a:r>
            <a:r>
              <a:rPr lang="cs-CZ" sz="1700" b="1" dirty="0" smtClean="0"/>
              <a:t>. mzdy</a:t>
            </a:r>
            <a:r>
              <a:rPr lang="cs-CZ" sz="1700" dirty="0" smtClean="0"/>
              <a:t>, </a:t>
            </a:r>
            <a:r>
              <a:rPr lang="cs-CZ" sz="1700" b="1" dirty="0" smtClean="0"/>
              <a:t>nestatusové pozice </a:t>
            </a:r>
            <a:r>
              <a:rPr lang="cs-CZ" sz="1700" dirty="0" smtClean="0"/>
              <a:t>bez bonusu;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 </a:t>
            </a:r>
            <a:r>
              <a:rPr lang="cs-CZ" sz="1700" b="1" dirty="0" smtClean="0"/>
              <a:t>kontextu </a:t>
            </a:r>
            <a:r>
              <a:rPr lang="cs-CZ" sz="1700" b="1" dirty="0" smtClean="0">
                <a:solidFill>
                  <a:srgbClr val="0070C0"/>
                </a:solidFill>
              </a:rPr>
              <a:t>zpomalení</a:t>
            </a:r>
            <a:r>
              <a:rPr lang="cs-CZ" sz="1700" dirty="0" smtClean="0"/>
              <a:t>, zhoršení </a:t>
            </a:r>
            <a:r>
              <a:rPr lang="cs-CZ" sz="1700" b="1" dirty="0" smtClean="0"/>
              <a:t>směnných relací</a:t>
            </a:r>
            <a:r>
              <a:rPr lang="cs-CZ" sz="1700" dirty="0" smtClean="0"/>
              <a:t>, nárůstu </a:t>
            </a:r>
            <a:r>
              <a:rPr lang="cs-CZ" sz="1700" b="1" dirty="0" smtClean="0">
                <a:solidFill>
                  <a:srgbClr val="0070C0"/>
                </a:solidFill>
              </a:rPr>
              <a:t>konkurence</a:t>
            </a:r>
            <a:r>
              <a:rPr lang="cs-CZ" sz="1700" dirty="0" smtClean="0"/>
              <a:t>; posílení </a:t>
            </a:r>
            <a:r>
              <a:rPr lang="cs-CZ" sz="1700" b="1" dirty="0" smtClean="0"/>
              <a:t>nátlakových skupin </a:t>
            </a:r>
            <a:r>
              <a:rPr lang="cs-CZ" sz="1700" dirty="0" smtClean="0"/>
              <a:t>-&gt; aktivní stimulují aktivity ostatních;</a:t>
            </a:r>
          </a:p>
          <a:p>
            <a:pPr lvl="1">
              <a:spcBef>
                <a:spcPts val="0"/>
              </a:spcBef>
            </a:pPr>
            <a:r>
              <a:rPr lang="cs-CZ" sz="1700" b="1" dirty="0">
                <a:solidFill>
                  <a:srgbClr val="0070C0"/>
                </a:solidFill>
              </a:rPr>
              <a:t>m</a:t>
            </a:r>
            <a:r>
              <a:rPr lang="cs-CZ" sz="1700" b="1" dirty="0" smtClean="0">
                <a:solidFill>
                  <a:srgbClr val="0070C0"/>
                </a:solidFill>
              </a:rPr>
              <a:t>ezera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mezi </a:t>
            </a:r>
            <a:r>
              <a:rPr lang="cs-CZ" sz="1700" b="1" dirty="0" smtClean="0"/>
              <a:t>E a US </a:t>
            </a:r>
            <a:r>
              <a:rPr lang="cs-CZ" sz="1700" dirty="0" smtClean="0"/>
              <a:t>(JAP) se rozevírá + penetrace NIC;  </a:t>
            </a:r>
          </a:p>
          <a:p>
            <a:pPr lvl="1">
              <a:spcBef>
                <a:spcPts val="0"/>
              </a:spcBef>
            </a:pPr>
            <a:endParaRPr lang="cs-CZ" sz="800" dirty="0" smtClean="0"/>
          </a:p>
          <a:p>
            <a:pPr>
              <a:spcBef>
                <a:spcPts val="0"/>
              </a:spcBef>
            </a:pPr>
            <a:r>
              <a:rPr lang="cs-CZ" sz="1800" b="1" u="sng" dirty="0" smtClean="0">
                <a:solidFill>
                  <a:srgbClr val="0070C0"/>
                </a:solidFill>
              </a:rPr>
              <a:t>GB reforma </a:t>
            </a:r>
            <a:r>
              <a:rPr lang="cs-CZ" sz="1800" dirty="0" smtClean="0"/>
              <a:t>(</a:t>
            </a:r>
            <a:r>
              <a:rPr lang="cs-CZ" sz="1800" dirty="0" err="1" smtClean="0"/>
              <a:t>M.Thatcherová</a:t>
            </a:r>
            <a:r>
              <a:rPr lang="cs-CZ" sz="1800" dirty="0" smtClean="0"/>
              <a:t>):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4letý plán (1979) – </a:t>
            </a:r>
            <a:r>
              <a:rPr lang="cs-CZ" sz="1700" b="1" dirty="0" smtClean="0">
                <a:solidFill>
                  <a:srgbClr val="0070C0"/>
                </a:solidFill>
              </a:rPr>
              <a:t>monetární restrikce </a:t>
            </a:r>
            <a:r>
              <a:rPr lang="cs-CZ" sz="1700" dirty="0" smtClean="0"/>
              <a:t>(proti inflaci), omezení </a:t>
            </a:r>
            <a:r>
              <a:rPr lang="cs-CZ" sz="1700" b="1" dirty="0" smtClean="0">
                <a:solidFill>
                  <a:srgbClr val="0070C0"/>
                </a:solidFill>
              </a:rPr>
              <a:t>veřejného sektoru</a:t>
            </a:r>
            <a:r>
              <a:rPr lang="cs-CZ" sz="1700" dirty="0" smtClean="0"/>
              <a:t>, omezení </a:t>
            </a:r>
            <a:r>
              <a:rPr lang="cs-CZ" sz="1700" b="1" dirty="0" smtClean="0"/>
              <a:t>odborů</a:t>
            </a:r>
            <a:r>
              <a:rPr lang="cs-CZ" sz="1700" dirty="0" smtClean="0"/>
              <a:t> – flexibilnější </a:t>
            </a:r>
            <a:r>
              <a:rPr lang="cs-CZ" sz="1700" b="1" dirty="0" smtClean="0">
                <a:solidFill>
                  <a:srgbClr val="0070C0"/>
                </a:solidFill>
              </a:rPr>
              <a:t>trh práce</a:t>
            </a:r>
            <a:r>
              <a:rPr lang="cs-CZ" sz="1700" dirty="0" smtClean="0"/>
              <a:t>; konfrontace </a:t>
            </a:r>
            <a:r>
              <a:rPr lang="cs-CZ" sz="1700" b="1" dirty="0" smtClean="0"/>
              <a:t>stávek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Pomalé</a:t>
            </a:r>
            <a:r>
              <a:rPr lang="cs-CZ" sz="1700" dirty="0" smtClean="0"/>
              <a:t> přizpůsobení – </a:t>
            </a:r>
            <a:r>
              <a:rPr lang="cs-CZ" sz="1700" b="1" dirty="0" smtClean="0"/>
              <a:t>inflace </a:t>
            </a:r>
            <a:r>
              <a:rPr lang="cs-CZ" sz="1700" dirty="0" smtClean="0"/>
              <a:t>11,9%, zvýšení </a:t>
            </a:r>
            <a:r>
              <a:rPr lang="cs-CZ" sz="1700" b="1" dirty="0" smtClean="0"/>
              <a:t>úrokových měr </a:t>
            </a:r>
            <a:r>
              <a:rPr lang="cs-CZ" sz="1700" dirty="0" smtClean="0"/>
              <a:t>– </a:t>
            </a:r>
            <a:r>
              <a:rPr lang="cs-CZ" sz="1700" b="1" dirty="0" smtClean="0"/>
              <a:t>posílení libry </a:t>
            </a:r>
            <a:r>
              <a:rPr lang="cs-CZ" sz="1700" dirty="0" smtClean="0"/>
              <a:t>a recese; </a:t>
            </a:r>
            <a:r>
              <a:rPr lang="cs-CZ" sz="1700" b="1" dirty="0" smtClean="0">
                <a:solidFill>
                  <a:srgbClr val="0070C0"/>
                </a:solidFill>
              </a:rPr>
              <a:t>pokles produktu </a:t>
            </a:r>
            <a:r>
              <a:rPr lang="cs-CZ" sz="1700" dirty="0" smtClean="0"/>
              <a:t>o 4,8%, zdvojnásobení </a:t>
            </a:r>
            <a:r>
              <a:rPr lang="cs-CZ" sz="1700" b="1" dirty="0" smtClean="0">
                <a:solidFill>
                  <a:srgbClr val="0070C0"/>
                </a:solidFill>
              </a:rPr>
              <a:t>nezaměstnanosti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(10,5%);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Uvolnění politiky 1981 (volnější měnová, pokračující fiskální restrikce);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Pokles cen ropy a úrokové míry 14%;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Privatizace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a prodej majetku;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Teprve pak </a:t>
            </a:r>
            <a:r>
              <a:rPr lang="cs-CZ" sz="1700" b="1" dirty="0" smtClean="0"/>
              <a:t>zvýšení </a:t>
            </a:r>
            <a:r>
              <a:rPr lang="cs-CZ" sz="1700" b="1" dirty="0" smtClean="0">
                <a:solidFill>
                  <a:srgbClr val="0070C0"/>
                </a:solidFill>
              </a:rPr>
              <a:t>produktivity</a:t>
            </a:r>
            <a:r>
              <a:rPr lang="cs-CZ" sz="1700" b="1" dirty="0" smtClean="0"/>
              <a:t> </a:t>
            </a:r>
            <a:r>
              <a:rPr lang="cs-CZ" sz="1700" dirty="0" smtClean="0"/>
              <a:t>v důsledku deregulace; snížení </a:t>
            </a:r>
            <a:r>
              <a:rPr lang="cs-CZ" sz="1700" b="1" dirty="0" smtClean="0"/>
              <a:t>podílu veřejných výdajů </a:t>
            </a:r>
            <a:r>
              <a:rPr lang="cs-CZ" sz="1700" dirty="0" smtClean="0"/>
              <a:t>pod 40% HDP jen pomalu a v důsledku obnovy růstu;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 </a:t>
            </a:r>
            <a:r>
              <a:rPr lang="cs-CZ" sz="1700" b="1" u="sng" dirty="0" smtClean="0"/>
              <a:t>revize sociálního státu </a:t>
            </a:r>
            <a:r>
              <a:rPr lang="cs-CZ" sz="1700" dirty="0" smtClean="0"/>
              <a:t>v demokratických podmínkách skoro </a:t>
            </a:r>
            <a:r>
              <a:rPr lang="cs-CZ" sz="1700" b="1" dirty="0" smtClean="0"/>
              <a:t>nemožná</a:t>
            </a:r>
            <a:r>
              <a:rPr lang="cs-CZ" sz="1700" dirty="0" smtClean="0"/>
              <a:t>, pokus USA (Reagan) v kontextu studené války a v GB po 30 letech frustrace ze slabého výkonu;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7901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Příklad integrace a reforem – východní rozšíření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Případ dramatické hospodářské a politické reformy;</a:t>
            </a:r>
          </a:p>
          <a:p>
            <a:r>
              <a:rPr lang="cs-CZ" dirty="0" smtClean="0"/>
              <a:t>Neoliberální reformy – integrace malých a méně rozvinutých ekonomik do dominantní ekonomiky;</a:t>
            </a:r>
          </a:p>
          <a:p>
            <a:r>
              <a:rPr lang="cs-CZ" dirty="0" smtClean="0"/>
              <a:t>Scénáře:</a:t>
            </a:r>
          </a:p>
          <a:p>
            <a:pPr lvl="1"/>
            <a:r>
              <a:rPr lang="cs-CZ" dirty="0" smtClean="0"/>
              <a:t>Divergence (nízká přidaná hodnota, nízká </a:t>
            </a:r>
            <a:r>
              <a:rPr lang="cs-CZ" dirty="0" err="1" smtClean="0"/>
              <a:t>tech.náročnost</a:t>
            </a:r>
            <a:r>
              <a:rPr lang="cs-CZ" dirty="0" smtClean="0"/>
              <a:t>, enklávy, zaostávání </a:t>
            </a:r>
            <a:r>
              <a:rPr lang="cs-CZ" dirty="0" err="1" smtClean="0"/>
              <a:t>živ.úrovně</a:t>
            </a:r>
            <a:r>
              <a:rPr lang="cs-CZ" dirty="0" smtClean="0"/>
              <a:t>);</a:t>
            </a:r>
          </a:p>
          <a:p>
            <a:pPr lvl="1"/>
            <a:r>
              <a:rPr lang="cs-CZ" dirty="0" smtClean="0"/>
              <a:t>Konvergence (dotahování se v </a:t>
            </a:r>
            <a:r>
              <a:rPr lang="cs-CZ" dirty="0" err="1" smtClean="0"/>
              <a:t>živ.úrovni</a:t>
            </a:r>
            <a:r>
              <a:rPr lang="cs-CZ" dirty="0" smtClean="0"/>
              <a:t> i struktuře k lídrovi);</a:t>
            </a:r>
          </a:p>
          <a:p>
            <a:r>
              <a:rPr lang="cs-CZ" dirty="0" smtClean="0"/>
              <a:t>Předpoklady úspěchu: vybudovaný národní stát, industrializace, solidní úroveň lidského kapitálu;</a:t>
            </a:r>
          </a:p>
          <a:p>
            <a:r>
              <a:rPr lang="cs-CZ" dirty="0" smtClean="0"/>
              <a:t>Kontext: 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iskreditace alternativ k západnímu hospodářskému a politickému systému;</a:t>
            </a:r>
          </a:p>
          <a:p>
            <a:pPr lvl="1"/>
            <a:r>
              <a:rPr lang="cs-CZ" dirty="0" smtClean="0"/>
              <a:t>Kooperativní politiky západní Evropy (asistence);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833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4668"/>
              </p:ext>
            </p:extLst>
          </p:nvPr>
        </p:nvGraphicFramePr>
        <p:xfrm>
          <a:off x="226600" y="2348880"/>
          <a:ext cx="8618792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552"/>
                <a:gridCol w="778510"/>
                <a:gridCol w="778510"/>
                <a:gridCol w="778510"/>
                <a:gridCol w="778510"/>
                <a:gridCol w="778510"/>
                <a:gridCol w="778510"/>
                <a:gridCol w="778510"/>
                <a:gridCol w="778510"/>
                <a:gridCol w="7721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1998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2000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2006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Eurozóna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0070C0"/>
                          </a:solidFill>
                          <a:effectLst/>
                        </a:rPr>
                        <a:t>115,4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115,3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114,3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113,7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113,2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112,8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112,2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111,7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110,3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ČR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</a:rPr>
                        <a:t>70,5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68,5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70,4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73,4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77,4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80,2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rgbClr val="0070C0"/>
                          </a:solidFill>
                          <a:effectLst/>
                        </a:rPr>
                        <a:t>83,0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Polsko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47,8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48,2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48,3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48,9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50,6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51,3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52,3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53,7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0070C0"/>
                          </a:solidFill>
                          <a:effectLst/>
                        </a:rPr>
                        <a:t>55,1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Slovensko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52,1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50,1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54,1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55,5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57,1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60,2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63,5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67,0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0070C0"/>
                          </a:solidFill>
                          <a:effectLst/>
                        </a:rPr>
                        <a:t>70,2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Maďarsko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52,7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56,1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61,3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63,5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62,6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61,6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Německo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b="1" kern="1200" dirty="0">
                          <a:solidFill>
                            <a:srgbClr val="0070C0"/>
                          </a:solidFill>
                          <a:effectLst/>
                        </a:rPr>
                        <a:t>122,4</a:t>
                      </a:r>
                      <a:endParaRPr lang="cs-CZ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118,5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115,2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116,5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116,4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116,9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115,7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114,7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</a:rPr>
                        <a:t>115,8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Spojené státy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159,8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158,9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151,7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153,7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155,0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156,3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155,4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151,4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1529849"/>
            <a:ext cx="799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Hrubý domácí produkt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na obyvatele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(PPP, EU27=100)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5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18844"/>
              </p:ext>
            </p:extLst>
          </p:nvPr>
        </p:nvGraphicFramePr>
        <p:xfrm>
          <a:off x="517176" y="2132856"/>
          <a:ext cx="8109648" cy="2278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9734"/>
                <a:gridCol w="1423035"/>
                <a:gridCol w="1376997"/>
                <a:gridCol w="1376997"/>
                <a:gridCol w="14928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Komoditní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EU15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v exportu (změna)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23,78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3,28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42,54 (1,43)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13,50 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(-2,16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19,44 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(-2,16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tržní podíl (změna)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16,37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-1,15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22,82 (-1,94)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14,54 (-3,63)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29,90 (-2,67)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NMS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v exportu (změna)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22,20 (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10,09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38,32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7,30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18,95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-4,82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19,87 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(-16,36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tržní podíl (změna)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0,90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0,58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1,21 (0,63)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1,20 (0,34)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1,99 (0,34)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147775"/>
            <a:ext cx="87849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(1995–2005)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3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05683"/>
              </p:ext>
            </p:extLst>
          </p:nvPr>
        </p:nvGraphicFramePr>
        <p:xfrm>
          <a:off x="1331640" y="1412776"/>
          <a:ext cx="5738240" cy="462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2723"/>
                <a:gridCol w="1001839"/>
                <a:gridCol w="1001839"/>
                <a:gridCol w="100183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Dolní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Střední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r>
                        <a:rPr lang="cs-CZ" sz="1800" dirty="0">
                          <a:effectLst/>
                        </a:rPr>
                        <a:t> – export (mil. EUR)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(změna 1995–2005)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204 677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42,1 %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345 629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60,3 %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484 238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82,9 %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segment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-3,3 %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tržní 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-3,9 %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-0,2 %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NMS</a:t>
                      </a:r>
                      <a:r>
                        <a:rPr lang="cs-CZ" sz="1800" dirty="0">
                          <a:effectLst/>
                        </a:rPr>
                        <a:t> – export (mil. EUR)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(změna 1995–2005)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19 733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84,3 %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16 453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263,3 %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18 210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378,2 %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segment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-19,9 %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13,5 %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tržní 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0,7 %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335422"/>
            <a:ext cx="77768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Objem exportu, jeho struktura podle segmentů (2005) a změna (1995–2005)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(miliony eur a procenta) 	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8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23120\Desktop\miner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13394" cy="488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440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23120\Desktop\strike[1]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336704" cy="49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61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45976"/>
              </p:ext>
            </p:extLst>
          </p:nvPr>
        </p:nvGraphicFramePr>
        <p:xfrm>
          <a:off x="107504" y="2636912"/>
          <a:ext cx="8862574" cy="11917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78496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1979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1980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1982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1983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1984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1985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1987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Růst HDP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-2,0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-1,2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Inflace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18,0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8,6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4,5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4,2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Nezaměstnanost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4,0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8,3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07704" y="2003648"/>
            <a:ext cx="5190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Hospodářský vývoj ve Velké Británii</a:t>
            </a:r>
            <a:r>
              <a:rPr lang="cs-CZ" sz="2400" dirty="0"/>
              <a:t> </a:t>
            </a:r>
            <a:r>
              <a:rPr lang="cs-CZ" sz="2400" dirty="0" smtClean="0"/>
              <a:t>(%)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01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53536"/>
              </p:ext>
            </p:extLst>
          </p:nvPr>
        </p:nvGraphicFramePr>
        <p:xfrm>
          <a:off x="1043608" y="2204864"/>
          <a:ext cx="7108504" cy="22082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3728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1980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27,8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20,7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28,5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51,9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Záp. Německo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47,6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41,1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42,3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53,0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1268760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Výdaje veřejného sektoru</a:t>
            </a:r>
            <a:r>
              <a:rPr lang="cs-CZ" sz="2400" dirty="0"/>
              <a:t> </a:t>
            </a:r>
            <a:endParaRPr lang="cs-CZ" sz="2400" dirty="0" smtClean="0"/>
          </a:p>
          <a:p>
            <a:pPr algn="ctr"/>
            <a:r>
              <a:rPr lang="cs-CZ" dirty="0" smtClean="0"/>
              <a:t>(</a:t>
            </a:r>
            <a:r>
              <a:rPr lang="cs-CZ" dirty="0"/>
              <a:t>jako </a:t>
            </a:r>
            <a:r>
              <a:rPr lang="cs-CZ" dirty="0" smtClean="0"/>
              <a:t>% domácího </a:t>
            </a:r>
            <a:r>
              <a:rPr lang="cs-CZ" dirty="0"/>
              <a:t>produktu)</a:t>
            </a:r>
          </a:p>
        </p:txBody>
      </p:sp>
    </p:spTree>
    <p:extLst>
      <p:ext uri="{BB962C8B-B14F-4D97-AF65-F5344CB8AC3E}">
        <p14:creationId xmlns:p14="http://schemas.microsoft.com/office/powerpoint/2010/main" val="77482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Instituce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Eichengreen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stejné instituce</a:t>
            </a:r>
            <a:r>
              <a:rPr lang="cs-CZ" dirty="0" smtClean="0"/>
              <a:t>, které byly základem úspěchu po WWII, byly příčinou problému v 70. letech</a:t>
            </a:r>
          </a:p>
          <a:p>
            <a:r>
              <a:rPr lang="cs-CZ" dirty="0" smtClean="0"/>
              <a:t>Možnosti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(přesun výrobních faktorů, akumulace fyzického kapitálu, přebírání postupů a technologií, produkce známého zboží) vyčerpány – nutnost přechodu na </a:t>
            </a:r>
            <a:r>
              <a:rPr lang="cs-CZ" b="1" dirty="0" smtClean="0"/>
              <a:t>růst </a:t>
            </a:r>
            <a:r>
              <a:rPr lang="cs-CZ" b="1" dirty="0" smtClean="0">
                <a:solidFill>
                  <a:srgbClr val="0070C0"/>
                </a:solidFill>
              </a:rPr>
              <a:t>intenzivní</a:t>
            </a:r>
            <a:r>
              <a:rPr lang="cs-CZ" b="1" dirty="0" smtClean="0"/>
              <a:t> </a:t>
            </a:r>
            <a:r>
              <a:rPr lang="cs-CZ" dirty="0" smtClean="0"/>
              <a:t>(inovace – nové/neznámé způsoby produkce nebo nové produkty);</a:t>
            </a:r>
          </a:p>
          <a:p>
            <a:r>
              <a:rPr lang="cs-CZ" b="1" dirty="0" smtClean="0"/>
              <a:t>Velké</a:t>
            </a:r>
            <a:r>
              <a:rPr lang="cs-CZ" dirty="0" smtClean="0"/>
              <a:t> (státní) E </a:t>
            </a:r>
            <a:r>
              <a:rPr lang="cs-CZ" b="1" dirty="0" smtClean="0"/>
              <a:t>banky</a:t>
            </a:r>
            <a:r>
              <a:rPr lang="cs-CZ" dirty="0" smtClean="0"/>
              <a:t> – konzervativní investice do velkých podniků a známých výrob vs. decentralizovaný </a:t>
            </a:r>
            <a:r>
              <a:rPr lang="cs-CZ" b="1" dirty="0" smtClean="0">
                <a:solidFill>
                  <a:srgbClr val="0070C0"/>
                </a:solidFill>
              </a:rPr>
              <a:t>kapitálový trh </a:t>
            </a:r>
            <a:r>
              <a:rPr lang="cs-CZ" dirty="0" smtClean="0"/>
              <a:t>US (sázka na úspěch, IT);</a:t>
            </a:r>
          </a:p>
          <a:p>
            <a:r>
              <a:rPr lang="cs-CZ" b="1" dirty="0" smtClean="0"/>
              <a:t>Sociální výdaje </a:t>
            </a:r>
            <a:r>
              <a:rPr lang="cs-CZ" dirty="0" smtClean="0"/>
              <a:t>– jistota v období přesunů faktorů do masové produkce – vedla k posílení spolupráce v rámci tripartity vs. překážka pro růst v prostředí vyžadujícím </a:t>
            </a:r>
            <a:r>
              <a:rPr lang="cs-CZ" b="1" dirty="0" smtClean="0">
                <a:solidFill>
                  <a:srgbClr val="0070C0"/>
                </a:solidFill>
              </a:rPr>
              <a:t>flexibilitu</a:t>
            </a:r>
            <a:r>
              <a:rPr lang="cs-CZ" dirty="0" smtClean="0"/>
              <a:t>; </a:t>
            </a:r>
          </a:p>
          <a:p>
            <a:r>
              <a:rPr lang="cs-CZ" b="1" dirty="0"/>
              <a:t>P</a:t>
            </a:r>
            <a:r>
              <a:rPr lang="cs-CZ" b="1" dirty="0" smtClean="0"/>
              <a:t>articipace zaměstnanců </a:t>
            </a:r>
            <a:r>
              <a:rPr lang="cs-CZ" dirty="0" smtClean="0"/>
              <a:t>na řízení vede ke konzervativnímu přístupu k inovacím, restrukturalizací a zavádění technologií pro zvýšení produktivity;</a:t>
            </a:r>
          </a:p>
          <a:p>
            <a:r>
              <a:rPr lang="cs-CZ" b="1" dirty="0" smtClean="0"/>
              <a:t>Státní podniky </a:t>
            </a:r>
            <a:r>
              <a:rPr lang="cs-CZ" dirty="0" smtClean="0"/>
              <a:t>které byly motorem investic a pokroku – nyní často odkázány na podpory, usilující o protekci, bašta nátlakových skupin.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8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Nástup asijských ekonomik - Čína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032448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Rozklad</a:t>
            </a:r>
            <a:r>
              <a:rPr lang="cs-CZ" dirty="0" smtClean="0"/>
              <a:t> čínské ekonomiky na začátku 20.st.;</a:t>
            </a:r>
          </a:p>
          <a:p>
            <a:r>
              <a:rPr lang="cs-CZ" b="1" dirty="0" smtClean="0"/>
              <a:t>Sjednocení</a:t>
            </a:r>
            <a:r>
              <a:rPr lang="cs-CZ" dirty="0" smtClean="0"/>
              <a:t> </a:t>
            </a:r>
            <a:r>
              <a:rPr lang="cs-CZ" b="1" dirty="0" smtClean="0"/>
              <a:t>nacionalisty</a:t>
            </a:r>
            <a:r>
              <a:rPr lang="cs-CZ" dirty="0" smtClean="0"/>
              <a:t>, </a:t>
            </a:r>
            <a:r>
              <a:rPr lang="cs-CZ" dirty="0" err="1" smtClean="0"/>
              <a:t>Kuomitang</a:t>
            </a:r>
            <a:r>
              <a:rPr lang="cs-CZ" dirty="0" smtClean="0"/>
              <a:t> gen. </a:t>
            </a:r>
            <a:r>
              <a:rPr lang="cs-CZ" dirty="0" err="1" smtClean="0"/>
              <a:t>Čankajška</a:t>
            </a:r>
            <a:r>
              <a:rPr lang="cs-CZ" dirty="0" smtClean="0"/>
              <a:t>; </a:t>
            </a:r>
            <a:r>
              <a:rPr lang="cs-CZ" b="1" dirty="0" smtClean="0"/>
              <a:t>komunistická revoluce</a:t>
            </a:r>
            <a:r>
              <a:rPr lang="cs-CZ" dirty="0" smtClean="0"/>
              <a:t>; </a:t>
            </a:r>
            <a:r>
              <a:rPr lang="cs-CZ" b="1" dirty="0" smtClean="0"/>
              <a:t>čínsko-japonská válka</a:t>
            </a:r>
            <a:r>
              <a:rPr lang="cs-CZ" dirty="0" smtClean="0"/>
              <a:t> a </a:t>
            </a:r>
            <a:r>
              <a:rPr lang="cs-CZ" b="1" dirty="0" smtClean="0"/>
              <a:t>občanská válka</a:t>
            </a:r>
            <a:r>
              <a:rPr lang="cs-CZ" dirty="0" smtClean="0"/>
              <a:t>;</a:t>
            </a:r>
          </a:p>
          <a:p>
            <a:r>
              <a:rPr lang="cs-CZ" dirty="0" smtClean="0"/>
              <a:t>Vítězství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-tungových </a:t>
            </a:r>
            <a:r>
              <a:rPr lang="cs-CZ" b="1" dirty="0" smtClean="0"/>
              <a:t>komunistů</a:t>
            </a:r>
            <a:r>
              <a:rPr lang="cs-CZ" dirty="0" smtClean="0"/>
              <a:t>, založení </a:t>
            </a:r>
            <a:r>
              <a:rPr lang="cs-CZ" b="1" dirty="0" smtClean="0"/>
              <a:t>ČLR 1949</a:t>
            </a:r>
            <a:r>
              <a:rPr lang="cs-CZ" dirty="0" smtClean="0"/>
              <a:t>; radikální rozchod s hodnotami a institucemi;</a:t>
            </a:r>
          </a:p>
          <a:p>
            <a:r>
              <a:rPr lang="cs-CZ" b="1" dirty="0" smtClean="0"/>
              <a:t>Malý skok kupředu </a:t>
            </a:r>
            <a:r>
              <a:rPr lang="cs-CZ" dirty="0" smtClean="0"/>
              <a:t>(1949-1957): kolektivizace, obilní monopol a omezení pohybu;</a:t>
            </a:r>
          </a:p>
          <a:p>
            <a:r>
              <a:rPr lang="cs-CZ" b="1" dirty="0" smtClean="0"/>
              <a:t>Velký skok kupředu </a:t>
            </a:r>
            <a:r>
              <a:rPr lang="cs-CZ" dirty="0" smtClean="0"/>
              <a:t>(1958-1962): komuny (produkce železa), hladomor;</a:t>
            </a:r>
          </a:p>
          <a:p>
            <a:r>
              <a:rPr lang="cs-CZ" dirty="0" smtClean="0"/>
              <a:t>Odstoupení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Ce-tunga</a:t>
            </a:r>
            <a:r>
              <a:rPr lang="cs-CZ" dirty="0" smtClean="0"/>
              <a:t> (1959), ultralevicová klika a </a:t>
            </a:r>
            <a:r>
              <a:rPr lang="cs-CZ" b="1" dirty="0" smtClean="0"/>
              <a:t>Kulturní revoluce </a:t>
            </a:r>
            <a:r>
              <a:rPr lang="cs-CZ" dirty="0" smtClean="0"/>
              <a:t>1966 (vyčištění od kontrarevoluce – rozklad);</a:t>
            </a:r>
          </a:p>
          <a:p>
            <a:r>
              <a:rPr lang="cs-CZ" b="1" dirty="0" smtClean="0"/>
              <a:t>Reformy</a:t>
            </a:r>
            <a:r>
              <a:rPr lang="cs-CZ" dirty="0" smtClean="0"/>
              <a:t> </a:t>
            </a:r>
            <a:r>
              <a:rPr lang="cs-CZ" dirty="0" err="1" smtClean="0"/>
              <a:t>Teng</a:t>
            </a:r>
            <a:r>
              <a:rPr lang="cs-CZ" dirty="0" smtClean="0"/>
              <a:t> </a:t>
            </a:r>
            <a:r>
              <a:rPr lang="cs-CZ" dirty="0" err="1" smtClean="0"/>
              <a:t>Siao-pching</a:t>
            </a:r>
            <a:r>
              <a:rPr lang="cs-CZ" dirty="0" smtClean="0"/>
              <a:t> 1978: </a:t>
            </a:r>
            <a:r>
              <a:rPr lang="cs-CZ" b="1" dirty="0" smtClean="0"/>
              <a:t>socialistická tržní ekonomika</a:t>
            </a:r>
            <a:r>
              <a:rPr lang="cs-CZ" dirty="0" smtClean="0"/>
              <a:t>; rodinné farmy, lokální management průmyslu, soukromé </a:t>
            </a:r>
            <a:r>
              <a:rPr lang="cs-CZ" dirty="0" err="1" smtClean="0"/>
              <a:t>MaS</a:t>
            </a:r>
            <a:r>
              <a:rPr lang="cs-CZ" dirty="0" smtClean="0"/>
              <a:t> podniky; socialistický princip – kolektivní vlastnictví velkých podniků (zisk); cíl </a:t>
            </a:r>
            <a:r>
              <a:rPr lang="cs-CZ" b="1" dirty="0" smtClean="0"/>
              <a:t>socialismu</a:t>
            </a:r>
            <a:r>
              <a:rPr lang="cs-CZ" dirty="0" smtClean="0"/>
              <a:t> – eliminace chudoby; investice z veřejných bank do průmyslu a ELG;</a:t>
            </a:r>
          </a:p>
          <a:p>
            <a:r>
              <a:rPr lang="cs-CZ" dirty="0" smtClean="0"/>
              <a:t>Od 2000 </a:t>
            </a:r>
            <a:r>
              <a:rPr lang="cs-CZ" b="1" dirty="0" smtClean="0"/>
              <a:t>zvláštní ekonomické zóny </a:t>
            </a:r>
            <a:r>
              <a:rPr lang="cs-CZ" dirty="0" smtClean="0"/>
              <a:t>(tržní ekonomika);</a:t>
            </a:r>
          </a:p>
          <a:p>
            <a:r>
              <a:rPr lang="cs-CZ" dirty="0" smtClean="0"/>
              <a:t>V 80.letech růst HDP 10%, v 90. letech 7,5%, po roce 2000 v průměru 9,5%;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02275"/>
              </p:ext>
            </p:extLst>
          </p:nvPr>
        </p:nvGraphicFramePr>
        <p:xfrm>
          <a:off x="2195736" y="55172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545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3,425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551723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HDP/obyv. (1990 USD)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657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23120\Desktop\EEveGE2012\Obrázky\Backyard_furnac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833" y="116632"/>
            <a:ext cx="467427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084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9149</TotalTime>
  <Words>2025</Words>
  <Application>Microsoft Office PowerPoint</Application>
  <PresentationFormat>Předvádění na obrazovce (4:3)</PresentationFormat>
  <Paragraphs>874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Neoliberální reformy, nástup asijských ekonomik a integrace postkomunistických zemí </vt:lpstr>
      <vt:lpstr>Reforma státu blahobytu</vt:lpstr>
      <vt:lpstr>Prezentace aplikace PowerPoint</vt:lpstr>
      <vt:lpstr>Prezentace aplikace PowerPoint</vt:lpstr>
      <vt:lpstr>Prezentace aplikace PowerPoint</vt:lpstr>
      <vt:lpstr>Prezentace aplikace PowerPoint</vt:lpstr>
      <vt:lpstr>Instituce</vt:lpstr>
      <vt:lpstr>Nástup asijských ekonomik - Čína</vt:lpstr>
      <vt:lpstr>Prezentace aplikace PowerPoint</vt:lpstr>
      <vt:lpstr>Prezentace aplikace PowerPoint</vt:lpstr>
      <vt:lpstr>Prezentace aplikace PowerPoint</vt:lpstr>
      <vt:lpstr>Nástup asijských ekonomik - Indie</vt:lpstr>
      <vt:lpstr>Nastupující ekonomiky a pozice Evropy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 integrace a reforem – východní rozšíření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191</cp:revision>
  <cp:lastPrinted>2013-03-11T15:57:24Z</cp:lastPrinted>
  <dcterms:created xsi:type="dcterms:W3CDTF">2013-02-25T08:36:29Z</dcterms:created>
  <dcterms:modified xsi:type="dcterms:W3CDTF">2016-05-02T07:48:02Z</dcterms:modified>
</cp:coreProperties>
</file>