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71" r:id="rId3"/>
    <p:sldId id="290" r:id="rId4"/>
    <p:sldId id="275" r:id="rId5"/>
    <p:sldId id="272" r:id="rId6"/>
    <p:sldId id="300" r:id="rId7"/>
    <p:sldId id="277" r:id="rId8"/>
    <p:sldId id="279" r:id="rId9"/>
    <p:sldId id="285" r:id="rId10"/>
    <p:sldId id="280" r:id="rId11"/>
    <p:sldId id="292" r:id="rId12"/>
    <p:sldId id="281" r:id="rId13"/>
    <p:sldId id="278" r:id="rId14"/>
    <p:sldId id="291" r:id="rId15"/>
    <p:sldId id="282" r:id="rId16"/>
    <p:sldId id="286" r:id="rId17"/>
    <p:sldId id="293" r:id="rId18"/>
    <p:sldId id="287" r:id="rId19"/>
    <p:sldId id="283" r:id="rId20"/>
    <p:sldId id="295" r:id="rId21"/>
    <p:sldId id="288" r:id="rId22"/>
    <p:sldId id="284" r:id="rId23"/>
    <p:sldId id="289" r:id="rId24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B81-2AED-41EC-A934-B8CE01C4D00F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EA263-BEBF-4755-8D58-0E2ECE0E8F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70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Evropská expanze – italské městské státy, Portugalsko a Španělsko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dirty="0" smtClean="0"/>
              <a:t>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99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Indie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Přechod… – rozpad turkického </a:t>
            </a:r>
            <a:r>
              <a:rPr lang="cs-CZ" b="1" dirty="0" smtClean="0"/>
              <a:t>sultanátu</a:t>
            </a:r>
            <a:r>
              <a:rPr lang="cs-CZ" dirty="0" smtClean="0"/>
              <a:t> otrokářů z </a:t>
            </a:r>
            <a:r>
              <a:rPr lang="cs-CZ" b="1" dirty="0" smtClean="0"/>
              <a:t>Dillí</a:t>
            </a:r>
            <a:r>
              <a:rPr lang="cs-CZ" dirty="0" smtClean="0"/>
              <a:t>, slabší Afghánské dynastie;</a:t>
            </a:r>
          </a:p>
          <a:p>
            <a:r>
              <a:rPr lang="cs-CZ" dirty="0" smtClean="0"/>
              <a:t>1526 vítězství </a:t>
            </a:r>
            <a:r>
              <a:rPr lang="cs-CZ" dirty="0" err="1" smtClean="0"/>
              <a:t>Baburů</a:t>
            </a:r>
            <a:r>
              <a:rPr lang="cs-CZ" dirty="0" smtClean="0"/>
              <a:t> – zakladatelé </a:t>
            </a:r>
            <a:r>
              <a:rPr lang="cs-CZ" b="1" dirty="0" err="1" smtClean="0">
                <a:solidFill>
                  <a:srgbClr val="0070C0"/>
                </a:solidFill>
              </a:rPr>
              <a:t>Mughálské</a:t>
            </a:r>
            <a:r>
              <a:rPr lang="cs-CZ" b="1" dirty="0" smtClean="0">
                <a:solidFill>
                  <a:srgbClr val="0070C0"/>
                </a:solidFill>
              </a:rPr>
              <a:t> dynastie</a:t>
            </a:r>
            <a:r>
              <a:rPr lang="cs-CZ" dirty="0"/>
              <a:t>;</a:t>
            </a:r>
            <a:endParaRPr lang="cs-CZ" dirty="0" smtClean="0"/>
          </a:p>
          <a:p>
            <a:r>
              <a:rPr lang="cs-CZ" dirty="0" smtClean="0"/>
              <a:t>Střední a jižní Indie – soupeření </a:t>
            </a:r>
            <a:r>
              <a:rPr lang="cs-CZ" dirty="0" err="1" smtClean="0"/>
              <a:t>Vidžajanagar</a:t>
            </a:r>
            <a:r>
              <a:rPr lang="cs-CZ" dirty="0" smtClean="0"/>
              <a:t> (hindu) </a:t>
            </a:r>
            <a:r>
              <a:rPr lang="cs-CZ" dirty="0" smtClean="0"/>
              <a:t>s </a:t>
            </a:r>
            <a:r>
              <a:rPr lang="cs-CZ" dirty="0" err="1" smtClean="0"/>
              <a:t>Bahmanským</a:t>
            </a:r>
            <a:r>
              <a:rPr lang="cs-CZ" dirty="0" smtClean="0"/>
              <a:t> sultanátem (muslimové) – odtržené od Dillí;</a:t>
            </a:r>
          </a:p>
          <a:p>
            <a:r>
              <a:rPr lang="cs-CZ" dirty="0" smtClean="0"/>
              <a:t>Sever – bohatý sultanát </a:t>
            </a:r>
            <a:r>
              <a:rPr lang="cs-CZ" b="1" dirty="0" err="1" smtClean="0"/>
              <a:t>Gudžarát</a:t>
            </a:r>
            <a:r>
              <a:rPr lang="cs-CZ" dirty="0" smtClean="0"/>
              <a:t> (bavlna, </a:t>
            </a:r>
            <a:r>
              <a:rPr lang="cs-CZ" dirty="0" err="1" smtClean="0"/>
              <a:t>Cambay</a:t>
            </a:r>
            <a:r>
              <a:rPr lang="cs-CZ" dirty="0" smtClean="0"/>
              <a:t>);</a:t>
            </a:r>
          </a:p>
          <a:p>
            <a:r>
              <a:rPr lang="cs-CZ" dirty="0" smtClean="0"/>
              <a:t>Východ – </a:t>
            </a:r>
            <a:r>
              <a:rPr lang="cs-CZ" b="1" dirty="0" smtClean="0"/>
              <a:t>Bengálsko</a:t>
            </a:r>
            <a:r>
              <a:rPr lang="cs-CZ" dirty="0" smtClean="0"/>
              <a:t> (muslimské);</a:t>
            </a:r>
          </a:p>
          <a:p>
            <a:r>
              <a:rPr lang="cs-CZ" dirty="0" smtClean="0"/>
              <a:t>Intenzivní </a:t>
            </a:r>
            <a:r>
              <a:rPr lang="cs-CZ" b="1" dirty="0" smtClean="0"/>
              <a:t>obchod</a:t>
            </a:r>
            <a:r>
              <a:rPr lang="cs-CZ" dirty="0" smtClean="0"/>
              <a:t>: </a:t>
            </a:r>
          </a:p>
          <a:p>
            <a:pPr lvl="1"/>
            <a:r>
              <a:rPr lang="cs-CZ" dirty="0" err="1" smtClean="0"/>
              <a:t>Malabar</a:t>
            </a:r>
            <a:r>
              <a:rPr lang="cs-CZ" dirty="0" smtClean="0"/>
              <a:t> – islámský svět (Hormuz, Aden), koně a koberce, sloni ze Srí lanky; otroci a zlato z Afriky;</a:t>
            </a:r>
          </a:p>
          <a:p>
            <a:pPr lvl="1"/>
            <a:r>
              <a:rPr lang="cs-CZ" dirty="0" smtClean="0"/>
              <a:t>Z východu porcelán a hedvábí z </a:t>
            </a:r>
            <a:r>
              <a:rPr lang="cs-CZ" dirty="0"/>
              <a:t>Č</a:t>
            </a:r>
            <a:r>
              <a:rPr lang="cs-CZ" dirty="0" smtClean="0"/>
              <a:t>íny a koření z JVA; vývoz na východ </a:t>
            </a:r>
            <a:r>
              <a:rPr lang="cs-CZ" dirty="0" smtClean="0"/>
              <a:t>- bavlněné </a:t>
            </a:r>
            <a:r>
              <a:rPr lang="cs-CZ" dirty="0" smtClean="0"/>
              <a:t>látky;</a:t>
            </a:r>
          </a:p>
          <a:p>
            <a:pPr lvl="1"/>
            <a:r>
              <a:rPr lang="cs-CZ" dirty="0" smtClean="0"/>
              <a:t>Městské obchodní státy na pobřeží (cla a poplatky jediný příjem, svoboda moří);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4232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Nová složka\Mapy OK\Indie-ořez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897071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67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906690"/>
          </a:xfrm>
        </p:spPr>
        <p:txBody>
          <a:bodyPr>
            <a:normAutofit/>
          </a:bodyPr>
          <a:lstStyle/>
          <a:p>
            <a:r>
              <a:rPr lang="cs-CZ" sz="3600" b="1" dirty="0" err="1" smtClean="0"/>
              <a:t>Estado</a:t>
            </a:r>
            <a:r>
              <a:rPr lang="cs-CZ" sz="3600" b="1" dirty="0" smtClean="0"/>
              <a:t> da India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6048672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Návrat Gamy – právo </a:t>
            </a:r>
            <a:r>
              <a:rPr lang="cs-CZ" b="1" dirty="0" smtClean="0">
                <a:solidFill>
                  <a:srgbClr val="0070C0"/>
                </a:solidFill>
              </a:rPr>
              <a:t>monopolizovat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plavbu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a </a:t>
            </a:r>
            <a:r>
              <a:rPr lang="cs-CZ" b="1" dirty="0" smtClean="0"/>
              <a:t>obchod</a:t>
            </a:r>
            <a:r>
              <a:rPr lang="cs-CZ" dirty="0" smtClean="0"/>
              <a:t> ve východních mořích;</a:t>
            </a:r>
          </a:p>
          <a:p>
            <a:pPr marL="742950" lvl="2" indent="-342900"/>
            <a:r>
              <a:rPr lang="cs-CZ" dirty="0" smtClean="0"/>
              <a:t>muslimské lodě – </a:t>
            </a:r>
            <a:r>
              <a:rPr lang="cs-CZ" b="1" dirty="0" smtClean="0"/>
              <a:t>nepřátelé</a:t>
            </a:r>
            <a:r>
              <a:rPr lang="cs-CZ" dirty="0" smtClean="0"/>
              <a:t>; </a:t>
            </a:r>
            <a:r>
              <a:rPr lang="cs-CZ" b="1" dirty="0" smtClean="0"/>
              <a:t>licence</a:t>
            </a:r>
            <a:r>
              <a:rPr lang="cs-CZ" dirty="0" smtClean="0"/>
              <a:t> – poplatek a povinnost proclít v POR přístavu;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/>
              <a:t>Základem ambiciózní a agresivní strategie </a:t>
            </a:r>
            <a:r>
              <a:rPr lang="cs-CZ" b="1" dirty="0">
                <a:solidFill>
                  <a:srgbClr val="0070C0"/>
                </a:solidFill>
              </a:rPr>
              <a:t>síť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pevností (TPE)</a:t>
            </a:r>
            <a:r>
              <a:rPr lang="cs-CZ" dirty="0" smtClean="0"/>
              <a:t>: </a:t>
            </a:r>
            <a:endParaRPr lang="cs-CZ" dirty="0"/>
          </a:p>
          <a:p>
            <a:pPr lvl="1"/>
            <a:r>
              <a:rPr lang="cs-CZ" b="1" dirty="0" err="1"/>
              <a:t>Malaka</a:t>
            </a:r>
            <a:r>
              <a:rPr lang="cs-CZ" dirty="0"/>
              <a:t> (klíčový strategický bod 1511, </a:t>
            </a:r>
            <a:r>
              <a:rPr lang="cs-CZ" i="1" dirty="0" smtClean="0"/>
              <a:t>T</a:t>
            </a:r>
            <a:r>
              <a:rPr lang="cs-CZ" i="1" dirty="0" smtClean="0"/>
              <a:t>. </a:t>
            </a:r>
            <a:r>
              <a:rPr lang="cs-CZ" i="1" dirty="0" err="1" smtClean="0"/>
              <a:t>Pirés</a:t>
            </a:r>
            <a:r>
              <a:rPr lang="cs-CZ" dirty="0"/>
              <a:t>);</a:t>
            </a:r>
          </a:p>
          <a:p>
            <a:pPr lvl="1"/>
            <a:r>
              <a:rPr lang="cs-CZ" b="1" dirty="0"/>
              <a:t>Hormuz</a:t>
            </a:r>
            <a:r>
              <a:rPr lang="cs-CZ" dirty="0"/>
              <a:t> (</a:t>
            </a:r>
            <a:r>
              <a:rPr lang="cs-CZ" dirty="0" smtClean="0"/>
              <a:t>PG, </a:t>
            </a:r>
            <a:r>
              <a:rPr lang="cs-CZ" dirty="0"/>
              <a:t>1514) a </a:t>
            </a:r>
            <a:r>
              <a:rPr lang="cs-CZ" b="1" dirty="0"/>
              <a:t>Aden</a:t>
            </a:r>
            <a:r>
              <a:rPr lang="cs-CZ" dirty="0"/>
              <a:t> </a:t>
            </a:r>
            <a:r>
              <a:rPr lang="cs-CZ" dirty="0" smtClean="0"/>
              <a:t>(RS, 1513 </a:t>
            </a:r>
            <a:r>
              <a:rPr lang="cs-CZ" dirty="0"/>
              <a:t>neúspěch</a:t>
            </a:r>
            <a:r>
              <a:rPr lang="cs-CZ" dirty="0" smtClean="0"/>
              <a:t>), </a:t>
            </a:r>
            <a:r>
              <a:rPr lang="cs-CZ" b="1" dirty="0" err="1" smtClean="0"/>
              <a:t>Goa</a:t>
            </a:r>
            <a:r>
              <a:rPr lang="cs-CZ" dirty="0" smtClean="0"/>
              <a:t> (1510);</a:t>
            </a:r>
            <a:endParaRPr lang="cs-CZ" dirty="0"/>
          </a:p>
          <a:p>
            <a:pPr lvl="1"/>
            <a:r>
              <a:rPr lang="cs-CZ" dirty="0"/>
              <a:t>Omezené </a:t>
            </a:r>
            <a:r>
              <a:rPr lang="cs-CZ" b="1" dirty="0"/>
              <a:t>prostředky</a:t>
            </a:r>
            <a:r>
              <a:rPr lang="cs-CZ" dirty="0"/>
              <a:t> (1,25mil. obyv.; 10k v Asii, 300 lodí</a:t>
            </a:r>
            <a:r>
              <a:rPr lang="cs-CZ" dirty="0" smtClean="0"/>
              <a:t>), logistické problémy, nemožnost zdanění (</a:t>
            </a:r>
            <a:r>
              <a:rPr lang="cs-CZ" b="1" dirty="0" smtClean="0">
                <a:solidFill>
                  <a:srgbClr val="0070C0"/>
                </a:solidFill>
              </a:rPr>
              <a:t>mořské impérium </a:t>
            </a:r>
            <a:r>
              <a:rPr lang="cs-CZ" dirty="0" smtClean="0"/>
              <a:t>vs. vnitrozemní říše); patrimoniální systém - vyčerpání kořisti, aristokracie </a:t>
            </a:r>
            <a:r>
              <a:rPr lang="cs-CZ" dirty="0"/>
              <a:t>(</a:t>
            </a:r>
            <a:r>
              <a:rPr lang="cs-CZ" b="1" dirty="0" err="1" smtClean="0"/>
              <a:t>Fidalgo</a:t>
            </a:r>
            <a:r>
              <a:rPr lang="cs-CZ" dirty="0" smtClean="0"/>
              <a:t>);</a:t>
            </a:r>
          </a:p>
          <a:p>
            <a:pPr lvl="1"/>
            <a:r>
              <a:rPr lang="cs-CZ" dirty="0" smtClean="0"/>
              <a:t>Převaha ve </a:t>
            </a:r>
            <a:r>
              <a:rPr lang="cs-CZ" b="1" dirty="0" smtClean="0">
                <a:solidFill>
                  <a:srgbClr val="0070C0"/>
                </a:solidFill>
              </a:rPr>
              <a:t>vojenské síle </a:t>
            </a:r>
            <a:r>
              <a:rPr lang="cs-CZ" dirty="0" smtClean="0"/>
              <a:t>(lodní děla);</a:t>
            </a:r>
            <a:endParaRPr lang="cs-CZ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b="1" dirty="0" smtClean="0"/>
              <a:t>Nejednotnost</a:t>
            </a:r>
            <a:r>
              <a:rPr lang="cs-CZ" dirty="0" smtClean="0"/>
              <a:t> </a:t>
            </a:r>
            <a:r>
              <a:rPr lang="cs-CZ" dirty="0" smtClean="0"/>
              <a:t>soupeřů, nemožnost </a:t>
            </a:r>
            <a:r>
              <a:rPr lang="cs-CZ" dirty="0"/>
              <a:t>konfrontovat </a:t>
            </a:r>
            <a:r>
              <a:rPr lang="cs-CZ" b="1" dirty="0"/>
              <a:t>říše</a:t>
            </a:r>
            <a:r>
              <a:rPr lang="cs-CZ" dirty="0"/>
              <a:t> (Čína 1520, Makao 1550</a:t>
            </a:r>
            <a:r>
              <a:rPr lang="cs-CZ" dirty="0" smtClean="0"/>
              <a:t>);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b="1" dirty="0" smtClean="0"/>
              <a:t>Kompromis</a:t>
            </a:r>
            <a:r>
              <a:rPr lang="cs-CZ" dirty="0" smtClean="0"/>
              <a:t> – muslimští obchodníci platí za ochranu, Portugalci se účastní obchodu v </a:t>
            </a:r>
            <a:r>
              <a:rPr lang="cs-CZ" b="1" dirty="0" smtClean="0"/>
              <a:t>partnerství</a:t>
            </a:r>
            <a:r>
              <a:rPr lang="cs-CZ" dirty="0" smtClean="0"/>
              <a:t> s muslimy a hindy (</a:t>
            </a:r>
            <a:r>
              <a:rPr lang="cs-CZ" b="1" dirty="0" smtClean="0"/>
              <a:t>konflikt zájmu </a:t>
            </a:r>
            <a:r>
              <a:rPr lang="cs-CZ" dirty="0" smtClean="0"/>
              <a:t>– na vlastní účet, klientelismus a korupce, </a:t>
            </a:r>
            <a:r>
              <a:rPr lang="cs-CZ" i="1" dirty="0" smtClean="0"/>
              <a:t>soudce v </a:t>
            </a:r>
            <a:r>
              <a:rPr lang="cs-CZ" i="1" dirty="0" err="1" smtClean="0"/>
              <a:t>Goa</a:t>
            </a:r>
            <a:r>
              <a:rPr lang="cs-CZ" dirty="0" smtClean="0"/>
              <a:t>);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b="1" dirty="0" smtClean="0"/>
              <a:t>Alternativní</a:t>
            </a:r>
            <a:r>
              <a:rPr lang="cs-CZ" dirty="0" smtClean="0"/>
              <a:t> (muslimská) cesta – </a:t>
            </a:r>
            <a:r>
              <a:rPr lang="cs-CZ" b="1" dirty="0" smtClean="0"/>
              <a:t>Aden</a:t>
            </a:r>
            <a:r>
              <a:rPr lang="cs-CZ" dirty="0" smtClean="0"/>
              <a:t>, </a:t>
            </a:r>
            <a:r>
              <a:rPr lang="cs-CZ" b="1" dirty="0" err="1" smtClean="0"/>
              <a:t>Aceh</a:t>
            </a:r>
            <a:r>
              <a:rPr lang="cs-CZ" dirty="0" smtClean="0"/>
              <a:t>, </a:t>
            </a:r>
            <a:r>
              <a:rPr lang="cs-CZ" b="1" dirty="0" smtClean="0"/>
              <a:t>Bantam</a:t>
            </a:r>
            <a:r>
              <a:rPr lang="cs-CZ" dirty="0" smtClean="0"/>
              <a:t>;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POR </a:t>
            </a:r>
            <a:r>
              <a:rPr lang="cs-CZ" b="1" dirty="0" smtClean="0"/>
              <a:t>nedokázali</a:t>
            </a:r>
            <a:r>
              <a:rPr lang="cs-CZ" dirty="0" smtClean="0"/>
              <a:t> obchodní toky </a:t>
            </a:r>
            <a:r>
              <a:rPr lang="cs-CZ" b="1" dirty="0" smtClean="0"/>
              <a:t>ovládnout</a:t>
            </a:r>
            <a:r>
              <a:rPr lang="cs-CZ" dirty="0" smtClean="0"/>
              <a:t> (Evropa 25% pepře a 7% hřebíčku 1600), většina obchodu </a:t>
            </a:r>
            <a:r>
              <a:rPr lang="cs-CZ" b="1" dirty="0" smtClean="0">
                <a:solidFill>
                  <a:srgbClr val="0070C0"/>
                </a:solidFill>
              </a:rPr>
              <a:t>stále Asie-Asie</a:t>
            </a:r>
            <a:r>
              <a:rPr lang="cs-CZ" dirty="0" smtClean="0"/>
              <a:t>; Evropa soupeří mezi sebou o </a:t>
            </a:r>
            <a:r>
              <a:rPr lang="cs-CZ" b="1" dirty="0" smtClean="0"/>
              <a:t>marže</a:t>
            </a:r>
            <a:r>
              <a:rPr lang="cs-CZ" dirty="0" smtClean="0"/>
              <a:t> nad asijskou </a:t>
            </a:r>
            <a:r>
              <a:rPr lang="cs-CZ" dirty="0" smtClean="0"/>
              <a:t>cenu</a:t>
            </a:r>
            <a:r>
              <a:rPr lang="cs-CZ" dirty="0" smtClean="0"/>
              <a:t>; není transfer bohatství z Asie do Evropy;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cs-CZ" sz="13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POR </a:t>
            </a:r>
            <a:r>
              <a:rPr lang="cs-CZ" b="1" dirty="0" smtClean="0"/>
              <a:t>impérium</a:t>
            </a:r>
            <a:r>
              <a:rPr lang="cs-CZ" dirty="0" smtClean="0"/>
              <a:t> především </a:t>
            </a:r>
            <a:r>
              <a:rPr lang="cs-CZ" b="1" dirty="0" smtClean="0"/>
              <a:t>zkomplikovalo</a:t>
            </a:r>
            <a:r>
              <a:rPr lang="cs-CZ" dirty="0" smtClean="0"/>
              <a:t> pozici </a:t>
            </a:r>
            <a:r>
              <a:rPr lang="cs-CZ" b="1" dirty="0" smtClean="0"/>
              <a:t>Benátek</a:t>
            </a:r>
            <a:r>
              <a:rPr lang="cs-CZ" dirty="0" smtClean="0"/>
              <a:t> a </a:t>
            </a:r>
            <a:r>
              <a:rPr lang="cs-CZ" b="1" dirty="0" smtClean="0"/>
              <a:t>Islámského</a:t>
            </a:r>
            <a:r>
              <a:rPr lang="cs-CZ" dirty="0" smtClean="0"/>
              <a:t> </a:t>
            </a:r>
            <a:r>
              <a:rPr lang="cs-CZ" b="1" dirty="0" smtClean="0"/>
              <a:t>zprostředkování</a:t>
            </a:r>
            <a:r>
              <a:rPr lang="cs-CZ" dirty="0"/>
              <a:t> </a:t>
            </a:r>
            <a:endParaRPr lang="cs-CZ" dirty="0" smtClean="0"/>
          </a:p>
          <a:p>
            <a:pPr marL="742950" lvl="2" indent="-342900"/>
            <a:r>
              <a:rPr lang="cs-CZ" dirty="0" smtClean="0"/>
              <a:t>To </a:t>
            </a:r>
            <a:r>
              <a:rPr lang="cs-CZ" dirty="0" smtClean="0"/>
              <a:t>do </a:t>
            </a:r>
            <a:r>
              <a:rPr lang="cs-CZ" dirty="0" smtClean="0"/>
              <a:t>míry do které bylo schopno zásobovat Evropu cestou kolem Mysu (konkurence NED a ENG); 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08187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1/16/Hidal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27" y="116631"/>
            <a:ext cx="5026845" cy="667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54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Nová složka\Mapy OK\Jihovýchodní Asie-ořez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912768" cy="6408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699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Španělské impérium v Americe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6192688"/>
          </a:xfrm>
        </p:spPr>
        <p:txBody>
          <a:bodyPr>
            <a:normAutofit fontScale="55000" lnSpcReduction="20000"/>
          </a:bodyPr>
          <a:lstStyle/>
          <a:p>
            <a:r>
              <a:rPr lang="cs-CZ" b="1" u="sng" dirty="0" smtClean="0"/>
              <a:t>Kastilie</a:t>
            </a:r>
            <a:r>
              <a:rPr lang="cs-CZ" dirty="0" smtClean="0"/>
              <a:t> – vnitrozemní stát (obchod s vlnou, </a:t>
            </a:r>
            <a:r>
              <a:rPr lang="cs-CZ" b="1" dirty="0" err="1" smtClean="0">
                <a:solidFill>
                  <a:srgbClr val="0070C0"/>
                </a:solidFill>
              </a:rPr>
              <a:t>reconquista</a:t>
            </a:r>
            <a:r>
              <a:rPr lang="cs-CZ" dirty="0" smtClean="0"/>
              <a:t>, </a:t>
            </a:r>
            <a:r>
              <a:rPr lang="cs-CZ" dirty="0" err="1" smtClean="0"/>
              <a:t>Hidalgos</a:t>
            </a:r>
            <a:r>
              <a:rPr lang="cs-CZ" dirty="0" smtClean="0"/>
              <a:t>); </a:t>
            </a:r>
            <a:r>
              <a:rPr lang="cs-CZ" b="1" u="sng" dirty="0" smtClean="0"/>
              <a:t>Aragonie</a:t>
            </a:r>
            <a:r>
              <a:rPr lang="cs-CZ" dirty="0" smtClean="0"/>
              <a:t> </a:t>
            </a:r>
            <a:r>
              <a:rPr lang="cs-CZ" dirty="0" smtClean="0"/>
              <a:t>SZM mocnost; 1492 – spojení a dobytí </a:t>
            </a:r>
            <a:r>
              <a:rPr lang="cs-CZ" b="1" dirty="0" smtClean="0"/>
              <a:t>Granady</a:t>
            </a:r>
            <a:r>
              <a:rPr lang="cs-CZ" dirty="0" smtClean="0"/>
              <a:t>;</a:t>
            </a:r>
          </a:p>
          <a:p>
            <a:endParaRPr lang="cs-CZ" sz="1700" dirty="0" smtClean="0"/>
          </a:p>
          <a:p>
            <a:r>
              <a:rPr lang="cs-CZ" dirty="0" smtClean="0"/>
              <a:t>SZM dominují italské státy – dobytí </a:t>
            </a:r>
            <a:r>
              <a:rPr lang="cs-CZ" b="1" dirty="0" smtClean="0"/>
              <a:t>Kanárských</a:t>
            </a:r>
            <a:r>
              <a:rPr lang="cs-CZ" dirty="0" smtClean="0"/>
              <a:t> </a:t>
            </a:r>
            <a:r>
              <a:rPr lang="cs-CZ" b="1" dirty="0" smtClean="0"/>
              <a:t>o</a:t>
            </a:r>
            <a:r>
              <a:rPr lang="cs-CZ" dirty="0" smtClean="0"/>
              <a:t>. a nájezdy na </a:t>
            </a:r>
            <a:r>
              <a:rPr lang="cs-CZ" b="1" dirty="0" smtClean="0"/>
              <a:t>Afriku</a:t>
            </a:r>
            <a:r>
              <a:rPr lang="cs-CZ" dirty="0" smtClean="0"/>
              <a:t>;</a:t>
            </a:r>
          </a:p>
          <a:p>
            <a:r>
              <a:rPr lang="cs-CZ" dirty="0"/>
              <a:t>1492 Kolumbus (</a:t>
            </a:r>
            <a:r>
              <a:rPr lang="cs-CZ" b="1" dirty="0"/>
              <a:t>Karibik</a:t>
            </a:r>
            <a:r>
              <a:rPr lang="cs-CZ" dirty="0"/>
              <a:t>), 1513 Balboa (</a:t>
            </a:r>
            <a:r>
              <a:rPr lang="cs-CZ" b="1" dirty="0"/>
              <a:t>Pacifik</a:t>
            </a:r>
            <a:r>
              <a:rPr lang="cs-CZ" dirty="0"/>
              <a:t>); 1521 </a:t>
            </a:r>
            <a:r>
              <a:rPr lang="cs-CZ" dirty="0" err="1"/>
              <a:t>Cortez</a:t>
            </a:r>
            <a:r>
              <a:rPr lang="cs-CZ" dirty="0"/>
              <a:t> dobyl </a:t>
            </a:r>
            <a:r>
              <a:rPr lang="cs-CZ" dirty="0" err="1"/>
              <a:t>Tenochtitlán</a:t>
            </a:r>
            <a:r>
              <a:rPr lang="cs-CZ" dirty="0"/>
              <a:t> – </a:t>
            </a:r>
            <a:r>
              <a:rPr lang="cs-CZ" b="1" dirty="0"/>
              <a:t>Nové Španělsko </a:t>
            </a:r>
            <a:r>
              <a:rPr lang="cs-CZ" dirty="0"/>
              <a:t>(Mexiko); 1532 </a:t>
            </a:r>
            <a:r>
              <a:rPr lang="cs-CZ" dirty="0" err="1"/>
              <a:t>Pizarro</a:t>
            </a:r>
            <a:r>
              <a:rPr lang="cs-CZ" dirty="0"/>
              <a:t> dobyl Cuzco – </a:t>
            </a:r>
            <a:r>
              <a:rPr lang="cs-CZ" b="1" dirty="0"/>
              <a:t>Nová Kastilie </a:t>
            </a:r>
            <a:r>
              <a:rPr lang="cs-CZ" dirty="0"/>
              <a:t>(Peru);</a:t>
            </a:r>
          </a:p>
          <a:p>
            <a:pPr lvl="1"/>
            <a:r>
              <a:rPr lang="cs-CZ" b="1" dirty="0"/>
              <a:t>Aztékové</a:t>
            </a:r>
            <a:r>
              <a:rPr lang="cs-CZ" dirty="0"/>
              <a:t>: vyspělá zemědělská civilizace s několika velkými městy (cca 11mil.); vládnoucí náboženská a vojenská aristokracie – masa ovládaných zemědělců prostřednictvím lokálních vládců v jednotlivých </a:t>
            </a:r>
            <a:r>
              <a:rPr lang="cs-CZ" dirty="0" smtClean="0"/>
              <a:t>(městských) </a:t>
            </a:r>
            <a:r>
              <a:rPr lang="cs-CZ" dirty="0"/>
              <a:t>státech – nebyla plně integrovaná </a:t>
            </a:r>
            <a:r>
              <a:rPr lang="cs-CZ" dirty="0" smtClean="0"/>
              <a:t>(dobytí 1427);</a:t>
            </a:r>
            <a:endParaRPr lang="cs-CZ" dirty="0"/>
          </a:p>
          <a:p>
            <a:pPr lvl="1"/>
            <a:r>
              <a:rPr lang="cs-CZ" b="1" dirty="0"/>
              <a:t>Inkové</a:t>
            </a:r>
            <a:r>
              <a:rPr lang="cs-CZ" dirty="0"/>
              <a:t> – obrovská, multietnická, málo soudržná říše vzniklá dobytím; tribut pastevecké a zemědělské populace (20mil.);</a:t>
            </a:r>
          </a:p>
          <a:p>
            <a:pPr lvl="1"/>
            <a:r>
              <a:rPr lang="cs-CZ" i="1" dirty="0"/>
              <a:t>Příklad: </a:t>
            </a:r>
            <a:r>
              <a:rPr lang="cs-CZ" i="1" dirty="0" err="1"/>
              <a:t>Solís</a:t>
            </a:r>
            <a:r>
              <a:rPr lang="cs-CZ" i="1" dirty="0"/>
              <a:t> 1516 La Plata; 1534, 1580 Buenos Aires (</a:t>
            </a:r>
            <a:r>
              <a:rPr lang="cs-CZ" i="1" dirty="0" err="1"/>
              <a:t>Mendoza</a:t>
            </a:r>
            <a:r>
              <a:rPr lang="cs-CZ" i="1" dirty="0"/>
              <a:t>); 1537 Asunción (Guaraní)</a:t>
            </a:r>
            <a:r>
              <a:rPr lang="cs-CZ" dirty="0"/>
              <a:t>;</a:t>
            </a:r>
          </a:p>
          <a:p>
            <a:r>
              <a:rPr lang="cs-CZ" b="1" u="sng" dirty="0" smtClean="0"/>
              <a:t>Strategie</a:t>
            </a:r>
            <a:r>
              <a:rPr lang="cs-CZ" dirty="0" smtClean="0"/>
              <a:t>: zajetí vládce, převzetí nucené práce, </a:t>
            </a:r>
            <a:r>
              <a:rPr lang="cs-CZ" b="1" i="1" dirty="0" err="1" smtClean="0">
                <a:solidFill>
                  <a:srgbClr val="0070C0"/>
                </a:solidFill>
              </a:rPr>
              <a:t>encomienda</a:t>
            </a:r>
            <a:r>
              <a:rPr lang="cs-CZ" b="1" i="1" dirty="0" smtClean="0">
                <a:solidFill>
                  <a:srgbClr val="0070C0"/>
                </a:solidFill>
              </a:rPr>
              <a:t> </a:t>
            </a:r>
            <a:r>
              <a:rPr lang="cs-CZ" i="1" dirty="0" smtClean="0"/>
              <a:t>(příděl: křest za práci);</a:t>
            </a:r>
          </a:p>
          <a:p>
            <a:r>
              <a:rPr lang="cs-CZ" dirty="0" smtClean="0"/>
              <a:t>Karibské</a:t>
            </a:r>
            <a:r>
              <a:rPr lang="cs-CZ" b="1" dirty="0" smtClean="0"/>
              <a:t> ostrovy </a:t>
            </a:r>
            <a:r>
              <a:rPr lang="cs-CZ" dirty="0" smtClean="0"/>
              <a:t>– čisté kořistění (populace vybita); posouvání hranice </a:t>
            </a:r>
            <a:r>
              <a:rPr lang="cs-CZ" b="1" dirty="0" smtClean="0"/>
              <a:t>plundrování</a:t>
            </a:r>
            <a:r>
              <a:rPr lang="cs-CZ" dirty="0" smtClean="0"/>
              <a:t>; dobytek na </a:t>
            </a:r>
            <a:r>
              <a:rPr lang="cs-CZ" b="1" dirty="0" smtClean="0"/>
              <a:t>pevnině</a:t>
            </a:r>
            <a:r>
              <a:rPr lang="cs-CZ" dirty="0" smtClean="0"/>
              <a:t> a cukr na ostrovech;</a:t>
            </a:r>
          </a:p>
          <a:p>
            <a:endParaRPr lang="cs-CZ" sz="1500" b="1" i="1" dirty="0" smtClean="0"/>
          </a:p>
          <a:p>
            <a:r>
              <a:rPr lang="cs-CZ" b="1" i="1" dirty="0" smtClean="0"/>
              <a:t>Kolumbovská výměna </a:t>
            </a:r>
            <a:r>
              <a:rPr lang="cs-CZ" i="1" dirty="0" smtClean="0"/>
              <a:t>– koně, krávy, ovce, prasata, bavlna, pšenice, káva, banány, třtina </a:t>
            </a:r>
            <a:r>
              <a:rPr lang="cs-CZ" i="1" dirty="0" smtClean="0"/>
              <a:t>&lt;</a:t>
            </a:r>
            <a:r>
              <a:rPr lang="cs-CZ" i="1" dirty="0" smtClean="0"/>
              <a:t>-&gt;</a:t>
            </a:r>
            <a:r>
              <a:rPr lang="cs-CZ" i="1" dirty="0" smtClean="0"/>
              <a:t> </a:t>
            </a:r>
            <a:r>
              <a:rPr lang="cs-CZ" i="1" dirty="0" smtClean="0"/>
              <a:t>kukuřice, brambory, buráky, rajčata, okurky, kakao;</a:t>
            </a:r>
          </a:p>
          <a:p>
            <a:endParaRPr lang="cs-CZ" sz="1500" b="1" dirty="0" smtClean="0"/>
          </a:p>
          <a:p>
            <a:r>
              <a:rPr lang="cs-CZ" b="1" dirty="0" smtClean="0"/>
              <a:t>Kovy</a:t>
            </a:r>
            <a:r>
              <a:rPr lang="cs-CZ" dirty="0" smtClean="0"/>
              <a:t> – kořist </a:t>
            </a:r>
            <a:r>
              <a:rPr lang="cs-CZ" b="1" dirty="0" smtClean="0"/>
              <a:t>zlata</a:t>
            </a:r>
            <a:r>
              <a:rPr lang="cs-CZ" dirty="0" smtClean="0"/>
              <a:t>, od 1540 </a:t>
            </a:r>
            <a:r>
              <a:rPr lang="cs-CZ" b="1" dirty="0" smtClean="0"/>
              <a:t>stříbro</a:t>
            </a:r>
            <a:r>
              <a:rPr lang="cs-CZ" dirty="0" smtClean="0"/>
              <a:t> v Mexiku a Bolívii (</a:t>
            </a:r>
            <a:r>
              <a:rPr lang="cs-CZ" dirty="0" err="1" smtClean="0"/>
              <a:t>Potosí</a:t>
            </a:r>
            <a:r>
              <a:rPr lang="cs-CZ" dirty="0" smtClean="0"/>
              <a:t> 160tis.); stříbrná flotila;</a:t>
            </a:r>
          </a:p>
          <a:p>
            <a:r>
              <a:rPr lang="cs-CZ" b="1" dirty="0" smtClean="0"/>
              <a:t>Regulace</a:t>
            </a:r>
            <a:r>
              <a:rPr lang="cs-CZ" dirty="0" smtClean="0"/>
              <a:t> exportů a importů – licencuje Sevillská gilda </a:t>
            </a:r>
            <a:r>
              <a:rPr lang="cs-CZ" b="1" dirty="0" err="1" smtClean="0">
                <a:solidFill>
                  <a:srgbClr val="0070C0"/>
                </a:solidFill>
              </a:rPr>
              <a:t>Consulado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(infrastruktura a regulace počtu lodí, výběr daní a poplatků - </a:t>
            </a:r>
            <a:r>
              <a:rPr lang="cs-CZ" i="1" dirty="0" err="1" smtClean="0"/>
              <a:t>quinto</a:t>
            </a:r>
            <a:r>
              <a:rPr lang="cs-CZ" dirty="0" smtClean="0"/>
              <a:t>);</a:t>
            </a:r>
          </a:p>
          <a:p>
            <a:r>
              <a:rPr lang="cs-CZ" b="1" dirty="0" smtClean="0"/>
              <a:t>Nový svět </a:t>
            </a:r>
            <a:r>
              <a:rPr lang="cs-CZ" dirty="0" smtClean="0"/>
              <a:t>se konsoliduje v 17st. (imigrace za 16. a 17st. 700tis. lidí); kůže, cukr, košenila;</a:t>
            </a:r>
          </a:p>
          <a:p>
            <a:endParaRPr lang="cs-CZ" sz="1700" dirty="0" smtClean="0"/>
          </a:p>
          <a:p>
            <a:r>
              <a:rPr lang="cs-CZ" b="1" u="sng" dirty="0" smtClean="0"/>
              <a:t>Portugalci</a:t>
            </a:r>
            <a:r>
              <a:rPr lang="cs-CZ" dirty="0" smtClean="0"/>
              <a:t>: 1500 </a:t>
            </a:r>
            <a:r>
              <a:rPr lang="cs-CZ" dirty="0" err="1" smtClean="0"/>
              <a:t>Cabral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0070C0"/>
                </a:solidFill>
              </a:rPr>
              <a:t>Brazílie</a:t>
            </a:r>
            <a:r>
              <a:rPr lang="cs-CZ" dirty="0" smtClean="0"/>
              <a:t>, model atlantických ostrovů, cukr a otroci (</a:t>
            </a:r>
            <a:r>
              <a:rPr lang="cs-CZ" dirty="0" err="1" smtClean="0"/>
              <a:t>Pernambuco</a:t>
            </a:r>
            <a:r>
              <a:rPr lang="cs-CZ" dirty="0" smtClean="0"/>
              <a:t>) – pokles v 18st. (konkurence FRA a GB Karibiku), oživení zlato a diamanty; 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24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Nová složka\MAPY\LATAMact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5760640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99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ilKQHtxEDfM/USvbS-94r0I/AAAAAAAABFo/-tcolhts4fk/s1600/encomie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6193"/>
            <a:ext cx="8956663" cy="631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17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775344"/>
              </p:ext>
            </p:extLst>
          </p:nvPr>
        </p:nvGraphicFramePr>
        <p:xfrm>
          <a:off x="2123728" y="2204866"/>
          <a:ext cx="4752528" cy="288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9410"/>
                <a:gridCol w="1020261"/>
                <a:gridCol w="1182857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Zlato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Stříbro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1500–1600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150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7 500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1600–1700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158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26 168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1700–1800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1 400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39 157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Celkem 1500–1800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1 708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72 825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115616" y="1412776"/>
            <a:ext cx="7488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Drahé kovy přepravené z Amerik do Evropy </a:t>
            </a:r>
            <a:r>
              <a:rPr lang="cs-CZ" sz="2800" dirty="0"/>
              <a:t>(tuny)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24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Ming Čína </a:t>
            </a:r>
            <a:r>
              <a:rPr lang="cs-CZ" sz="2800" dirty="0" smtClean="0"/>
              <a:t>(1368-1644)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904656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Vůdce </a:t>
            </a:r>
            <a:r>
              <a:rPr lang="cs-CZ" b="1" dirty="0" smtClean="0"/>
              <a:t>rebelie</a:t>
            </a:r>
            <a:r>
              <a:rPr lang="cs-CZ" dirty="0" smtClean="0"/>
              <a:t> </a:t>
            </a:r>
            <a:r>
              <a:rPr lang="cs-CZ" dirty="0" err="1" smtClean="0"/>
              <a:t>Jüan-čang</a:t>
            </a:r>
            <a:r>
              <a:rPr lang="cs-CZ" dirty="0" smtClean="0"/>
              <a:t> (dobyl </a:t>
            </a:r>
            <a:r>
              <a:rPr lang="cs-CZ" dirty="0" err="1" smtClean="0"/>
              <a:t>Nanking</a:t>
            </a:r>
            <a:r>
              <a:rPr lang="cs-CZ" dirty="0" smtClean="0"/>
              <a:t>, 1363 bitva na jezeru </a:t>
            </a:r>
            <a:r>
              <a:rPr lang="cs-CZ" dirty="0" err="1" smtClean="0"/>
              <a:t>Pcho</a:t>
            </a:r>
            <a:r>
              <a:rPr lang="cs-CZ" dirty="0" smtClean="0"/>
              <a:t>-jang-</a:t>
            </a:r>
            <a:r>
              <a:rPr lang="cs-CZ" dirty="0" err="1" smtClean="0"/>
              <a:t>chu</a:t>
            </a:r>
            <a:r>
              <a:rPr lang="cs-CZ" dirty="0" smtClean="0"/>
              <a:t>), zničil sídlo </a:t>
            </a:r>
            <a:r>
              <a:rPr lang="cs-CZ" dirty="0" err="1" smtClean="0"/>
              <a:t>Jüan</a:t>
            </a:r>
            <a:r>
              <a:rPr lang="cs-CZ" dirty="0" smtClean="0"/>
              <a:t> v </a:t>
            </a:r>
            <a:r>
              <a:rPr lang="cs-CZ" dirty="0" err="1" smtClean="0"/>
              <a:t>Dadu</a:t>
            </a:r>
            <a:r>
              <a:rPr lang="cs-CZ" dirty="0" smtClean="0"/>
              <a:t> (Peking); jako císař </a:t>
            </a:r>
            <a:r>
              <a:rPr lang="cs-CZ" b="1" dirty="0" err="1" smtClean="0"/>
              <a:t>Chung-wu</a:t>
            </a:r>
            <a:r>
              <a:rPr lang="cs-CZ" dirty="0" smtClean="0"/>
              <a:t> (1368-1398) obnovil </a:t>
            </a:r>
            <a:r>
              <a:rPr lang="cs-CZ" dirty="0" smtClean="0"/>
              <a:t>infrastrukturu, </a:t>
            </a:r>
            <a:r>
              <a:rPr lang="cs-CZ" dirty="0" smtClean="0"/>
              <a:t>závlahy, kanál, Zeď; sestavil nový konfuciánský kodex;</a:t>
            </a:r>
          </a:p>
          <a:p>
            <a:r>
              <a:rPr lang="cs-CZ" dirty="0" smtClean="0"/>
              <a:t>1380 popravil kancléře a </a:t>
            </a:r>
            <a:r>
              <a:rPr lang="cs-CZ" b="1" dirty="0" smtClean="0"/>
              <a:t>koncentroval moc</a:t>
            </a:r>
            <a:r>
              <a:rPr lang="cs-CZ" dirty="0" smtClean="0"/>
              <a:t>; kontrola zemědělství (soběstační komuny a </a:t>
            </a:r>
            <a:r>
              <a:rPr lang="cs-CZ" dirty="0" smtClean="0"/>
              <a:t>omezení </a:t>
            </a:r>
            <a:r>
              <a:rPr lang="cs-CZ" dirty="0" smtClean="0"/>
              <a:t>pohybu) a hospodářství (omezení obchodu);</a:t>
            </a:r>
          </a:p>
          <a:p>
            <a:endParaRPr lang="cs-CZ" sz="1700" dirty="0" smtClean="0"/>
          </a:p>
          <a:p>
            <a:r>
              <a:rPr lang="cs-CZ" dirty="0" smtClean="0"/>
              <a:t>Syn vládl jako </a:t>
            </a:r>
            <a:r>
              <a:rPr lang="cs-CZ" b="1" dirty="0" smtClean="0"/>
              <a:t>Jung-</a:t>
            </a:r>
            <a:r>
              <a:rPr lang="cs-CZ" b="1" dirty="0" err="1" smtClean="0"/>
              <a:t>le</a:t>
            </a:r>
            <a:r>
              <a:rPr lang="cs-CZ" dirty="0" smtClean="0"/>
              <a:t> (1402-1424), </a:t>
            </a:r>
            <a:r>
              <a:rPr lang="cs-CZ" dirty="0" err="1" smtClean="0"/>
              <a:t>hl.město</a:t>
            </a:r>
            <a:r>
              <a:rPr lang="cs-CZ" dirty="0" smtClean="0"/>
              <a:t> </a:t>
            </a:r>
            <a:r>
              <a:rPr lang="cs-CZ" b="1" dirty="0" smtClean="0"/>
              <a:t>Peking</a:t>
            </a:r>
            <a:r>
              <a:rPr lang="cs-CZ" dirty="0" smtClean="0"/>
              <a:t> (1403); obrovské tributární </a:t>
            </a:r>
            <a:r>
              <a:rPr lang="cs-CZ" b="1" dirty="0" smtClean="0"/>
              <a:t>námořní výpravy </a:t>
            </a:r>
            <a:r>
              <a:rPr lang="cs-CZ" dirty="0" smtClean="0"/>
              <a:t>(1405-1433, 317 lodí); </a:t>
            </a:r>
            <a:r>
              <a:rPr lang="cs-CZ" b="1" dirty="0" smtClean="0">
                <a:solidFill>
                  <a:srgbClr val="0070C0"/>
                </a:solidFill>
              </a:rPr>
              <a:t>konfuciánský</a:t>
            </a:r>
            <a:r>
              <a:rPr lang="cs-CZ" b="1" dirty="0" smtClean="0"/>
              <a:t> svět </a:t>
            </a:r>
            <a:r>
              <a:rPr lang="cs-CZ" dirty="0" smtClean="0"/>
              <a:t>(podřízené státy platí tribut výměnou za uznání svrchovanosti a ochranu);</a:t>
            </a:r>
          </a:p>
          <a:p>
            <a:r>
              <a:rPr lang="cs-CZ" dirty="0" smtClean="0"/>
              <a:t>Změna politiky – </a:t>
            </a:r>
            <a:r>
              <a:rPr lang="cs-CZ" b="1" dirty="0" smtClean="0"/>
              <a:t>omezení </a:t>
            </a:r>
            <a:r>
              <a:rPr lang="cs-CZ" b="1" dirty="0" smtClean="0">
                <a:solidFill>
                  <a:srgbClr val="0070C0"/>
                </a:solidFill>
              </a:rPr>
              <a:t>obchodu</a:t>
            </a:r>
            <a:r>
              <a:rPr lang="cs-CZ" dirty="0" smtClean="0"/>
              <a:t>, </a:t>
            </a:r>
            <a:r>
              <a:rPr lang="cs-CZ" b="1" dirty="0" smtClean="0"/>
              <a:t>1500</a:t>
            </a:r>
            <a:r>
              <a:rPr lang="cs-CZ" dirty="0" smtClean="0"/>
              <a:t> a 1525 likvidace obchodní flotily (2tis. lodí) (</a:t>
            </a:r>
            <a:r>
              <a:rPr lang="cs-CZ" i="1" dirty="0" smtClean="0"/>
              <a:t>1851)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Cizinci </a:t>
            </a:r>
            <a:r>
              <a:rPr lang="cs-CZ" dirty="0" smtClean="0"/>
              <a:t>- </a:t>
            </a:r>
            <a:r>
              <a:rPr lang="cs-CZ" dirty="0" smtClean="0"/>
              <a:t>obchodníci jen výjimečně – tolerance POR v </a:t>
            </a:r>
            <a:r>
              <a:rPr lang="cs-CZ" dirty="0" err="1" smtClean="0"/>
              <a:t>Kuang</a:t>
            </a:r>
            <a:r>
              <a:rPr lang="cs-CZ" dirty="0" smtClean="0"/>
              <a:t>-tung (</a:t>
            </a:r>
            <a:r>
              <a:rPr lang="cs-CZ" b="1" dirty="0" smtClean="0"/>
              <a:t>Makao</a:t>
            </a:r>
            <a:r>
              <a:rPr lang="cs-CZ" dirty="0" smtClean="0"/>
              <a:t>: regulace</a:t>
            </a:r>
            <a:r>
              <a:rPr lang="cs-CZ" dirty="0"/>
              <a:t>-</a:t>
            </a:r>
            <a:r>
              <a:rPr lang="cs-CZ" dirty="0" smtClean="0"/>
              <a:t> potraviny, zákaz vpuštění cizinců); zprostředkování </a:t>
            </a:r>
            <a:r>
              <a:rPr lang="cs-CZ" b="1" dirty="0" smtClean="0"/>
              <a:t>Čínsko-Japonského</a:t>
            </a:r>
            <a:r>
              <a:rPr lang="cs-CZ" dirty="0" smtClean="0"/>
              <a:t> obchodu (kvalitní hedvábí za stříbro);</a:t>
            </a:r>
          </a:p>
          <a:p>
            <a:endParaRPr lang="cs-CZ" sz="1700" dirty="0" smtClean="0"/>
          </a:p>
          <a:p>
            <a:r>
              <a:rPr lang="cs-CZ" dirty="0" smtClean="0"/>
              <a:t>Technologicky </a:t>
            </a:r>
            <a:r>
              <a:rPr lang="cs-CZ" b="1" dirty="0" smtClean="0"/>
              <a:t>vyspělá země</a:t>
            </a:r>
            <a:r>
              <a:rPr lang="cs-CZ" dirty="0" smtClean="0"/>
              <a:t>: mechanizovaná textilní produkce (voda), produkce železa i koks – </a:t>
            </a:r>
            <a:r>
              <a:rPr lang="cs-CZ" b="1" dirty="0" smtClean="0"/>
              <a:t>regresy</a:t>
            </a:r>
            <a:r>
              <a:rPr lang="cs-CZ" dirty="0" smtClean="0"/>
              <a:t>;</a:t>
            </a:r>
          </a:p>
          <a:p>
            <a:r>
              <a:rPr lang="cs-CZ" dirty="0" smtClean="0"/>
              <a:t>Odpor proti integraci trhů, problematická majetková práva, </a:t>
            </a:r>
            <a:r>
              <a:rPr lang="cs-CZ" b="1" dirty="0" smtClean="0"/>
              <a:t>intervence státu </a:t>
            </a:r>
            <a:r>
              <a:rPr lang="cs-CZ" dirty="0" smtClean="0"/>
              <a:t>– malá motivace k investicím a inovacím; monopoly (sůl, železo, čaj, IT); ženy mimo ekonomiku;</a:t>
            </a:r>
          </a:p>
          <a:p>
            <a:r>
              <a:rPr lang="cs-CZ" dirty="0" smtClean="0"/>
              <a:t>Správa (</a:t>
            </a:r>
            <a:r>
              <a:rPr lang="cs-CZ" b="1" dirty="0" smtClean="0"/>
              <a:t>konfuciánská</a:t>
            </a:r>
            <a:r>
              <a:rPr lang="cs-CZ" dirty="0" smtClean="0"/>
              <a:t>) – </a:t>
            </a:r>
            <a:r>
              <a:rPr lang="cs-CZ" dirty="0" smtClean="0"/>
              <a:t>kompletní </a:t>
            </a:r>
            <a:r>
              <a:rPr lang="cs-CZ" b="1" dirty="0" smtClean="0"/>
              <a:t>kontrola státu </a:t>
            </a:r>
            <a:r>
              <a:rPr lang="cs-CZ" dirty="0" smtClean="0"/>
              <a:t>(vzdělání, písmo, bydlení, barvy, oblékání) – </a:t>
            </a:r>
            <a:r>
              <a:rPr lang="cs-CZ" i="1" dirty="0" smtClean="0"/>
              <a:t>sluhové oči a uši</a:t>
            </a:r>
            <a:r>
              <a:rPr lang="cs-CZ" dirty="0" smtClean="0"/>
              <a:t>; </a:t>
            </a:r>
            <a:r>
              <a:rPr lang="cs-CZ" b="1" dirty="0" smtClean="0"/>
              <a:t>neměnnost</a:t>
            </a:r>
            <a:r>
              <a:rPr lang="cs-CZ" dirty="0" smtClean="0"/>
              <a:t> a </a:t>
            </a:r>
            <a:r>
              <a:rPr lang="cs-CZ" b="1" dirty="0" smtClean="0"/>
              <a:t>tradice</a:t>
            </a:r>
            <a:r>
              <a:rPr lang="cs-CZ" dirty="0" smtClean="0"/>
              <a:t>, horlivost úředníků;</a:t>
            </a:r>
          </a:p>
          <a:p>
            <a:endParaRPr lang="cs-CZ" sz="1700" dirty="0" smtClean="0"/>
          </a:p>
          <a:p>
            <a:r>
              <a:rPr lang="cs-CZ" b="1" dirty="0" smtClean="0"/>
              <a:t>Konec Ming </a:t>
            </a:r>
            <a:r>
              <a:rPr lang="cs-CZ" dirty="0" smtClean="0"/>
              <a:t>– ztráta Pekingu 1644 (rebelie) – oslabená říše dobyta </a:t>
            </a:r>
            <a:r>
              <a:rPr lang="cs-CZ" b="1" dirty="0" smtClean="0">
                <a:solidFill>
                  <a:srgbClr val="0070C0"/>
                </a:solidFill>
              </a:rPr>
              <a:t>Mandžui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(1662 jih-1913); </a:t>
            </a:r>
          </a:p>
        </p:txBody>
      </p:sp>
    </p:spTree>
    <p:extLst>
      <p:ext uri="{BB962C8B-B14F-4D97-AF65-F5344CB8AC3E}">
        <p14:creationId xmlns:p14="http://schemas.microsoft.com/office/powerpoint/2010/main" val="239938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79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Křesťanská expanze – Italské státy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688632"/>
          </a:xfrm>
        </p:spPr>
        <p:txBody>
          <a:bodyPr>
            <a:normAutofit fontScale="62500" lnSpcReduction="20000"/>
          </a:bodyPr>
          <a:lstStyle/>
          <a:p>
            <a:r>
              <a:rPr lang="cs-CZ" b="1" u="sng" dirty="0" smtClean="0"/>
              <a:t>Obrat</a:t>
            </a:r>
            <a:r>
              <a:rPr lang="cs-CZ" dirty="0" smtClean="0"/>
              <a:t> ve SZM – dobytí </a:t>
            </a:r>
            <a:r>
              <a:rPr lang="cs-CZ" b="1" dirty="0" smtClean="0"/>
              <a:t>Córdoby</a:t>
            </a:r>
            <a:r>
              <a:rPr lang="cs-CZ" dirty="0" smtClean="0"/>
              <a:t> 1254 a Sevilly 1248; obchod přes východní cestu, </a:t>
            </a:r>
            <a:r>
              <a:rPr lang="cs-CZ" b="1" dirty="0" smtClean="0"/>
              <a:t>pax </a:t>
            </a:r>
            <a:r>
              <a:rPr lang="cs-CZ" b="1" dirty="0" err="1"/>
              <a:t>m</a:t>
            </a:r>
            <a:r>
              <a:rPr lang="cs-CZ" b="1" dirty="0" err="1" smtClean="0"/>
              <a:t>onglica</a:t>
            </a:r>
            <a:r>
              <a:rPr lang="cs-CZ" dirty="0" smtClean="0"/>
              <a:t>;</a:t>
            </a:r>
          </a:p>
          <a:p>
            <a:endParaRPr lang="cs-CZ" sz="1600" dirty="0" smtClean="0"/>
          </a:p>
          <a:p>
            <a:r>
              <a:rPr lang="cs-CZ" b="1" u="sng" dirty="0" smtClean="0">
                <a:solidFill>
                  <a:srgbClr val="0070C0"/>
                </a:solidFill>
              </a:rPr>
              <a:t>Itálie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nejvyspělejší urbánní oblast, fragmentovaná suverenita ‚(SŘŘ, Byzanc, Papež); inovace v zemědělství a textilním průmyslu;</a:t>
            </a:r>
          </a:p>
          <a:p>
            <a:endParaRPr lang="cs-CZ" sz="1600" dirty="0" smtClean="0"/>
          </a:p>
          <a:p>
            <a:r>
              <a:rPr lang="cs-CZ" b="1" dirty="0" smtClean="0"/>
              <a:t>Dálkový obchod </a:t>
            </a:r>
            <a:r>
              <a:rPr lang="cs-CZ" dirty="0" smtClean="0"/>
              <a:t>– sofistikované praktiky východu, oslabení pozic obchodních komunit </a:t>
            </a:r>
            <a:r>
              <a:rPr lang="cs-CZ" dirty="0"/>
              <a:t>Ř</a:t>
            </a:r>
            <a:r>
              <a:rPr lang="cs-CZ" dirty="0" smtClean="0"/>
              <a:t>eků a Židů; za italskými komunitami stojí vojenská </a:t>
            </a:r>
            <a:r>
              <a:rPr lang="cs-CZ" b="1" dirty="0" smtClean="0"/>
              <a:t>síla republik</a:t>
            </a:r>
            <a:r>
              <a:rPr lang="cs-CZ" dirty="0" smtClean="0"/>
              <a:t>; </a:t>
            </a:r>
            <a:r>
              <a:rPr lang="cs-CZ" b="1" dirty="0" smtClean="0"/>
              <a:t>Byzanc</a:t>
            </a:r>
            <a:r>
              <a:rPr lang="cs-CZ" dirty="0" smtClean="0"/>
              <a:t> upadá pod tlakem Turků (1204-1260 </a:t>
            </a:r>
            <a:r>
              <a:rPr lang="cs-CZ" i="1" dirty="0" smtClean="0"/>
              <a:t>Latinské císařství</a:t>
            </a:r>
            <a:r>
              <a:rPr lang="cs-CZ" dirty="0" smtClean="0"/>
              <a:t>);</a:t>
            </a:r>
          </a:p>
          <a:p>
            <a:endParaRPr lang="cs-CZ" sz="1500" dirty="0" smtClean="0"/>
          </a:p>
          <a:p>
            <a:r>
              <a:rPr lang="cs-CZ" b="1" u="sng" dirty="0" smtClean="0">
                <a:solidFill>
                  <a:srgbClr val="0070C0"/>
                </a:solidFill>
              </a:rPr>
              <a:t>Trans-alpský obchod</a:t>
            </a:r>
            <a:r>
              <a:rPr lang="cs-CZ" dirty="0" smtClean="0"/>
              <a:t>:</a:t>
            </a:r>
            <a:r>
              <a:rPr lang="cs-CZ" b="1" dirty="0" smtClean="0"/>
              <a:t> </a:t>
            </a:r>
            <a:r>
              <a:rPr lang="cs-CZ" dirty="0" smtClean="0"/>
              <a:t>Flandry -&gt; Itálie (</a:t>
            </a:r>
            <a:r>
              <a:rPr lang="cs-CZ" dirty="0" err="1" smtClean="0"/>
              <a:t>Amalfi</a:t>
            </a:r>
            <a:r>
              <a:rPr lang="cs-CZ" dirty="0" smtClean="0"/>
              <a:t>, Bari, Pisa, Benátky, Janov) -&gt; SZM Islám a Byzanc -&gt; Asie;</a:t>
            </a:r>
          </a:p>
          <a:p>
            <a:endParaRPr lang="cs-CZ" sz="1300" dirty="0" smtClean="0"/>
          </a:p>
          <a:p>
            <a:r>
              <a:rPr lang="cs-CZ" b="1" u="sng" dirty="0" smtClean="0">
                <a:solidFill>
                  <a:srgbClr val="0070C0"/>
                </a:solidFill>
              </a:rPr>
              <a:t>Benátky</a:t>
            </a:r>
            <a:r>
              <a:rPr lang="cs-CZ" dirty="0" smtClean="0"/>
              <a:t>: podpora </a:t>
            </a:r>
            <a:r>
              <a:rPr lang="cs-CZ" dirty="0" err="1" smtClean="0"/>
              <a:t>Byz</a:t>
            </a:r>
            <a:r>
              <a:rPr lang="cs-CZ" dirty="0" smtClean="0"/>
              <a:t>. a kruciát, privilegia od Byzance; dominance v Jadranu, specializace (</a:t>
            </a:r>
            <a:r>
              <a:rPr lang="cs-CZ" dirty="0" err="1" smtClean="0"/>
              <a:t>zprostř</a:t>
            </a:r>
            <a:r>
              <a:rPr lang="cs-CZ" dirty="0" smtClean="0"/>
              <a:t>. obchodu a dovoz potravin); zvrat 1204 – podíl na plenění Konstantinopole, přístup k Černému moři + Kréta; </a:t>
            </a:r>
            <a:r>
              <a:rPr lang="cs-CZ" b="1" i="1" dirty="0" err="1" smtClean="0"/>
              <a:t>commenda</a:t>
            </a:r>
            <a:r>
              <a:rPr lang="cs-CZ" dirty="0" smtClean="0"/>
              <a:t>, pol. instituce - dóže a velká rada, </a:t>
            </a:r>
            <a:r>
              <a:rPr lang="cs-CZ" b="1" i="1" dirty="0" smtClean="0"/>
              <a:t>La </a:t>
            </a:r>
            <a:r>
              <a:rPr lang="cs-CZ" b="1" i="1" dirty="0" err="1" smtClean="0"/>
              <a:t>serrata</a:t>
            </a:r>
            <a:r>
              <a:rPr lang="cs-CZ" b="1" i="1" dirty="0" smtClean="0"/>
              <a:t> </a:t>
            </a:r>
            <a:r>
              <a:rPr lang="cs-CZ" dirty="0" smtClean="0"/>
              <a:t>1297;</a:t>
            </a:r>
          </a:p>
          <a:p>
            <a:r>
              <a:rPr lang="cs-CZ" b="1" u="sng" dirty="0" smtClean="0">
                <a:solidFill>
                  <a:srgbClr val="0070C0"/>
                </a:solidFill>
              </a:rPr>
              <a:t>Janov</a:t>
            </a:r>
            <a:r>
              <a:rPr lang="cs-CZ" dirty="0" smtClean="0"/>
              <a:t>: nájezdy na arabské přístavy v </a:t>
            </a:r>
            <a:r>
              <a:rPr lang="cs-CZ" dirty="0" err="1" smtClean="0"/>
              <a:t>sev</a:t>
            </a:r>
            <a:r>
              <a:rPr lang="cs-CZ" dirty="0" smtClean="0"/>
              <a:t>. Africe, spolupráce s křižáky; podpora </a:t>
            </a:r>
            <a:r>
              <a:rPr lang="cs-CZ" dirty="0" err="1" smtClean="0"/>
              <a:t>Byz</a:t>
            </a:r>
            <a:r>
              <a:rPr lang="cs-CZ" dirty="0" smtClean="0"/>
              <a:t>. protiútoku 1261 – privilegia na úkor Ben.; otevření </a:t>
            </a:r>
            <a:r>
              <a:rPr lang="cs-CZ" dirty="0" smtClean="0">
                <a:solidFill>
                  <a:srgbClr val="0070C0"/>
                </a:solidFill>
              </a:rPr>
              <a:t>mořských cest do Flander </a:t>
            </a:r>
            <a:r>
              <a:rPr lang="cs-CZ" dirty="0" smtClean="0"/>
              <a:t>a Anglie;</a:t>
            </a:r>
          </a:p>
          <a:p>
            <a:pPr marL="0" indent="0">
              <a:buNone/>
            </a:pPr>
            <a:endParaRPr lang="cs-CZ" sz="1500" dirty="0" smtClean="0"/>
          </a:p>
          <a:p>
            <a:r>
              <a:rPr lang="cs-CZ" b="1" dirty="0" smtClean="0"/>
              <a:t>Pragmatizmus</a:t>
            </a:r>
            <a:r>
              <a:rPr lang="cs-CZ" dirty="0" smtClean="0"/>
              <a:t> – obchod s muslimy, export otroků (odpustky); ovládnutí SZM obchodu, poznatky od muslimů a z Asie; cukr (obchod a produkce);  </a:t>
            </a:r>
          </a:p>
        </p:txBody>
      </p:sp>
    </p:spTree>
    <p:extLst>
      <p:ext uri="{BB962C8B-B14F-4D97-AF65-F5344CB8AC3E}">
        <p14:creationId xmlns:p14="http://schemas.microsoft.com/office/powerpoint/2010/main" val="3087131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d/d1/%E6%98%8E%E5%A4%AA%E7%A5%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7013"/>
            <a:ext cx="39243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882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930078"/>
              </p:ext>
            </p:extLst>
          </p:nvPr>
        </p:nvGraphicFramePr>
        <p:xfrm>
          <a:off x="611558" y="476669"/>
          <a:ext cx="7560841" cy="6064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5788"/>
                <a:gridCol w="1029382"/>
                <a:gridCol w="1143131"/>
                <a:gridCol w="4142540"/>
              </a:tblGrid>
              <a:tr h="625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Počet lodí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Personál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Destinace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1405–1407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27 000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Kalikut, Jáva,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1407–1409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Kalikut, Siam, Jáva,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1409–1411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30 000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Malaka,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1413–1415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29 000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Hormuz, Maledivy, Bengálsko, Čampa (Vietnam), Jáva,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8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1417–1419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Hormuz, Aden, Mogadiš (Somálsko), Malindi (Keňa), Jáva, Ryuku (Japonsko), Brunej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1421–1422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Aden, východní Afrika,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1431–1433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27 500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Ceylon, Kalikut, Hormuz, Aden, Malindi, Vietnam, Sumatra, Jáva, Malaka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Kolumbus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1492–1493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Karibské ostrovy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Da Gama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1497–1498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170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Malabarské pobřeží Indie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Magalhães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1519–1522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274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Obeplutí země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993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Japonsko za </a:t>
            </a:r>
            <a:r>
              <a:rPr lang="cs-CZ" sz="2800" b="1" dirty="0" err="1" smtClean="0"/>
              <a:t>Tokugawy</a:t>
            </a:r>
            <a:r>
              <a:rPr lang="cs-CZ" sz="2800" b="1" dirty="0" smtClean="0"/>
              <a:t> </a:t>
            </a:r>
            <a:r>
              <a:rPr lang="cs-CZ" sz="2800" dirty="0" smtClean="0"/>
              <a:t>(</a:t>
            </a:r>
            <a:r>
              <a:rPr lang="cs-CZ" sz="2800" dirty="0" err="1" smtClean="0"/>
              <a:t>šógunát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Konec 16st. vítězství frakce </a:t>
            </a:r>
            <a:r>
              <a:rPr lang="cs-CZ" b="1" dirty="0" err="1" smtClean="0"/>
              <a:t>Tokugawy</a:t>
            </a:r>
            <a:r>
              <a:rPr lang="cs-CZ" b="1" dirty="0" smtClean="0"/>
              <a:t> </a:t>
            </a:r>
            <a:r>
              <a:rPr lang="cs-CZ" b="1" dirty="0" err="1" smtClean="0"/>
              <a:t>Ieasu</a:t>
            </a:r>
            <a:r>
              <a:rPr lang="cs-CZ" b="1" dirty="0" smtClean="0"/>
              <a:t> </a:t>
            </a:r>
            <a:r>
              <a:rPr lang="cs-CZ" dirty="0" smtClean="0"/>
              <a:t>ve </a:t>
            </a:r>
            <a:r>
              <a:rPr lang="cs-CZ" b="1" dirty="0" smtClean="0"/>
              <a:t>válkách</a:t>
            </a:r>
            <a:r>
              <a:rPr lang="cs-CZ" dirty="0" smtClean="0"/>
              <a:t> </a:t>
            </a:r>
            <a:r>
              <a:rPr lang="cs-CZ" b="1" dirty="0" smtClean="0"/>
              <a:t>feudálních</a:t>
            </a:r>
            <a:r>
              <a:rPr lang="cs-CZ" dirty="0" smtClean="0"/>
              <a:t> </a:t>
            </a:r>
            <a:r>
              <a:rPr lang="cs-CZ" b="1" dirty="0" smtClean="0"/>
              <a:t>lordů</a:t>
            </a:r>
            <a:r>
              <a:rPr lang="cs-CZ" dirty="0" smtClean="0"/>
              <a:t> – </a:t>
            </a:r>
            <a:r>
              <a:rPr lang="cs-CZ" b="1" u="sng" dirty="0" err="1" smtClean="0">
                <a:solidFill>
                  <a:srgbClr val="0070C0"/>
                </a:solidFill>
              </a:rPr>
              <a:t>šógunát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(1603-1868), </a:t>
            </a:r>
            <a:r>
              <a:rPr lang="cs-CZ" i="1" dirty="0" smtClean="0"/>
              <a:t>střelné zbraně</a:t>
            </a:r>
            <a:r>
              <a:rPr lang="cs-CZ" dirty="0" smtClean="0"/>
              <a:t>;</a:t>
            </a:r>
          </a:p>
          <a:p>
            <a:endParaRPr lang="cs-CZ" sz="1100" dirty="0" smtClean="0"/>
          </a:p>
          <a:p>
            <a:r>
              <a:rPr lang="cs-CZ" dirty="0" smtClean="0"/>
              <a:t>Hierarchické </a:t>
            </a:r>
            <a:r>
              <a:rPr lang="cs-CZ" b="1" dirty="0" smtClean="0"/>
              <a:t>feudální zřízení </a:t>
            </a:r>
            <a:r>
              <a:rPr lang="cs-CZ" dirty="0" smtClean="0"/>
              <a:t>(</a:t>
            </a:r>
            <a:r>
              <a:rPr lang="cs-CZ" b="1" dirty="0" smtClean="0"/>
              <a:t>kasty</a:t>
            </a:r>
            <a:r>
              <a:rPr lang="cs-CZ" dirty="0" smtClean="0"/>
              <a:t>: lordi, samurajové, rolníci, řemeslníci); tvrdé zdanění rolníků; vláda formálně v rukou </a:t>
            </a:r>
            <a:r>
              <a:rPr lang="cs-CZ" b="1" dirty="0" smtClean="0"/>
              <a:t>císaře</a:t>
            </a:r>
            <a:r>
              <a:rPr lang="cs-CZ" dirty="0" smtClean="0"/>
              <a:t>;</a:t>
            </a:r>
          </a:p>
          <a:p>
            <a:r>
              <a:rPr lang="cs-CZ" dirty="0" smtClean="0"/>
              <a:t>Období </a:t>
            </a:r>
            <a:r>
              <a:rPr lang="cs-CZ" b="1" dirty="0" smtClean="0"/>
              <a:t>stability</a:t>
            </a:r>
            <a:r>
              <a:rPr lang="cs-CZ" dirty="0"/>
              <a:t>:</a:t>
            </a:r>
            <a:r>
              <a:rPr lang="cs-CZ" dirty="0" smtClean="0"/>
              <a:t> racionalizace majetkových práv, omezení vojenské aristokracie, centralizace a budování infrastruktury; vláda v Edo;</a:t>
            </a:r>
          </a:p>
          <a:p>
            <a:endParaRPr lang="cs-CZ" sz="1100" dirty="0" smtClean="0"/>
          </a:p>
          <a:p>
            <a:r>
              <a:rPr lang="cs-CZ" dirty="0"/>
              <a:t>Růst vede k poptávce po </a:t>
            </a:r>
            <a:r>
              <a:rPr lang="cs-CZ" b="1" dirty="0"/>
              <a:t>hedvábí</a:t>
            </a:r>
            <a:r>
              <a:rPr lang="cs-CZ" dirty="0"/>
              <a:t> – </a:t>
            </a:r>
            <a:r>
              <a:rPr lang="cs-CZ" b="1" dirty="0" smtClean="0"/>
              <a:t>portugalští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b="1" dirty="0" smtClean="0"/>
              <a:t>nizozemští</a:t>
            </a:r>
            <a:r>
              <a:rPr lang="cs-CZ" dirty="0" smtClean="0"/>
              <a:t> </a:t>
            </a:r>
            <a:r>
              <a:rPr lang="cs-CZ" dirty="0"/>
              <a:t>kupci; napojení na </a:t>
            </a:r>
            <a:r>
              <a:rPr lang="cs-CZ" dirty="0" smtClean="0"/>
              <a:t>mezinárodní </a:t>
            </a:r>
            <a:r>
              <a:rPr lang="cs-CZ" dirty="0"/>
              <a:t>obchod: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Trasa</a:t>
            </a:r>
            <a:r>
              <a:rPr lang="cs-CZ" b="1" dirty="0"/>
              <a:t> </a:t>
            </a:r>
            <a:r>
              <a:rPr lang="cs-CZ" b="1" dirty="0" smtClean="0"/>
              <a:t>obchodní </a:t>
            </a:r>
            <a:r>
              <a:rPr lang="cs-CZ" dirty="0" smtClean="0"/>
              <a:t>lodě</a:t>
            </a:r>
            <a:r>
              <a:rPr lang="cs-CZ" dirty="0"/>
              <a:t>: </a:t>
            </a:r>
            <a:r>
              <a:rPr lang="cs-CZ" dirty="0" err="1"/>
              <a:t>Goa</a:t>
            </a:r>
            <a:r>
              <a:rPr lang="cs-CZ" dirty="0"/>
              <a:t> (oděvy)– </a:t>
            </a:r>
            <a:r>
              <a:rPr lang="cs-CZ" dirty="0" err="1"/>
              <a:t>Malaka</a:t>
            </a:r>
            <a:r>
              <a:rPr lang="cs-CZ" dirty="0"/>
              <a:t> (koření)- Makao (hedvábí) – JAP (stříbro) – Makao (hedvábí) – </a:t>
            </a:r>
            <a:r>
              <a:rPr lang="cs-CZ" dirty="0" err="1"/>
              <a:t>Malaka</a:t>
            </a:r>
            <a:r>
              <a:rPr lang="cs-CZ" dirty="0"/>
              <a:t> (koření) – </a:t>
            </a:r>
            <a:r>
              <a:rPr lang="cs-CZ" dirty="0" err="1"/>
              <a:t>Goa</a:t>
            </a:r>
            <a:r>
              <a:rPr lang="cs-CZ" dirty="0"/>
              <a:t> – Evropa(?);</a:t>
            </a:r>
          </a:p>
          <a:p>
            <a:endParaRPr lang="cs-CZ" sz="1100" dirty="0" smtClean="0"/>
          </a:p>
          <a:p>
            <a:r>
              <a:rPr lang="cs-CZ" dirty="0" err="1" smtClean="0"/>
              <a:t>Fidalgos</a:t>
            </a:r>
            <a:r>
              <a:rPr lang="cs-CZ" dirty="0" smtClean="0"/>
              <a:t> a misionáři velký respekt – 1623 </a:t>
            </a:r>
            <a:r>
              <a:rPr lang="cs-CZ" b="1" dirty="0" smtClean="0"/>
              <a:t>zvrat</a:t>
            </a:r>
            <a:r>
              <a:rPr lang="cs-CZ" dirty="0" smtClean="0"/>
              <a:t> a </a:t>
            </a:r>
            <a:r>
              <a:rPr lang="cs-CZ" b="1" dirty="0" smtClean="0"/>
              <a:t>vyhnání</a:t>
            </a:r>
            <a:r>
              <a:rPr lang="cs-CZ" dirty="0" smtClean="0"/>
              <a:t> (ochrana kultury); malá NED komunita v Nagasaki; </a:t>
            </a:r>
            <a:r>
              <a:rPr lang="cs-CZ" b="1" u="sng" dirty="0" smtClean="0">
                <a:solidFill>
                  <a:srgbClr val="0070C0"/>
                </a:solidFill>
              </a:rPr>
              <a:t>politika odloučení </a:t>
            </a:r>
            <a:r>
              <a:rPr lang="cs-CZ" dirty="0" smtClean="0"/>
              <a:t>(problém pro Evropu ale i pro Čínu); </a:t>
            </a:r>
          </a:p>
        </p:txBody>
      </p:sp>
    </p:spTree>
    <p:extLst>
      <p:ext uri="{BB962C8B-B14F-4D97-AF65-F5344CB8AC3E}">
        <p14:creationId xmlns:p14="http://schemas.microsoft.com/office/powerpoint/2010/main" val="1261332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Trans-pacifický obchod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853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200" dirty="0" smtClean="0"/>
              <a:t>Dohoda z </a:t>
            </a:r>
            <a:r>
              <a:rPr lang="cs-CZ" sz="2200" b="1" dirty="0" err="1" smtClean="0"/>
              <a:t>Tordesillas</a:t>
            </a:r>
            <a:r>
              <a:rPr lang="cs-CZ" sz="2200" dirty="0" smtClean="0"/>
              <a:t> 1494 (270 </a:t>
            </a:r>
            <a:r>
              <a:rPr lang="cs-CZ" sz="2200" dirty="0" err="1" smtClean="0"/>
              <a:t>líg</a:t>
            </a:r>
            <a:r>
              <a:rPr lang="cs-CZ" sz="2200" dirty="0" smtClean="0"/>
              <a:t> </a:t>
            </a:r>
            <a:r>
              <a:rPr lang="cs-CZ" sz="2200" dirty="0" err="1" smtClean="0"/>
              <a:t>záp</a:t>
            </a:r>
            <a:r>
              <a:rPr lang="cs-CZ" sz="2200" dirty="0" smtClean="0"/>
              <a:t>. od Kapverd) – Moluky?; odprodání POR 1529;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2200" dirty="0" smtClean="0"/>
              <a:t>Jediná příležitost pro SPA – </a:t>
            </a:r>
            <a:r>
              <a:rPr lang="cs-CZ" sz="2200" b="1" i="1" dirty="0" smtClean="0"/>
              <a:t>hedvábí</a:t>
            </a:r>
            <a:r>
              <a:rPr lang="cs-CZ" sz="2200" dirty="0" smtClean="0"/>
              <a:t> (</a:t>
            </a:r>
            <a:r>
              <a:rPr lang="cs-CZ" sz="2200" b="1" dirty="0" smtClean="0"/>
              <a:t>Čína / Manila</a:t>
            </a:r>
            <a:r>
              <a:rPr lang="cs-CZ" sz="2200" dirty="0" smtClean="0"/>
              <a:t> 1571)&lt;-&gt; </a:t>
            </a:r>
            <a:r>
              <a:rPr lang="cs-CZ" sz="2200" b="1" i="1" dirty="0" smtClean="0"/>
              <a:t>stříbro</a:t>
            </a:r>
            <a:r>
              <a:rPr lang="cs-CZ" sz="2200" dirty="0" smtClean="0"/>
              <a:t> (</a:t>
            </a:r>
            <a:r>
              <a:rPr lang="cs-CZ" sz="2200" b="1" dirty="0" err="1" smtClean="0"/>
              <a:t>Accapulco</a:t>
            </a:r>
            <a:r>
              <a:rPr lang="cs-CZ" sz="2200" b="1" dirty="0" smtClean="0"/>
              <a:t> / Peru</a:t>
            </a:r>
            <a:r>
              <a:rPr lang="cs-CZ" sz="2200" dirty="0" smtClean="0"/>
              <a:t>);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2200" b="1" dirty="0" smtClean="0"/>
              <a:t>Zájmy</a:t>
            </a:r>
            <a:r>
              <a:rPr lang="cs-CZ" sz="2200" dirty="0" smtClean="0"/>
              <a:t> </a:t>
            </a:r>
            <a:r>
              <a:rPr lang="cs-CZ" sz="2200" b="1" dirty="0" smtClean="0"/>
              <a:t>producentů</a:t>
            </a:r>
            <a:r>
              <a:rPr lang="cs-CZ" sz="2200" dirty="0" smtClean="0"/>
              <a:t> hedvábí ve SPA a MEX(!) + není zájem na </a:t>
            </a:r>
            <a:r>
              <a:rPr lang="cs-CZ" sz="2200" b="1" dirty="0" smtClean="0"/>
              <a:t>odlivu stříbra </a:t>
            </a:r>
            <a:r>
              <a:rPr lang="cs-CZ" sz="2200" dirty="0" smtClean="0"/>
              <a:t>mimo SPA -&gt; </a:t>
            </a:r>
            <a:r>
              <a:rPr lang="cs-CZ" sz="2200" b="1" dirty="0" smtClean="0"/>
              <a:t>regulace</a:t>
            </a:r>
            <a:r>
              <a:rPr lang="cs-CZ" sz="2200" dirty="0" smtClean="0"/>
              <a:t> (nepovolit obchod by byl konec Manily); 1593 systém „</a:t>
            </a:r>
            <a:r>
              <a:rPr lang="cs-CZ" sz="2200" b="1" dirty="0" err="1" smtClean="0"/>
              <a:t>permiso</a:t>
            </a:r>
            <a:r>
              <a:rPr lang="cs-CZ" sz="2200" b="1" dirty="0" smtClean="0"/>
              <a:t>“</a:t>
            </a:r>
            <a:r>
              <a:rPr lang="cs-CZ" sz="2200" dirty="0" smtClean="0"/>
              <a:t> (ročně 250k pesos v hedvábí v manilských cenách  a 500k v </a:t>
            </a:r>
            <a:r>
              <a:rPr lang="cs-CZ" sz="2200" dirty="0" err="1" smtClean="0"/>
              <a:t>acapulských</a:t>
            </a:r>
            <a:r>
              <a:rPr lang="cs-CZ" sz="2200" dirty="0" smtClean="0"/>
              <a:t>) (1700 na 300k); imigrace do Manily;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2200" dirty="0" smtClean="0"/>
              <a:t>Rozdělení </a:t>
            </a:r>
            <a:r>
              <a:rPr lang="cs-CZ" sz="2200" b="1" dirty="0" smtClean="0"/>
              <a:t>renty</a:t>
            </a:r>
            <a:r>
              <a:rPr lang="cs-CZ" sz="2200" dirty="0" smtClean="0"/>
              <a:t> – klientelismus (segmenty manilské společnosti); v Peru jen pro Nové Španělsko;</a:t>
            </a:r>
          </a:p>
          <a:p>
            <a:pPr>
              <a:spcBef>
                <a:spcPts val="0"/>
              </a:spcBef>
            </a:pPr>
            <a:r>
              <a:rPr lang="cs-CZ" sz="2200" dirty="0" smtClean="0"/>
              <a:t>Část hedvábí vyvážena do SPA, MEX průmysl přežil díky dovozu surového hedvábí;  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73595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836929"/>
              </p:ext>
            </p:extLst>
          </p:nvPr>
        </p:nvGraphicFramePr>
        <p:xfrm>
          <a:off x="5148263" y="1628775"/>
          <a:ext cx="2841626" cy="4486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600"/>
                <a:gridCol w="537342"/>
                <a:gridCol w="537342"/>
                <a:gridCol w="537342"/>
              </a:tblGrid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1500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1600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1700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</a:tr>
              <a:tr h="24536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1" dirty="0">
                          <a:solidFill>
                            <a:schemeClr val="bg1"/>
                          </a:solidFill>
                          <a:effectLst/>
                        </a:rPr>
                        <a:t>Německo a Rakousko</a:t>
                      </a:r>
                      <a:endParaRPr lang="cs-CZ" sz="1600" b="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Norimberk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Kolín n. R.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Gdaňsk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Vídeň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</a:tr>
              <a:tr h="24536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1" dirty="0">
                          <a:solidFill>
                            <a:schemeClr val="bg1"/>
                          </a:solidFill>
                          <a:effectLst/>
                        </a:rPr>
                        <a:t>Pyrenejský poloostrov</a:t>
                      </a:r>
                      <a:endParaRPr lang="cs-CZ" sz="1600" b="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Grenada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Valencie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Lisabon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165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Barcelona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Córdoba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Sevilla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Madrid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</a:tr>
              <a:tr h="24536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1" dirty="0">
                          <a:solidFill>
                            <a:schemeClr val="bg1"/>
                          </a:solidFill>
                          <a:effectLst/>
                        </a:rPr>
                        <a:t>Anglie</a:t>
                      </a:r>
                      <a:endParaRPr lang="cs-CZ" sz="1600" b="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Londýn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575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4" marR="51944" marT="0" marB="0"/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93669"/>
              </p:ext>
            </p:extLst>
          </p:nvPr>
        </p:nvGraphicFramePr>
        <p:xfrm>
          <a:off x="1475656" y="1628800"/>
          <a:ext cx="2840039" cy="4486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8913"/>
                <a:gridCol w="537042"/>
                <a:gridCol w="537042"/>
                <a:gridCol w="537042"/>
              </a:tblGrid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1500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1600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1700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</a:tr>
              <a:tr h="24536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1" dirty="0">
                          <a:solidFill>
                            <a:schemeClr val="bg1"/>
                          </a:solidFill>
                          <a:effectLst/>
                        </a:rPr>
                        <a:t>Itálie</a:t>
                      </a:r>
                      <a:endParaRPr lang="cs-CZ" sz="1600" b="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Neapol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281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216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Benátky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139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138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Milán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124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Florencie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Janov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Řím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105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138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</a:tr>
              <a:tr h="24536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1" dirty="0">
                          <a:solidFill>
                            <a:schemeClr val="bg1"/>
                          </a:solidFill>
                          <a:effectLst/>
                        </a:rPr>
                        <a:t>Francie</a:t>
                      </a:r>
                      <a:endParaRPr lang="cs-CZ" sz="1600" b="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Paříž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220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510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Lyon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</a:tr>
              <a:tr h="24536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1" dirty="0">
                          <a:solidFill>
                            <a:schemeClr val="bg1"/>
                          </a:solidFill>
                          <a:effectLst/>
                        </a:rPr>
                        <a:t>Belgie a Nizozemsko</a:t>
                      </a:r>
                      <a:endParaRPr lang="cs-CZ" sz="1600" b="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Antverpy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Ghent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Brusel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Amsterodam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65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5" marR="51915" marT="0" marB="0"/>
                </a:tc>
              </a:tr>
            </a:tbl>
          </a:graphicData>
        </a:graphic>
      </p:graphicFrame>
      <p:sp>
        <p:nvSpPr>
          <p:cNvPr id="16560" name="TextovéPole 4"/>
          <p:cNvSpPr txBox="1">
            <a:spLocks noChangeArrowheads="1"/>
          </p:cNvSpPr>
          <p:nvPr/>
        </p:nvSpPr>
        <p:spPr bwMode="auto">
          <a:xfrm>
            <a:off x="1331913" y="923925"/>
            <a:ext cx="720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>
                <a:latin typeface="Calibri" pitchFamily="34" charset="0"/>
              </a:rPr>
              <a:t>Velikost největších evropských měst v tisících obyvatel</a:t>
            </a:r>
          </a:p>
        </p:txBody>
      </p:sp>
    </p:spTree>
    <p:extLst>
      <p:ext uri="{BB962C8B-B14F-4D97-AF65-F5344CB8AC3E}">
        <p14:creationId xmlns:p14="http://schemas.microsoft.com/office/powerpoint/2010/main" val="12920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Nová složka\Mapy OK\Benátky-Janov OK ořez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208912" cy="5472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631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Proměna sociálních a ekonomických institucí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Černý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mor</a:t>
            </a:r>
            <a:r>
              <a:rPr lang="cs-CZ" dirty="0" smtClean="0"/>
              <a:t>: Barma – </a:t>
            </a:r>
            <a:r>
              <a:rPr lang="cs-CZ" dirty="0" err="1" smtClean="0"/>
              <a:t>Kaffa</a:t>
            </a:r>
            <a:r>
              <a:rPr lang="cs-CZ" dirty="0" smtClean="0"/>
              <a:t> – Mesina (1348-1351) Evropa: 25 mil. z 80 mil. v Evropě; dopad na Islámský svět ještě větší;</a:t>
            </a:r>
          </a:p>
          <a:p>
            <a:pPr lvl="1"/>
            <a:r>
              <a:rPr lang="cs-CZ" dirty="0" smtClean="0"/>
              <a:t>Nezasáhl dobytek a fyzický kapitál – </a:t>
            </a:r>
            <a:r>
              <a:rPr lang="cs-CZ" b="1" dirty="0" smtClean="0"/>
              <a:t>urychlení procesů </a:t>
            </a:r>
            <a:r>
              <a:rPr lang="cs-CZ" dirty="0" smtClean="0"/>
              <a:t>změny -&gt; zvýšení </a:t>
            </a:r>
            <a:r>
              <a:rPr lang="cs-CZ" b="1" dirty="0" smtClean="0"/>
              <a:t>ceny práce </a:t>
            </a:r>
            <a:r>
              <a:rPr lang="cs-CZ" dirty="0" smtClean="0"/>
              <a:t>a snížení ceny půdy; </a:t>
            </a:r>
          </a:p>
          <a:p>
            <a:pPr lvl="1"/>
            <a:r>
              <a:rPr lang="cs-CZ" dirty="0" smtClean="0"/>
              <a:t>růst mezd (Edward III. 1351 – fix mezd); </a:t>
            </a:r>
            <a:r>
              <a:rPr lang="cs-CZ" b="1" dirty="0" smtClean="0"/>
              <a:t>města</a:t>
            </a:r>
            <a:r>
              <a:rPr lang="cs-CZ" dirty="0" smtClean="0"/>
              <a:t> s průmyslovou výrobou rostou;</a:t>
            </a:r>
          </a:p>
          <a:p>
            <a:endParaRPr lang="cs-CZ" sz="1100" dirty="0" smtClean="0"/>
          </a:p>
          <a:p>
            <a:r>
              <a:rPr lang="cs-CZ" b="1" dirty="0" smtClean="0"/>
              <a:t>Racionalizace </a:t>
            </a:r>
            <a:r>
              <a:rPr lang="cs-CZ" b="1" dirty="0" smtClean="0">
                <a:solidFill>
                  <a:srgbClr val="0070C0"/>
                </a:solidFill>
              </a:rPr>
              <a:t>zemědělství</a:t>
            </a:r>
            <a:r>
              <a:rPr lang="cs-CZ" dirty="0" smtClean="0"/>
              <a:t>, poptávky po zboží široké spotřeby; specializace WE na průmysl a </a:t>
            </a:r>
            <a:r>
              <a:rPr lang="cs-CZ" dirty="0"/>
              <a:t>E</a:t>
            </a:r>
            <a:r>
              <a:rPr lang="cs-CZ" dirty="0" smtClean="0"/>
              <a:t>E na produkci potravin;</a:t>
            </a:r>
          </a:p>
          <a:p>
            <a:pPr lvl="1"/>
            <a:r>
              <a:rPr lang="cs-CZ" dirty="0" smtClean="0"/>
              <a:t>Produkce zvířat na úkor obilí, </a:t>
            </a:r>
            <a:r>
              <a:rPr lang="cs-CZ" b="1" dirty="0" smtClean="0"/>
              <a:t>suroviny pro průmysl </a:t>
            </a:r>
            <a:r>
              <a:rPr lang="cs-CZ" dirty="0" smtClean="0"/>
              <a:t>(vlna); </a:t>
            </a:r>
            <a:r>
              <a:rPr lang="cs-CZ" dirty="0"/>
              <a:t>m</a:t>
            </a:r>
            <a:r>
              <a:rPr lang="cs-CZ" dirty="0" smtClean="0"/>
              <a:t>ez. </a:t>
            </a:r>
            <a:r>
              <a:rPr lang="cs-CZ" b="1" dirty="0" smtClean="0"/>
              <a:t>dělba práce </a:t>
            </a:r>
            <a:r>
              <a:rPr lang="cs-CZ" dirty="0" smtClean="0"/>
              <a:t>– Anglie produkuje vlnu, Flandry látky, dokončení ve Florencii; </a:t>
            </a:r>
            <a:r>
              <a:rPr lang="cs-CZ" i="1" dirty="0" smtClean="0"/>
              <a:t>Edward III. zdaňuje export vlny </a:t>
            </a:r>
            <a:r>
              <a:rPr lang="cs-CZ" dirty="0" smtClean="0"/>
              <a:t>(protekce);</a:t>
            </a:r>
          </a:p>
          <a:p>
            <a:endParaRPr lang="cs-CZ" sz="1100" dirty="0" smtClean="0"/>
          </a:p>
          <a:p>
            <a:r>
              <a:rPr lang="cs-CZ" dirty="0" smtClean="0"/>
              <a:t>Populace vzrostla, ale nedošlo k </a:t>
            </a:r>
            <a:r>
              <a:rPr lang="cs-CZ" b="1" dirty="0" smtClean="0"/>
              <a:t>malthusiánské pasti </a:t>
            </a:r>
            <a:r>
              <a:rPr lang="cs-CZ" dirty="0" smtClean="0"/>
              <a:t>– </a:t>
            </a:r>
            <a:r>
              <a:rPr lang="cs-CZ" b="1" dirty="0" smtClean="0"/>
              <a:t>změna</a:t>
            </a:r>
            <a:r>
              <a:rPr lang="cs-CZ" dirty="0" smtClean="0"/>
              <a:t> rodinného </a:t>
            </a:r>
            <a:r>
              <a:rPr lang="cs-CZ" b="1" dirty="0" smtClean="0"/>
              <a:t>chování</a:t>
            </a:r>
            <a:r>
              <a:rPr lang="cs-CZ" dirty="0" smtClean="0"/>
              <a:t>;</a:t>
            </a:r>
          </a:p>
          <a:p>
            <a:r>
              <a:rPr lang="cs-CZ" dirty="0" smtClean="0"/>
              <a:t>Zvětšuje se </a:t>
            </a:r>
            <a:r>
              <a:rPr lang="cs-CZ" b="1" dirty="0" smtClean="0"/>
              <a:t>rozsah trhu </a:t>
            </a:r>
            <a:r>
              <a:rPr lang="cs-CZ" dirty="0" smtClean="0"/>
              <a:t>(specializace, technologie); </a:t>
            </a:r>
            <a:r>
              <a:rPr lang="cs-CZ" b="1" dirty="0" smtClean="0"/>
              <a:t>střední stav</a:t>
            </a:r>
            <a:r>
              <a:rPr lang="cs-CZ" dirty="0" smtClean="0"/>
              <a:t> a panovník vytváří koalici </a:t>
            </a:r>
            <a:r>
              <a:rPr lang="cs-CZ" b="1" dirty="0" smtClean="0"/>
              <a:t>proti šlechtě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Východní Evropa </a:t>
            </a:r>
            <a:r>
              <a:rPr lang="cs-CZ" dirty="0" smtClean="0"/>
              <a:t>– opak – produkce potravin donucením pevně etablované šlechty – decentralizace a </a:t>
            </a:r>
            <a:r>
              <a:rPr lang="cs-CZ" b="1" dirty="0" smtClean="0">
                <a:solidFill>
                  <a:srgbClr val="0070C0"/>
                </a:solidFill>
              </a:rPr>
              <a:t>nevolnictví</a:t>
            </a:r>
            <a:r>
              <a:rPr lang="cs-CZ" b="1" dirty="0" smtClean="0"/>
              <a:t> </a:t>
            </a:r>
            <a:r>
              <a:rPr lang="cs-CZ" dirty="0" smtClean="0"/>
              <a:t>(1600: 3 dny nucené práce týdně);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729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3338"/>
            <a:ext cx="5256213" cy="668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8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Vojenská revoluce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Evropa - </a:t>
            </a:r>
            <a:r>
              <a:rPr lang="cs-CZ" b="1" dirty="0" smtClean="0"/>
              <a:t>fragmentovaný</a:t>
            </a:r>
            <a:r>
              <a:rPr lang="cs-CZ" dirty="0" smtClean="0"/>
              <a:t> </a:t>
            </a:r>
            <a:r>
              <a:rPr lang="cs-CZ" b="1" dirty="0" smtClean="0"/>
              <a:t>region</a:t>
            </a:r>
            <a:r>
              <a:rPr lang="cs-CZ" dirty="0" smtClean="0"/>
              <a:t> – vzájemné konflikty (Japonsko, Indie);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Žoldnéřské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armády vs. </a:t>
            </a:r>
            <a:r>
              <a:rPr lang="cs-CZ" b="1" dirty="0" smtClean="0"/>
              <a:t>feudální jízda </a:t>
            </a:r>
            <a:r>
              <a:rPr lang="cs-CZ" dirty="0" smtClean="0"/>
              <a:t>(</a:t>
            </a:r>
            <a:r>
              <a:rPr lang="cs-CZ" dirty="0"/>
              <a:t>é</a:t>
            </a:r>
            <a:r>
              <a:rPr lang="cs-CZ" dirty="0" smtClean="0"/>
              <a:t>tos);</a:t>
            </a:r>
          </a:p>
          <a:p>
            <a:r>
              <a:rPr lang="cs-CZ" dirty="0" smtClean="0"/>
              <a:t>Odražení </a:t>
            </a:r>
            <a:r>
              <a:rPr lang="cs-CZ" b="1" dirty="0" smtClean="0"/>
              <a:t>vnějších nepřátel </a:t>
            </a:r>
            <a:r>
              <a:rPr lang="cs-CZ" dirty="0" smtClean="0"/>
              <a:t>(inovace a kopírování);</a:t>
            </a:r>
          </a:p>
          <a:p>
            <a:r>
              <a:rPr lang="cs-CZ" dirty="0" smtClean="0"/>
              <a:t>Luk (</a:t>
            </a:r>
            <a:r>
              <a:rPr lang="cs-CZ" dirty="0" err="1"/>
              <a:t>C</a:t>
            </a:r>
            <a:r>
              <a:rPr lang="cs-CZ" dirty="0" err="1" smtClean="0"/>
              <a:t>résy</a:t>
            </a:r>
            <a:r>
              <a:rPr lang="cs-CZ" dirty="0" smtClean="0"/>
              <a:t> 1346), </a:t>
            </a:r>
            <a:r>
              <a:rPr lang="cs-CZ" b="1" dirty="0" smtClean="0"/>
              <a:t>střelné zbraně </a:t>
            </a:r>
            <a:r>
              <a:rPr lang="cs-CZ" dirty="0" smtClean="0"/>
              <a:t>(kapitál), střelný </a:t>
            </a:r>
            <a:r>
              <a:rPr lang="cs-CZ" b="1" dirty="0" smtClean="0"/>
              <a:t>prach</a:t>
            </a:r>
            <a:r>
              <a:rPr lang="cs-CZ" dirty="0" smtClean="0"/>
              <a:t> (děla), </a:t>
            </a:r>
            <a:r>
              <a:rPr lang="cs-CZ" b="1" dirty="0" smtClean="0"/>
              <a:t>opevnění</a:t>
            </a:r>
            <a:r>
              <a:rPr lang="cs-CZ" dirty="0" smtClean="0"/>
              <a:t>, taktika, logistika, </a:t>
            </a:r>
            <a:r>
              <a:rPr lang="cs-CZ" b="1" dirty="0" smtClean="0"/>
              <a:t>důstojnický</a:t>
            </a:r>
            <a:r>
              <a:rPr lang="cs-CZ" dirty="0" smtClean="0"/>
              <a:t> sbor a výcvik;</a:t>
            </a:r>
          </a:p>
          <a:p>
            <a:r>
              <a:rPr lang="cs-CZ" dirty="0" smtClean="0"/>
              <a:t>Pokles počtu politických jednotek – </a:t>
            </a:r>
            <a:r>
              <a:rPr lang="cs-CZ" b="1" dirty="0" smtClean="0">
                <a:solidFill>
                  <a:srgbClr val="0070C0"/>
                </a:solidFill>
              </a:rPr>
              <a:t>centralizace</a:t>
            </a:r>
            <a:r>
              <a:rPr lang="cs-CZ" dirty="0" smtClean="0"/>
              <a:t>, bezpečnostní dilema (fiskální nároky); zdroje prostředků:</a:t>
            </a:r>
          </a:p>
          <a:p>
            <a:pPr lvl="1"/>
            <a:r>
              <a:rPr lang="cs-CZ" b="1" dirty="0" smtClean="0"/>
              <a:t>Zdanění</a:t>
            </a:r>
            <a:r>
              <a:rPr lang="cs-CZ" dirty="0" smtClean="0"/>
              <a:t> (přetížení, subsistence-rebelie);</a:t>
            </a:r>
          </a:p>
          <a:p>
            <a:pPr lvl="1"/>
            <a:r>
              <a:rPr lang="cs-CZ" b="1" dirty="0" smtClean="0"/>
              <a:t>Kořistění</a:t>
            </a:r>
            <a:r>
              <a:rPr lang="cs-CZ" dirty="0" smtClean="0"/>
              <a:t> (vyčerpání; </a:t>
            </a:r>
            <a:r>
              <a:rPr lang="cs-CZ" dirty="0" err="1" smtClean="0"/>
              <a:t>Fidalgo</a:t>
            </a:r>
            <a:r>
              <a:rPr lang="cs-CZ" dirty="0" smtClean="0"/>
              <a:t>);</a:t>
            </a:r>
          </a:p>
          <a:p>
            <a:pPr lvl="1"/>
            <a:r>
              <a:rPr lang="cs-CZ" b="1" dirty="0" smtClean="0"/>
              <a:t>Obchod</a:t>
            </a:r>
            <a:r>
              <a:rPr lang="cs-CZ" dirty="0" smtClean="0"/>
              <a:t> (vnitřní – </a:t>
            </a:r>
            <a:r>
              <a:rPr lang="cs-CZ" b="1" dirty="0" smtClean="0"/>
              <a:t>úvěr</a:t>
            </a:r>
            <a:r>
              <a:rPr lang="cs-CZ" dirty="0" smtClean="0"/>
              <a:t>), mezinárodní (boj o </a:t>
            </a:r>
            <a:r>
              <a:rPr lang="cs-CZ" b="1" dirty="0" smtClean="0"/>
              <a:t>renty</a:t>
            </a:r>
            <a:r>
              <a:rPr lang="cs-CZ" dirty="0" smtClean="0"/>
              <a:t>), pobídky pro inovace, </a:t>
            </a:r>
            <a:r>
              <a:rPr lang="cs-CZ" b="1" dirty="0" smtClean="0"/>
              <a:t>monopoly</a:t>
            </a:r>
            <a:r>
              <a:rPr lang="cs-CZ" dirty="0" smtClean="0"/>
              <a:t> (nástroj politického boje – uvnitř i navenek);</a:t>
            </a:r>
          </a:p>
        </p:txBody>
      </p:sp>
    </p:spTree>
    <p:extLst>
      <p:ext uri="{BB962C8B-B14F-4D97-AF65-F5344CB8AC3E}">
        <p14:creationId xmlns:p14="http://schemas.microsoft.com/office/powerpoint/2010/main" val="85840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Portugalská expanze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Alfons (král 1139-1186) dobyl s křižáky </a:t>
            </a:r>
            <a:r>
              <a:rPr lang="cs-CZ" b="1" dirty="0" smtClean="0"/>
              <a:t>Lisabon</a:t>
            </a:r>
            <a:r>
              <a:rPr lang="cs-CZ" dirty="0" smtClean="0"/>
              <a:t> na Maurech (1147);</a:t>
            </a:r>
          </a:p>
          <a:p>
            <a:r>
              <a:rPr lang="cs-CZ" b="1" dirty="0" err="1" smtClean="0">
                <a:solidFill>
                  <a:srgbClr val="0070C0"/>
                </a:solidFill>
              </a:rPr>
              <a:t>Reconquista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skončila 1249 dobytím </a:t>
            </a:r>
            <a:r>
              <a:rPr lang="cs-CZ" dirty="0" err="1" smtClean="0"/>
              <a:t>Algarve</a:t>
            </a:r>
            <a:r>
              <a:rPr lang="cs-CZ" dirty="0" smtClean="0"/>
              <a:t> (dnešní hranice);</a:t>
            </a:r>
          </a:p>
          <a:p>
            <a:r>
              <a:rPr lang="cs-CZ" b="1" dirty="0" smtClean="0"/>
              <a:t>Jindřich</a:t>
            </a:r>
            <a:r>
              <a:rPr lang="cs-CZ" dirty="0" smtClean="0"/>
              <a:t> Mořeplavec (až 1460);</a:t>
            </a:r>
          </a:p>
          <a:p>
            <a:r>
              <a:rPr lang="cs-CZ" b="1" dirty="0" smtClean="0"/>
              <a:t>Nájezdy</a:t>
            </a:r>
            <a:r>
              <a:rPr lang="cs-CZ" dirty="0" smtClean="0"/>
              <a:t> na muslimskou Afriku (zlato a otroci);</a:t>
            </a:r>
          </a:p>
          <a:p>
            <a:r>
              <a:rPr lang="cs-CZ" dirty="0" smtClean="0"/>
              <a:t>Dobytí </a:t>
            </a:r>
            <a:r>
              <a:rPr lang="cs-CZ" b="1" dirty="0" err="1" smtClean="0"/>
              <a:t>Ceuty</a:t>
            </a:r>
            <a:r>
              <a:rPr lang="cs-CZ" b="1" dirty="0" smtClean="0"/>
              <a:t> 1415</a:t>
            </a:r>
            <a:r>
              <a:rPr lang="cs-CZ" dirty="0" smtClean="0"/>
              <a:t>, Madeiry 1419, </a:t>
            </a:r>
            <a:r>
              <a:rPr lang="cs-CZ" dirty="0" smtClean="0"/>
              <a:t>Azor </a:t>
            </a:r>
            <a:r>
              <a:rPr lang="cs-CZ" dirty="0" smtClean="0"/>
              <a:t>1427;</a:t>
            </a:r>
          </a:p>
          <a:p>
            <a:r>
              <a:rPr lang="cs-CZ" dirty="0" smtClean="0"/>
              <a:t>Obchod s </a:t>
            </a:r>
            <a:r>
              <a:rPr lang="cs-CZ" b="1" dirty="0" smtClean="0"/>
              <a:t>cukrem</a:t>
            </a:r>
            <a:r>
              <a:rPr lang="cs-CZ" dirty="0" smtClean="0"/>
              <a:t> (Madeira, </a:t>
            </a:r>
            <a:r>
              <a:rPr lang="cs-CZ" dirty="0" err="1" smtClean="0"/>
              <a:t>Sao</a:t>
            </a:r>
            <a:r>
              <a:rPr lang="cs-CZ" dirty="0" smtClean="0"/>
              <a:t> </a:t>
            </a:r>
            <a:r>
              <a:rPr lang="cs-CZ" dirty="0" err="1" smtClean="0"/>
              <a:t>Tomé</a:t>
            </a:r>
            <a:r>
              <a:rPr lang="cs-CZ" dirty="0" smtClean="0"/>
              <a:t>);</a:t>
            </a:r>
          </a:p>
          <a:p>
            <a:r>
              <a:rPr lang="cs-CZ" dirty="0"/>
              <a:t>Monopolní právo na obchod s </a:t>
            </a:r>
            <a:r>
              <a:rPr lang="cs-CZ" dirty="0" smtClean="0"/>
              <a:t>africkými </a:t>
            </a:r>
            <a:r>
              <a:rPr lang="cs-CZ" b="1" dirty="0"/>
              <a:t>otroky</a:t>
            </a:r>
            <a:r>
              <a:rPr lang="cs-CZ" dirty="0"/>
              <a:t> od papeže;</a:t>
            </a:r>
          </a:p>
          <a:p>
            <a:r>
              <a:rPr lang="cs-CZ" b="1" u="sng" dirty="0" smtClean="0">
                <a:solidFill>
                  <a:srgbClr val="0070C0"/>
                </a:solidFill>
              </a:rPr>
              <a:t>Strategie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obejít Benátky a mameluky, prorazit monopol s </a:t>
            </a:r>
            <a:r>
              <a:rPr lang="cs-CZ" b="1" dirty="0" smtClean="0"/>
              <a:t>kořením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1468 – </a:t>
            </a:r>
            <a:r>
              <a:rPr lang="cs-CZ" dirty="0" err="1" smtClean="0"/>
              <a:t>Gomes</a:t>
            </a:r>
            <a:r>
              <a:rPr lang="cs-CZ" dirty="0" smtClean="0"/>
              <a:t> </a:t>
            </a:r>
            <a:r>
              <a:rPr lang="cs-CZ" dirty="0" smtClean="0"/>
              <a:t>– na 5 </a:t>
            </a:r>
            <a:r>
              <a:rPr lang="cs-CZ" dirty="0" smtClean="0"/>
              <a:t>let monopol na obchod s Afrikou – 300 mil na jih ročně: Pobřeží slonoviny, </a:t>
            </a:r>
            <a:r>
              <a:rPr lang="cs-CZ" dirty="0" smtClean="0"/>
              <a:t>Zlaté </a:t>
            </a:r>
            <a:r>
              <a:rPr lang="cs-CZ" dirty="0" smtClean="0"/>
              <a:t>(Ghana) a </a:t>
            </a:r>
            <a:r>
              <a:rPr lang="cs-CZ" dirty="0" smtClean="0"/>
              <a:t>Otroků </a:t>
            </a:r>
            <a:r>
              <a:rPr lang="cs-CZ" dirty="0" smtClean="0"/>
              <a:t>(Togo);</a:t>
            </a:r>
          </a:p>
          <a:p>
            <a:r>
              <a:rPr lang="cs-CZ" dirty="0" err="1" smtClean="0"/>
              <a:t>Bartolomeo</a:t>
            </a:r>
            <a:r>
              <a:rPr lang="cs-CZ" dirty="0" smtClean="0"/>
              <a:t> </a:t>
            </a:r>
            <a:r>
              <a:rPr lang="cs-CZ" b="1" dirty="0" err="1" smtClean="0"/>
              <a:t>Diaz</a:t>
            </a:r>
            <a:r>
              <a:rPr lang="cs-CZ" dirty="0" smtClean="0"/>
              <a:t> 1488 dosáhl </a:t>
            </a:r>
            <a:r>
              <a:rPr lang="cs-CZ" b="1" dirty="0" smtClean="0"/>
              <a:t>Mysu</a:t>
            </a:r>
            <a:r>
              <a:rPr lang="cs-CZ" dirty="0" smtClean="0"/>
              <a:t>;</a:t>
            </a:r>
          </a:p>
          <a:p>
            <a:r>
              <a:rPr lang="cs-CZ" dirty="0" smtClean="0"/>
              <a:t>Da </a:t>
            </a:r>
            <a:r>
              <a:rPr lang="cs-CZ" b="1" dirty="0" smtClean="0"/>
              <a:t>Gama</a:t>
            </a:r>
            <a:r>
              <a:rPr lang="cs-CZ" dirty="0" smtClean="0"/>
              <a:t> přistál v </a:t>
            </a:r>
            <a:r>
              <a:rPr lang="cs-CZ" b="1" dirty="0" err="1" smtClean="0"/>
              <a:t>Kalikutu</a:t>
            </a:r>
            <a:r>
              <a:rPr lang="cs-CZ" dirty="0" smtClean="0"/>
              <a:t>, </a:t>
            </a:r>
            <a:r>
              <a:rPr lang="cs-CZ" dirty="0" err="1" smtClean="0"/>
              <a:t>Malabar</a:t>
            </a:r>
            <a:r>
              <a:rPr lang="cs-CZ" dirty="0"/>
              <a:t> </a:t>
            </a:r>
            <a:r>
              <a:rPr lang="cs-CZ" dirty="0" smtClean="0"/>
              <a:t>(Indie) 1498;</a:t>
            </a:r>
          </a:p>
          <a:p>
            <a:pPr lvl="1"/>
            <a:r>
              <a:rPr lang="cs-CZ" dirty="0" smtClean="0"/>
              <a:t>Muslimská obchodní komunita/hindský obchodní stát (nízká cla, infrastruktura, svoboda podnikání), dostupné veškeré zboží;</a:t>
            </a:r>
          </a:p>
          <a:p>
            <a:pPr lvl="1"/>
            <a:r>
              <a:rPr lang="cs-CZ" dirty="0" smtClean="0"/>
              <a:t>agrese </a:t>
            </a:r>
            <a:r>
              <a:rPr lang="cs-CZ" dirty="0" smtClean="0"/>
              <a:t>a návrat;</a:t>
            </a:r>
          </a:p>
        </p:txBody>
      </p:sp>
    </p:spTree>
    <p:extLst>
      <p:ext uri="{BB962C8B-B14F-4D97-AF65-F5344CB8AC3E}">
        <p14:creationId xmlns:p14="http://schemas.microsoft.com/office/powerpoint/2010/main" val="142921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Nová složka\Mapy OK\Portugal - OK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6" y="332656"/>
            <a:ext cx="8568952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1399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8834</TotalTime>
  <Words>2159</Words>
  <Application>Microsoft Office PowerPoint</Application>
  <PresentationFormat>Předvádění na obrazovce (4:3)</PresentationFormat>
  <Paragraphs>299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Evropská expanze – italské městské státy, Portugalsko a Španělsko </vt:lpstr>
      <vt:lpstr>Křesťanská expanze – Italské státy</vt:lpstr>
      <vt:lpstr>Prezentace aplikace PowerPoint</vt:lpstr>
      <vt:lpstr>Prezentace aplikace PowerPoint</vt:lpstr>
      <vt:lpstr>Proměna sociálních a ekonomických institucí</vt:lpstr>
      <vt:lpstr>Prezentace aplikace PowerPoint</vt:lpstr>
      <vt:lpstr>Vojenská revoluce</vt:lpstr>
      <vt:lpstr>Portugalská expanze</vt:lpstr>
      <vt:lpstr>Prezentace aplikace PowerPoint</vt:lpstr>
      <vt:lpstr>Indie</vt:lpstr>
      <vt:lpstr>Prezentace aplikace PowerPoint</vt:lpstr>
      <vt:lpstr>Estado da India</vt:lpstr>
      <vt:lpstr>Prezentace aplikace PowerPoint</vt:lpstr>
      <vt:lpstr>Prezentace aplikace PowerPoint</vt:lpstr>
      <vt:lpstr>Španělské impérium v Americe</vt:lpstr>
      <vt:lpstr>Prezentace aplikace PowerPoint</vt:lpstr>
      <vt:lpstr>Prezentace aplikace PowerPoint</vt:lpstr>
      <vt:lpstr>Prezentace aplikace PowerPoint</vt:lpstr>
      <vt:lpstr>Ming Čína (1368-1644)</vt:lpstr>
      <vt:lpstr>Prezentace aplikace PowerPoint</vt:lpstr>
      <vt:lpstr>Prezentace aplikace PowerPoint</vt:lpstr>
      <vt:lpstr>Japonsko za Tokugawy (šógunát)</vt:lpstr>
      <vt:lpstr>Trans-pacifický obchod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68</cp:revision>
  <cp:lastPrinted>2016-03-04T17:45:23Z</cp:lastPrinted>
  <dcterms:created xsi:type="dcterms:W3CDTF">2013-02-25T08:36:29Z</dcterms:created>
  <dcterms:modified xsi:type="dcterms:W3CDTF">2016-03-07T12:27:08Z</dcterms:modified>
</cp:coreProperties>
</file>