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7" r:id="rId3"/>
    <p:sldId id="286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83" r:id="rId14"/>
    <p:sldId id="284" r:id="rId15"/>
    <p:sldId id="267" r:id="rId16"/>
    <p:sldId id="270" r:id="rId17"/>
    <p:sldId id="259" r:id="rId18"/>
    <p:sldId id="266" r:id="rId19"/>
    <p:sldId id="269" r:id="rId20"/>
    <p:sldId id="273" r:id="rId21"/>
    <p:sldId id="260" r:id="rId22"/>
    <p:sldId id="277" r:id="rId23"/>
    <p:sldId id="268" r:id="rId24"/>
    <p:sldId id="261" r:id="rId25"/>
    <p:sldId id="278" r:id="rId26"/>
    <p:sldId id="282" r:id="rId27"/>
    <p:sldId id="275" r:id="rId28"/>
    <p:sldId id="274" r:id="rId29"/>
    <p:sldId id="262" r:id="rId30"/>
    <p:sldId id="263" r:id="rId31"/>
    <p:sldId id="276" r:id="rId32"/>
    <p:sldId id="264" r:id="rId33"/>
    <p:sldId id="265" r:id="rId34"/>
    <p:sldId id="285" r:id="rId35"/>
  </p:sldIdLst>
  <p:sldSz cx="9144000" cy="6858000" type="screen4x3"/>
  <p:notesSz cx="6735763" cy="98694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049B7-E18C-4391-8A0A-38A0EC76D8A6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0FE4A-43DA-4E62-823F-95C2204B91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766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794" cy="493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885" y="0"/>
            <a:ext cx="2918794" cy="493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BA179-5770-4972-91EC-3A9DAFD5BCD6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902" y="4687019"/>
            <a:ext cx="5387960" cy="44427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4036"/>
            <a:ext cx="2918794" cy="493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885" y="9374036"/>
            <a:ext cx="2918794" cy="493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C5A62-5AB2-4114-9EE0-AFB4EF2557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44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C5A62-5AB2-4114-9EE0-AFB4EF25578B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424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49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48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17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75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24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68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05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95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68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58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3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752F5-D1D0-4D35-94D7-2D16498360FF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79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google.cz/url?sa=i&amp;rct=j&amp;q=&amp;esrc=s&amp;frm=1&amp;source=images&amp;cd=&amp;cad=rja&amp;docid=tFiQvLQcmj8LxM&amp;tbnid=EG7IsQ_92dIP8M:&amp;ved=0CAUQjRw&amp;url=http://reg.gsapubs.org/content/16/51/F2.expansion.html&amp;ei=DthiUaT2I86EtQaBqIGIAw&amp;psig=AFQjCNHn3tJBJR86MqiyCMuyd5beOjK1Fw&amp;ust=136551866720384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//upload.wikimedia.org/wikipedia/commons/2/24/US-MarshallPlanAid-Logo.sv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f/fd/Bundesarchiv_Bild_183-B0527-0001-753,_Krefeld,_Hungerwinter,_Demonstration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Druhá světová válka, rekonstrukce a hospodářský zázrak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Evropa ve světové ekonomice</a:t>
            </a:r>
          </a:p>
          <a:p>
            <a:r>
              <a:rPr lang="cs-CZ" dirty="0" smtClean="0"/>
              <a:t>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992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762721"/>
              </p:ext>
            </p:extLst>
          </p:nvPr>
        </p:nvGraphicFramePr>
        <p:xfrm>
          <a:off x="467544" y="1772816"/>
          <a:ext cx="7635034" cy="381642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18552"/>
                <a:gridCol w="668498"/>
                <a:gridCol w="668498"/>
                <a:gridCol w="668498"/>
                <a:gridCol w="668498"/>
                <a:gridCol w="668498"/>
                <a:gridCol w="668498"/>
                <a:gridCol w="668498"/>
                <a:gridCol w="668498"/>
                <a:gridCol w="668498"/>
              </a:tblGrid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1927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1928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1929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Francie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91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89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69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67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Německo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86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53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94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Itálie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67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92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Japonsko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95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98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113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129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142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Polsko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54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56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Británie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96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84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88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106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Spojené státy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89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54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66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79712" y="1029433"/>
            <a:ext cx="54537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Průmyslová výroba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(1929=100)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30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xplorepahistory.com/kora/files/1/2/1-2-115F-25-ExplorePAHistory-a0k7o4-a_3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67669" cy="650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9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Rozpad evropského </a:t>
            </a:r>
            <a:r>
              <a:rPr lang="cs-CZ" sz="3600" b="1" dirty="0" smtClean="0">
                <a:solidFill>
                  <a:srgbClr val="0070C0"/>
                </a:solidFill>
              </a:rPr>
              <a:t>koloniálního systému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661648" cy="5472608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cs-CZ" b="1" dirty="0"/>
              <a:t>Otřes</a:t>
            </a:r>
            <a:r>
              <a:rPr lang="cs-CZ" dirty="0"/>
              <a:t> </a:t>
            </a:r>
            <a:r>
              <a:rPr lang="cs-CZ" b="1" dirty="0"/>
              <a:t>důvěry</a:t>
            </a:r>
            <a:r>
              <a:rPr lang="cs-CZ" dirty="0"/>
              <a:t> v mezinárodní hospodářský systém – </a:t>
            </a:r>
            <a:r>
              <a:rPr lang="cs-CZ" b="1" dirty="0"/>
              <a:t>oslabení liberálních skupin</a:t>
            </a:r>
            <a:r>
              <a:rPr lang="cs-CZ" dirty="0"/>
              <a:t>; </a:t>
            </a:r>
            <a:endParaRPr lang="cs-CZ" dirty="0" smtClean="0"/>
          </a:p>
          <a:p>
            <a:pPr lvl="1">
              <a:spcBef>
                <a:spcPts val="0"/>
              </a:spcBef>
            </a:pPr>
            <a:r>
              <a:rPr lang="cs-CZ" b="1" dirty="0" smtClean="0"/>
              <a:t>vytvoření</a:t>
            </a:r>
            <a:r>
              <a:rPr lang="cs-CZ" dirty="0" smtClean="0"/>
              <a:t> </a:t>
            </a:r>
            <a:r>
              <a:rPr lang="cs-CZ" b="1" dirty="0"/>
              <a:t>bloků</a:t>
            </a:r>
            <a:r>
              <a:rPr lang="cs-CZ" dirty="0"/>
              <a:t> (Imperiální systém preferencí GB; Itálie – Etiopie; GER – SVE; JAP – Asie);</a:t>
            </a:r>
          </a:p>
          <a:p>
            <a:pPr lvl="1">
              <a:spcBef>
                <a:spcPts val="0"/>
              </a:spcBef>
            </a:pPr>
            <a:r>
              <a:rPr lang="cs-CZ" b="1" dirty="0"/>
              <a:t>SSSR</a:t>
            </a:r>
            <a:r>
              <a:rPr lang="cs-CZ" dirty="0"/>
              <a:t> </a:t>
            </a:r>
            <a:r>
              <a:rPr lang="cs-CZ" b="1" dirty="0" smtClean="0"/>
              <a:t>nepřátelský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b="1" dirty="0"/>
              <a:t>nespolupracuje</a:t>
            </a:r>
            <a:r>
              <a:rPr lang="cs-CZ" dirty="0"/>
              <a:t>; </a:t>
            </a:r>
            <a:endParaRPr lang="cs-CZ" dirty="0" smtClean="0"/>
          </a:p>
          <a:p>
            <a:pPr lvl="1">
              <a:spcBef>
                <a:spcPts val="0"/>
              </a:spcBef>
            </a:pPr>
            <a:r>
              <a:rPr lang="cs-CZ" b="1" dirty="0" smtClean="0"/>
              <a:t>GER</a:t>
            </a:r>
            <a:r>
              <a:rPr lang="cs-CZ" dirty="0" smtClean="0"/>
              <a:t> </a:t>
            </a:r>
            <a:r>
              <a:rPr lang="cs-CZ" dirty="0"/>
              <a:t>1933 </a:t>
            </a:r>
            <a:r>
              <a:rPr lang="cs-CZ" b="1" dirty="0" err="1"/>
              <a:t>A.Hitler</a:t>
            </a:r>
            <a:r>
              <a:rPr lang="cs-CZ" dirty="0"/>
              <a:t> – posun k </a:t>
            </a:r>
            <a:r>
              <a:rPr lang="cs-CZ" b="1" dirty="0"/>
              <a:t>autarkii</a:t>
            </a:r>
            <a:r>
              <a:rPr lang="cs-CZ" dirty="0"/>
              <a:t>; </a:t>
            </a:r>
            <a:endParaRPr lang="cs-CZ" dirty="0" smtClean="0"/>
          </a:p>
          <a:p>
            <a:pPr lvl="1">
              <a:spcBef>
                <a:spcPts val="0"/>
              </a:spcBef>
            </a:pPr>
            <a:r>
              <a:rPr lang="cs-CZ" b="1" dirty="0" smtClean="0"/>
              <a:t>JAP</a:t>
            </a:r>
            <a:r>
              <a:rPr lang="cs-CZ" dirty="0" smtClean="0"/>
              <a:t> </a:t>
            </a:r>
            <a:r>
              <a:rPr lang="cs-CZ" dirty="0"/>
              <a:t>se transformuje v </a:t>
            </a:r>
            <a:r>
              <a:rPr lang="cs-CZ" b="1" dirty="0"/>
              <a:t>militaristický</a:t>
            </a:r>
            <a:r>
              <a:rPr lang="cs-CZ" dirty="0"/>
              <a:t> </a:t>
            </a:r>
            <a:r>
              <a:rPr lang="cs-CZ" b="1" dirty="0"/>
              <a:t>režim</a:t>
            </a:r>
            <a:r>
              <a:rPr lang="cs-CZ" dirty="0"/>
              <a:t> orientovaný na budování </a:t>
            </a:r>
            <a:r>
              <a:rPr lang="cs-CZ" b="1" dirty="0"/>
              <a:t>impéria</a:t>
            </a:r>
            <a:r>
              <a:rPr lang="cs-CZ" dirty="0"/>
              <a:t> (populace z 34,4mil 1870 na 72,4 mil 1939; restrikce na dovoz do US a GB, invaze do Mandžu 1931</a:t>
            </a:r>
            <a:r>
              <a:rPr lang="cs-CZ" dirty="0" smtClean="0"/>
              <a:t>);</a:t>
            </a:r>
          </a:p>
          <a:p>
            <a:pPr lvl="1">
              <a:spcBef>
                <a:spcPts val="0"/>
              </a:spcBef>
            </a:pPr>
            <a:endParaRPr lang="cs-CZ" sz="1300" dirty="0"/>
          </a:p>
          <a:p>
            <a:pPr>
              <a:spcBef>
                <a:spcPts val="0"/>
              </a:spcBef>
            </a:pPr>
            <a:r>
              <a:rPr lang="cs-CZ" b="1" dirty="0" err="1"/>
              <a:t>DCs</a:t>
            </a:r>
            <a:r>
              <a:rPr lang="cs-CZ" dirty="0"/>
              <a:t> </a:t>
            </a:r>
            <a:r>
              <a:rPr lang="cs-CZ" b="1" dirty="0"/>
              <a:t>zasaženy</a:t>
            </a:r>
            <a:r>
              <a:rPr lang="cs-CZ" dirty="0"/>
              <a:t> </a:t>
            </a:r>
            <a:r>
              <a:rPr lang="cs-CZ" b="1" dirty="0"/>
              <a:t>stejně</a:t>
            </a:r>
            <a:r>
              <a:rPr lang="cs-CZ" dirty="0"/>
              <a:t> jako AIC, ale </a:t>
            </a:r>
            <a:r>
              <a:rPr lang="cs-CZ" b="1" dirty="0"/>
              <a:t>rychlejší zotavení </a:t>
            </a:r>
            <a:r>
              <a:rPr lang="cs-CZ" dirty="0"/>
              <a:t>– </a:t>
            </a:r>
            <a:r>
              <a:rPr lang="cs-CZ" b="1" dirty="0"/>
              <a:t>nekooperativní</a:t>
            </a:r>
            <a:r>
              <a:rPr lang="cs-CZ" dirty="0"/>
              <a:t> </a:t>
            </a:r>
            <a:r>
              <a:rPr lang="cs-CZ" dirty="0" smtClean="0"/>
              <a:t>strategie:</a:t>
            </a:r>
            <a:endParaRPr lang="cs-CZ" dirty="0" smtClean="0"/>
          </a:p>
          <a:p>
            <a:pPr lvl="1">
              <a:spcBef>
                <a:spcPts val="0"/>
              </a:spcBef>
            </a:pPr>
            <a:r>
              <a:rPr lang="cs-CZ" dirty="0" smtClean="0"/>
              <a:t>bankroty </a:t>
            </a:r>
            <a:r>
              <a:rPr lang="cs-CZ" dirty="0"/>
              <a:t>zemí LATAM v situaci poklesu FDI + změny priorit na </a:t>
            </a:r>
            <a:r>
              <a:rPr lang="cs-CZ" dirty="0" smtClean="0"/>
              <a:t>INDU;</a:t>
            </a:r>
          </a:p>
          <a:p>
            <a:pPr lvl="1">
              <a:spcBef>
                <a:spcPts val="0"/>
              </a:spcBef>
            </a:pPr>
            <a:r>
              <a:rPr lang="cs-CZ" dirty="0" err="1" smtClean="0"/>
              <a:t>DCs</a:t>
            </a:r>
            <a:r>
              <a:rPr lang="cs-CZ" dirty="0" smtClean="0"/>
              <a:t> </a:t>
            </a:r>
            <a:r>
              <a:rPr lang="cs-CZ" b="1" dirty="0"/>
              <a:t>posílily</a:t>
            </a:r>
            <a:r>
              <a:rPr lang="cs-CZ" dirty="0"/>
              <a:t> svou </a:t>
            </a:r>
            <a:r>
              <a:rPr lang="cs-CZ" b="1" dirty="0"/>
              <a:t>pozici</a:t>
            </a:r>
            <a:r>
              <a:rPr lang="cs-CZ" dirty="0"/>
              <a:t> – </a:t>
            </a:r>
            <a:r>
              <a:rPr lang="cs-CZ" b="1" dirty="0"/>
              <a:t>LATAM</a:t>
            </a:r>
            <a:r>
              <a:rPr lang="cs-CZ" dirty="0"/>
              <a:t> zvýšila podíl na světovém exportu z 8,3 na 10,2% (1928-1937), </a:t>
            </a:r>
            <a:r>
              <a:rPr lang="cs-CZ" b="1" dirty="0"/>
              <a:t>AFR</a:t>
            </a:r>
            <a:r>
              <a:rPr lang="cs-CZ" dirty="0"/>
              <a:t> z 3,7 na 5,3% a </a:t>
            </a:r>
            <a:r>
              <a:rPr lang="cs-CZ" b="1" dirty="0"/>
              <a:t>Asie</a:t>
            </a:r>
            <a:r>
              <a:rPr lang="cs-CZ" dirty="0"/>
              <a:t> z 11,8 na 16,9</a:t>
            </a:r>
            <a:r>
              <a:rPr lang="cs-CZ" dirty="0" smtClean="0"/>
              <a:t>%;</a:t>
            </a:r>
          </a:p>
          <a:p>
            <a:pPr lvl="1">
              <a:spcBef>
                <a:spcPts val="0"/>
              </a:spcBef>
            </a:pPr>
            <a:r>
              <a:rPr lang="cs-CZ" dirty="0"/>
              <a:t>k</a:t>
            </a:r>
            <a:r>
              <a:rPr lang="cs-CZ" dirty="0" smtClean="0"/>
              <a:t>de </a:t>
            </a:r>
            <a:r>
              <a:rPr lang="cs-CZ" b="1" dirty="0"/>
              <a:t>imperiální</a:t>
            </a:r>
            <a:r>
              <a:rPr lang="cs-CZ" dirty="0"/>
              <a:t> </a:t>
            </a:r>
            <a:r>
              <a:rPr lang="cs-CZ" b="1" dirty="0"/>
              <a:t>správa</a:t>
            </a:r>
            <a:r>
              <a:rPr lang="cs-CZ" dirty="0"/>
              <a:t> </a:t>
            </a:r>
            <a:r>
              <a:rPr lang="cs-CZ" b="1" dirty="0"/>
              <a:t>bránila</a:t>
            </a:r>
            <a:r>
              <a:rPr lang="cs-CZ" dirty="0"/>
              <a:t> přesunu od cash-</a:t>
            </a:r>
            <a:r>
              <a:rPr lang="cs-CZ" dirty="0" err="1"/>
              <a:t>crops</a:t>
            </a:r>
            <a:r>
              <a:rPr lang="cs-CZ" dirty="0"/>
              <a:t> k potravinám (propad cen komodit) – </a:t>
            </a:r>
            <a:r>
              <a:rPr lang="cs-CZ" b="1" dirty="0"/>
              <a:t>hladomory</a:t>
            </a:r>
            <a:r>
              <a:rPr lang="cs-CZ" dirty="0"/>
              <a:t> a </a:t>
            </a:r>
            <a:r>
              <a:rPr lang="cs-CZ" b="1" dirty="0"/>
              <a:t>bouře</a:t>
            </a:r>
            <a:r>
              <a:rPr lang="cs-CZ" dirty="0"/>
              <a:t> (Jáva, Barma, Vietnam, Nigérie, Togo, Kongo – nucená práce); </a:t>
            </a:r>
            <a:endParaRPr lang="cs-CZ" dirty="0" smtClean="0"/>
          </a:p>
          <a:p>
            <a:pPr lvl="1">
              <a:spcBef>
                <a:spcPts val="0"/>
              </a:spcBef>
            </a:pPr>
            <a:r>
              <a:rPr lang="cs-CZ" dirty="0" smtClean="0"/>
              <a:t>v </a:t>
            </a:r>
            <a:r>
              <a:rPr lang="cs-CZ" b="1" dirty="0"/>
              <a:t>Indii</a:t>
            </a:r>
            <a:r>
              <a:rPr lang="cs-CZ" dirty="0"/>
              <a:t> deflační politiky GB – </a:t>
            </a:r>
            <a:r>
              <a:rPr lang="cs-CZ" dirty="0" smtClean="0"/>
              <a:t>Indický národní kongres </a:t>
            </a:r>
            <a:r>
              <a:rPr lang="cs-CZ" dirty="0"/>
              <a:t>vítězí 1937; </a:t>
            </a:r>
            <a:endParaRPr lang="cs-CZ" dirty="0" smtClean="0"/>
          </a:p>
          <a:p>
            <a:pPr lvl="1">
              <a:spcBef>
                <a:spcPts val="0"/>
              </a:spcBef>
            </a:pPr>
            <a:r>
              <a:rPr lang="cs-CZ" b="1" dirty="0" smtClean="0"/>
              <a:t>blízký </a:t>
            </a:r>
            <a:r>
              <a:rPr lang="cs-CZ" b="1" dirty="0"/>
              <a:t>východ </a:t>
            </a:r>
            <a:r>
              <a:rPr lang="cs-CZ" dirty="0"/>
              <a:t>– GB a FRA </a:t>
            </a:r>
            <a:r>
              <a:rPr lang="cs-CZ" dirty="0" smtClean="0"/>
              <a:t>rozehrávají </a:t>
            </a:r>
            <a:r>
              <a:rPr lang="cs-CZ" dirty="0"/>
              <a:t>arabský nacionalizmus proti </a:t>
            </a:r>
            <a:r>
              <a:rPr lang="cs-CZ" dirty="0" smtClean="0"/>
              <a:t>Turkům </a:t>
            </a:r>
            <a:r>
              <a:rPr lang="cs-CZ" dirty="0"/>
              <a:t>(</a:t>
            </a:r>
            <a:r>
              <a:rPr lang="cs-CZ" dirty="0" err="1"/>
              <a:t>osmani</a:t>
            </a:r>
            <a:r>
              <a:rPr lang="cs-CZ" dirty="0"/>
              <a:t>) – </a:t>
            </a:r>
            <a:r>
              <a:rPr lang="cs-CZ" dirty="0" smtClean="0"/>
              <a:t>muslimský odpor </a:t>
            </a:r>
            <a:r>
              <a:rPr lang="cs-CZ" dirty="0"/>
              <a:t>proti kolonializmu a příklon k SSSR;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066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0503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Cesta ke </a:t>
            </a:r>
            <a:r>
              <a:rPr lang="cs-CZ" sz="3600" b="1" dirty="0" smtClean="0">
                <a:solidFill>
                  <a:srgbClr val="0070C0"/>
                </a:solidFill>
              </a:rPr>
              <a:t>druhé válce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832648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Znovuvyzbrojení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/>
              <a:t>Německa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Spolupráce se </a:t>
            </a:r>
            <a:r>
              <a:rPr lang="cs-CZ" b="1" dirty="0" smtClean="0"/>
              <a:t>SSSR</a:t>
            </a:r>
            <a:r>
              <a:rPr lang="cs-CZ" dirty="0" smtClean="0"/>
              <a:t>, budování </a:t>
            </a:r>
            <a:r>
              <a:rPr lang="cs-CZ" b="1" dirty="0" smtClean="0"/>
              <a:t>flotily</a:t>
            </a:r>
            <a:r>
              <a:rPr lang="cs-CZ" dirty="0" smtClean="0"/>
              <a:t> a </a:t>
            </a:r>
            <a:r>
              <a:rPr lang="cs-CZ" b="1" dirty="0" smtClean="0"/>
              <a:t>letectva</a:t>
            </a:r>
            <a:r>
              <a:rPr lang="cs-CZ" dirty="0" smtClean="0"/>
              <a:t> (inovace);</a:t>
            </a:r>
          </a:p>
          <a:p>
            <a:pPr lvl="1"/>
            <a:r>
              <a:rPr lang="cs-CZ" dirty="0" smtClean="0"/>
              <a:t>Připojení </a:t>
            </a:r>
            <a:r>
              <a:rPr lang="cs-CZ" b="1" dirty="0" smtClean="0"/>
              <a:t>Sárska</a:t>
            </a:r>
            <a:r>
              <a:rPr lang="cs-CZ" dirty="0" smtClean="0"/>
              <a:t> 1935 (minimální reakce);</a:t>
            </a:r>
          </a:p>
          <a:p>
            <a:pPr lvl="1"/>
            <a:r>
              <a:rPr lang="cs-CZ" dirty="0" smtClean="0"/>
              <a:t>Veřejné nálady v </a:t>
            </a:r>
            <a:r>
              <a:rPr lang="cs-CZ" b="1" dirty="0" smtClean="0"/>
              <a:t>GB, FRA </a:t>
            </a:r>
            <a:r>
              <a:rPr lang="cs-CZ" dirty="0" smtClean="0"/>
              <a:t>a US;</a:t>
            </a:r>
          </a:p>
          <a:p>
            <a:pPr lvl="1"/>
            <a:r>
              <a:rPr lang="cs-CZ" b="1" dirty="0" smtClean="0"/>
              <a:t>LN</a:t>
            </a:r>
            <a:r>
              <a:rPr lang="cs-CZ" dirty="0" smtClean="0"/>
              <a:t> – </a:t>
            </a:r>
            <a:r>
              <a:rPr lang="cs-CZ" b="1" dirty="0" smtClean="0"/>
              <a:t>eroze</a:t>
            </a:r>
            <a:r>
              <a:rPr lang="cs-CZ" dirty="0" smtClean="0"/>
              <a:t> Versaillské smlouvy (pokračování Japonské invaze do Mandžuska, Peking 1937);</a:t>
            </a:r>
          </a:p>
          <a:p>
            <a:pPr lvl="1"/>
            <a:r>
              <a:rPr lang="cs-CZ" dirty="0" smtClean="0"/>
              <a:t>Obsazení </a:t>
            </a:r>
            <a:r>
              <a:rPr lang="cs-CZ" b="1" dirty="0" smtClean="0"/>
              <a:t>Porýní</a:t>
            </a:r>
            <a:r>
              <a:rPr lang="cs-CZ" dirty="0" smtClean="0"/>
              <a:t> 1935 (GB konzultace s FRA);</a:t>
            </a:r>
          </a:p>
          <a:p>
            <a:pPr marL="457200" lvl="1" indent="0">
              <a:buNone/>
            </a:pPr>
            <a:endParaRPr lang="cs-CZ" sz="1500" dirty="0" smtClean="0"/>
          </a:p>
          <a:p>
            <a:r>
              <a:rPr lang="cs-CZ" b="1" dirty="0" smtClean="0"/>
              <a:t>Postoj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západu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Přátelské </a:t>
            </a:r>
            <a:r>
              <a:rPr lang="cs-CZ" b="1" dirty="0" smtClean="0"/>
              <a:t>vztahy </a:t>
            </a:r>
            <a:r>
              <a:rPr lang="cs-CZ" b="1" dirty="0" smtClean="0">
                <a:solidFill>
                  <a:srgbClr val="0070C0"/>
                </a:solidFill>
              </a:rPr>
              <a:t>GB</a:t>
            </a:r>
            <a:r>
              <a:rPr lang="cs-CZ" b="1" dirty="0" smtClean="0"/>
              <a:t> </a:t>
            </a:r>
            <a:r>
              <a:rPr lang="cs-CZ" dirty="0" smtClean="0"/>
              <a:t>a GER (1935 smlouva o námořnictvu; Eden 1936: komplexní řešení – hranice a omezení armády; pakt o letecké válce);</a:t>
            </a:r>
          </a:p>
          <a:p>
            <a:pPr lvl="2"/>
            <a:r>
              <a:rPr lang="cs-CZ" dirty="0" smtClean="0"/>
              <a:t>L. George – Hitler „Washingtonem Německa“ (nemá zájem bojovat s GB);</a:t>
            </a:r>
          </a:p>
          <a:p>
            <a:pPr lvl="1"/>
            <a:r>
              <a:rPr lang="cs-CZ" dirty="0" smtClean="0"/>
              <a:t>1936 dokončení italské války v </a:t>
            </a:r>
            <a:r>
              <a:rPr lang="cs-CZ" b="1" dirty="0" smtClean="0"/>
              <a:t>Etiopii</a:t>
            </a:r>
            <a:r>
              <a:rPr lang="cs-CZ" dirty="0" smtClean="0"/>
              <a:t>, </a:t>
            </a:r>
            <a:r>
              <a:rPr lang="cs-CZ" b="1" dirty="0" smtClean="0">
                <a:solidFill>
                  <a:srgbClr val="0070C0"/>
                </a:solidFill>
              </a:rPr>
              <a:t>FRA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má zájem na spojenectví s Mussolinim (1935 tajná </a:t>
            </a:r>
            <a:r>
              <a:rPr lang="cs-CZ" b="1" dirty="0" smtClean="0"/>
              <a:t>dohoda</a:t>
            </a:r>
            <a:r>
              <a:rPr lang="cs-CZ" dirty="0" smtClean="0"/>
              <a:t>);</a:t>
            </a:r>
          </a:p>
          <a:p>
            <a:pPr lvl="1"/>
            <a:r>
              <a:rPr lang="cs-CZ" dirty="0" smtClean="0"/>
              <a:t>Odlišování občanského státu a postoj k </a:t>
            </a:r>
            <a:r>
              <a:rPr lang="cs-CZ" b="1" dirty="0" smtClean="0"/>
              <a:t>ostatním národům </a:t>
            </a:r>
            <a:r>
              <a:rPr lang="cs-CZ" dirty="0" smtClean="0"/>
              <a:t>a etnikům;</a:t>
            </a:r>
          </a:p>
          <a:p>
            <a:pPr lvl="1"/>
            <a:r>
              <a:rPr lang="cs-CZ" dirty="0" smtClean="0"/>
              <a:t>Akceptování práva </a:t>
            </a:r>
            <a:r>
              <a:rPr lang="cs-CZ" dirty="0" smtClean="0">
                <a:solidFill>
                  <a:srgbClr val="0070C0"/>
                </a:solidFill>
              </a:rPr>
              <a:t>GER</a:t>
            </a:r>
            <a:r>
              <a:rPr lang="cs-CZ" dirty="0" smtClean="0"/>
              <a:t> vytvořit rasistické</a:t>
            </a:r>
            <a:r>
              <a:rPr lang="cs-CZ" b="1" dirty="0" smtClean="0"/>
              <a:t> impérium </a:t>
            </a:r>
            <a:r>
              <a:rPr lang="cs-CZ" dirty="0" smtClean="0"/>
              <a:t>na </a:t>
            </a:r>
            <a:r>
              <a:rPr lang="cs-CZ" b="1" dirty="0" smtClean="0">
                <a:solidFill>
                  <a:srgbClr val="0070C0"/>
                </a:solidFill>
              </a:rPr>
              <a:t>východě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(souhlas s připojením majoritních území ČSR);</a:t>
            </a:r>
          </a:p>
          <a:p>
            <a:pPr marL="457200" lvl="1" indent="0">
              <a:buNone/>
            </a:pPr>
            <a:endParaRPr lang="cs-CZ" sz="1300" dirty="0" smtClean="0"/>
          </a:p>
          <a:p>
            <a:r>
              <a:rPr lang="cs-CZ" b="1" dirty="0" smtClean="0"/>
              <a:t>GER koncepce</a:t>
            </a:r>
            <a:r>
              <a:rPr lang="cs-CZ" dirty="0" smtClean="0"/>
              <a:t>: </a:t>
            </a:r>
          </a:p>
          <a:p>
            <a:pPr lvl="1"/>
            <a:r>
              <a:rPr lang="cs-CZ" b="1" dirty="0"/>
              <a:t>s</a:t>
            </a:r>
            <a:r>
              <a:rPr lang="cs-CZ" b="1" dirty="0" smtClean="0"/>
              <a:t>jednocení</a:t>
            </a:r>
            <a:r>
              <a:rPr lang="cs-CZ" dirty="0" smtClean="0"/>
              <a:t> </a:t>
            </a:r>
            <a:r>
              <a:rPr lang="cs-CZ" b="1" dirty="0" smtClean="0"/>
              <a:t>národa</a:t>
            </a:r>
            <a:r>
              <a:rPr lang="cs-CZ" dirty="0" smtClean="0"/>
              <a:t> (ČS, AUT);</a:t>
            </a:r>
          </a:p>
          <a:p>
            <a:pPr lvl="1"/>
            <a:r>
              <a:rPr lang="cs-CZ" b="1" dirty="0"/>
              <a:t>e</a:t>
            </a:r>
            <a:r>
              <a:rPr lang="cs-CZ" b="1" dirty="0" smtClean="0"/>
              <a:t>xpanze</a:t>
            </a:r>
            <a:r>
              <a:rPr lang="cs-CZ" dirty="0" smtClean="0"/>
              <a:t> na </a:t>
            </a:r>
            <a:r>
              <a:rPr lang="cs-CZ" b="1" dirty="0" smtClean="0"/>
              <a:t>východ</a:t>
            </a:r>
            <a:r>
              <a:rPr lang="cs-CZ" dirty="0" smtClean="0"/>
              <a:t> (zotročení Slovanů);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dstranění </a:t>
            </a:r>
            <a:r>
              <a:rPr lang="cs-CZ" b="1" dirty="0" smtClean="0"/>
              <a:t>vnitřních nepřátel </a:t>
            </a:r>
            <a:r>
              <a:rPr lang="cs-CZ" dirty="0" smtClean="0"/>
              <a:t>(komunisté, židé);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9983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4908"/>
            <a:ext cx="8229600" cy="792088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Druhá světová válka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6309320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1936 </a:t>
            </a:r>
            <a:r>
              <a:rPr lang="cs-CZ" b="1" dirty="0" smtClean="0"/>
              <a:t>občanská válka ve SPA </a:t>
            </a:r>
            <a:r>
              <a:rPr lang="cs-CZ" dirty="0" smtClean="0"/>
              <a:t>(GER a ITA s nacionalisty proti režimu &lt;- SSSR), </a:t>
            </a:r>
            <a:r>
              <a:rPr lang="cs-CZ" b="1" dirty="0" smtClean="0"/>
              <a:t>osa</a:t>
            </a:r>
            <a:r>
              <a:rPr lang="cs-CZ" dirty="0" smtClean="0"/>
              <a:t> </a:t>
            </a:r>
            <a:r>
              <a:rPr lang="cs-CZ" b="1" dirty="0" smtClean="0"/>
              <a:t>Berlín-Řím</a:t>
            </a:r>
            <a:r>
              <a:rPr lang="cs-CZ" dirty="0" smtClean="0"/>
              <a:t>; protikomunistický </a:t>
            </a:r>
            <a:r>
              <a:rPr lang="cs-CZ" b="1" dirty="0" smtClean="0"/>
              <a:t>pakt s JAP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GER </a:t>
            </a:r>
            <a:r>
              <a:rPr lang="cs-CZ" b="1" dirty="0" smtClean="0"/>
              <a:t>anexe</a:t>
            </a:r>
            <a:r>
              <a:rPr lang="cs-CZ" dirty="0" smtClean="0"/>
              <a:t> </a:t>
            </a:r>
            <a:r>
              <a:rPr lang="cs-CZ" b="1" dirty="0" smtClean="0"/>
              <a:t>ČSR</a:t>
            </a:r>
            <a:r>
              <a:rPr lang="cs-CZ" dirty="0" smtClean="0"/>
              <a:t> 3/1939, dohoda se </a:t>
            </a:r>
            <a:r>
              <a:rPr lang="cs-CZ" b="1" dirty="0" smtClean="0"/>
              <a:t>SSSR</a:t>
            </a:r>
            <a:r>
              <a:rPr lang="cs-CZ" dirty="0" smtClean="0"/>
              <a:t>; vpád do </a:t>
            </a:r>
            <a:r>
              <a:rPr lang="cs-CZ" b="1" dirty="0" smtClean="0"/>
              <a:t>POL</a:t>
            </a:r>
            <a:r>
              <a:rPr lang="cs-CZ" dirty="0" smtClean="0"/>
              <a:t> (vyhlášení války GB a FRA bez vojenské akce); vpád SSSR do POL a dělení;</a:t>
            </a:r>
          </a:p>
          <a:p>
            <a:pPr lvl="1"/>
            <a:r>
              <a:rPr lang="cs-CZ" b="1" dirty="0"/>
              <a:t>n</a:t>
            </a:r>
            <a:r>
              <a:rPr lang="cs-CZ" b="1" dirty="0" smtClean="0"/>
              <a:t>ečinnost</a:t>
            </a:r>
            <a:r>
              <a:rPr lang="cs-CZ" dirty="0" smtClean="0"/>
              <a:t> („autobus“), </a:t>
            </a:r>
            <a:r>
              <a:rPr lang="cs-CZ" b="1" dirty="0" smtClean="0"/>
              <a:t>Norsko</a:t>
            </a:r>
            <a:r>
              <a:rPr lang="cs-CZ" dirty="0" smtClean="0"/>
              <a:t> (změna PM v </a:t>
            </a:r>
            <a:r>
              <a:rPr lang="cs-CZ" b="1" dirty="0" smtClean="0"/>
              <a:t>GB</a:t>
            </a:r>
            <a:r>
              <a:rPr lang="cs-CZ" dirty="0" smtClean="0"/>
              <a:t>); vpád do </a:t>
            </a:r>
            <a:r>
              <a:rPr lang="cs-CZ" b="1" dirty="0" smtClean="0"/>
              <a:t>FRA</a:t>
            </a:r>
            <a:r>
              <a:rPr lang="cs-CZ" dirty="0" smtClean="0"/>
              <a:t> a rychlé vítězství; </a:t>
            </a:r>
            <a:r>
              <a:rPr lang="cs-CZ" dirty="0" err="1" smtClean="0"/>
              <a:t>Churchillův</a:t>
            </a:r>
            <a:r>
              <a:rPr lang="cs-CZ" dirty="0" smtClean="0"/>
              <a:t> tvrdý postoj &lt;–&gt;  </a:t>
            </a:r>
            <a:r>
              <a:rPr lang="cs-CZ" b="1" dirty="0" smtClean="0"/>
              <a:t>kontinent pod kontrolou GER</a:t>
            </a:r>
            <a:r>
              <a:rPr lang="cs-CZ" dirty="0" smtClean="0"/>
              <a:t>;</a:t>
            </a:r>
          </a:p>
          <a:p>
            <a:endParaRPr lang="cs-CZ" sz="1300" dirty="0" smtClean="0"/>
          </a:p>
          <a:p>
            <a:r>
              <a:rPr lang="cs-CZ" dirty="0" smtClean="0"/>
              <a:t>Svět rozdělen na </a:t>
            </a:r>
            <a:r>
              <a:rPr lang="cs-CZ" b="1" dirty="0" smtClean="0">
                <a:solidFill>
                  <a:srgbClr val="0070C0"/>
                </a:solidFill>
              </a:rPr>
              <a:t>atlantickou ekonomiku </a:t>
            </a:r>
            <a:r>
              <a:rPr lang="cs-CZ" dirty="0" smtClean="0"/>
              <a:t>(US-GB), </a:t>
            </a:r>
            <a:r>
              <a:rPr lang="cs-CZ" b="1" dirty="0" smtClean="0">
                <a:solidFill>
                  <a:srgbClr val="0070C0"/>
                </a:solidFill>
              </a:rPr>
              <a:t>kontinentální blok </a:t>
            </a:r>
            <a:r>
              <a:rPr lang="cs-CZ" dirty="0" smtClean="0"/>
              <a:t>(GER) a japonské </a:t>
            </a:r>
            <a:r>
              <a:rPr lang="cs-CZ" b="1" dirty="0" smtClean="0"/>
              <a:t>asijské impérium </a:t>
            </a:r>
            <a:r>
              <a:rPr lang="cs-CZ" dirty="0" smtClean="0"/>
              <a:t>(JAP) – žádný IT mezi + uvnitř bloků specifické </a:t>
            </a:r>
            <a:r>
              <a:rPr lang="cs-CZ" b="1" dirty="0" smtClean="0"/>
              <a:t>transfery</a:t>
            </a:r>
            <a:r>
              <a:rPr lang="cs-CZ" dirty="0" smtClean="0"/>
              <a:t>: </a:t>
            </a:r>
          </a:p>
          <a:p>
            <a:pPr lvl="1"/>
            <a:r>
              <a:rPr lang="cs-CZ" dirty="0"/>
              <a:t>ATLAN: </a:t>
            </a:r>
            <a:r>
              <a:rPr lang="cs-CZ" b="1" dirty="0" err="1"/>
              <a:t>Lend</a:t>
            </a:r>
            <a:r>
              <a:rPr lang="cs-CZ" dirty="0"/>
              <a:t> </a:t>
            </a:r>
            <a:r>
              <a:rPr lang="cs-CZ" b="1" dirty="0"/>
              <a:t>and</a:t>
            </a:r>
            <a:r>
              <a:rPr lang="cs-CZ" dirty="0"/>
              <a:t> </a:t>
            </a:r>
            <a:r>
              <a:rPr lang="cs-CZ" b="1" dirty="0" err="1"/>
              <a:t>Lease</a:t>
            </a:r>
            <a:r>
              <a:rPr lang="cs-CZ" dirty="0"/>
              <a:t> (ze 741mil. USD 1941 na 10,1mld. USD 1943), komerce z 4,3mld. na 2,5mld.; </a:t>
            </a:r>
          </a:p>
          <a:p>
            <a:pPr lvl="1"/>
            <a:r>
              <a:rPr lang="cs-CZ" dirty="0" smtClean="0"/>
              <a:t>Kontinent: </a:t>
            </a:r>
            <a:r>
              <a:rPr lang="cs-CZ" b="1" dirty="0" smtClean="0"/>
              <a:t>konfiskace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b="1" dirty="0"/>
              <a:t>tribut</a:t>
            </a:r>
            <a:r>
              <a:rPr lang="cs-CZ" dirty="0"/>
              <a:t> v GER, omezená účinnost (</a:t>
            </a:r>
            <a:r>
              <a:rPr lang="cs-CZ" b="1" dirty="0"/>
              <a:t>FRA</a:t>
            </a:r>
            <a:r>
              <a:rPr lang="cs-CZ" dirty="0"/>
              <a:t> 5% NP v 1941-42 a 8-9% 1943), příjmy </a:t>
            </a:r>
            <a:r>
              <a:rPr lang="cs-CZ" dirty="0" smtClean="0"/>
              <a:t>ze všech </a:t>
            </a:r>
            <a:r>
              <a:rPr lang="cs-CZ" b="1" dirty="0" smtClean="0"/>
              <a:t>okupovaných oblastí </a:t>
            </a:r>
            <a:r>
              <a:rPr lang="cs-CZ" dirty="0"/>
              <a:t>asi 40%, export FRA klesl v 1944 na 27,4% hodnoty 1938; dovozy do GER jen 5,6% (1944 oproti 1938);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Ponorková válka </a:t>
            </a:r>
            <a:r>
              <a:rPr lang="cs-CZ" dirty="0"/>
              <a:t>– Atlantik: 3500+175 GB a US lodí (70tis. námořníků); neúspěch – zásobování GB a SSSR, příprava invaze; GER ztráty 783 </a:t>
            </a:r>
            <a:r>
              <a:rPr lang="cs-CZ" dirty="0" err="1"/>
              <a:t>pon</a:t>
            </a:r>
            <a:r>
              <a:rPr lang="cs-CZ" dirty="0"/>
              <a:t>. </a:t>
            </a:r>
            <a:r>
              <a:rPr lang="cs-CZ" dirty="0" smtClean="0"/>
              <a:t>a </a:t>
            </a:r>
            <a:r>
              <a:rPr lang="cs-CZ" dirty="0"/>
              <a:t>30tis mužů (75% stavu </a:t>
            </a:r>
            <a:r>
              <a:rPr lang="cs-CZ" dirty="0" err="1"/>
              <a:t>pon.nám</a:t>
            </a:r>
            <a:r>
              <a:rPr lang="cs-CZ" dirty="0"/>
              <a:t>.); </a:t>
            </a:r>
            <a:endParaRPr lang="cs-CZ" dirty="0" smtClean="0"/>
          </a:p>
          <a:p>
            <a:pPr marL="457200" lvl="1" indent="0">
              <a:buNone/>
            </a:pPr>
            <a:endParaRPr lang="cs-CZ" sz="13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300" b="1" dirty="0" smtClean="0"/>
              <a:t>Strategická situace </a:t>
            </a:r>
            <a:r>
              <a:rPr lang="cs-CZ" sz="3300" b="1" dirty="0" smtClean="0">
                <a:solidFill>
                  <a:srgbClr val="0070C0"/>
                </a:solidFill>
              </a:rPr>
              <a:t>GER</a:t>
            </a:r>
            <a:r>
              <a:rPr lang="cs-CZ" sz="3300" dirty="0" smtClean="0">
                <a:solidFill>
                  <a:srgbClr val="0070C0"/>
                </a:solidFill>
              </a:rPr>
              <a:t> </a:t>
            </a:r>
            <a:r>
              <a:rPr lang="cs-CZ" sz="3300" b="1" dirty="0" smtClean="0">
                <a:solidFill>
                  <a:srgbClr val="0070C0"/>
                </a:solidFill>
              </a:rPr>
              <a:t>1941</a:t>
            </a:r>
            <a:r>
              <a:rPr lang="cs-CZ" sz="3300" dirty="0" smtClean="0"/>
              <a:t>: </a:t>
            </a:r>
          </a:p>
          <a:p>
            <a:pPr marL="742950" lvl="2" indent="-342900"/>
            <a:r>
              <a:rPr lang="cs-CZ" sz="2900" dirty="0" smtClean="0"/>
              <a:t>riziko </a:t>
            </a:r>
            <a:r>
              <a:rPr lang="cs-CZ" sz="2900" b="1" dirty="0" smtClean="0"/>
              <a:t>dvou front </a:t>
            </a:r>
            <a:r>
              <a:rPr lang="cs-CZ" sz="2900" dirty="0" smtClean="0"/>
              <a:t>(GB+US a SSSR), </a:t>
            </a:r>
            <a:r>
              <a:rPr lang="cs-CZ" sz="2900" b="1" dirty="0" smtClean="0"/>
              <a:t>preventivní útok </a:t>
            </a:r>
            <a:r>
              <a:rPr lang="cs-CZ" sz="2900" dirty="0" smtClean="0"/>
              <a:t>a ohromující úspěchy (fronta až </a:t>
            </a:r>
            <a:r>
              <a:rPr lang="cs-CZ" sz="2900" b="1" dirty="0" smtClean="0"/>
              <a:t>Leningrad</a:t>
            </a:r>
            <a:r>
              <a:rPr lang="cs-CZ" sz="2900" dirty="0" smtClean="0"/>
              <a:t>, </a:t>
            </a:r>
            <a:r>
              <a:rPr lang="cs-CZ" sz="2900" b="1" dirty="0" smtClean="0"/>
              <a:t>Moskva</a:t>
            </a:r>
            <a:r>
              <a:rPr lang="cs-CZ" sz="2900" dirty="0" smtClean="0"/>
              <a:t>, </a:t>
            </a:r>
            <a:r>
              <a:rPr lang="cs-CZ" sz="2900" b="1" dirty="0" smtClean="0"/>
              <a:t>Don</a:t>
            </a:r>
            <a:r>
              <a:rPr lang="cs-CZ" sz="2900" dirty="0" smtClean="0"/>
              <a:t>); od </a:t>
            </a:r>
            <a:r>
              <a:rPr lang="cs-CZ" sz="2900" b="1" dirty="0" smtClean="0"/>
              <a:t>1944</a:t>
            </a:r>
            <a:r>
              <a:rPr lang="cs-CZ" sz="2900" dirty="0" smtClean="0"/>
              <a:t> nezadržitelný postup </a:t>
            </a:r>
            <a:r>
              <a:rPr lang="cs-CZ" sz="2900" b="1" dirty="0" smtClean="0"/>
              <a:t>Sovětské armády</a:t>
            </a:r>
            <a:r>
              <a:rPr lang="cs-CZ" sz="2900" dirty="0" smtClean="0"/>
              <a:t>;</a:t>
            </a:r>
          </a:p>
          <a:p>
            <a:pPr marL="742950" lvl="2" indent="-342900"/>
            <a:r>
              <a:rPr lang="cs-CZ" sz="2900" dirty="0"/>
              <a:t>z</a:t>
            </a:r>
            <a:r>
              <a:rPr lang="cs-CZ" sz="2900" dirty="0" smtClean="0"/>
              <a:t>tráta iniciativy v </a:t>
            </a:r>
            <a:r>
              <a:rPr lang="cs-CZ" sz="2900" b="1" dirty="0" smtClean="0"/>
              <a:t>Africe</a:t>
            </a:r>
            <a:r>
              <a:rPr lang="cs-CZ" sz="2900" dirty="0" smtClean="0"/>
              <a:t>, vylodění v </a:t>
            </a:r>
            <a:r>
              <a:rPr lang="cs-CZ" sz="2900" b="1" dirty="0" smtClean="0"/>
              <a:t>Itálii</a:t>
            </a:r>
            <a:r>
              <a:rPr lang="cs-CZ" sz="2900" dirty="0" smtClean="0"/>
              <a:t> (kolaps ITA), </a:t>
            </a:r>
            <a:r>
              <a:rPr lang="cs-CZ" sz="2900" b="1" dirty="0" smtClean="0"/>
              <a:t>Normandie</a:t>
            </a:r>
            <a:r>
              <a:rPr lang="cs-CZ" sz="2900" dirty="0" smtClean="0"/>
              <a:t>, naprostá převaha spojenců;</a:t>
            </a:r>
          </a:p>
          <a:p>
            <a:pPr marL="400050" lvl="2" indent="0">
              <a:buNone/>
            </a:pPr>
            <a:endParaRPr lang="cs-CZ" sz="11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300" b="1" dirty="0" smtClean="0">
                <a:solidFill>
                  <a:srgbClr val="0070C0"/>
                </a:solidFill>
              </a:rPr>
              <a:t>Pacifik</a:t>
            </a:r>
            <a:r>
              <a:rPr lang="cs-CZ" sz="3300" dirty="0"/>
              <a:t>:</a:t>
            </a:r>
            <a:r>
              <a:rPr lang="cs-CZ" sz="3300" dirty="0" smtClean="0"/>
              <a:t> </a:t>
            </a:r>
          </a:p>
          <a:p>
            <a:pPr marL="742950" lvl="2" indent="-342900"/>
            <a:r>
              <a:rPr lang="cs-CZ" sz="2900" b="1" dirty="0" smtClean="0">
                <a:solidFill>
                  <a:srgbClr val="0070C0"/>
                </a:solidFill>
              </a:rPr>
              <a:t>JAP</a:t>
            </a:r>
            <a:r>
              <a:rPr lang="cs-CZ" sz="2900" dirty="0" smtClean="0">
                <a:solidFill>
                  <a:srgbClr val="0070C0"/>
                </a:solidFill>
              </a:rPr>
              <a:t> </a:t>
            </a:r>
            <a:r>
              <a:rPr lang="cs-CZ" sz="2900" dirty="0" smtClean="0"/>
              <a:t>ovládnutí </a:t>
            </a:r>
            <a:r>
              <a:rPr lang="cs-CZ" sz="2900" b="1" dirty="0" smtClean="0"/>
              <a:t>Indočíny</a:t>
            </a:r>
            <a:r>
              <a:rPr lang="cs-CZ" sz="2900" dirty="0" smtClean="0"/>
              <a:t> (Vichy, embargo), nutnost získání </a:t>
            </a:r>
            <a:r>
              <a:rPr lang="cs-CZ" sz="2900" b="1" dirty="0" smtClean="0"/>
              <a:t>impéria</a:t>
            </a:r>
            <a:r>
              <a:rPr lang="cs-CZ" sz="2900" dirty="0" smtClean="0"/>
              <a:t>;</a:t>
            </a:r>
          </a:p>
          <a:p>
            <a:pPr marL="742950" lvl="2" indent="-342900"/>
            <a:r>
              <a:rPr lang="cs-CZ" sz="2900" dirty="0" smtClean="0"/>
              <a:t>útok na FIL, H-K, MAL, SING, BUR + </a:t>
            </a:r>
            <a:r>
              <a:rPr lang="cs-CZ" sz="2900" b="1" dirty="0" err="1" smtClean="0"/>
              <a:t>Pearl</a:t>
            </a:r>
            <a:r>
              <a:rPr lang="cs-CZ" sz="2900" b="1" dirty="0" smtClean="0"/>
              <a:t> </a:t>
            </a:r>
            <a:r>
              <a:rPr lang="cs-CZ" sz="2900" b="1" dirty="0" err="1" smtClean="0"/>
              <a:t>Harbor</a:t>
            </a:r>
            <a:r>
              <a:rPr lang="cs-CZ" sz="2900" dirty="0" smtClean="0"/>
              <a:t>…</a:t>
            </a:r>
          </a:p>
          <a:p>
            <a:pPr marL="742950" lvl="2" indent="-342900"/>
            <a:r>
              <a:rPr lang="cs-CZ" sz="2900" dirty="0" smtClean="0"/>
              <a:t>postup do </a:t>
            </a:r>
            <a:r>
              <a:rPr lang="cs-CZ" sz="2900" dirty="0" err="1" smtClean="0"/>
              <a:t>Midway</a:t>
            </a:r>
            <a:r>
              <a:rPr lang="cs-CZ" sz="2900" dirty="0" smtClean="0"/>
              <a:t> a </a:t>
            </a:r>
            <a:r>
              <a:rPr lang="cs-CZ" sz="2900" dirty="0" err="1" smtClean="0"/>
              <a:t>Guadal</a:t>
            </a:r>
            <a:r>
              <a:rPr lang="cs-CZ" sz="2900" dirty="0" smtClean="0"/>
              <a:t>; jaderné bomby + SSSR;</a:t>
            </a:r>
            <a:endParaRPr lang="cs-CZ" sz="800" dirty="0" smtClean="0"/>
          </a:p>
          <a:p>
            <a:pPr marL="400050" lvl="2" indent="0">
              <a:buNone/>
            </a:pPr>
            <a:endParaRPr lang="cs-CZ" sz="800" dirty="0"/>
          </a:p>
          <a:p>
            <a:pPr marL="400050" lvl="2" indent="0">
              <a:buNone/>
            </a:pPr>
            <a:endParaRPr lang="cs-CZ" sz="11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300" dirty="0" smtClean="0"/>
              <a:t>Nový rozměr války - </a:t>
            </a:r>
            <a:r>
              <a:rPr lang="cs-CZ" sz="3300" b="1" dirty="0" smtClean="0">
                <a:solidFill>
                  <a:srgbClr val="0070C0"/>
                </a:solidFill>
              </a:rPr>
              <a:t>totální </a:t>
            </a:r>
            <a:r>
              <a:rPr lang="cs-CZ" sz="3300" b="1" dirty="0">
                <a:solidFill>
                  <a:srgbClr val="0070C0"/>
                </a:solidFill>
              </a:rPr>
              <a:t>válka </a:t>
            </a:r>
            <a:r>
              <a:rPr lang="cs-CZ" sz="3300" dirty="0"/>
              <a:t>– strategické </a:t>
            </a:r>
            <a:r>
              <a:rPr lang="cs-CZ" sz="3300" b="1" dirty="0"/>
              <a:t>bombardování</a:t>
            </a:r>
            <a:r>
              <a:rPr lang="cs-CZ" sz="3300" dirty="0"/>
              <a:t> – </a:t>
            </a:r>
            <a:r>
              <a:rPr lang="cs-CZ" sz="3300" b="1" dirty="0"/>
              <a:t>cíl</a:t>
            </a:r>
            <a:r>
              <a:rPr lang="cs-CZ" sz="3300" dirty="0"/>
              <a:t> je </a:t>
            </a:r>
            <a:r>
              <a:rPr lang="cs-CZ" sz="3300" b="1" dirty="0"/>
              <a:t>produkční potenciál </a:t>
            </a:r>
            <a:r>
              <a:rPr lang="cs-CZ" sz="3300" dirty="0"/>
              <a:t>země (fyzický a lidský kapitál) a </a:t>
            </a:r>
            <a:r>
              <a:rPr lang="cs-CZ" sz="3300" b="1" dirty="0"/>
              <a:t>vůle</a:t>
            </a:r>
            <a:r>
              <a:rPr lang="cs-CZ" sz="3300" dirty="0"/>
              <a:t> lidu;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8149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3120\Desktop\red_square_19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583"/>
            <a:ext cx="9144000" cy="640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653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23120\Desktop\Pearl Harb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0" y="0"/>
            <a:ext cx="85133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669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b="1" dirty="0" smtClean="0">
                <a:solidFill>
                  <a:srgbClr val="0070C0"/>
                </a:solidFill>
              </a:rPr>
              <a:t>Důsledky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b="1" dirty="0" smtClean="0">
                <a:solidFill>
                  <a:srgbClr val="0070C0"/>
                </a:solidFill>
              </a:rPr>
              <a:t>války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521296"/>
            <a:ext cx="8856984" cy="6336704"/>
          </a:xfrm>
        </p:spPr>
        <p:txBody>
          <a:bodyPr>
            <a:normAutofit fontScale="47500" lnSpcReduction="20000"/>
          </a:bodyPr>
          <a:lstStyle/>
          <a:p>
            <a:r>
              <a:rPr lang="cs-CZ" sz="3300" b="1" dirty="0" smtClean="0"/>
              <a:t>Lidské ztráty </a:t>
            </a:r>
            <a:r>
              <a:rPr lang="cs-CZ" sz="3300" dirty="0" smtClean="0"/>
              <a:t>60-70 mil mrtvých, 20mil. </a:t>
            </a:r>
            <a:r>
              <a:rPr lang="cs-CZ" sz="3300" dirty="0"/>
              <a:t>v</a:t>
            </a:r>
            <a:r>
              <a:rPr lang="cs-CZ" sz="3300" dirty="0" smtClean="0"/>
              <a:t>ojáků;</a:t>
            </a:r>
          </a:p>
          <a:p>
            <a:pPr lvl="1"/>
            <a:r>
              <a:rPr lang="cs-CZ" sz="3300" b="1" dirty="0" smtClean="0">
                <a:solidFill>
                  <a:srgbClr val="0070C0"/>
                </a:solidFill>
              </a:rPr>
              <a:t>SSSR</a:t>
            </a:r>
            <a:r>
              <a:rPr lang="cs-CZ" sz="3300" dirty="0" smtClean="0">
                <a:solidFill>
                  <a:srgbClr val="0070C0"/>
                </a:solidFill>
              </a:rPr>
              <a:t> </a:t>
            </a:r>
            <a:r>
              <a:rPr lang="cs-CZ" sz="3300" dirty="0" smtClean="0"/>
              <a:t>27mil. (8,7 mil vojáků);</a:t>
            </a:r>
          </a:p>
          <a:p>
            <a:pPr lvl="1"/>
            <a:r>
              <a:rPr lang="cs-CZ" sz="3300" b="1" dirty="0" smtClean="0"/>
              <a:t>Čína</a:t>
            </a:r>
            <a:r>
              <a:rPr lang="cs-CZ" sz="3300" dirty="0" smtClean="0"/>
              <a:t> 7 mil. civilistů a 3-4 mil. vojáků;</a:t>
            </a:r>
          </a:p>
          <a:p>
            <a:pPr lvl="1"/>
            <a:r>
              <a:rPr lang="cs-CZ" sz="3300" dirty="0" smtClean="0"/>
              <a:t>11-17 mil. civilistů zemřelo v důsledku </a:t>
            </a:r>
            <a:r>
              <a:rPr lang="cs-CZ" sz="3300" b="1" dirty="0" smtClean="0">
                <a:solidFill>
                  <a:srgbClr val="0070C0"/>
                </a:solidFill>
              </a:rPr>
              <a:t>okupace</a:t>
            </a:r>
            <a:r>
              <a:rPr lang="cs-CZ" sz="3300" dirty="0" smtClean="0">
                <a:solidFill>
                  <a:srgbClr val="0070C0"/>
                </a:solidFill>
              </a:rPr>
              <a:t> </a:t>
            </a:r>
            <a:r>
              <a:rPr lang="cs-CZ" sz="3300" dirty="0" smtClean="0"/>
              <a:t>(včetně Židů, teror proti Slovanům); GER zajetí nepřežilo 3,5mil sovětských vojáků;</a:t>
            </a:r>
          </a:p>
          <a:p>
            <a:pPr lvl="1"/>
            <a:r>
              <a:rPr lang="cs-CZ" sz="3300" b="1" dirty="0" smtClean="0"/>
              <a:t>JAP</a:t>
            </a:r>
            <a:r>
              <a:rPr lang="cs-CZ" sz="3300" dirty="0" smtClean="0"/>
              <a:t> ztratilo 2,1 mil. vojáků a 500tis. </a:t>
            </a:r>
            <a:r>
              <a:rPr lang="cs-CZ" sz="3300" dirty="0"/>
              <a:t>c</a:t>
            </a:r>
            <a:r>
              <a:rPr lang="cs-CZ" sz="3300" dirty="0" smtClean="0"/>
              <a:t>ivilistů (KOR a teror v Číně);</a:t>
            </a:r>
          </a:p>
          <a:p>
            <a:pPr lvl="1"/>
            <a:r>
              <a:rPr lang="cs-CZ" sz="3300" b="1" dirty="0" smtClean="0">
                <a:solidFill>
                  <a:srgbClr val="0070C0"/>
                </a:solidFill>
              </a:rPr>
              <a:t>GER</a:t>
            </a:r>
            <a:r>
              <a:rPr lang="cs-CZ" sz="3300" dirty="0" smtClean="0">
                <a:solidFill>
                  <a:srgbClr val="0070C0"/>
                </a:solidFill>
              </a:rPr>
              <a:t> </a:t>
            </a:r>
            <a:r>
              <a:rPr lang="cs-CZ" sz="3300" dirty="0" smtClean="0"/>
              <a:t>ztratilo 5,3mil. </a:t>
            </a:r>
            <a:r>
              <a:rPr lang="cs-CZ" sz="3300" dirty="0"/>
              <a:t>v</a:t>
            </a:r>
            <a:r>
              <a:rPr lang="cs-CZ" sz="3300" dirty="0" smtClean="0"/>
              <a:t>ojáků a 1,5-2,5 mil civilistů;</a:t>
            </a:r>
          </a:p>
          <a:p>
            <a:pPr lvl="1"/>
            <a:r>
              <a:rPr lang="cs-CZ" sz="3300" b="1" dirty="0" smtClean="0"/>
              <a:t>POL</a:t>
            </a:r>
            <a:r>
              <a:rPr lang="cs-CZ" sz="3300" dirty="0" smtClean="0"/>
              <a:t> 240tis. vojáků a 5,4mil. civilistů (včetně Židů);</a:t>
            </a:r>
          </a:p>
          <a:p>
            <a:pPr lvl="1"/>
            <a:r>
              <a:rPr lang="cs-CZ" sz="3300" b="1" dirty="0" smtClean="0"/>
              <a:t>GB</a:t>
            </a:r>
            <a:r>
              <a:rPr lang="cs-CZ" sz="3300" dirty="0" smtClean="0"/>
              <a:t> 383 tis. vojáků a 67 tis. civilistů; </a:t>
            </a:r>
            <a:r>
              <a:rPr lang="cs-CZ" sz="3300" b="1" dirty="0" smtClean="0"/>
              <a:t>FRA</a:t>
            </a:r>
            <a:r>
              <a:rPr lang="cs-CZ" sz="3300" dirty="0" smtClean="0"/>
              <a:t> 217 tis. a 350 tis.; </a:t>
            </a:r>
            <a:r>
              <a:rPr lang="cs-CZ" sz="3300" b="1" dirty="0" smtClean="0"/>
              <a:t>ITA</a:t>
            </a:r>
            <a:r>
              <a:rPr lang="cs-CZ" sz="3300" dirty="0" smtClean="0"/>
              <a:t> 301 tis. a 150tis.</a:t>
            </a:r>
          </a:p>
          <a:p>
            <a:pPr lvl="1"/>
            <a:r>
              <a:rPr lang="cs-CZ" sz="3300" dirty="0" smtClean="0"/>
              <a:t>ROM a HUN (580 a 800tis.), ČSR 325 tis.;</a:t>
            </a:r>
          </a:p>
          <a:p>
            <a:pPr lvl="1"/>
            <a:r>
              <a:rPr lang="cs-CZ" sz="3300" dirty="0" smtClean="0"/>
              <a:t>Bombardování GER a JAP 600tis.</a:t>
            </a:r>
          </a:p>
          <a:p>
            <a:pPr lvl="1"/>
            <a:endParaRPr lang="cs-CZ" sz="1700" dirty="0" smtClean="0"/>
          </a:p>
          <a:p>
            <a:r>
              <a:rPr lang="cs-CZ" sz="3300" b="1" dirty="0" smtClean="0"/>
              <a:t>Materiální škody </a:t>
            </a:r>
            <a:r>
              <a:rPr lang="cs-CZ" sz="3300" dirty="0" smtClean="0"/>
              <a:t>(Evropa):</a:t>
            </a:r>
          </a:p>
          <a:p>
            <a:pPr lvl="1"/>
            <a:r>
              <a:rPr lang="cs-CZ" sz="3300" b="1" dirty="0" smtClean="0">
                <a:solidFill>
                  <a:srgbClr val="0070C0"/>
                </a:solidFill>
              </a:rPr>
              <a:t>GER</a:t>
            </a:r>
            <a:r>
              <a:rPr lang="cs-CZ" sz="3300" dirty="0" smtClean="0">
                <a:solidFill>
                  <a:srgbClr val="0070C0"/>
                </a:solidFill>
              </a:rPr>
              <a:t> </a:t>
            </a:r>
            <a:r>
              <a:rPr lang="cs-CZ" sz="3300" b="1" dirty="0" smtClean="0"/>
              <a:t>zničeno</a:t>
            </a:r>
            <a:r>
              <a:rPr lang="cs-CZ" sz="3300" dirty="0" smtClean="0"/>
              <a:t> 20% </a:t>
            </a:r>
            <a:r>
              <a:rPr lang="cs-CZ" sz="3300" b="1" dirty="0" smtClean="0"/>
              <a:t>budov</a:t>
            </a:r>
            <a:r>
              <a:rPr lang="cs-CZ" sz="3300" dirty="0" smtClean="0"/>
              <a:t> (50% ve městech); nepoužitelná </a:t>
            </a:r>
            <a:r>
              <a:rPr lang="cs-CZ" sz="3300" b="1" dirty="0" smtClean="0"/>
              <a:t>železnice</a:t>
            </a:r>
            <a:r>
              <a:rPr lang="cs-CZ" sz="3300" dirty="0" smtClean="0"/>
              <a:t>; </a:t>
            </a:r>
            <a:r>
              <a:rPr lang="cs-CZ" sz="3300" b="1" dirty="0" err="1" smtClean="0"/>
              <a:t>prům.prod</a:t>
            </a:r>
            <a:r>
              <a:rPr lang="cs-CZ" sz="3300" b="1" dirty="0" smtClean="0"/>
              <a:t>.</a:t>
            </a:r>
            <a:r>
              <a:rPr lang="cs-CZ" sz="3300" dirty="0" smtClean="0"/>
              <a:t> 20% 1938; </a:t>
            </a:r>
          </a:p>
          <a:p>
            <a:pPr lvl="1"/>
            <a:r>
              <a:rPr lang="cs-CZ" sz="3300" dirty="0" smtClean="0"/>
              <a:t>o něco lepší situace ve </a:t>
            </a:r>
            <a:r>
              <a:rPr lang="cs-CZ" sz="3300" b="1" dirty="0" smtClean="0">
                <a:solidFill>
                  <a:srgbClr val="0070C0"/>
                </a:solidFill>
              </a:rPr>
              <a:t>FRA</a:t>
            </a:r>
            <a:r>
              <a:rPr lang="cs-CZ" sz="3300" dirty="0" smtClean="0">
                <a:solidFill>
                  <a:srgbClr val="0070C0"/>
                </a:solidFill>
              </a:rPr>
              <a:t> </a:t>
            </a:r>
            <a:r>
              <a:rPr lang="cs-CZ" sz="3300" dirty="0" smtClean="0"/>
              <a:t>(zaminovaná půda, 90% motorových vozidel nepojízdných); FRA, BEL a NED asi 40% </a:t>
            </a:r>
            <a:r>
              <a:rPr lang="cs-CZ" sz="3300" dirty="0" err="1" smtClean="0"/>
              <a:t>prům.produkce</a:t>
            </a:r>
            <a:r>
              <a:rPr lang="cs-CZ" sz="3300" dirty="0" smtClean="0"/>
              <a:t>; </a:t>
            </a:r>
            <a:r>
              <a:rPr lang="cs-CZ" sz="3300" b="1" dirty="0" smtClean="0"/>
              <a:t>ITA</a:t>
            </a:r>
            <a:r>
              <a:rPr lang="cs-CZ" sz="3300" dirty="0" smtClean="0"/>
              <a:t> na 20% produkce a bez obchodní flotily;</a:t>
            </a:r>
          </a:p>
          <a:p>
            <a:pPr lvl="1"/>
            <a:r>
              <a:rPr lang="cs-CZ" sz="3300" dirty="0"/>
              <a:t>u</a:t>
            </a:r>
            <a:r>
              <a:rPr lang="cs-CZ" sz="3300" dirty="0" smtClean="0"/>
              <a:t>ž </a:t>
            </a:r>
            <a:r>
              <a:rPr lang="cs-CZ" sz="3300" b="1" dirty="0" smtClean="0"/>
              <a:t>1947</a:t>
            </a:r>
            <a:r>
              <a:rPr lang="cs-CZ" sz="3300" dirty="0" smtClean="0"/>
              <a:t> dosáhla </a:t>
            </a:r>
            <a:r>
              <a:rPr lang="cs-CZ" sz="3300" b="1" dirty="0" smtClean="0"/>
              <a:t>kapitálová zásoba </a:t>
            </a:r>
            <a:r>
              <a:rPr lang="cs-CZ" sz="3300" dirty="0" smtClean="0"/>
              <a:t>předválečné úrovně – i tak druhý výpadek růstu v době nástupu zámoří;</a:t>
            </a:r>
          </a:p>
          <a:p>
            <a:pPr lvl="1"/>
            <a:r>
              <a:rPr lang="cs-CZ" sz="3300" b="1" dirty="0" smtClean="0">
                <a:solidFill>
                  <a:srgbClr val="0070C0"/>
                </a:solidFill>
              </a:rPr>
              <a:t>US</a:t>
            </a:r>
            <a:r>
              <a:rPr lang="cs-CZ" sz="3300" dirty="0" smtClean="0">
                <a:solidFill>
                  <a:srgbClr val="0070C0"/>
                </a:solidFill>
              </a:rPr>
              <a:t> </a:t>
            </a:r>
            <a:r>
              <a:rPr lang="cs-CZ" sz="3300" b="1" dirty="0" smtClean="0"/>
              <a:t>během války</a:t>
            </a:r>
            <a:r>
              <a:rPr lang="cs-CZ" sz="3300" dirty="0" smtClean="0"/>
              <a:t>: masová výroba, mohutné investice – Evropa tradice a přesun do malých provozů;</a:t>
            </a:r>
          </a:p>
          <a:p>
            <a:pPr lvl="1"/>
            <a:r>
              <a:rPr lang="cs-CZ" sz="3300" dirty="0" smtClean="0"/>
              <a:t>V </a:t>
            </a:r>
            <a:r>
              <a:rPr lang="cs-CZ" sz="3300" b="1" dirty="0" smtClean="0"/>
              <a:t>GER</a:t>
            </a:r>
            <a:r>
              <a:rPr lang="cs-CZ" sz="3300" dirty="0" smtClean="0"/>
              <a:t> </a:t>
            </a:r>
            <a:r>
              <a:rPr lang="cs-CZ" sz="3300" b="1" dirty="0" smtClean="0"/>
              <a:t>situace</a:t>
            </a:r>
            <a:r>
              <a:rPr lang="cs-CZ" sz="3300" dirty="0" smtClean="0"/>
              <a:t> nejhorší – </a:t>
            </a:r>
            <a:r>
              <a:rPr lang="cs-CZ" sz="3300" dirty="0" smtClean="0"/>
              <a:t>nefungovaly </a:t>
            </a:r>
            <a:r>
              <a:rPr lang="cs-CZ" sz="3300" b="1" dirty="0" smtClean="0"/>
              <a:t>spoje</a:t>
            </a:r>
            <a:r>
              <a:rPr lang="cs-CZ" sz="3300" dirty="0" smtClean="0"/>
              <a:t>, </a:t>
            </a:r>
            <a:r>
              <a:rPr lang="cs-CZ" sz="3300" b="1" dirty="0" smtClean="0"/>
              <a:t>fyzický kapitál </a:t>
            </a:r>
            <a:r>
              <a:rPr lang="cs-CZ" sz="3300" dirty="0" smtClean="0"/>
              <a:t>do </a:t>
            </a:r>
            <a:r>
              <a:rPr lang="cs-CZ" sz="3300" dirty="0" smtClean="0">
                <a:solidFill>
                  <a:srgbClr val="0070C0"/>
                </a:solidFill>
              </a:rPr>
              <a:t>SSSR</a:t>
            </a:r>
            <a:r>
              <a:rPr lang="cs-CZ" sz="3300" dirty="0" smtClean="0"/>
              <a:t>; plán na vytvoření </a:t>
            </a:r>
            <a:r>
              <a:rPr lang="cs-CZ" sz="3300" b="1" dirty="0" smtClean="0"/>
              <a:t>AGRI</a:t>
            </a:r>
            <a:r>
              <a:rPr lang="cs-CZ" sz="3300" dirty="0" smtClean="0"/>
              <a:t> </a:t>
            </a:r>
            <a:r>
              <a:rPr lang="cs-CZ" sz="3300" b="1" dirty="0" smtClean="0"/>
              <a:t>ekonomiky</a:t>
            </a:r>
            <a:r>
              <a:rPr lang="cs-CZ" sz="3300" dirty="0" smtClean="0"/>
              <a:t> (</a:t>
            </a:r>
            <a:r>
              <a:rPr lang="cs-CZ" sz="3300" dirty="0" smtClean="0">
                <a:solidFill>
                  <a:srgbClr val="0070C0"/>
                </a:solidFill>
              </a:rPr>
              <a:t>FRA</a:t>
            </a:r>
            <a:r>
              <a:rPr lang="cs-CZ" sz="3300" dirty="0" smtClean="0"/>
              <a:t> – okupace + oddělení </a:t>
            </a:r>
            <a:r>
              <a:rPr lang="cs-CZ" sz="3300" b="1" dirty="0" smtClean="0"/>
              <a:t>Porůří</a:t>
            </a:r>
            <a:r>
              <a:rPr lang="cs-CZ" sz="3300" dirty="0" smtClean="0"/>
              <a:t> pod </a:t>
            </a:r>
            <a:r>
              <a:rPr lang="cs-CZ" sz="3300" dirty="0" err="1" smtClean="0"/>
              <a:t>mezin.kontorlou</a:t>
            </a:r>
            <a:r>
              <a:rPr lang="cs-CZ" sz="3300" dirty="0" smtClean="0"/>
              <a:t> a připojení </a:t>
            </a:r>
            <a:r>
              <a:rPr lang="cs-CZ" sz="3300" b="1" dirty="0" smtClean="0"/>
              <a:t>Sárska</a:t>
            </a:r>
            <a:r>
              <a:rPr lang="cs-CZ" sz="3300" dirty="0" smtClean="0"/>
              <a:t>); </a:t>
            </a:r>
          </a:p>
          <a:p>
            <a:pPr lvl="2"/>
            <a:r>
              <a:rPr lang="cs-CZ" sz="2900" dirty="0" smtClean="0"/>
              <a:t>1946 </a:t>
            </a:r>
            <a:r>
              <a:rPr lang="cs-CZ" sz="2900" b="1" dirty="0" smtClean="0"/>
              <a:t>plán</a:t>
            </a:r>
            <a:r>
              <a:rPr lang="cs-CZ" sz="2900" dirty="0" smtClean="0"/>
              <a:t> na </a:t>
            </a:r>
            <a:r>
              <a:rPr lang="cs-CZ" sz="2900" b="1" dirty="0" smtClean="0"/>
              <a:t>omezení </a:t>
            </a:r>
            <a:r>
              <a:rPr lang="cs-CZ" sz="2900" b="1" dirty="0" err="1" smtClean="0"/>
              <a:t>prům</a:t>
            </a:r>
            <a:r>
              <a:rPr lang="cs-CZ" sz="2900" dirty="0" smtClean="0"/>
              <a:t>. na 50% (skutečná produkce na 33% v 1947); </a:t>
            </a:r>
            <a:r>
              <a:rPr lang="cs-CZ" sz="2900" b="1" dirty="0" smtClean="0"/>
              <a:t>pokles AGRI </a:t>
            </a:r>
            <a:r>
              <a:rPr lang="cs-CZ" sz="2900" dirty="0" smtClean="0"/>
              <a:t>na 58% v 1948; příliv milionů vysídlenců (nutnost humanitární pomoci US a GB);</a:t>
            </a:r>
            <a:r>
              <a:rPr lang="cs-CZ" sz="3300" dirty="0" smtClean="0"/>
              <a:t>  </a:t>
            </a:r>
          </a:p>
          <a:p>
            <a:pPr lvl="2"/>
            <a:endParaRPr lang="cs-CZ" sz="1700" dirty="0" smtClean="0"/>
          </a:p>
          <a:p>
            <a:r>
              <a:rPr lang="cs-CZ" sz="3400" dirty="0" smtClean="0"/>
              <a:t>Škody na </a:t>
            </a:r>
            <a:r>
              <a:rPr lang="cs-CZ" sz="3400" b="1" dirty="0"/>
              <a:t>ekonomických a sociálních </a:t>
            </a:r>
            <a:r>
              <a:rPr lang="cs-CZ" sz="3400" b="1" dirty="0">
                <a:solidFill>
                  <a:srgbClr val="0070C0"/>
                </a:solidFill>
              </a:rPr>
              <a:t>institucích</a:t>
            </a:r>
            <a:r>
              <a:rPr lang="cs-CZ" sz="3400" b="1" dirty="0"/>
              <a:t> </a:t>
            </a:r>
            <a:r>
              <a:rPr lang="cs-CZ" sz="3400" dirty="0"/>
              <a:t>(dirigismus, diskreditace trhu), </a:t>
            </a:r>
            <a:r>
              <a:rPr lang="cs-CZ" sz="3400" b="1" dirty="0"/>
              <a:t>rozklad</a:t>
            </a:r>
            <a:r>
              <a:rPr lang="cs-CZ" sz="3400" dirty="0"/>
              <a:t> mezinárodního </a:t>
            </a:r>
            <a:r>
              <a:rPr lang="cs-CZ" sz="3400" b="1" dirty="0"/>
              <a:t>finančního systému </a:t>
            </a:r>
            <a:r>
              <a:rPr lang="cs-CZ" sz="3400" dirty="0"/>
              <a:t>(soukromé toky minimální); </a:t>
            </a:r>
            <a:r>
              <a:rPr lang="cs-CZ" sz="3400" b="1" dirty="0"/>
              <a:t>bankovní sektor </a:t>
            </a:r>
            <a:r>
              <a:rPr lang="cs-CZ" sz="3400" dirty="0"/>
              <a:t>ovládnut státem (utracení </a:t>
            </a:r>
            <a:r>
              <a:rPr lang="cs-CZ" sz="3400" dirty="0" smtClean="0"/>
              <a:t>všech </a:t>
            </a:r>
            <a:r>
              <a:rPr lang="cs-CZ" sz="3400" b="1" dirty="0"/>
              <a:t>rezerv</a:t>
            </a:r>
            <a:r>
              <a:rPr lang="cs-CZ" sz="3400" dirty="0"/>
              <a:t>) </a:t>
            </a:r>
            <a:r>
              <a:rPr lang="cs-CZ" sz="3400" dirty="0" smtClean="0"/>
              <a:t>striktní </a:t>
            </a:r>
            <a:r>
              <a:rPr lang="cs-CZ" sz="3400" b="1" dirty="0"/>
              <a:t>kontroly</a:t>
            </a:r>
            <a:r>
              <a:rPr lang="cs-CZ" sz="3400" dirty="0"/>
              <a:t> </a:t>
            </a:r>
            <a:r>
              <a:rPr lang="cs-CZ" sz="3400" b="1" dirty="0"/>
              <a:t>IT</a:t>
            </a:r>
            <a:r>
              <a:rPr lang="cs-CZ" sz="3400" dirty="0"/>
              <a:t> a </a:t>
            </a:r>
            <a:r>
              <a:rPr lang="cs-CZ" sz="3400" dirty="0" smtClean="0"/>
              <a:t>mezinárodních </a:t>
            </a:r>
            <a:r>
              <a:rPr lang="cs-CZ" sz="3400" b="1" dirty="0" smtClean="0"/>
              <a:t>kapitálových</a:t>
            </a:r>
            <a:r>
              <a:rPr lang="cs-CZ" sz="3400" dirty="0" smtClean="0"/>
              <a:t> toků;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0368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3120\Desktop\Dres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6575"/>
            <a:ext cx="662473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8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23120\Desktop\Hiroshi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17" y="44624"/>
            <a:ext cx="8535964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526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eg.gsapubs.org/content/16/51/F2.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97761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29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19427"/>
              </p:ext>
            </p:extLst>
          </p:nvPr>
        </p:nvGraphicFramePr>
        <p:xfrm>
          <a:off x="3166811" y="401557"/>
          <a:ext cx="3033820" cy="3470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5246"/>
                <a:gridCol w="652858"/>
                <a:gridCol w="652858"/>
                <a:gridCol w="652858"/>
              </a:tblGrid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1947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1949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1951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Británie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110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129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145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Francie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99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122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138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Německo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34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72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106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Itálie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93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Nizozemí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94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127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Belgie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106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122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143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Irsko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120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154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176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Švédsko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142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157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172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Norsko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115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135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153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Dánsko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119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143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160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932452"/>
              </p:ext>
            </p:extLst>
          </p:nvPr>
        </p:nvGraphicFramePr>
        <p:xfrm>
          <a:off x="3157286" y="4293096"/>
          <a:ext cx="3683210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5246"/>
                <a:gridCol w="651991"/>
                <a:gridCol w="651991"/>
                <a:gridCol w="651991"/>
                <a:gridCol w="651991"/>
              </a:tblGrid>
              <a:tr h="298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1947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1948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1949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1950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Británie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115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129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137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151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Francie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95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118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121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Německo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33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75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95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Itálie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93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96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115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Belgie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105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121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122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125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Nizozemí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113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126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139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43608" y="1628800"/>
            <a:ext cx="212320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Hrubý domácí produkt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(1938=100)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175205" y="5013176"/>
            <a:ext cx="1730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Průmyslová </a:t>
            </a:r>
            <a:r>
              <a:rPr lang="cs-CZ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produkce</a:t>
            </a:r>
            <a:r>
              <a:rPr lang="cs-CZ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(1938=100)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336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Rekonstrukce</a:t>
            </a:r>
            <a:r>
              <a:rPr lang="cs-CZ" sz="3200" b="1" dirty="0" smtClean="0"/>
              <a:t> pod vedením US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92696"/>
            <a:ext cx="8712968" cy="5832648"/>
          </a:xfrm>
        </p:spPr>
        <p:txBody>
          <a:bodyPr>
            <a:normAutofit fontScale="55000" lnSpcReduction="20000"/>
          </a:bodyPr>
          <a:lstStyle/>
          <a:p>
            <a:r>
              <a:rPr lang="cs-CZ" b="1" u="sng" dirty="0" smtClean="0">
                <a:solidFill>
                  <a:srgbClr val="0070C0"/>
                </a:solidFill>
              </a:rPr>
              <a:t>US</a:t>
            </a:r>
            <a:r>
              <a:rPr lang="cs-CZ" dirty="0" smtClean="0"/>
              <a:t>: </a:t>
            </a:r>
            <a:r>
              <a:rPr lang="cs-CZ" b="1" dirty="0" smtClean="0">
                <a:solidFill>
                  <a:srgbClr val="0070C0"/>
                </a:solidFill>
              </a:rPr>
              <a:t>masová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tovární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výroba, produkce </a:t>
            </a:r>
            <a:r>
              <a:rPr lang="cs-CZ" b="1" dirty="0" smtClean="0">
                <a:solidFill>
                  <a:srgbClr val="0070C0"/>
                </a:solidFill>
              </a:rPr>
              <a:t>spotřebního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/>
              <a:t>zboží</a:t>
            </a:r>
            <a:r>
              <a:rPr lang="cs-CZ" dirty="0" smtClean="0"/>
              <a:t>, </a:t>
            </a:r>
            <a:r>
              <a:rPr lang="cs-CZ" b="1" dirty="0" smtClean="0"/>
              <a:t>inovace</a:t>
            </a:r>
            <a:r>
              <a:rPr lang="cs-CZ" dirty="0" smtClean="0"/>
              <a:t>; silná </a:t>
            </a:r>
            <a:r>
              <a:rPr lang="cs-CZ" b="1" dirty="0" smtClean="0"/>
              <a:t>střední třída </a:t>
            </a:r>
            <a:r>
              <a:rPr lang="cs-CZ" dirty="0" smtClean="0"/>
              <a:t>(mohutná spotřeba v E vzácného zboží – elektronika);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USD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jako hlavní </a:t>
            </a:r>
            <a:r>
              <a:rPr lang="cs-CZ" b="1" dirty="0" smtClean="0"/>
              <a:t>mezinárodní měna </a:t>
            </a:r>
            <a:r>
              <a:rPr lang="cs-CZ" dirty="0" smtClean="0"/>
              <a:t>– </a:t>
            </a:r>
            <a:r>
              <a:rPr lang="cs-CZ" b="1" dirty="0" smtClean="0"/>
              <a:t>US industrializace </a:t>
            </a:r>
            <a:r>
              <a:rPr lang="cs-CZ" dirty="0" smtClean="0"/>
              <a:t>do </a:t>
            </a:r>
            <a:r>
              <a:rPr lang="cs-CZ" b="1" dirty="0" smtClean="0">
                <a:solidFill>
                  <a:srgbClr val="0070C0"/>
                </a:solidFill>
              </a:rPr>
              <a:t>světové ekonomiky </a:t>
            </a:r>
            <a:r>
              <a:rPr lang="cs-CZ" dirty="0" smtClean="0"/>
              <a:t>(CAN, AUS, JAP, T-W); </a:t>
            </a:r>
            <a:r>
              <a:rPr lang="cs-CZ" b="1" dirty="0" smtClean="0">
                <a:solidFill>
                  <a:srgbClr val="0070C0"/>
                </a:solidFill>
              </a:rPr>
              <a:t>pozice 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jako jednoho z center nebyla samozřejmá;</a:t>
            </a:r>
          </a:p>
          <a:p>
            <a:r>
              <a:rPr lang="cs-CZ" dirty="0" smtClean="0"/>
              <a:t>US – uvědomění </a:t>
            </a:r>
            <a:r>
              <a:rPr lang="cs-CZ" b="1" dirty="0" smtClean="0">
                <a:solidFill>
                  <a:srgbClr val="0070C0"/>
                </a:solidFill>
              </a:rPr>
              <a:t>historické role </a:t>
            </a:r>
            <a:r>
              <a:rPr lang="cs-CZ" dirty="0" smtClean="0"/>
              <a:t>v rekonstrukci: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aktivistická</a:t>
            </a:r>
            <a:r>
              <a:rPr lang="cs-CZ" dirty="0" smtClean="0"/>
              <a:t>, </a:t>
            </a:r>
            <a:r>
              <a:rPr lang="cs-CZ" b="1" dirty="0" smtClean="0"/>
              <a:t>velkorysá</a:t>
            </a:r>
            <a:r>
              <a:rPr lang="cs-CZ" dirty="0" smtClean="0"/>
              <a:t> strategie; </a:t>
            </a:r>
          </a:p>
          <a:p>
            <a:pPr lvl="1"/>
            <a:r>
              <a:rPr lang="cs-CZ" dirty="0" smtClean="0"/>
              <a:t>cílem </a:t>
            </a:r>
            <a:r>
              <a:rPr lang="cs-CZ" b="1" dirty="0" smtClean="0"/>
              <a:t>hospodářská výkonnost </a:t>
            </a:r>
            <a:r>
              <a:rPr lang="cs-CZ" dirty="0" smtClean="0"/>
              <a:t>a plná </a:t>
            </a:r>
            <a:r>
              <a:rPr lang="cs-CZ" b="1" dirty="0" smtClean="0">
                <a:solidFill>
                  <a:srgbClr val="0070C0"/>
                </a:solidFill>
              </a:rPr>
              <a:t>zaměstnanost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ve </a:t>
            </a:r>
            <a:r>
              <a:rPr lang="cs-CZ" b="1" dirty="0" smtClean="0"/>
              <a:t>světě</a:t>
            </a:r>
            <a:r>
              <a:rPr lang="cs-CZ" dirty="0" smtClean="0"/>
              <a:t> (optimálně demokracie); 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podpora E </a:t>
            </a:r>
            <a:r>
              <a:rPr lang="cs-CZ" dirty="0" smtClean="0"/>
              <a:t>a její </a:t>
            </a:r>
            <a:r>
              <a:rPr lang="cs-CZ" b="1" dirty="0" smtClean="0"/>
              <a:t>integrace</a:t>
            </a:r>
            <a:r>
              <a:rPr lang="cs-CZ" dirty="0" smtClean="0"/>
              <a:t>; GB nejbližší partner a GER základ E hospodářské obnovy;</a:t>
            </a:r>
          </a:p>
          <a:p>
            <a:pPr marL="0" indent="0">
              <a:buNone/>
            </a:pPr>
            <a:endParaRPr lang="cs-CZ" sz="1700" dirty="0" smtClean="0"/>
          </a:p>
          <a:p>
            <a:r>
              <a:rPr lang="cs-CZ" dirty="0" smtClean="0"/>
              <a:t>Mezinárodní</a:t>
            </a:r>
            <a:r>
              <a:rPr lang="cs-CZ" b="1" dirty="0" smtClean="0"/>
              <a:t> instituce</a:t>
            </a:r>
            <a:r>
              <a:rPr lang="cs-CZ" dirty="0" smtClean="0"/>
              <a:t>: OSN, IMF, IBRD, GATT;</a:t>
            </a:r>
            <a:endParaRPr lang="cs-CZ" sz="1700" dirty="0" smtClean="0"/>
          </a:p>
          <a:p>
            <a:r>
              <a:rPr lang="cs-CZ" dirty="0" smtClean="0"/>
              <a:t>Nová role </a:t>
            </a:r>
            <a:r>
              <a:rPr lang="cs-CZ" b="1" dirty="0" smtClean="0">
                <a:solidFill>
                  <a:srgbClr val="0070C0"/>
                </a:solidFill>
              </a:rPr>
              <a:t>protekce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ochrana před </a:t>
            </a:r>
            <a:r>
              <a:rPr lang="cs-CZ" b="1" dirty="0" smtClean="0"/>
              <a:t>nerovnováhou</a:t>
            </a:r>
            <a:r>
              <a:rPr lang="cs-CZ" dirty="0" smtClean="0"/>
              <a:t> (ne </a:t>
            </a:r>
            <a:r>
              <a:rPr lang="cs-CZ" dirty="0" err="1" smtClean="0"/>
              <a:t>InIn</a:t>
            </a:r>
            <a:r>
              <a:rPr lang="cs-CZ" dirty="0" smtClean="0"/>
              <a:t>) </a:t>
            </a:r>
            <a:r>
              <a:rPr lang="cs-CZ" dirty="0" smtClean="0"/>
              <a:t>– značná </a:t>
            </a:r>
            <a:r>
              <a:rPr lang="cs-CZ" b="1" dirty="0" smtClean="0">
                <a:solidFill>
                  <a:srgbClr val="0070C0"/>
                </a:solidFill>
              </a:rPr>
              <a:t>otevřenost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(IT); </a:t>
            </a:r>
          </a:p>
          <a:p>
            <a:r>
              <a:rPr lang="cs-CZ" dirty="0"/>
              <a:t>A</a:t>
            </a:r>
            <a:r>
              <a:rPr lang="cs-CZ" dirty="0" smtClean="0"/>
              <a:t>kceptování </a:t>
            </a:r>
            <a:r>
              <a:rPr lang="cs-CZ" b="1" dirty="0" smtClean="0">
                <a:solidFill>
                  <a:srgbClr val="0070C0"/>
                </a:solidFill>
              </a:rPr>
              <a:t>hegemonie US</a:t>
            </a:r>
            <a:r>
              <a:rPr lang="cs-CZ" dirty="0" smtClean="0"/>
              <a:t>: </a:t>
            </a:r>
          </a:p>
          <a:p>
            <a:pPr lvl="1"/>
            <a:r>
              <a:rPr lang="cs-CZ" b="1" dirty="0" smtClean="0"/>
              <a:t>garant </a:t>
            </a:r>
            <a:r>
              <a:rPr lang="cs-CZ" b="1" dirty="0" smtClean="0">
                <a:solidFill>
                  <a:srgbClr val="0070C0"/>
                </a:solidFill>
              </a:rPr>
              <a:t>bezpečnosti</a:t>
            </a:r>
            <a:r>
              <a:rPr lang="cs-CZ" b="1" dirty="0" smtClean="0"/>
              <a:t> </a:t>
            </a:r>
            <a:r>
              <a:rPr lang="cs-CZ" dirty="0" smtClean="0"/>
              <a:t>(dividenda); korejská válka (dodávky US a </a:t>
            </a:r>
            <a:r>
              <a:rPr lang="cs-CZ" b="1" dirty="0" smtClean="0"/>
              <a:t>transfer technologií</a:t>
            </a:r>
            <a:r>
              <a:rPr lang="cs-CZ" dirty="0" smtClean="0"/>
              <a:t>);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k</a:t>
            </a:r>
            <a:r>
              <a:rPr lang="cs-CZ" b="1" dirty="0" smtClean="0">
                <a:solidFill>
                  <a:srgbClr val="0070C0"/>
                </a:solidFill>
              </a:rPr>
              <a:t>eynesiánské</a:t>
            </a:r>
            <a:r>
              <a:rPr lang="cs-CZ" b="1" dirty="0" smtClean="0"/>
              <a:t> politiky  </a:t>
            </a:r>
            <a:r>
              <a:rPr lang="cs-CZ" dirty="0" smtClean="0"/>
              <a:t>- omezení hospodářského cyklu (deflace);</a:t>
            </a:r>
          </a:p>
          <a:p>
            <a:endParaRPr lang="cs-CZ" sz="1700" dirty="0" smtClean="0"/>
          </a:p>
          <a:p>
            <a:r>
              <a:rPr lang="cs-CZ" dirty="0" smtClean="0"/>
              <a:t>Podstatou </a:t>
            </a:r>
            <a:r>
              <a:rPr lang="cs-CZ" b="1" dirty="0" smtClean="0">
                <a:solidFill>
                  <a:srgbClr val="0070C0"/>
                </a:solidFill>
              </a:rPr>
              <a:t>E růstu </a:t>
            </a:r>
            <a:r>
              <a:rPr lang="cs-CZ" dirty="0" smtClean="0"/>
              <a:t>v 50.letech: mohutné</a:t>
            </a:r>
            <a:r>
              <a:rPr lang="cs-CZ" b="1" dirty="0" smtClean="0"/>
              <a:t> investice </a:t>
            </a:r>
            <a:r>
              <a:rPr lang="cs-CZ" dirty="0" smtClean="0"/>
              <a:t>při nižší domácí spotřebě a </a:t>
            </a:r>
            <a:r>
              <a:rPr lang="cs-CZ" b="1" dirty="0" smtClean="0"/>
              <a:t>export</a:t>
            </a:r>
            <a:r>
              <a:rPr lang="cs-CZ" dirty="0" smtClean="0"/>
              <a:t>;</a:t>
            </a:r>
            <a:endParaRPr lang="cs-CZ" sz="1700" dirty="0" smtClean="0"/>
          </a:p>
          <a:p>
            <a:r>
              <a:rPr lang="cs-CZ" b="1" dirty="0" smtClean="0"/>
              <a:t>Výsledky</a:t>
            </a:r>
            <a:r>
              <a:rPr lang="cs-CZ" dirty="0" smtClean="0"/>
              <a:t> zemí a strategie se </a:t>
            </a:r>
            <a:r>
              <a:rPr lang="cs-CZ" b="1" dirty="0" smtClean="0"/>
              <a:t>liší</a:t>
            </a:r>
            <a:r>
              <a:rPr lang="cs-CZ" dirty="0" smtClean="0"/>
              <a:t>: </a:t>
            </a:r>
          </a:p>
          <a:p>
            <a:pPr lvl="1"/>
            <a:r>
              <a:rPr lang="cs-CZ" sz="3300" dirty="0" smtClean="0"/>
              <a:t>míra </a:t>
            </a:r>
            <a:r>
              <a:rPr lang="cs-CZ" sz="3300" b="1" dirty="0" smtClean="0"/>
              <a:t>válečných </a:t>
            </a:r>
            <a:r>
              <a:rPr lang="cs-CZ" sz="3300" b="1" dirty="0" smtClean="0">
                <a:solidFill>
                  <a:srgbClr val="0070C0"/>
                </a:solidFill>
              </a:rPr>
              <a:t>škod</a:t>
            </a:r>
            <a:r>
              <a:rPr lang="cs-CZ" sz="3300" b="1" dirty="0" smtClean="0"/>
              <a:t> </a:t>
            </a:r>
            <a:r>
              <a:rPr lang="cs-CZ" sz="3300" dirty="0" smtClean="0"/>
              <a:t>(GER, FRA – aplikace </a:t>
            </a:r>
            <a:r>
              <a:rPr lang="cs-CZ" sz="3300" b="1" dirty="0" smtClean="0"/>
              <a:t>moderních</a:t>
            </a:r>
            <a:r>
              <a:rPr lang="cs-CZ" sz="3300" dirty="0" smtClean="0"/>
              <a:t> </a:t>
            </a:r>
            <a:r>
              <a:rPr lang="cs-CZ" sz="3300" b="1" dirty="0" smtClean="0"/>
              <a:t>postupů</a:t>
            </a:r>
            <a:r>
              <a:rPr lang="cs-CZ" sz="3300" dirty="0" smtClean="0"/>
              <a:t>);</a:t>
            </a:r>
          </a:p>
          <a:p>
            <a:pPr lvl="1"/>
            <a:r>
              <a:rPr lang="cs-CZ" sz="3300" b="1" dirty="0" smtClean="0"/>
              <a:t>předválečná </a:t>
            </a:r>
            <a:r>
              <a:rPr lang="cs-CZ" sz="3300" b="1" dirty="0" smtClean="0">
                <a:solidFill>
                  <a:srgbClr val="0070C0"/>
                </a:solidFill>
              </a:rPr>
              <a:t>úroveň</a:t>
            </a:r>
            <a:r>
              <a:rPr lang="cs-CZ" sz="3300" b="1" dirty="0" smtClean="0"/>
              <a:t> </a:t>
            </a:r>
            <a:r>
              <a:rPr lang="cs-CZ" sz="3300" dirty="0" smtClean="0"/>
              <a:t>(ITA, SPA, POR – růst industrializací a </a:t>
            </a:r>
            <a:r>
              <a:rPr lang="cs-CZ" sz="3300" b="1" dirty="0" smtClean="0"/>
              <a:t>přesunem</a:t>
            </a:r>
            <a:r>
              <a:rPr lang="cs-CZ" sz="3300" dirty="0" smtClean="0"/>
              <a:t> z </a:t>
            </a:r>
            <a:r>
              <a:rPr lang="cs-CZ" sz="3300" b="1" dirty="0" smtClean="0"/>
              <a:t>AGRI</a:t>
            </a:r>
            <a:r>
              <a:rPr lang="cs-CZ" sz="3300" dirty="0" smtClean="0"/>
              <a:t> do INDU);</a:t>
            </a:r>
          </a:p>
          <a:p>
            <a:pPr lvl="1"/>
            <a:r>
              <a:rPr lang="cs-CZ" sz="3300" b="1" dirty="0"/>
              <a:t>i</a:t>
            </a:r>
            <a:r>
              <a:rPr lang="cs-CZ" sz="3300" b="1" dirty="0" smtClean="0"/>
              <a:t>nstituce</a:t>
            </a:r>
            <a:r>
              <a:rPr lang="cs-CZ" sz="3300" dirty="0" smtClean="0"/>
              <a:t> (</a:t>
            </a:r>
            <a:r>
              <a:rPr lang="cs-CZ" sz="3300" b="1" dirty="0" smtClean="0">
                <a:solidFill>
                  <a:srgbClr val="0070C0"/>
                </a:solidFill>
              </a:rPr>
              <a:t>korporativismus</a:t>
            </a:r>
            <a:r>
              <a:rPr lang="cs-CZ" sz="3300" dirty="0" smtClean="0">
                <a:solidFill>
                  <a:srgbClr val="0070C0"/>
                </a:solidFill>
              </a:rPr>
              <a:t> </a:t>
            </a:r>
            <a:r>
              <a:rPr lang="cs-CZ" sz="3300" dirty="0" smtClean="0"/>
              <a:t>GER, AUT, NED, SCAN) – sociální </a:t>
            </a:r>
            <a:r>
              <a:rPr lang="cs-CZ" sz="3300" b="1" dirty="0" smtClean="0"/>
              <a:t>dialog</a:t>
            </a:r>
            <a:r>
              <a:rPr lang="cs-CZ" sz="3300" dirty="0" smtClean="0"/>
              <a:t> (mzdy, spotřeba, investice);</a:t>
            </a:r>
          </a:p>
          <a:p>
            <a:pPr lvl="1"/>
            <a:r>
              <a:rPr lang="cs-CZ" sz="3300" b="1" dirty="0"/>
              <a:t>a</a:t>
            </a:r>
            <a:r>
              <a:rPr lang="cs-CZ" sz="3300" b="1" dirty="0" smtClean="0"/>
              <a:t>ngažmá </a:t>
            </a:r>
            <a:r>
              <a:rPr lang="cs-CZ" sz="3300" b="1" dirty="0" smtClean="0">
                <a:solidFill>
                  <a:srgbClr val="0070C0"/>
                </a:solidFill>
              </a:rPr>
              <a:t>státu</a:t>
            </a:r>
            <a:r>
              <a:rPr lang="cs-CZ" sz="3300" dirty="0" smtClean="0"/>
              <a:t>: zdroje do prioritních odvětví, koordinace, plánování – úspěch v období přebírání vyzkoušených postupů </a:t>
            </a:r>
            <a:r>
              <a:rPr lang="cs-CZ" sz="3300" b="1" dirty="0" smtClean="0"/>
              <a:t>lídra</a:t>
            </a:r>
            <a:r>
              <a:rPr lang="cs-CZ" sz="3300" dirty="0" smtClean="0"/>
              <a:t>;</a:t>
            </a:r>
            <a:r>
              <a:rPr lang="cs-CZ" dirty="0" smtClean="0"/>
              <a:t>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0143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File:US-MarshallPlanAid-Logo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6672"/>
            <a:ext cx="48196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106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3120\Desktop\Pl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184" y="0"/>
            <a:ext cx="48516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734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Situace ve WE a Marshallův plán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030" y="548680"/>
            <a:ext cx="9036496" cy="61206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Růst</a:t>
            </a:r>
            <a:r>
              <a:rPr lang="cs-CZ" sz="1500" dirty="0" smtClean="0">
                <a:solidFill>
                  <a:srgbClr val="0070C0"/>
                </a:solidFill>
              </a:rPr>
              <a:t> </a:t>
            </a:r>
            <a:r>
              <a:rPr lang="cs-CZ" sz="1500" dirty="0" smtClean="0"/>
              <a:t>– </a:t>
            </a:r>
            <a:r>
              <a:rPr lang="cs-CZ" sz="1500" b="1" dirty="0" smtClean="0"/>
              <a:t>zapojení</a:t>
            </a:r>
            <a:r>
              <a:rPr lang="cs-CZ" sz="1500" dirty="0" smtClean="0"/>
              <a:t> </a:t>
            </a:r>
            <a:r>
              <a:rPr lang="cs-CZ" sz="1500" b="1" dirty="0" smtClean="0"/>
              <a:t>faktorů</a:t>
            </a:r>
            <a:r>
              <a:rPr lang="cs-CZ" sz="1500" dirty="0" smtClean="0"/>
              <a:t> do produkce, </a:t>
            </a:r>
            <a:r>
              <a:rPr lang="cs-CZ" sz="1500" b="1" dirty="0" smtClean="0"/>
              <a:t>étos práce</a:t>
            </a:r>
            <a:r>
              <a:rPr lang="cs-CZ" sz="1500" dirty="0" smtClean="0"/>
              <a:t>; všechny skupiny identifikované (</a:t>
            </a:r>
            <a:r>
              <a:rPr lang="cs-CZ" sz="1500" b="1" dirty="0" smtClean="0"/>
              <a:t>odbory</a:t>
            </a:r>
            <a:r>
              <a:rPr lang="cs-CZ" sz="1500" dirty="0" smtClean="0"/>
              <a:t>, levice, komunisti – </a:t>
            </a:r>
            <a:r>
              <a:rPr lang="cs-CZ" sz="1500" b="1" dirty="0" smtClean="0"/>
              <a:t>stávky</a:t>
            </a:r>
            <a:r>
              <a:rPr lang="cs-CZ" sz="1500" dirty="0" smtClean="0"/>
              <a:t> ustaly); </a:t>
            </a:r>
            <a:r>
              <a:rPr lang="cs-CZ" sz="1500" b="1" dirty="0" smtClean="0"/>
              <a:t>INDU</a:t>
            </a:r>
            <a:r>
              <a:rPr lang="cs-CZ" sz="1500" dirty="0" smtClean="0"/>
              <a:t> na úrovni 1938 již v 1947 (</a:t>
            </a:r>
            <a:r>
              <a:rPr lang="cs-CZ" sz="1500" b="1" dirty="0" smtClean="0"/>
              <a:t>AGRI</a:t>
            </a:r>
            <a:r>
              <a:rPr lang="cs-CZ" sz="1500" dirty="0" smtClean="0"/>
              <a:t> 80%);</a:t>
            </a:r>
          </a:p>
          <a:p>
            <a:pPr>
              <a:spcBef>
                <a:spcPts val="0"/>
              </a:spcBef>
            </a:pPr>
            <a:r>
              <a:rPr lang="cs-CZ" sz="1500" dirty="0"/>
              <a:t>Z</a:t>
            </a:r>
            <a:r>
              <a:rPr lang="cs-CZ" sz="1500" dirty="0" smtClean="0"/>
              <a:t>aměření na </a:t>
            </a:r>
            <a:r>
              <a:rPr lang="cs-CZ" sz="1500" b="1" dirty="0" smtClean="0">
                <a:solidFill>
                  <a:srgbClr val="0070C0"/>
                </a:solidFill>
              </a:rPr>
              <a:t>těžký průmysl </a:t>
            </a:r>
            <a:r>
              <a:rPr lang="cs-CZ" sz="1500" dirty="0" smtClean="0"/>
              <a:t>(</a:t>
            </a:r>
            <a:r>
              <a:rPr lang="cs-CZ" sz="1500" dirty="0" err="1" smtClean="0"/>
              <a:t>Monetův</a:t>
            </a:r>
            <a:r>
              <a:rPr lang="cs-CZ" sz="1500" dirty="0" smtClean="0"/>
              <a:t> plán 1946 FRA); problém: získání </a:t>
            </a:r>
            <a:r>
              <a:rPr lang="cs-CZ" sz="1500" b="1" dirty="0" smtClean="0">
                <a:solidFill>
                  <a:srgbClr val="0070C0"/>
                </a:solidFill>
              </a:rPr>
              <a:t>strojního vybavení </a:t>
            </a:r>
            <a:r>
              <a:rPr lang="cs-CZ" sz="1500" dirty="0" smtClean="0"/>
              <a:t>(z </a:t>
            </a:r>
            <a:r>
              <a:rPr lang="cs-CZ" sz="1500" b="1" dirty="0" smtClean="0"/>
              <a:t>US</a:t>
            </a:r>
            <a:r>
              <a:rPr lang="cs-CZ" sz="1500" dirty="0" smtClean="0"/>
              <a:t>, nedostatek </a:t>
            </a:r>
            <a:r>
              <a:rPr lang="cs-CZ" sz="1500" b="1" dirty="0" smtClean="0"/>
              <a:t>USD</a:t>
            </a:r>
            <a:r>
              <a:rPr lang="cs-CZ" sz="1500" dirty="0" smtClean="0"/>
              <a:t>);</a:t>
            </a:r>
          </a:p>
          <a:p>
            <a:pPr>
              <a:spcBef>
                <a:spcPts val="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Deficit BÚ</a:t>
            </a:r>
            <a:r>
              <a:rPr lang="cs-CZ" sz="1500" dirty="0" smtClean="0">
                <a:solidFill>
                  <a:srgbClr val="0070C0"/>
                </a:solidFill>
              </a:rPr>
              <a:t> </a:t>
            </a:r>
            <a:r>
              <a:rPr lang="cs-CZ" sz="1500" dirty="0" smtClean="0"/>
              <a:t>5% HDP (minimální vývoz, žádné rezervy, potřeba dovozu jídla); </a:t>
            </a:r>
            <a:r>
              <a:rPr lang="cs-CZ" sz="1500" b="1" dirty="0" smtClean="0"/>
              <a:t>US – lekce </a:t>
            </a:r>
            <a:r>
              <a:rPr lang="cs-CZ" sz="1500" dirty="0" smtClean="0"/>
              <a:t>s </a:t>
            </a:r>
            <a:r>
              <a:rPr lang="cs-CZ" sz="1500" b="1" dirty="0" smtClean="0">
                <a:solidFill>
                  <a:srgbClr val="0070C0"/>
                </a:solidFill>
              </a:rPr>
              <a:t>konvertibilitou</a:t>
            </a:r>
            <a:r>
              <a:rPr lang="cs-CZ" sz="1500" dirty="0" smtClean="0">
                <a:solidFill>
                  <a:srgbClr val="0070C0"/>
                </a:solidFill>
              </a:rPr>
              <a:t> GB </a:t>
            </a:r>
            <a:r>
              <a:rPr lang="cs-CZ" sz="1500" dirty="0" smtClean="0"/>
              <a:t>libry 1947 (6 týdnů);</a:t>
            </a:r>
          </a:p>
          <a:p>
            <a:pPr>
              <a:spcBef>
                <a:spcPts val="0"/>
              </a:spcBef>
            </a:pPr>
            <a:r>
              <a:rPr lang="cs-CZ" sz="1500" b="1" u="sng" dirty="0" smtClean="0">
                <a:solidFill>
                  <a:srgbClr val="0070C0"/>
                </a:solidFill>
              </a:rPr>
              <a:t>Kontroly</a:t>
            </a:r>
            <a:r>
              <a:rPr lang="cs-CZ" sz="1500" dirty="0" smtClean="0"/>
              <a:t>: </a:t>
            </a:r>
            <a:r>
              <a:rPr lang="cs-CZ" sz="1500" b="1" dirty="0" smtClean="0"/>
              <a:t>cen</a:t>
            </a:r>
            <a:r>
              <a:rPr lang="cs-CZ" sz="1500" dirty="0" smtClean="0"/>
              <a:t> a </a:t>
            </a:r>
            <a:r>
              <a:rPr lang="cs-CZ" sz="1500" b="1" dirty="0" smtClean="0"/>
              <a:t>mezd</a:t>
            </a:r>
            <a:r>
              <a:rPr lang="cs-CZ" sz="1500" dirty="0" smtClean="0"/>
              <a:t> (nasměrování faktorů do klíčových výrob, zabránění nepokojům); </a:t>
            </a:r>
            <a:r>
              <a:rPr lang="cs-CZ" sz="1500" b="1" dirty="0" smtClean="0"/>
              <a:t>nedostatek zboží</a:t>
            </a:r>
            <a:r>
              <a:rPr lang="cs-CZ" sz="1500" dirty="0" smtClean="0"/>
              <a:t>, hromadění, platby v naturáliích, </a:t>
            </a:r>
            <a:r>
              <a:rPr lang="cs-CZ" sz="1500" b="1" dirty="0" smtClean="0"/>
              <a:t>černý trh</a:t>
            </a:r>
            <a:r>
              <a:rPr lang="cs-CZ" sz="1500" dirty="0" smtClean="0"/>
              <a:t>, </a:t>
            </a:r>
            <a:r>
              <a:rPr lang="cs-CZ" sz="1500" b="1" dirty="0" smtClean="0"/>
              <a:t>absentérství</a:t>
            </a:r>
            <a:r>
              <a:rPr lang="cs-CZ" sz="1500" dirty="0" smtClean="0"/>
              <a:t>; „</a:t>
            </a:r>
            <a:r>
              <a:rPr lang="cs-CZ" sz="1500" b="1" dirty="0" smtClean="0"/>
              <a:t>dilema dělníka</a:t>
            </a:r>
            <a:r>
              <a:rPr lang="cs-CZ" sz="1500" dirty="0" smtClean="0"/>
              <a:t>“; </a:t>
            </a:r>
            <a:r>
              <a:rPr lang="cs-CZ" sz="1500" b="1" dirty="0" smtClean="0"/>
              <a:t>antikapitalistické</a:t>
            </a:r>
            <a:r>
              <a:rPr lang="cs-CZ" sz="1500" dirty="0" smtClean="0"/>
              <a:t> </a:t>
            </a:r>
            <a:r>
              <a:rPr lang="cs-CZ" sz="1500" b="1" dirty="0" smtClean="0"/>
              <a:t>myšlení</a:t>
            </a:r>
            <a:r>
              <a:rPr lang="cs-CZ" sz="1500" dirty="0" smtClean="0"/>
              <a:t>; </a:t>
            </a:r>
            <a:endParaRPr lang="cs-CZ" sz="1500" b="1" dirty="0" smtClean="0"/>
          </a:p>
          <a:p>
            <a:pPr marL="0" indent="0">
              <a:spcBef>
                <a:spcPts val="0"/>
              </a:spcBef>
              <a:buNone/>
            </a:pPr>
            <a:endParaRPr lang="cs-CZ" sz="800" b="1" u="sng" dirty="0" smtClean="0"/>
          </a:p>
          <a:p>
            <a:pPr>
              <a:spcBef>
                <a:spcPts val="0"/>
              </a:spcBef>
            </a:pPr>
            <a:r>
              <a:rPr lang="cs-CZ" sz="1800" b="1" u="sng" dirty="0" smtClean="0">
                <a:solidFill>
                  <a:srgbClr val="0070C0"/>
                </a:solidFill>
              </a:rPr>
              <a:t>Marshallův plán</a:t>
            </a:r>
            <a:r>
              <a:rPr lang="cs-CZ" sz="16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Cíl</a:t>
            </a:r>
            <a:r>
              <a:rPr lang="cs-CZ" sz="1400" dirty="0" smtClean="0"/>
              <a:t>: </a:t>
            </a:r>
            <a:r>
              <a:rPr lang="cs-CZ" sz="1400" b="1" dirty="0" smtClean="0"/>
              <a:t>koordinace</a:t>
            </a:r>
            <a:r>
              <a:rPr lang="cs-CZ" sz="1400" dirty="0" smtClean="0"/>
              <a:t> </a:t>
            </a:r>
            <a:r>
              <a:rPr lang="cs-CZ" sz="1400" b="1" dirty="0" smtClean="0"/>
              <a:t>reforem</a:t>
            </a:r>
            <a:r>
              <a:rPr lang="cs-CZ" sz="1400" dirty="0" smtClean="0"/>
              <a:t>, </a:t>
            </a:r>
            <a:r>
              <a:rPr lang="cs-CZ" sz="1400" b="1" dirty="0" smtClean="0"/>
              <a:t>odstranění kontrol</a:t>
            </a:r>
            <a:r>
              <a:rPr lang="cs-CZ" sz="1400" dirty="0" smtClean="0"/>
              <a:t>, </a:t>
            </a:r>
            <a:r>
              <a:rPr lang="cs-CZ" sz="1400" b="1" dirty="0" smtClean="0"/>
              <a:t>inflace</a:t>
            </a:r>
            <a:r>
              <a:rPr lang="cs-CZ" sz="1400" dirty="0" smtClean="0"/>
              <a:t>, vyrovnání veřejných</a:t>
            </a:r>
            <a:r>
              <a:rPr lang="cs-CZ" sz="1400" b="1" dirty="0" smtClean="0"/>
              <a:t> rozpočtů </a:t>
            </a:r>
            <a:r>
              <a:rPr lang="cs-CZ" sz="1400" dirty="0" smtClean="0"/>
              <a:t>-&gt; </a:t>
            </a:r>
            <a:r>
              <a:rPr lang="cs-CZ" sz="1400" b="1" dirty="0" smtClean="0"/>
              <a:t>podmínky</a:t>
            </a:r>
            <a:r>
              <a:rPr lang="cs-CZ" sz="1400" dirty="0" smtClean="0"/>
              <a:t> přijetí pomoci;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Transfer</a:t>
            </a:r>
            <a:r>
              <a:rPr lang="cs-CZ" sz="1400" dirty="0" smtClean="0"/>
              <a:t> 13mld. USD na období 1948-1952; </a:t>
            </a:r>
            <a:r>
              <a:rPr lang="cs-CZ" sz="1400" b="1" dirty="0" smtClean="0"/>
              <a:t>deficit</a:t>
            </a:r>
            <a:r>
              <a:rPr lang="cs-CZ" sz="1400" dirty="0" smtClean="0"/>
              <a:t> na </a:t>
            </a:r>
            <a:r>
              <a:rPr lang="cs-CZ" sz="1400" b="1" dirty="0" smtClean="0">
                <a:solidFill>
                  <a:srgbClr val="0070C0"/>
                </a:solidFill>
              </a:rPr>
              <a:t>BÚ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11,5mld. – vyřešeno dilema potřeby exportů na nákup </a:t>
            </a:r>
            <a:r>
              <a:rPr lang="cs-CZ" sz="1400" dirty="0" err="1" smtClean="0"/>
              <a:t>fyz</a:t>
            </a:r>
            <a:r>
              <a:rPr lang="cs-CZ" sz="1400" dirty="0" smtClean="0"/>
              <a:t>. kapitálu, který byl nutný k nastartování exportů; MP </a:t>
            </a:r>
            <a:r>
              <a:rPr lang="cs-CZ" sz="1400" b="1" dirty="0" smtClean="0"/>
              <a:t>nastartoval </a:t>
            </a:r>
            <a:r>
              <a:rPr lang="cs-CZ" sz="1400" b="1" dirty="0" smtClean="0">
                <a:solidFill>
                  <a:srgbClr val="0070C0"/>
                </a:solidFill>
              </a:rPr>
              <a:t>ELG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Pomoc US -&gt; posun ke </a:t>
            </a:r>
            <a:r>
              <a:rPr lang="cs-CZ" sz="1400" b="1" dirty="0" smtClean="0">
                <a:solidFill>
                  <a:srgbClr val="0070C0"/>
                </a:solidFill>
              </a:rPr>
              <a:t>středovým stranám</a:t>
            </a:r>
            <a:r>
              <a:rPr lang="cs-CZ" sz="1400" dirty="0" smtClean="0"/>
              <a:t>; konflikt </a:t>
            </a:r>
            <a:r>
              <a:rPr lang="cs-CZ" sz="1400" b="1" dirty="0" smtClean="0"/>
              <a:t>US-SSSR</a:t>
            </a:r>
            <a:r>
              <a:rPr lang="cs-CZ" sz="1400" dirty="0" smtClean="0"/>
              <a:t> - </a:t>
            </a:r>
            <a:r>
              <a:rPr lang="cs-CZ" sz="1400" b="1" dirty="0" smtClean="0"/>
              <a:t>demokracie</a:t>
            </a:r>
            <a:r>
              <a:rPr lang="cs-CZ" sz="1400" dirty="0" smtClean="0"/>
              <a:t> a </a:t>
            </a:r>
            <a:r>
              <a:rPr lang="cs-CZ" sz="1400" b="1" dirty="0" smtClean="0"/>
              <a:t>tržní</a:t>
            </a:r>
            <a:r>
              <a:rPr lang="cs-CZ" sz="1400" dirty="0" smtClean="0"/>
              <a:t> </a:t>
            </a:r>
            <a:r>
              <a:rPr lang="cs-CZ" sz="1400" b="1" dirty="0" smtClean="0"/>
              <a:t>ekonomika</a:t>
            </a:r>
            <a:r>
              <a:rPr lang="cs-CZ" sz="1400" dirty="0"/>
              <a:t>;</a:t>
            </a:r>
            <a:endParaRPr lang="cs-CZ" sz="1400" dirty="0" smtClean="0"/>
          </a:p>
          <a:p>
            <a:pPr lvl="1">
              <a:spcBef>
                <a:spcPts val="0"/>
              </a:spcBef>
            </a:pPr>
            <a:r>
              <a:rPr lang="cs-CZ" sz="1400" dirty="0" smtClean="0"/>
              <a:t>Reakce na </a:t>
            </a:r>
            <a:r>
              <a:rPr lang="cs-CZ" sz="1400" b="1" dirty="0" smtClean="0">
                <a:solidFill>
                  <a:srgbClr val="0070C0"/>
                </a:solidFill>
              </a:rPr>
              <a:t>odstranění kontrol </a:t>
            </a:r>
            <a:r>
              <a:rPr lang="cs-CZ" sz="1400" dirty="0" smtClean="0"/>
              <a:t>blesková: </a:t>
            </a:r>
            <a:r>
              <a:rPr lang="cs-CZ" sz="1400" b="1" dirty="0" smtClean="0"/>
              <a:t>zboží</a:t>
            </a:r>
            <a:r>
              <a:rPr lang="cs-CZ" sz="1400" dirty="0" smtClean="0"/>
              <a:t> v obchodech, </a:t>
            </a:r>
            <a:r>
              <a:rPr lang="cs-CZ" sz="1400" b="1" dirty="0" smtClean="0"/>
              <a:t>lidé v práci</a:t>
            </a:r>
            <a:r>
              <a:rPr lang="cs-CZ" sz="1400" dirty="0" smtClean="0"/>
              <a:t>, </a:t>
            </a:r>
            <a:r>
              <a:rPr lang="cs-CZ" sz="1400" b="1" dirty="0" smtClean="0"/>
              <a:t>suroviny</a:t>
            </a:r>
            <a:r>
              <a:rPr lang="cs-CZ" sz="1400" dirty="0" smtClean="0"/>
              <a:t> do průmyslu;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Zvláštní cíl MP – </a:t>
            </a:r>
            <a:r>
              <a:rPr lang="cs-CZ" sz="1400" b="1" dirty="0" smtClean="0"/>
              <a:t>evropská </a:t>
            </a:r>
            <a:r>
              <a:rPr lang="cs-CZ" sz="1400" b="1" dirty="0" smtClean="0">
                <a:solidFill>
                  <a:srgbClr val="0070C0"/>
                </a:solidFill>
              </a:rPr>
              <a:t>integrace</a:t>
            </a:r>
            <a:r>
              <a:rPr lang="cs-CZ" sz="1400" dirty="0" smtClean="0"/>
              <a:t>… 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1948 OEEC (v 1961 na OECD); vytvořeno </a:t>
            </a:r>
            <a:r>
              <a:rPr lang="cs-CZ" sz="1400" b="1" dirty="0" smtClean="0">
                <a:solidFill>
                  <a:srgbClr val="0070C0"/>
                </a:solidFill>
              </a:rPr>
              <a:t>W.GER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zrušeny </a:t>
            </a:r>
            <a:r>
              <a:rPr lang="cs-CZ" sz="1400" b="1" dirty="0" smtClean="0"/>
              <a:t>limity</a:t>
            </a:r>
            <a:r>
              <a:rPr lang="cs-CZ" sz="1400" dirty="0" smtClean="0"/>
              <a:t> na </a:t>
            </a:r>
            <a:r>
              <a:rPr lang="cs-CZ" sz="1400" b="1" dirty="0" smtClean="0"/>
              <a:t>INDU</a:t>
            </a:r>
            <a:r>
              <a:rPr lang="cs-CZ" sz="1400" dirty="0" smtClean="0"/>
              <a:t>, </a:t>
            </a:r>
            <a:r>
              <a:rPr lang="cs-CZ" sz="1400" b="1" dirty="0" smtClean="0"/>
              <a:t>vyzbrojeno</a:t>
            </a:r>
            <a:r>
              <a:rPr lang="cs-CZ" sz="1400" dirty="0" smtClean="0"/>
              <a:t> a do </a:t>
            </a:r>
            <a:r>
              <a:rPr lang="cs-CZ" sz="1400" b="1" dirty="0" smtClean="0"/>
              <a:t>NATO 1955</a:t>
            </a:r>
            <a:r>
              <a:rPr lang="cs-CZ" sz="1400" dirty="0" smtClean="0"/>
              <a:t>;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cs-CZ" sz="1000" dirty="0" smtClean="0"/>
              <a:t>  </a:t>
            </a:r>
          </a:p>
          <a:p>
            <a:pPr>
              <a:spcBef>
                <a:spcPts val="0"/>
              </a:spcBef>
            </a:pPr>
            <a:r>
              <a:rPr lang="cs-CZ" sz="1600" dirty="0" smtClean="0"/>
              <a:t>Problém </a:t>
            </a:r>
            <a:r>
              <a:rPr lang="cs-CZ" sz="1600" b="1" dirty="0" smtClean="0"/>
              <a:t>vnitřního E obchodu</a:t>
            </a:r>
            <a:r>
              <a:rPr lang="cs-CZ" sz="16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cs-CZ" sz="1400" b="1" dirty="0"/>
              <a:t>n</a:t>
            </a:r>
            <a:r>
              <a:rPr lang="cs-CZ" sz="1400" b="1" dirty="0" smtClean="0"/>
              <a:t>ekonvertibilní</a:t>
            </a:r>
            <a:r>
              <a:rPr lang="cs-CZ" sz="1400" dirty="0" smtClean="0"/>
              <a:t> měny – země </a:t>
            </a:r>
            <a:r>
              <a:rPr lang="cs-CZ" sz="1400" b="1" dirty="0" smtClean="0"/>
              <a:t>potřebují</a:t>
            </a:r>
            <a:r>
              <a:rPr lang="cs-CZ" sz="1400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USD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na nákupy z US; každý </a:t>
            </a:r>
            <a:r>
              <a:rPr lang="cs-CZ" sz="1400" b="1" dirty="0" smtClean="0"/>
              <a:t>omezil</a:t>
            </a:r>
            <a:r>
              <a:rPr lang="cs-CZ" sz="1400" dirty="0" smtClean="0"/>
              <a:t> </a:t>
            </a:r>
            <a:r>
              <a:rPr lang="cs-CZ" sz="1400" b="1" dirty="0" smtClean="0"/>
              <a:t>export</a:t>
            </a:r>
            <a:r>
              <a:rPr lang="cs-CZ" sz="1400" dirty="0" smtClean="0"/>
              <a:t> na úroveň </a:t>
            </a:r>
            <a:r>
              <a:rPr lang="cs-CZ" sz="1400" b="1" dirty="0" smtClean="0"/>
              <a:t>vlastního dovozu </a:t>
            </a:r>
            <a:r>
              <a:rPr lang="cs-CZ" sz="1400" dirty="0" smtClean="0"/>
              <a:t>(aby nedostal nepoužitelnou měnu); </a:t>
            </a:r>
            <a:r>
              <a:rPr lang="cs-CZ" sz="1400" b="1" dirty="0" smtClean="0"/>
              <a:t>US</a:t>
            </a:r>
            <a:r>
              <a:rPr lang="cs-CZ" sz="1400" dirty="0" smtClean="0"/>
              <a:t> </a:t>
            </a:r>
            <a:r>
              <a:rPr lang="cs-CZ" sz="1400" b="1" dirty="0" smtClean="0"/>
              <a:t>lobují</a:t>
            </a:r>
            <a:r>
              <a:rPr lang="cs-CZ" sz="1400" dirty="0" smtClean="0"/>
              <a:t> za </a:t>
            </a:r>
            <a:r>
              <a:rPr lang="cs-CZ" sz="1400" b="1" dirty="0" smtClean="0">
                <a:solidFill>
                  <a:srgbClr val="0070C0"/>
                </a:solidFill>
              </a:rPr>
              <a:t>Evropskou platební unii</a:t>
            </a:r>
            <a:r>
              <a:rPr lang="cs-CZ" sz="1400" b="1" dirty="0" smtClean="0"/>
              <a:t> </a:t>
            </a:r>
            <a:r>
              <a:rPr lang="cs-CZ" sz="1400" dirty="0" smtClean="0"/>
              <a:t>(EPU) (peníze za export na dovoz z kterékoliv země); </a:t>
            </a:r>
          </a:p>
          <a:p>
            <a:pPr lvl="1">
              <a:spcBef>
                <a:spcPts val="0"/>
              </a:spcBef>
            </a:pPr>
            <a:r>
              <a:rPr lang="cs-CZ" sz="1400" dirty="0"/>
              <a:t>problém </a:t>
            </a:r>
            <a:r>
              <a:rPr lang="cs-CZ" sz="1400" b="1" dirty="0"/>
              <a:t>slabá </a:t>
            </a:r>
            <a:r>
              <a:rPr lang="cs-CZ" sz="1400" b="1" dirty="0" smtClean="0">
                <a:solidFill>
                  <a:srgbClr val="0070C0"/>
                </a:solidFill>
              </a:rPr>
              <a:t>konkurenceschopnost</a:t>
            </a:r>
            <a:r>
              <a:rPr lang="cs-CZ" sz="1400" b="1" dirty="0" smtClean="0"/>
              <a:t> </a:t>
            </a:r>
            <a:r>
              <a:rPr lang="cs-CZ" sz="1400" dirty="0" smtClean="0"/>
              <a:t>- </a:t>
            </a:r>
            <a:r>
              <a:rPr lang="cs-CZ" sz="1400" b="1" dirty="0" smtClean="0"/>
              <a:t>devalvace</a:t>
            </a:r>
            <a:r>
              <a:rPr lang="cs-CZ" sz="1400" dirty="0" smtClean="0"/>
              <a:t> nebyly dostatečné (politické důvody); </a:t>
            </a:r>
            <a:r>
              <a:rPr lang="cs-CZ" sz="1400" b="1" dirty="0" smtClean="0"/>
              <a:t>US</a:t>
            </a:r>
            <a:r>
              <a:rPr lang="cs-CZ" sz="1400" dirty="0" smtClean="0"/>
              <a:t> tlak na </a:t>
            </a:r>
            <a:r>
              <a:rPr lang="cs-CZ" sz="1400" b="1" dirty="0" smtClean="0"/>
              <a:t>snížení</a:t>
            </a:r>
            <a:r>
              <a:rPr lang="cs-CZ" sz="1400" dirty="0" smtClean="0"/>
              <a:t> obchodních </a:t>
            </a:r>
            <a:r>
              <a:rPr lang="cs-CZ" sz="1400" b="1" dirty="0" smtClean="0">
                <a:solidFill>
                  <a:srgbClr val="0070C0"/>
                </a:solidFill>
              </a:rPr>
              <a:t>bariér</a:t>
            </a:r>
            <a:r>
              <a:rPr lang="cs-CZ" sz="1400" b="1" dirty="0" smtClean="0"/>
              <a:t> o 50% </a:t>
            </a:r>
            <a:r>
              <a:rPr lang="cs-CZ" sz="1400" dirty="0" smtClean="0"/>
              <a:t>v EPU (peníze z </a:t>
            </a:r>
            <a:r>
              <a:rPr lang="cs-CZ" sz="1400" b="1" dirty="0" smtClean="0"/>
              <a:t>MP</a:t>
            </a:r>
            <a:r>
              <a:rPr lang="cs-CZ" sz="1400" dirty="0" smtClean="0"/>
              <a:t> na pokrytí přechodných </a:t>
            </a:r>
            <a:r>
              <a:rPr lang="cs-CZ" sz="1400" b="1" dirty="0" smtClean="0"/>
              <a:t>nerovnováh</a:t>
            </a:r>
            <a:r>
              <a:rPr lang="cs-CZ" sz="1400" dirty="0" smtClean="0"/>
              <a:t>);</a:t>
            </a:r>
          </a:p>
          <a:p>
            <a:pPr lvl="1">
              <a:spcBef>
                <a:spcPts val="0"/>
              </a:spcBef>
            </a:pPr>
            <a:r>
              <a:rPr lang="cs-CZ" sz="1400" dirty="0"/>
              <a:t>r</a:t>
            </a:r>
            <a:r>
              <a:rPr lang="cs-CZ" sz="1400" dirty="0" smtClean="0"/>
              <a:t>ozhodující moment </a:t>
            </a:r>
            <a:r>
              <a:rPr lang="cs-CZ" sz="1400" b="1" dirty="0" smtClean="0"/>
              <a:t>odstranění </a:t>
            </a:r>
            <a:r>
              <a:rPr lang="cs-CZ" sz="1400" b="1" dirty="0" smtClean="0">
                <a:solidFill>
                  <a:srgbClr val="0070C0"/>
                </a:solidFill>
              </a:rPr>
              <a:t>GER kvót</a:t>
            </a:r>
            <a:r>
              <a:rPr lang="cs-CZ" sz="1400" b="1" dirty="0" smtClean="0"/>
              <a:t> </a:t>
            </a:r>
            <a:r>
              <a:rPr lang="cs-CZ" sz="1400" dirty="0" smtClean="0"/>
              <a:t>(zhoršení BÚ, další úvěr, v roce 1951 zlepšení, vstup do GATT, předčasné splacení půjček)</a:t>
            </a:r>
          </a:p>
          <a:p>
            <a:pPr lvl="1">
              <a:spcBef>
                <a:spcPts val="0"/>
              </a:spcBef>
            </a:pPr>
            <a:r>
              <a:rPr lang="cs-CZ" sz="1400" dirty="0"/>
              <a:t>ú</a:t>
            </a:r>
            <a:r>
              <a:rPr lang="cs-CZ" sz="1400" dirty="0" smtClean="0"/>
              <a:t>plná směnitelnost až 1959, ale </a:t>
            </a:r>
            <a:r>
              <a:rPr lang="cs-CZ" sz="1400" b="1" dirty="0" smtClean="0"/>
              <a:t>US recept funguje</a:t>
            </a:r>
            <a:r>
              <a:rPr lang="cs-CZ" sz="1400" dirty="0" smtClean="0"/>
              <a:t>; důležitý prvek: </a:t>
            </a:r>
            <a:r>
              <a:rPr lang="cs-CZ" sz="1400" b="1" dirty="0" err="1" smtClean="0">
                <a:solidFill>
                  <a:srgbClr val="0070C0"/>
                </a:solidFill>
              </a:rPr>
              <a:t>expertnost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/ depolitizace (Evropská integrace);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403843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le:Bundesarchiv Bild 183-B0527-0001-753, Krefeld, Hungerwinter, Demonstr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620000" cy="53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213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9/93/Bundesarchiv_Bild_146-1988-013-34A,_Fl%C3%BCchtlingski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5990"/>
            <a:ext cx="4392488" cy="586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aimler.com/Projects/c2c/channel/images/799024_1467226_800_1200_620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618" y="315990"/>
            <a:ext cx="3910952" cy="586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829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46998"/>
              </p:ext>
            </p:extLst>
          </p:nvPr>
        </p:nvGraphicFramePr>
        <p:xfrm>
          <a:off x="1024955" y="3861048"/>
          <a:ext cx="6740015" cy="1731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6227"/>
                <a:gridCol w="1230947"/>
                <a:gridCol w="1230947"/>
                <a:gridCol w="1230947"/>
                <a:gridCol w="1230947"/>
              </a:tblGrid>
              <a:tr h="469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1820–1870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1870–1913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1913–1950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1950–1973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Západní Evropa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1,7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2,1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1,1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4,5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Periferijní Evropa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0,9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1,5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1,2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6,0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Východní Evropa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1,6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2,3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1,7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4,7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Svět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0,9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2,1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1,8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4,8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133430"/>
              </p:ext>
            </p:extLst>
          </p:nvPr>
        </p:nvGraphicFramePr>
        <p:xfrm>
          <a:off x="2009725" y="1700808"/>
          <a:ext cx="4768087" cy="1577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5246"/>
                <a:gridCol w="1230947"/>
                <a:gridCol w="1230947"/>
                <a:gridCol w="123094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1950–1955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1955–1960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1960–1964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Británie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2,9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2,5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3,1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Francie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4,4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4,8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6,0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Německo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9,1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6,4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5,1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Itálie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6,3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5,4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5,5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51720" y="938758"/>
            <a:ext cx="49721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Růst hrubého domácího produktu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(%)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127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786445"/>
              </p:ext>
            </p:extLst>
          </p:nvPr>
        </p:nvGraphicFramePr>
        <p:xfrm>
          <a:off x="2272014" y="1556792"/>
          <a:ext cx="4453192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8552"/>
                <a:gridCol w="708660"/>
                <a:gridCol w="708660"/>
                <a:gridCol w="708660"/>
                <a:gridCol w="70866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1913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1929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1950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1973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Francie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7,8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8,6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7,6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15,2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Německo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16,1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12,8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6,2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23,8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Nizozemí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17,3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17,2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12,2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40,7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Británie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17,5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13,3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11,3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14,0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Španělsko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8,1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5,0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3,0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5,0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SSSR/Rusko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>
                          <a:effectLst/>
                        </a:rPr>
                        <a:t>2,9</a:t>
                      </a:r>
                      <a:endParaRPr lang="cs-CZ" sz="2000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>
                          <a:effectLst/>
                        </a:rPr>
                        <a:t>1,6</a:t>
                      </a:r>
                      <a:endParaRPr lang="cs-CZ" sz="2000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>
                          <a:effectLst/>
                        </a:rPr>
                        <a:t>1,3</a:t>
                      </a:r>
                      <a:endParaRPr lang="cs-CZ" sz="2000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>
                          <a:effectLst/>
                        </a:rPr>
                        <a:t>3,8</a:t>
                      </a:r>
                      <a:endParaRPr lang="cs-CZ" sz="2000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Spojené státy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3,7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3,6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3,0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4,9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Svět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7,9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9,0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5,5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10,5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40768" y="865257"/>
            <a:ext cx="67156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Export průmyslového zboží jako podíl domácího produktu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(%)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702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Německo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Měnová reforma </a:t>
            </a:r>
            <a:r>
              <a:rPr lang="cs-CZ" dirty="0" smtClean="0"/>
              <a:t>a snížení </a:t>
            </a:r>
            <a:r>
              <a:rPr lang="cs-CZ" b="1" dirty="0" smtClean="0"/>
              <a:t>dluhů</a:t>
            </a:r>
            <a:r>
              <a:rPr lang="cs-CZ" dirty="0" smtClean="0"/>
              <a:t>; rychlý růst výroby po </a:t>
            </a:r>
            <a:r>
              <a:rPr lang="cs-CZ" b="1" dirty="0" smtClean="0"/>
              <a:t>zrušení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kontrol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(INDU+50% za 6 m);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Pracovní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síla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E.GER a SVE </a:t>
            </a:r>
            <a:r>
              <a:rPr lang="cs-CZ" b="1" dirty="0" smtClean="0"/>
              <a:t>vysídlenci</a:t>
            </a:r>
            <a:r>
              <a:rPr lang="cs-CZ" dirty="0" smtClean="0"/>
              <a:t> – tvrdá práce za nízké mzdy;</a:t>
            </a:r>
          </a:p>
          <a:p>
            <a:r>
              <a:rPr lang="cs-CZ" b="1" dirty="0" smtClean="0"/>
              <a:t>Kvalitní lidský kapitál</a:t>
            </a:r>
            <a:r>
              <a:rPr lang="cs-CZ" dirty="0" smtClean="0"/>
              <a:t>; </a:t>
            </a:r>
            <a:r>
              <a:rPr lang="cs-CZ" b="1" dirty="0" smtClean="0"/>
              <a:t>tradice</a:t>
            </a:r>
            <a:r>
              <a:rPr lang="cs-CZ" dirty="0" smtClean="0"/>
              <a:t> výroby </a:t>
            </a:r>
            <a:r>
              <a:rPr lang="cs-CZ" b="1" dirty="0" smtClean="0">
                <a:solidFill>
                  <a:srgbClr val="0070C0"/>
                </a:solidFill>
              </a:rPr>
              <a:t>kapitálového zboží </a:t>
            </a:r>
            <a:r>
              <a:rPr lang="cs-CZ" dirty="0" smtClean="0"/>
              <a:t>(obrovská poptávka v E); dostatek </a:t>
            </a:r>
            <a:r>
              <a:rPr lang="cs-CZ" b="1" dirty="0" smtClean="0"/>
              <a:t>uhlí</a:t>
            </a:r>
            <a:r>
              <a:rPr lang="cs-CZ" dirty="0" smtClean="0"/>
              <a:t>, </a:t>
            </a:r>
            <a:r>
              <a:rPr lang="cs-CZ" b="1" dirty="0" smtClean="0"/>
              <a:t>ocel</a:t>
            </a:r>
            <a:r>
              <a:rPr lang="cs-CZ" dirty="0" smtClean="0"/>
              <a:t> – není třeba „velký třesk“;</a:t>
            </a:r>
          </a:p>
          <a:p>
            <a:r>
              <a:rPr lang="cs-CZ" dirty="0" smtClean="0"/>
              <a:t>Když na konci 50let </a:t>
            </a:r>
            <a:r>
              <a:rPr lang="cs-CZ" b="1" dirty="0" smtClean="0">
                <a:solidFill>
                  <a:srgbClr val="0070C0"/>
                </a:solidFill>
              </a:rPr>
              <a:t>diverzifikace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na </a:t>
            </a:r>
            <a:r>
              <a:rPr lang="cs-CZ" b="1" dirty="0" smtClean="0"/>
              <a:t>spotřební</a:t>
            </a:r>
            <a:r>
              <a:rPr lang="cs-CZ" dirty="0" smtClean="0"/>
              <a:t> zboží – roste po něm </a:t>
            </a:r>
            <a:r>
              <a:rPr lang="cs-CZ" b="1" dirty="0" smtClean="0"/>
              <a:t>poptávka</a:t>
            </a:r>
            <a:r>
              <a:rPr lang="cs-CZ" dirty="0" smtClean="0"/>
              <a:t> v rekonstruované E; </a:t>
            </a:r>
          </a:p>
          <a:p>
            <a:r>
              <a:rPr lang="cs-CZ" b="1" dirty="0"/>
              <a:t>L</a:t>
            </a:r>
            <a:r>
              <a:rPr lang="cs-CZ" b="1" dirty="0" smtClean="0"/>
              <a:t>evné</a:t>
            </a:r>
            <a:r>
              <a:rPr lang="cs-CZ" dirty="0" smtClean="0"/>
              <a:t> a </a:t>
            </a:r>
            <a:r>
              <a:rPr lang="cs-CZ" b="1" dirty="0" smtClean="0"/>
              <a:t>kvalitní</a:t>
            </a:r>
            <a:r>
              <a:rPr lang="cs-CZ" dirty="0" smtClean="0"/>
              <a:t> produkty rychle </a:t>
            </a:r>
            <a:r>
              <a:rPr lang="cs-CZ" b="1" dirty="0" smtClean="0">
                <a:solidFill>
                  <a:srgbClr val="0070C0"/>
                </a:solidFill>
              </a:rPr>
              <a:t>konkurenceschopné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export (růst o 12,4% ročně);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Korporativismus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b="1" dirty="0" smtClean="0"/>
              <a:t>dialog</a:t>
            </a:r>
            <a:r>
              <a:rPr lang="cs-CZ" dirty="0" smtClean="0"/>
              <a:t>; </a:t>
            </a:r>
          </a:p>
          <a:p>
            <a:pPr lvl="1"/>
            <a:r>
              <a:rPr lang="cs-CZ" b="1" dirty="0" smtClean="0"/>
              <a:t>mzdy</a:t>
            </a:r>
            <a:r>
              <a:rPr lang="cs-CZ" dirty="0" smtClean="0"/>
              <a:t> rostou pomaleji než </a:t>
            </a:r>
            <a:r>
              <a:rPr lang="cs-CZ" b="1" dirty="0" smtClean="0"/>
              <a:t>produktivita</a:t>
            </a:r>
            <a:r>
              <a:rPr lang="cs-CZ" dirty="0" smtClean="0"/>
              <a:t> (v 50l není růst, v GB o 50%);</a:t>
            </a:r>
          </a:p>
          <a:p>
            <a:pPr lvl="1"/>
            <a:r>
              <a:rPr lang="cs-CZ" dirty="0" smtClean="0"/>
              <a:t>vysoká </a:t>
            </a:r>
            <a:r>
              <a:rPr lang="cs-CZ" b="1" dirty="0" smtClean="0"/>
              <a:t>konkurence</a:t>
            </a:r>
            <a:r>
              <a:rPr lang="cs-CZ" dirty="0" smtClean="0"/>
              <a:t> MSP a nízké </a:t>
            </a:r>
            <a:r>
              <a:rPr lang="cs-CZ" b="1" dirty="0" smtClean="0"/>
              <a:t>marže</a:t>
            </a:r>
            <a:r>
              <a:rPr lang="cs-CZ" dirty="0" smtClean="0"/>
              <a:t> (v GB 2x) vysoké tempo </a:t>
            </a:r>
            <a:r>
              <a:rPr lang="cs-CZ" b="1" dirty="0" smtClean="0">
                <a:solidFill>
                  <a:srgbClr val="0070C0"/>
                </a:solidFill>
              </a:rPr>
              <a:t>investic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(25% HDP);</a:t>
            </a:r>
          </a:p>
          <a:p>
            <a:r>
              <a:rPr lang="cs-CZ" b="1" dirty="0" smtClean="0"/>
              <a:t>Sociálně-tržní model </a:t>
            </a:r>
            <a:r>
              <a:rPr lang="cs-CZ" dirty="0" smtClean="0"/>
              <a:t>(řád vs. proces, spotřebitel, hospodářská soutěž, sociální systém);</a:t>
            </a:r>
          </a:p>
          <a:p>
            <a:r>
              <a:rPr lang="cs-CZ" dirty="0" smtClean="0"/>
              <a:t>Podobný výkon </a:t>
            </a:r>
            <a:r>
              <a:rPr lang="cs-CZ" b="1" u="sng" dirty="0" smtClean="0">
                <a:solidFill>
                  <a:srgbClr val="0070C0"/>
                </a:solidFill>
              </a:rPr>
              <a:t>Rakousko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a </a:t>
            </a:r>
            <a:r>
              <a:rPr lang="cs-CZ" b="1" u="sng" dirty="0" smtClean="0">
                <a:solidFill>
                  <a:srgbClr val="0070C0"/>
                </a:solidFill>
              </a:rPr>
              <a:t>Nizozemí</a:t>
            </a:r>
            <a:r>
              <a:rPr lang="cs-CZ" dirty="0" smtClean="0"/>
              <a:t>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978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Světová válka </a:t>
            </a:r>
            <a:r>
              <a:rPr lang="cs-CZ" sz="3600" dirty="0" smtClean="0"/>
              <a:t>(světová ekonomika)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832648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/>
              <a:t>GER</a:t>
            </a:r>
            <a:r>
              <a:rPr lang="cs-CZ" dirty="0" smtClean="0"/>
              <a:t> námořnictvo zničeno mimo E, v E </a:t>
            </a:r>
            <a:r>
              <a:rPr lang="cs-CZ" b="1" dirty="0" smtClean="0"/>
              <a:t>k</a:t>
            </a:r>
            <a:r>
              <a:rPr lang="cs-CZ" dirty="0" smtClean="0"/>
              <a:t> </a:t>
            </a:r>
            <a:r>
              <a:rPr lang="cs-CZ" b="1" dirty="0" smtClean="0"/>
              <a:t>ničemu</a:t>
            </a:r>
            <a:r>
              <a:rPr lang="cs-CZ" dirty="0" smtClean="0"/>
              <a:t> (Jutsko, vzpoura v Kielu); </a:t>
            </a:r>
            <a:r>
              <a:rPr lang="cs-CZ" b="1" dirty="0" smtClean="0"/>
              <a:t>GB</a:t>
            </a:r>
            <a:r>
              <a:rPr lang="cs-CZ" dirty="0" smtClean="0"/>
              <a:t> </a:t>
            </a:r>
            <a:r>
              <a:rPr lang="cs-CZ" b="1" dirty="0" smtClean="0"/>
              <a:t>efektivní </a:t>
            </a:r>
            <a:r>
              <a:rPr lang="cs-CZ" b="1" dirty="0" smtClean="0">
                <a:solidFill>
                  <a:srgbClr val="0070C0"/>
                </a:solidFill>
              </a:rPr>
              <a:t>blokáda</a:t>
            </a:r>
            <a:r>
              <a:rPr lang="cs-CZ" b="1" dirty="0" smtClean="0"/>
              <a:t> </a:t>
            </a:r>
            <a:r>
              <a:rPr lang="cs-CZ" dirty="0" smtClean="0"/>
              <a:t>(znemožnění </a:t>
            </a:r>
            <a:r>
              <a:rPr lang="cs-CZ" b="1" dirty="0" smtClean="0"/>
              <a:t>zásobování</a:t>
            </a:r>
            <a:r>
              <a:rPr lang="cs-CZ" dirty="0" smtClean="0"/>
              <a:t> potravinami a surovinami);</a:t>
            </a:r>
          </a:p>
          <a:p>
            <a:r>
              <a:rPr lang="cs-CZ" b="1" dirty="0" smtClean="0"/>
              <a:t>Národní státy </a:t>
            </a:r>
            <a:r>
              <a:rPr lang="cs-CZ" dirty="0" smtClean="0"/>
              <a:t>ve 20.st – </a:t>
            </a:r>
            <a:r>
              <a:rPr lang="cs-CZ" b="1" dirty="0" smtClean="0">
                <a:solidFill>
                  <a:srgbClr val="0070C0"/>
                </a:solidFill>
              </a:rPr>
              <a:t>půjčky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na platby do zahraničí, </a:t>
            </a:r>
            <a:r>
              <a:rPr lang="cs-CZ" b="1" dirty="0" smtClean="0"/>
              <a:t>doma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mobilizace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všech </a:t>
            </a:r>
            <a:r>
              <a:rPr lang="cs-CZ" b="1" dirty="0" smtClean="0"/>
              <a:t>zdrojů</a:t>
            </a:r>
            <a:r>
              <a:rPr lang="cs-CZ" dirty="0" smtClean="0"/>
              <a:t> (síla vlády + </a:t>
            </a:r>
            <a:r>
              <a:rPr lang="cs-CZ" b="1" dirty="0" smtClean="0"/>
              <a:t>nacionalizmus</a:t>
            </a:r>
            <a:r>
              <a:rPr lang="cs-CZ" dirty="0" smtClean="0"/>
              <a:t> a </a:t>
            </a:r>
            <a:r>
              <a:rPr lang="cs-CZ" b="1" dirty="0" smtClean="0"/>
              <a:t>patriotismus</a:t>
            </a:r>
            <a:r>
              <a:rPr lang="cs-CZ" dirty="0" smtClean="0"/>
              <a:t>);</a:t>
            </a:r>
          </a:p>
          <a:p>
            <a:endParaRPr lang="cs-CZ" sz="1500" b="1" dirty="0" smtClean="0"/>
          </a:p>
          <a:p>
            <a:r>
              <a:rPr lang="cs-CZ" b="1" dirty="0" smtClean="0"/>
              <a:t>GB blokáda </a:t>
            </a:r>
            <a:r>
              <a:rPr lang="cs-CZ" dirty="0" smtClean="0"/>
              <a:t>– </a:t>
            </a:r>
            <a:r>
              <a:rPr lang="cs-CZ" b="1" dirty="0" smtClean="0"/>
              <a:t>hladomory v GER</a:t>
            </a:r>
            <a:r>
              <a:rPr lang="cs-CZ" dirty="0" smtClean="0"/>
              <a:t>; pokus o vyhladovění GB </a:t>
            </a:r>
            <a:r>
              <a:rPr lang="cs-CZ" b="1" dirty="0" smtClean="0">
                <a:solidFill>
                  <a:srgbClr val="0070C0"/>
                </a:solidFill>
              </a:rPr>
              <a:t>ponorkovou válkou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nutné útoky na </a:t>
            </a:r>
            <a:r>
              <a:rPr lang="cs-CZ" b="1" dirty="0" smtClean="0"/>
              <a:t>neutrální lodě </a:t>
            </a:r>
            <a:r>
              <a:rPr lang="cs-CZ" dirty="0" smtClean="0"/>
              <a:t>– </a:t>
            </a:r>
            <a:r>
              <a:rPr lang="cs-CZ" b="1" dirty="0" smtClean="0"/>
              <a:t>US</a:t>
            </a:r>
            <a:r>
              <a:rPr lang="cs-CZ" dirty="0" smtClean="0"/>
              <a:t>; </a:t>
            </a:r>
          </a:p>
          <a:p>
            <a:pPr lvl="1"/>
            <a:r>
              <a:rPr lang="cs-CZ" dirty="0" smtClean="0"/>
              <a:t>1917 </a:t>
            </a:r>
            <a:r>
              <a:rPr lang="cs-CZ" b="1" dirty="0" smtClean="0">
                <a:solidFill>
                  <a:srgbClr val="0070C0"/>
                </a:solidFill>
              </a:rPr>
              <a:t>neomezená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ponorková válka (1250 GB a celkem 2600 lodí v 1917; během války </a:t>
            </a:r>
            <a:r>
              <a:rPr lang="cs-CZ" b="1" dirty="0" smtClean="0"/>
              <a:t>5000 lodí</a:t>
            </a:r>
            <a:r>
              <a:rPr lang="cs-CZ" dirty="0" smtClean="0"/>
              <a:t>); </a:t>
            </a:r>
          </a:p>
          <a:p>
            <a:pPr lvl="1"/>
            <a:r>
              <a:rPr lang="cs-CZ" dirty="0" smtClean="0"/>
              <a:t>GB zavedla příděly až  </a:t>
            </a:r>
            <a:r>
              <a:rPr lang="cs-CZ" b="1" dirty="0" smtClean="0"/>
              <a:t>na konci války </a:t>
            </a:r>
            <a:r>
              <a:rPr lang="cs-CZ" dirty="0" smtClean="0"/>
              <a:t>(a jen na maso); chráněné </a:t>
            </a:r>
            <a:r>
              <a:rPr lang="cs-CZ" b="1" dirty="0" smtClean="0"/>
              <a:t>konvoje</a:t>
            </a:r>
            <a:r>
              <a:rPr lang="cs-CZ" dirty="0" smtClean="0"/>
              <a:t>;</a:t>
            </a:r>
          </a:p>
          <a:p>
            <a:endParaRPr lang="cs-CZ" sz="1500" b="1" dirty="0" smtClean="0"/>
          </a:p>
          <a:p>
            <a:r>
              <a:rPr lang="cs-CZ" b="1" dirty="0" smtClean="0"/>
              <a:t>Podzim 1917 </a:t>
            </a:r>
            <a:r>
              <a:rPr lang="cs-CZ" dirty="0" smtClean="0"/>
              <a:t>zhroucení </a:t>
            </a:r>
            <a:r>
              <a:rPr lang="cs-CZ" b="1" dirty="0" smtClean="0">
                <a:solidFill>
                  <a:srgbClr val="0070C0"/>
                </a:solidFill>
              </a:rPr>
              <a:t>RUS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armády – </a:t>
            </a:r>
            <a:r>
              <a:rPr lang="cs-CZ" b="1" dirty="0" smtClean="0"/>
              <a:t>příměří</a:t>
            </a:r>
            <a:r>
              <a:rPr lang="cs-CZ" dirty="0"/>
              <a:t>;</a:t>
            </a:r>
            <a:r>
              <a:rPr lang="cs-CZ" dirty="0" smtClean="0"/>
              <a:t> </a:t>
            </a:r>
            <a:r>
              <a:rPr lang="cs-CZ" b="1" dirty="0" smtClean="0"/>
              <a:t>jarní ofenziva </a:t>
            </a:r>
            <a:r>
              <a:rPr lang="cs-CZ" dirty="0" smtClean="0"/>
              <a:t>GER </a:t>
            </a:r>
            <a:r>
              <a:rPr lang="cs-CZ" b="1" dirty="0" smtClean="0"/>
              <a:t>1918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b="1" dirty="0" smtClean="0"/>
              <a:t>FRA</a:t>
            </a:r>
            <a:r>
              <a:rPr lang="cs-CZ" dirty="0" smtClean="0"/>
              <a:t> a </a:t>
            </a:r>
            <a:r>
              <a:rPr lang="cs-CZ" b="1" dirty="0" smtClean="0"/>
              <a:t>GB</a:t>
            </a:r>
            <a:r>
              <a:rPr lang="cs-CZ" dirty="0" smtClean="0"/>
              <a:t> + </a:t>
            </a:r>
            <a:r>
              <a:rPr lang="cs-CZ" b="1" dirty="0" smtClean="0"/>
              <a:t>US</a:t>
            </a:r>
            <a:r>
              <a:rPr lang="cs-CZ" dirty="0" smtClean="0"/>
              <a:t> kontingent (CAN, AUS) – </a:t>
            </a:r>
            <a:r>
              <a:rPr lang="cs-CZ" b="1" dirty="0" smtClean="0"/>
              <a:t>zastavena </a:t>
            </a:r>
            <a:r>
              <a:rPr lang="cs-CZ" dirty="0" smtClean="0"/>
              <a:t>a finální protiútok;</a:t>
            </a:r>
          </a:p>
          <a:p>
            <a:endParaRPr lang="cs-CZ" sz="1500" b="1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Revoluce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 GER (útěk císaře), v listopadu </a:t>
            </a:r>
            <a:r>
              <a:rPr lang="cs-CZ" b="1" dirty="0" smtClean="0"/>
              <a:t>příměří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GER </a:t>
            </a:r>
            <a:r>
              <a:rPr lang="cs-CZ" b="1" dirty="0" smtClean="0"/>
              <a:t>řádné stažení</a:t>
            </a:r>
            <a:r>
              <a:rPr lang="cs-CZ" dirty="0" smtClean="0"/>
              <a:t> vojsk (porážka - </a:t>
            </a:r>
            <a:r>
              <a:rPr lang="cs-CZ" b="1" i="1" dirty="0" smtClean="0"/>
              <a:t>dýka v zádech</a:t>
            </a:r>
            <a:r>
              <a:rPr lang="cs-CZ" dirty="0" smtClean="0"/>
              <a:t>);</a:t>
            </a:r>
            <a:endParaRPr lang="cs-CZ" dirty="0"/>
          </a:p>
          <a:p>
            <a:endParaRPr lang="cs-CZ" sz="1500" b="1" dirty="0" smtClean="0"/>
          </a:p>
          <a:p>
            <a:r>
              <a:rPr lang="cs-CZ" b="1" dirty="0" smtClean="0"/>
              <a:t>Přímé </a:t>
            </a:r>
            <a:r>
              <a:rPr lang="cs-CZ" b="1" dirty="0" smtClean="0">
                <a:solidFill>
                  <a:srgbClr val="0070C0"/>
                </a:solidFill>
              </a:rPr>
              <a:t>škody</a:t>
            </a:r>
            <a:r>
              <a:rPr lang="cs-CZ" dirty="0" smtClean="0"/>
              <a:t>:</a:t>
            </a:r>
            <a:endParaRPr lang="cs-CZ" b="1" dirty="0"/>
          </a:p>
          <a:p>
            <a:pPr lvl="1"/>
            <a:r>
              <a:rPr lang="cs-CZ" b="1" dirty="0"/>
              <a:t>8 mil</a:t>
            </a:r>
            <a:r>
              <a:rPr lang="cs-CZ" dirty="0"/>
              <a:t>. zabitých vojáků (</a:t>
            </a:r>
            <a:r>
              <a:rPr lang="cs-CZ" b="1" dirty="0"/>
              <a:t>GER</a:t>
            </a:r>
            <a:r>
              <a:rPr lang="cs-CZ" dirty="0"/>
              <a:t> </a:t>
            </a:r>
            <a:r>
              <a:rPr lang="cs-CZ" dirty="0" smtClean="0"/>
              <a:t>1,77mil; </a:t>
            </a:r>
            <a:r>
              <a:rPr lang="cs-CZ" b="1" dirty="0" smtClean="0"/>
              <a:t>AHE</a:t>
            </a:r>
            <a:r>
              <a:rPr lang="cs-CZ" dirty="0" smtClean="0"/>
              <a:t> </a:t>
            </a:r>
            <a:r>
              <a:rPr lang="cs-CZ" dirty="0"/>
              <a:t>1,2 </a:t>
            </a:r>
            <a:r>
              <a:rPr lang="cs-CZ" dirty="0" smtClean="0"/>
              <a:t>mil; </a:t>
            </a:r>
            <a:r>
              <a:rPr lang="cs-CZ" b="1" dirty="0"/>
              <a:t>RUS</a:t>
            </a:r>
            <a:r>
              <a:rPr lang="cs-CZ" dirty="0"/>
              <a:t> 1,7 </a:t>
            </a:r>
            <a:r>
              <a:rPr lang="cs-CZ" dirty="0" smtClean="0"/>
              <a:t>mil; </a:t>
            </a:r>
            <a:r>
              <a:rPr lang="cs-CZ" b="1" dirty="0"/>
              <a:t>FRA</a:t>
            </a:r>
            <a:r>
              <a:rPr lang="cs-CZ" dirty="0"/>
              <a:t> </a:t>
            </a:r>
            <a:r>
              <a:rPr lang="cs-CZ" dirty="0" smtClean="0"/>
              <a:t>1,36mil; </a:t>
            </a:r>
            <a:r>
              <a:rPr lang="cs-CZ" b="1" dirty="0"/>
              <a:t>ITA</a:t>
            </a:r>
            <a:r>
              <a:rPr lang="cs-CZ" dirty="0"/>
              <a:t> 947 a </a:t>
            </a:r>
            <a:r>
              <a:rPr lang="cs-CZ" b="1" dirty="0"/>
              <a:t>US</a:t>
            </a:r>
            <a:r>
              <a:rPr lang="cs-CZ" dirty="0"/>
              <a:t> 126tis. ), 7 mil. mrzáků; </a:t>
            </a:r>
          </a:p>
          <a:p>
            <a:pPr lvl="1"/>
            <a:r>
              <a:rPr lang="cs-CZ" b="1" dirty="0" smtClean="0"/>
              <a:t>hladomor</a:t>
            </a:r>
            <a:r>
              <a:rPr lang="cs-CZ" dirty="0" smtClean="0"/>
              <a:t> </a:t>
            </a:r>
            <a:r>
              <a:rPr lang="cs-CZ" dirty="0"/>
              <a:t>v RUS 5-10mil. a 50mil španělská </a:t>
            </a:r>
            <a:r>
              <a:rPr lang="cs-CZ" b="1" dirty="0" smtClean="0"/>
              <a:t>chřipka</a:t>
            </a:r>
            <a:r>
              <a:rPr lang="cs-CZ" dirty="0"/>
              <a:t>;</a:t>
            </a:r>
            <a:r>
              <a:rPr lang="cs-CZ" dirty="0" smtClean="0"/>
              <a:t> </a:t>
            </a:r>
            <a:endParaRPr lang="cs-CZ" dirty="0" smtClean="0"/>
          </a:p>
          <a:p>
            <a:pPr lvl="1"/>
            <a:r>
              <a:rPr lang="cs-CZ" dirty="0"/>
              <a:t>z</a:t>
            </a:r>
            <a:r>
              <a:rPr lang="cs-CZ" dirty="0" smtClean="0"/>
              <a:t>a </a:t>
            </a:r>
            <a:r>
              <a:rPr lang="cs-CZ" b="1" dirty="0"/>
              <a:t>GB</a:t>
            </a:r>
            <a:r>
              <a:rPr lang="cs-CZ" dirty="0"/>
              <a:t> </a:t>
            </a:r>
            <a:r>
              <a:rPr lang="cs-CZ" b="1" dirty="0" smtClean="0"/>
              <a:t>impérium</a:t>
            </a:r>
            <a:r>
              <a:rPr lang="cs-CZ" dirty="0" smtClean="0"/>
              <a:t> milion </a:t>
            </a:r>
            <a:r>
              <a:rPr lang="cs-CZ" dirty="0"/>
              <a:t>Indů (62k mrtvých), 650k CAN (60k) a 400k AUS (60k); autonomie a zocelení;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304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70C0"/>
                </a:solidFill>
              </a:rPr>
              <a:t>Británie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25910"/>
            <a:ext cx="8784976" cy="6336704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/>
              <a:t>Nejvyšší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HDP/obyv</a:t>
            </a:r>
            <a:r>
              <a:rPr lang="cs-CZ" dirty="0" smtClean="0"/>
              <a:t>. v E, </a:t>
            </a:r>
            <a:r>
              <a:rPr lang="cs-CZ" b="1" dirty="0" smtClean="0"/>
              <a:t>nejkvalifikovanější</a:t>
            </a:r>
            <a:r>
              <a:rPr lang="cs-CZ" dirty="0" smtClean="0"/>
              <a:t> pracovní síla, </a:t>
            </a:r>
            <a:r>
              <a:rPr lang="cs-CZ" b="1" dirty="0" smtClean="0"/>
              <a:t>kapitálová</a:t>
            </a:r>
            <a:r>
              <a:rPr lang="cs-CZ" dirty="0" smtClean="0"/>
              <a:t> vybavenost; logický </a:t>
            </a:r>
            <a:r>
              <a:rPr lang="cs-CZ" b="1" dirty="0" smtClean="0">
                <a:solidFill>
                  <a:srgbClr val="0070C0"/>
                </a:solidFill>
              </a:rPr>
              <a:t>US partner </a:t>
            </a:r>
            <a:r>
              <a:rPr lang="cs-CZ" dirty="0" smtClean="0"/>
              <a:t>a destinace </a:t>
            </a:r>
            <a:r>
              <a:rPr lang="cs-CZ" b="1" dirty="0" smtClean="0"/>
              <a:t>FDI</a:t>
            </a:r>
            <a:r>
              <a:rPr lang="cs-CZ" dirty="0" smtClean="0"/>
              <a:t>; anglosaský </a:t>
            </a:r>
            <a:r>
              <a:rPr lang="cs-CZ" b="1" dirty="0"/>
              <a:t>v</a:t>
            </a:r>
            <a:r>
              <a:rPr lang="cs-CZ" b="1" dirty="0" smtClean="0"/>
              <a:t>ýzkumný</a:t>
            </a:r>
            <a:r>
              <a:rPr lang="cs-CZ" dirty="0" smtClean="0"/>
              <a:t> prostor;</a:t>
            </a:r>
          </a:p>
          <a:p>
            <a:r>
              <a:rPr lang="cs-CZ" dirty="0" smtClean="0"/>
              <a:t>Privilegovaná pozice v </a:t>
            </a:r>
            <a:r>
              <a:rPr lang="cs-CZ" b="1" dirty="0" err="1" smtClean="0">
                <a:solidFill>
                  <a:srgbClr val="0070C0"/>
                </a:solidFill>
              </a:rPr>
              <a:t>Commonwealth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(konzervativní, chráněný trh); pocit nezávislosti na integraci – </a:t>
            </a:r>
            <a:r>
              <a:rPr lang="cs-CZ" b="1" dirty="0" smtClean="0">
                <a:solidFill>
                  <a:srgbClr val="0070C0"/>
                </a:solidFill>
              </a:rPr>
              <a:t>EFTA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(ani rozsah, ani konkurence jako EHS);</a:t>
            </a:r>
          </a:p>
          <a:p>
            <a:r>
              <a:rPr lang="cs-CZ" dirty="0" smtClean="0"/>
              <a:t>Navazuje na katastrofální dekády – </a:t>
            </a:r>
            <a:r>
              <a:rPr lang="cs-CZ" b="1" dirty="0" smtClean="0">
                <a:solidFill>
                  <a:srgbClr val="0070C0"/>
                </a:solidFill>
              </a:rPr>
              <a:t>eroze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pozice:</a:t>
            </a:r>
          </a:p>
          <a:p>
            <a:pPr lvl="1"/>
            <a:r>
              <a:rPr lang="cs-CZ" b="1" dirty="0" smtClean="0"/>
              <a:t>Není</a:t>
            </a:r>
            <a:r>
              <a:rPr lang="cs-CZ" dirty="0" smtClean="0"/>
              <a:t> prostor pro rychlý </a:t>
            </a:r>
            <a:r>
              <a:rPr lang="cs-CZ" b="1" dirty="0" smtClean="0"/>
              <a:t>technologický</a:t>
            </a:r>
            <a:r>
              <a:rPr lang="cs-CZ" dirty="0" smtClean="0"/>
              <a:t> </a:t>
            </a:r>
            <a:r>
              <a:rPr lang="cs-CZ" b="1" dirty="0" smtClean="0"/>
              <a:t>růst</a:t>
            </a:r>
            <a:r>
              <a:rPr lang="cs-CZ" dirty="0" smtClean="0"/>
              <a:t>; přesun pracovní síly z </a:t>
            </a:r>
            <a:r>
              <a:rPr lang="cs-CZ" b="1" dirty="0" smtClean="0"/>
              <a:t>AGRI</a:t>
            </a:r>
            <a:r>
              <a:rPr lang="cs-CZ" dirty="0" smtClean="0"/>
              <a:t> do INDU;</a:t>
            </a:r>
          </a:p>
          <a:p>
            <a:pPr lvl="1"/>
            <a:r>
              <a:rPr lang="cs-CZ" dirty="0" smtClean="0"/>
              <a:t>Přesun práce z </a:t>
            </a:r>
            <a:r>
              <a:rPr lang="cs-CZ" b="1" dirty="0" smtClean="0">
                <a:solidFill>
                  <a:srgbClr val="0070C0"/>
                </a:solidFill>
              </a:rPr>
              <a:t>INDU do SERV</a:t>
            </a:r>
            <a:r>
              <a:rPr lang="cs-CZ" dirty="0" smtClean="0"/>
              <a:t>; není jasná </a:t>
            </a:r>
            <a:r>
              <a:rPr lang="cs-CZ" b="1" dirty="0" smtClean="0"/>
              <a:t>vazba</a:t>
            </a:r>
            <a:r>
              <a:rPr lang="cs-CZ" dirty="0" smtClean="0"/>
              <a:t> na </a:t>
            </a:r>
            <a:r>
              <a:rPr lang="cs-CZ" b="1" dirty="0" smtClean="0"/>
              <a:t>produktivitu</a:t>
            </a:r>
            <a:r>
              <a:rPr lang="cs-CZ" dirty="0" smtClean="0"/>
              <a:t> – </a:t>
            </a:r>
            <a:r>
              <a:rPr lang="cs-CZ" b="1" dirty="0" smtClean="0"/>
              <a:t>statusová</a:t>
            </a:r>
            <a:r>
              <a:rPr lang="cs-CZ" dirty="0" smtClean="0"/>
              <a:t> záležitost postindustriální ekonomiky; nedostatek v INDU (tlak na </a:t>
            </a:r>
            <a:r>
              <a:rPr lang="cs-CZ" b="1" dirty="0" smtClean="0"/>
              <a:t>růst mezd</a:t>
            </a:r>
            <a:r>
              <a:rPr lang="cs-CZ" dirty="0" smtClean="0"/>
              <a:t>);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oválečné období není o </a:t>
            </a:r>
            <a:r>
              <a:rPr lang="cs-CZ" b="1" dirty="0" smtClean="0"/>
              <a:t>obnově</a:t>
            </a:r>
            <a:r>
              <a:rPr lang="cs-CZ" dirty="0" smtClean="0"/>
              <a:t>, ale </a:t>
            </a:r>
            <a:r>
              <a:rPr lang="cs-CZ" b="1" dirty="0" smtClean="0">
                <a:solidFill>
                  <a:srgbClr val="0070C0"/>
                </a:solidFill>
              </a:rPr>
              <a:t>kompenzace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za úsilí; </a:t>
            </a:r>
            <a:r>
              <a:rPr lang="cs-CZ" b="1" dirty="0" smtClean="0"/>
              <a:t>vláda</a:t>
            </a:r>
            <a:r>
              <a:rPr lang="cs-CZ" dirty="0" smtClean="0"/>
              <a:t> akceptuje, </a:t>
            </a:r>
            <a:r>
              <a:rPr lang="cs-CZ" b="1" dirty="0" smtClean="0"/>
              <a:t>plná zaměstnanost </a:t>
            </a:r>
            <a:r>
              <a:rPr lang="cs-CZ" dirty="0" smtClean="0"/>
              <a:t>+ </a:t>
            </a:r>
            <a:r>
              <a:rPr lang="cs-CZ" b="1" dirty="0" smtClean="0"/>
              <a:t>stimuly</a:t>
            </a:r>
            <a:r>
              <a:rPr lang="cs-CZ" dirty="0" smtClean="0"/>
              <a:t>;</a:t>
            </a:r>
          </a:p>
          <a:p>
            <a:pPr lvl="1"/>
            <a:r>
              <a:rPr lang="cs-CZ" b="1" dirty="0"/>
              <a:t>d</a:t>
            </a:r>
            <a:r>
              <a:rPr lang="cs-CZ" b="1" dirty="0" smtClean="0"/>
              <a:t>ialog</a:t>
            </a:r>
            <a:r>
              <a:rPr lang="cs-CZ" dirty="0" smtClean="0"/>
              <a:t> v decentralizované struktuře </a:t>
            </a:r>
            <a:r>
              <a:rPr lang="cs-CZ" b="1" dirty="0" smtClean="0"/>
              <a:t>problém</a:t>
            </a:r>
            <a:r>
              <a:rPr lang="cs-CZ" dirty="0" smtClean="0"/>
              <a:t> (radikálové na úrovni firem);</a:t>
            </a:r>
          </a:p>
          <a:p>
            <a:pPr lvl="1"/>
            <a:r>
              <a:rPr lang="cs-CZ" b="1" dirty="0"/>
              <a:t>b</a:t>
            </a:r>
            <a:r>
              <a:rPr lang="cs-CZ" b="1" dirty="0" smtClean="0"/>
              <a:t>ránění</a:t>
            </a:r>
            <a:r>
              <a:rPr lang="cs-CZ" dirty="0" smtClean="0"/>
              <a:t> zavádění </a:t>
            </a:r>
            <a:r>
              <a:rPr lang="cs-CZ" b="1" dirty="0" smtClean="0">
                <a:solidFill>
                  <a:srgbClr val="0070C0"/>
                </a:solidFill>
              </a:rPr>
              <a:t>technologiím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zvyšujících produktivitu;</a:t>
            </a:r>
          </a:p>
          <a:p>
            <a:r>
              <a:rPr lang="cs-CZ" dirty="0" smtClean="0"/>
              <a:t>Inflace a </a:t>
            </a:r>
            <a:r>
              <a:rPr lang="cs-CZ" b="1" dirty="0" smtClean="0"/>
              <a:t>snižování </a:t>
            </a:r>
            <a:r>
              <a:rPr lang="cs-CZ" b="1" dirty="0" smtClean="0">
                <a:solidFill>
                  <a:srgbClr val="0070C0"/>
                </a:solidFill>
              </a:rPr>
              <a:t>konkurenceschopnosti</a:t>
            </a:r>
            <a:r>
              <a:rPr lang="cs-CZ" dirty="0" smtClean="0"/>
              <a:t>, </a:t>
            </a:r>
            <a:r>
              <a:rPr lang="cs-CZ" b="1" dirty="0" smtClean="0"/>
              <a:t>pomalý </a:t>
            </a:r>
            <a:r>
              <a:rPr lang="cs-CZ" b="1" dirty="0" smtClean="0">
                <a:solidFill>
                  <a:srgbClr val="0070C0"/>
                </a:solidFill>
              </a:rPr>
              <a:t>růst</a:t>
            </a:r>
            <a:r>
              <a:rPr lang="cs-CZ" b="1" dirty="0" smtClean="0"/>
              <a:t> </a:t>
            </a:r>
            <a:r>
              <a:rPr lang="cs-CZ" dirty="0" smtClean="0"/>
              <a:t>(2,5-2,9% 1950-1960);</a:t>
            </a:r>
          </a:p>
          <a:p>
            <a:r>
              <a:rPr lang="cs-CZ" dirty="0" smtClean="0"/>
              <a:t>Polovina investic do </a:t>
            </a:r>
            <a:r>
              <a:rPr lang="cs-CZ" b="1" dirty="0" smtClean="0"/>
              <a:t>veřejného sektoru</a:t>
            </a:r>
            <a:r>
              <a:rPr lang="cs-CZ" dirty="0" smtClean="0"/>
              <a:t>, pětina ekonomiky </a:t>
            </a:r>
            <a:r>
              <a:rPr lang="cs-CZ" b="1" dirty="0" smtClean="0">
                <a:solidFill>
                  <a:srgbClr val="0070C0"/>
                </a:solidFill>
              </a:rPr>
              <a:t>znárodněna</a:t>
            </a:r>
            <a:r>
              <a:rPr lang="cs-CZ" dirty="0" smtClean="0"/>
              <a:t>; </a:t>
            </a:r>
            <a:r>
              <a:rPr lang="cs-CZ" b="1" dirty="0" smtClean="0"/>
              <a:t>subvence</a:t>
            </a:r>
            <a:r>
              <a:rPr lang="cs-CZ" dirty="0" smtClean="0"/>
              <a:t> v dopravě a těžbě;</a:t>
            </a:r>
          </a:p>
          <a:p>
            <a:endParaRPr lang="cs-CZ" sz="1500" dirty="0" smtClean="0"/>
          </a:p>
          <a:p>
            <a:r>
              <a:rPr lang="cs-CZ" dirty="0" smtClean="0"/>
              <a:t>Podobné problémy </a:t>
            </a:r>
            <a:r>
              <a:rPr lang="cs-CZ" b="1" u="sng" dirty="0" smtClean="0">
                <a:solidFill>
                  <a:srgbClr val="0070C0"/>
                </a:solidFill>
              </a:rPr>
              <a:t>Belgie</a:t>
            </a:r>
            <a:r>
              <a:rPr lang="cs-CZ" dirty="0" smtClean="0"/>
              <a:t>: </a:t>
            </a:r>
            <a:r>
              <a:rPr lang="cs-CZ" b="1" dirty="0" smtClean="0"/>
              <a:t>vysoké mzdy </a:t>
            </a:r>
            <a:r>
              <a:rPr lang="cs-CZ" dirty="0" smtClean="0"/>
              <a:t>a </a:t>
            </a:r>
            <a:r>
              <a:rPr lang="cs-CZ" b="1" dirty="0" smtClean="0"/>
              <a:t>zastaralé</a:t>
            </a:r>
            <a:r>
              <a:rPr lang="cs-CZ" dirty="0" smtClean="0"/>
              <a:t> </a:t>
            </a:r>
            <a:r>
              <a:rPr lang="cs-CZ" b="1" dirty="0" smtClean="0"/>
              <a:t>kapitálové</a:t>
            </a:r>
            <a:r>
              <a:rPr lang="cs-CZ" dirty="0" smtClean="0"/>
              <a:t> vybavení brzy industrializované společnosti; směrování zdrojů do </a:t>
            </a:r>
            <a:r>
              <a:rPr lang="cs-CZ" b="1" dirty="0" smtClean="0"/>
              <a:t>tradičních sektorů</a:t>
            </a:r>
            <a:r>
              <a:rPr lang="cs-CZ" dirty="0" smtClean="0"/>
              <a:t> (nástup </a:t>
            </a:r>
            <a:r>
              <a:rPr lang="cs-CZ" b="1" dirty="0" smtClean="0"/>
              <a:t>GER</a:t>
            </a:r>
            <a:r>
              <a:rPr lang="cs-CZ" dirty="0" smtClean="0"/>
              <a:t>), politický tlak a subvence;</a:t>
            </a:r>
          </a:p>
          <a:p>
            <a:r>
              <a:rPr lang="cs-CZ" b="1" u="sng" dirty="0" smtClean="0">
                <a:solidFill>
                  <a:srgbClr val="0070C0"/>
                </a:solidFill>
              </a:rPr>
              <a:t>Irsko</a:t>
            </a:r>
            <a:r>
              <a:rPr lang="cs-CZ" dirty="0" smtClean="0"/>
              <a:t>: </a:t>
            </a:r>
            <a:r>
              <a:rPr lang="cs-CZ" b="1" dirty="0" smtClean="0"/>
              <a:t>tradiční hodnoty </a:t>
            </a:r>
            <a:r>
              <a:rPr lang="cs-CZ" dirty="0" smtClean="0"/>
              <a:t>rurálního života a soběstačnosti, </a:t>
            </a:r>
            <a:r>
              <a:rPr lang="cs-CZ" b="1" dirty="0" smtClean="0"/>
              <a:t>konzervativní</a:t>
            </a:r>
            <a:r>
              <a:rPr lang="cs-CZ" dirty="0" smtClean="0"/>
              <a:t> síly proti růstu (církev); negativní dopad vysokých </a:t>
            </a:r>
            <a:r>
              <a:rPr lang="cs-CZ" b="1" dirty="0" smtClean="0"/>
              <a:t>cel</a:t>
            </a:r>
            <a:r>
              <a:rPr lang="cs-CZ" dirty="0" smtClean="0"/>
              <a:t> na malou ekonomiky; </a:t>
            </a:r>
            <a:r>
              <a:rPr lang="cs-CZ" b="1" dirty="0" smtClean="0"/>
              <a:t>emigrace</a:t>
            </a:r>
            <a:r>
              <a:rPr lang="cs-CZ" dirty="0" smtClean="0"/>
              <a:t>; příklad </a:t>
            </a:r>
            <a:r>
              <a:rPr lang="cs-CZ" b="1" dirty="0" smtClean="0"/>
              <a:t>nerostoucí</a:t>
            </a:r>
            <a:r>
              <a:rPr lang="cs-CZ" dirty="0" smtClean="0"/>
              <a:t> </a:t>
            </a:r>
            <a:r>
              <a:rPr lang="cs-CZ" b="1" dirty="0" err="1" smtClean="0"/>
              <a:t>podrozvinuté</a:t>
            </a:r>
            <a:r>
              <a:rPr lang="cs-CZ" dirty="0" smtClean="0"/>
              <a:t> ekonomiky – nutná transformace nacionalizmu a zapojení do </a:t>
            </a:r>
            <a:r>
              <a:rPr lang="cs-CZ" b="1" dirty="0" smtClean="0"/>
              <a:t>integrace</a:t>
            </a:r>
            <a:r>
              <a:rPr lang="cs-CZ" dirty="0" smtClean="0"/>
              <a:t> (</a:t>
            </a:r>
            <a:r>
              <a:rPr lang="cs-CZ" b="1" dirty="0" smtClean="0"/>
              <a:t>FDI</a:t>
            </a:r>
            <a:r>
              <a:rPr lang="cs-CZ" dirty="0" smtClean="0"/>
              <a:t>);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6505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335489"/>
              </p:ext>
            </p:extLst>
          </p:nvPr>
        </p:nvGraphicFramePr>
        <p:xfrm>
          <a:off x="1907704" y="1772816"/>
          <a:ext cx="4479608" cy="350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1340"/>
                <a:gridCol w="1527429"/>
                <a:gridCol w="87083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 Zemědělství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Služby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Británie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115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96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Francie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69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Západní Německo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84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Itálie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48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Nizozemí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91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73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Belgie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84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Dánsko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93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95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Portugalsko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80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Spojené státy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55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58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9592" y="865581"/>
            <a:ext cx="70223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Produktivita práce v průmyslu proti zemědělství a službám 1959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(průmysl=100)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74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smtClean="0">
                <a:solidFill>
                  <a:srgbClr val="0070C0"/>
                </a:solidFill>
              </a:rPr>
              <a:t>Francie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Nejvíce </a:t>
            </a:r>
            <a:r>
              <a:rPr lang="cs-CZ" b="1" dirty="0" smtClean="0"/>
              <a:t>chráněná ekonomika</a:t>
            </a:r>
            <a:r>
              <a:rPr lang="cs-CZ" dirty="0" smtClean="0"/>
              <a:t>, mezi válkami snaha o silný frank – </a:t>
            </a:r>
            <a:r>
              <a:rPr lang="cs-CZ" dirty="0" err="1" smtClean="0"/>
              <a:t>podrozvinutý</a:t>
            </a:r>
            <a:r>
              <a:rPr lang="cs-CZ" dirty="0" smtClean="0"/>
              <a:t> průmysl;</a:t>
            </a:r>
          </a:p>
          <a:p>
            <a:r>
              <a:rPr lang="cs-CZ" dirty="0" smtClean="0"/>
              <a:t>Dvojnásobný </a:t>
            </a:r>
            <a:r>
              <a:rPr lang="cs-CZ" b="1" dirty="0" smtClean="0"/>
              <a:t>růst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GER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b="1" dirty="0" smtClean="0"/>
              <a:t>problém</a:t>
            </a:r>
            <a:r>
              <a:rPr lang="cs-CZ" dirty="0" smtClean="0"/>
              <a:t> – </a:t>
            </a:r>
            <a:r>
              <a:rPr lang="cs-CZ" b="1" dirty="0" err="1" smtClean="0">
                <a:solidFill>
                  <a:srgbClr val="0070C0"/>
                </a:solidFill>
              </a:rPr>
              <a:t>Monetův</a:t>
            </a:r>
            <a:r>
              <a:rPr lang="cs-CZ" b="1" dirty="0" smtClean="0">
                <a:solidFill>
                  <a:srgbClr val="0070C0"/>
                </a:solidFill>
              </a:rPr>
              <a:t> plán </a:t>
            </a:r>
            <a:r>
              <a:rPr lang="cs-CZ" dirty="0" smtClean="0"/>
              <a:t>1946: rozvoj </a:t>
            </a:r>
            <a:r>
              <a:rPr lang="cs-CZ" b="1" dirty="0" smtClean="0"/>
              <a:t>průmyslu</a:t>
            </a:r>
            <a:r>
              <a:rPr lang="cs-CZ" dirty="0" smtClean="0"/>
              <a:t>, kapacity do uhlí, oceli, elektrických a zemědělských strojů, dopravních prostředků;</a:t>
            </a:r>
          </a:p>
          <a:p>
            <a:r>
              <a:rPr lang="cs-CZ" dirty="0" smtClean="0"/>
              <a:t>Dlouhodobé </a:t>
            </a:r>
            <a:r>
              <a:rPr lang="cs-CZ" b="1" dirty="0" smtClean="0"/>
              <a:t>půjčky</a:t>
            </a:r>
            <a:r>
              <a:rPr lang="cs-CZ" dirty="0" smtClean="0"/>
              <a:t> velkých </a:t>
            </a:r>
            <a:r>
              <a:rPr lang="cs-CZ" b="1" dirty="0" smtClean="0"/>
              <a:t>bank </a:t>
            </a:r>
            <a:r>
              <a:rPr lang="cs-CZ" b="1" dirty="0" smtClean="0">
                <a:solidFill>
                  <a:srgbClr val="0070C0"/>
                </a:solidFill>
              </a:rPr>
              <a:t>prioritním odvětvím</a:t>
            </a:r>
            <a:r>
              <a:rPr lang="cs-CZ" dirty="0" smtClean="0"/>
              <a:t>; snaha o </a:t>
            </a:r>
            <a:r>
              <a:rPr lang="cs-CZ" b="1" dirty="0" smtClean="0"/>
              <a:t>průmyslovou </a:t>
            </a:r>
            <a:r>
              <a:rPr lang="cs-CZ" b="1" dirty="0" smtClean="0">
                <a:solidFill>
                  <a:srgbClr val="0070C0"/>
                </a:solidFill>
              </a:rPr>
              <a:t>nezávislost</a:t>
            </a:r>
            <a:r>
              <a:rPr lang="cs-CZ" b="1" dirty="0" smtClean="0"/>
              <a:t> </a:t>
            </a:r>
            <a:r>
              <a:rPr lang="cs-CZ" dirty="0" smtClean="0"/>
              <a:t>na GER umožnila nasměrovat zdroje do průmyslových investic (vs. spotřební zboží a bydlení);</a:t>
            </a:r>
          </a:p>
          <a:p>
            <a:r>
              <a:rPr lang="cs-CZ" b="1" dirty="0" smtClean="0"/>
              <a:t>Indikativní </a:t>
            </a:r>
            <a:r>
              <a:rPr lang="cs-CZ" b="1" dirty="0" smtClean="0">
                <a:solidFill>
                  <a:srgbClr val="0070C0"/>
                </a:solidFill>
              </a:rPr>
              <a:t>plánování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b="1" dirty="0" smtClean="0"/>
              <a:t>technokraté</a:t>
            </a:r>
            <a:r>
              <a:rPr lang="cs-CZ" dirty="0" smtClean="0"/>
              <a:t> (integrace);</a:t>
            </a:r>
          </a:p>
          <a:p>
            <a:r>
              <a:rPr lang="cs-CZ" dirty="0" smtClean="0"/>
              <a:t>Problém s </a:t>
            </a:r>
            <a:r>
              <a:rPr lang="cs-CZ" b="1" dirty="0" smtClean="0"/>
              <a:t>platební bilancí </a:t>
            </a:r>
            <a:r>
              <a:rPr lang="cs-CZ" dirty="0" smtClean="0"/>
              <a:t>(protekce), neochota devalvovat, náklady </a:t>
            </a:r>
            <a:r>
              <a:rPr lang="cs-CZ" b="1" dirty="0" smtClean="0"/>
              <a:t>válek</a:t>
            </a:r>
            <a:r>
              <a:rPr lang="cs-CZ" dirty="0" smtClean="0"/>
              <a:t> v </a:t>
            </a:r>
            <a:r>
              <a:rPr lang="cs-CZ" b="1" dirty="0" smtClean="0"/>
              <a:t>koloniích</a:t>
            </a:r>
            <a:r>
              <a:rPr lang="cs-CZ" dirty="0" smtClean="0"/>
              <a:t>, nedaří se moderovat </a:t>
            </a:r>
            <a:r>
              <a:rPr lang="cs-CZ" b="1" dirty="0" smtClean="0">
                <a:solidFill>
                  <a:srgbClr val="0070C0"/>
                </a:solidFill>
              </a:rPr>
              <a:t>mzdy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</a:t>
            </a:r>
            <a:r>
              <a:rPr lang="cs-CZ" dirty="0" err="1" smtClean="0"/>
              <a:t>gen.stávka</a:t>
            </a:r>
            <a:r>
              <a:rPr lang="cs-CZ" dirty="0" smtClean="0"/>
              <a:t> 1953 +10%);</a:t>
            </a:r>
          </a:p>
          <a:p>
            <a:r>
              <a:rPr lang="cs-CZ" dirty="0" smtClean="0"/>
              <a:t>Přesto </a:t>
            </a:r>
            <a:r>
              <a:rPr lang="cs-CZ" b="1" dirty="0" smtClean="0"/>
              <a:t>solidní růst </a:t>
            </a:r>
            <a:r>
              <a:rPr lang="cs-CZ" dirty="0" smtClean="0"/>
              <a:t>– přesun síly z </a:t>
            </a:r>
            <a:r>
              <a:rPr lang="cs-CZ" b="1" dirty="0" smtClean="0">
                <a:solidFill>
                  <a:srgbClr val="0070C0"/>
                </a:solidFill>
              </a:rPr>
              <a:t>AGRI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do INDU, zvýšení produktivity AGRI (rodinné farmy);</a:t>
            </a:r>
          </a:p>
          <a:p>
            <a:r>
              <a:rPr lang="cs-CZ" b="1" dirty="0" smtClean="0"/>
              <a:t>Vyčerpání</a:t>
            </a:r>
            <a:r>
              <a:rPr lang="cs-CZ" dirty="0" smtClean="0"/>
              <a:t> – návrat da </a:t>
            </a:r>
            <a:r>
              <a:rPr lang="cs-CZ" b="1" dirty="0" err="1" smtClean="0"/>
              <a:t>Gaulla</a:t>
            </a:r>
            <a:r>
              <a:rPr lang="cs-CZ" dirty="0" smtClean="0"/>
              <a:t> (1958) </a:t>
            </a:r>
            <a:r>
              <a:rPr lang="cs-CZ" b="1" dirty="0" smtClean="0"/>
              <a:t>reorientace</a:t>
            </a:r>
            <a:r>
              <a:rPr lang="cs-CZ" dirty="0" smtClean="0"/>
              <a:t> více na </a:t>
            </a:r>
            <a:r>
              <a:rPr lang="cs-CZ" b="1" dirty="0" smtClean="0"/>
              <a:t>trh</a:t>
            </a:r>
            <a:r>
              <a:rPr lang="cs-CZ" dirty="0" smtClean="0"/>
              <a:t>; </a:t>
            </a:r>
          </a:p>
          <a:p>
            <a:pPr lvl="1"/>
            <a:r>
              <a:rPr lang="cs-CZ" b="1" dirty="0" err="1" smtClean="0">
                <a:solidFill>
                  <a:srgbClr val="0070C0"/>
                </a:solidFill>
              </a:rPr>
              <a:t>Rueffův</a:t>
            </a:r>
            <a:r>
              <a:rPr lang="cs-CZ" b="1" dirty="0" smtClean="0">
                <a:solidFill>
                  <a:srgbClr val="0070C0"/>
                </a:solidFill>
              </a:rPr>
              <a:t> plán</a:t>
            </a:r>
            <a:r>
              <a:rPr lang="cs-CZ" b="1" dirty="0" smtClean="0"/>
              <a:t> </a:t>
            </a:r>
            <a:r>
              <a:rPr lang="cs-CZ" dirty="0" smtClean="0"/>
              <a:t>(1958) – </a:t>
            </a:r>
            <a:r>
              <a:rPr lang="cs-CZ" b="1" dirty="0" smtClean="0"/>
              <a:t>devalvace</a:t>
            </a:r>
            <a:r>
              <a:rPr lang="cs-CZ" dirty="0" smtClean="0"/>
              <a:t>, </a:t>
            </a:r>
            <a:r>
              <a:rPr lang="cs-CZ" b="1" dirty="0" smtClean="0"/>
              <a:t>škrty</a:t>
            </a:r>
            <a:r>
              <a:rPr lang="cs-CZ" dirty="0" smtClean="0"/>
              <a:t> v subvencích, vyšší ceny potravin a zboží; tlak na </a:t>
            </a:r>
            <a:r>
              <a:rPr lang="cs-CZ" b="1" dirty="0" smtClean="0"/>
              <a:t>investice</a:t>
            </a:r>
            <a:r>
              <a:rPr lang="cs-CZ" dirty="0" smtClean="0"/>
              <a:t> do </a:t>
            </a:r>
            <a:r>
              <a:rPr lang="cs-CZ" b="1" dirty="0" smtClean="0"/>
              <a:t>exportního</a:t>
            </a:r>
            <a:r>
              <a:rPr lang="cs-CZ" dirty="0" smtClean="0"/>
              <a:t> průmyslu, rozvoj </a:t>
            </a:r>
            <a:r>
              <a:rPr lang="cs-CZ" b="1" dirty="0" smtClean="0"/>
              <a:t>energetiky</a:t>
            </a:r>
            <a:r>
              <a:rPr lang="cs-CZ" dirty="0" smtClean="0"/>
              <a:t> (ropa z Afriky a jádro);</a:t>
            </a:r>
          </a:p>
        </p:txBody>
      </p:sp>
    </p:spTree>
    <p:extLst>
      <p:ext uri="{BB962C8B-B14F-4D97-AF65-F5344CB8AC3E}">
        <p14:creationId xmlns:p14="http://schemas.microsoft.com/office/powerpoint/2010/main" val="26942891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818" y="14139"/>
            <a:ext cx="8784976" cy="74003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b="1" dirty="0" smtClean="0">
                <a:solidFill>
                  <a:srgbClr val="0070C0"/>
                </a:solidFill>
              </a:rPr>
              <a:t>Itálie</a:t>
            </a:r>
            <a:endParaRPr lang="cs-CZ" sz="35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 smtClean="0"/>
              <a:t>Kolaps </a:t>
            </a:r>
            <a:r>
              <a:rPr lang="cs-CZ" sz="2600" b="1" dirty="0" smtClean="0"/>
              <a:t>fašistického korporativismus </a:t>
            </a:r>
            <a:r>
              <a:rPr lang="cs-CZ" sz="2600" dirty="0" smtClean="0"/>
              <a:t>– hrozba </a:t>
            </a:r>
            <a:r>
              <a:rPr lang="cs-CZ" sz="2600" b="1" dirty="0" smtClean="0"/>
              <a:t>komunizmu</a:t>
            </a:r>
            <a:r>
              <a:rPr lang="cs-CZ" sz="2600" dirty="0" smtClean="0"/>
              <a:t> (angažování </a:t>
            </a:r>
            <a:r>
              <a:rPr lang="cs-CZ" sz="2600" b="1" dirty="0" smtClean="0"/>
              <a:t>US</a:t>
            </a:r>
            <a:r>
              <a:rPr lang="cs-CZ" sz="2600" dirty="0" smtClean="0"/>
              <a:t>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 smtClean="0"/>
              <a:t>Ekonomická </a:t>
            </a:r>
            <a:r>
              <a:rPr lang="cs-CZ" sz="2600" b="1" dirty="0" smtClean="0"/>
              <a:t>struktura</a:t>
            </a:r>
            <a:r>
              <a:rPr lang="cs-CZ" sz="2600" dirty="0" smtClean="0"/>
              <a:t> zcela </a:t>
            </a:r>
            <a:r>
              <a:rPr lang="cs-CZ" sz="2600" b="1" dirty="0" smtClean="0"/>
              <a:t>nevhodná</a:t>
            </a:r>
            <a:r>
              <a:rPr lang="cs-CZ" sz="2600" dirty="0" smtClean="0"/>
              <a:t> – </a:t>
            </a:r>
            <a:r>
              <a:rPr lang="cs-CZ" sz="2600" b="1" dirty="0" smtClean="0"/>
              <a:t>zemědělská</a:t>
            </a:r>
            <a:r>
              <a:rPr lang="cs-CZ" sz="2600" dirty="0" smtClean="0"/>
              <a:t> země s </a:t>
            </a:r>
            <a:r>
              <a:rPr lang="cs-CZ" sz="2600" b="1" dirty="0" smtClean="0"/>
              <a:t>tradičním</a:t>
            </a:r>
            <a:r>
              <a:rPr lang="cs-CZ" sz="2600" dirty="0" smtClean="0"/>
              <a:t> průmyslem (textil a obuv); sociální </a:t>
            </a:r>
            <a:r>
              <a:rPr lang="cs-CZ" sz="2600" b="1" dirty="0" smtClean="0"/>
              <a:t>dialog obtížný </a:t>
            </a:r>
            <a:r>
              <a:rPr lang="cs-CZ" sz="2600" dirty="0" smtClean="0"/>
              <a:t>(odbory dle politického klíče); </a:t>
            </a:r>
            <a:r>
              <a:rPr lang="cs-CZ" sz="2600" b="1" dirty="0" smtClean="0"/>
              <a:t>politika</a:t>
            </a:r>
            <a:r>
              <a:rPr lang="cs-CZ" sz="2600" dirty="0" smtClean="0"/>
              <a:t> vlád byla </a:t>
            </a:r>
            <a:r>
              <a:rPr lang="cs-CZ" sz="2600" b="1" dirty="0" smtClean="0"/>
              <a:t>protekce</a:t>
            </a:r>
            <a:r>
              <a:rPr lang="cs-CZ" sz="2600" dirty="0" smtClean="0"/>
              <a:t>, růst </a:t>
            </a:r>
            <a:r>
              <a:rPr lang="cs-CZ" sz="2600" b="1" dirty="0" smtClean="0"/>
              <a:t>mezd</a:t>
            </a:r>
            <a:r>
              <a:rPr lang="cs-CZ" sz="2600" dirty="0" smtClean="0"/>
              <a:t> a </a:t>
            </a:r>
            <a:r>
              <a:rPr lang="cs-CZ" sz="2600" b="1" dirty="0" smtClean="0"/>
              <a:t>smír</a:t>
            </a:r>
            <a:r>
              <a:rPr lang="cs-CZ" sz="2600" dirty="0" smtClean="0"/>
              <a:t>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 smtClean="0"/>
              <a:t>Přesto </a:t>
            </a:r>
            <a:r>
              <a:rPr lang="cs-CZ" sz="2600" b="1" dirty="0" smtClean="0"/>
              <a:t>rychlý růst </a:t>
            </a:r>
            <a:r>
              <a:rPr lang="cs-CZ" sz="2600" dirty="0" smtClean="0"/>
              <a:t>(</a:t>
            </a:r>
            <a:r>
              <a:rPr lang="cs-CZ" sz="2600" b="1" dirty="0" smtClean="0"/>
              <a:t>AGRI</a:t>
            </a:r>
            <a:r>
              <a:rPr lang="cs-CZ" sz="2600" dirty="0" smtClean="0"/>
              <a:t> z 46 na 36% za 7 let); </a:t>
            </a:r>
            <a:r>
              <a:rPr lang="cs-CZ" sz="2600" b="1" dirty="0" smtClean="0"/>
              <a:t>průmysl</a:t>
            </a:r>
            <a:r>
              <a:rPr lang="cs-CZ" sz="2600" dirty="0" smtClean="0"/>
              <a:t> a </a:t>
            </a:r>
            <a:r>
              <a:rPr lang="cs-CZ" sz="2600" b="1" dirty="0" smtClean="0"/>
              <a:t>banky</a:t>
            </a:r>
            <a:r>
              <a:rPr lang="cs-CZ" sz="2600" dirty="0" smtClean="0"/>
              <a:t> pod </a:t>
            </a:r>
            <a:r>
              <a:rPr lang="cs-CZ" sz="2600" b="1" dirty="0" smtClean="0"/>
              <a:t>veřejnou</a:t>
            </a:r>
            <a:r>
              <a:rPr lang="cs-CZ" sz="2600" dirty="0" smtClean="0"/>
              <a:t> kontrolou; </a:t>
            </a:r>
            <a:r>
              <a:rPr lang="cs-CZ" sz="2600" b="1" dirty="0" smtClean="0"/>
              <a:t>malé podniky </a:t>
            </a:r>
            <a:r>
              <a:rPr lang="cs-CZ" sz="2600" dirty="0" smtClean="0"/>
              <a:t>– masová výroba na počátku;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 smtClean="0"/>
              <a:t>FIAT, </a:t>
            </a:r>
            <a:r>
              <a:rPr lang="cs-CZ" sz="2600" b="1" dirty="0" smtClean="0"/>
              <a:t>energetika</a:t>
            </a:r>
            <a:r>
              <a:rPr lang="cs-CZ" sz="2600" dirty="0" smtClean="0"/>
              <a:t> (ropa a plyn); tradice </a:t>
            </a:r>
            <a:r>
              <a:rPr lang="cs-CZ" sz="2600" b="1" dirty="0" smtClean="0"/>
              <a:t>spotřebního zboží </a:t>
            </a:r>
            <a:r>
              <a:rPr lang="cs-CZ" sz="2600" dirty="0" smtClean="0"/>
              <a:t>(textil); postupem času přesun na </a:t>
            </a:r>
            <a:r>
              <a:rPr lang="cs-CZ" sz="2600" b="1" dirty="0" smtClean="0"/>
              <a:t>méně náročné </a:t>
            </a:r>
            <a:r>
              <a:rPr lang="cs-CZ" sz="2600" dirty="0" smtClean="0"/>
              <a:t>ale (na nenáročném trhu) </a:t>
            </a:r>
            <a:r>
              <a:rPr lang="cs-CZ" sz="2600" b="1" dirty="0" smtClean="0"/>
              <a:t>poptávané</a:t>
            </a:r>
            <a:r>
              <a:rPr lang="cs-CZ" sz="2600" dirty="0" smtClean="0"/>
              <a:t> produkty (skútry, ledničky); - reorientace ze SZM na E </a:t>
            </a:r>
            <a:r>
              <a:rPr lang="cs-CZ" sz="2600" b="1" dirty="0" smtClean="0"/>
              <a:t>vnitřní trh</a:t>
            </a:r>
            <a:r>
              <a:rPr lang="cs-CZ" sz="2600" dirty="0" smtClean="0"/>
              <a:t>;</a:t>
            </a:r>
          </a:p>
          <a:p>
            <a:pPr lvl="1"/>
            <a:endParaRPr lang="cs-CZ" sz="17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7527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cs-CZ" sz="3600" b="1" dirty="0">
                <a:solidFill>
                  <a:srgbClr val="0070C0"/>
                </a:solidFill>
              </a:rPr>
              <a:t>Španělsko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sz="3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8800" dirty="0"/>
              <a:t>Pod Francem ve 40.letech </a:t>
            </a:r>
            <a:r>
              <a:rPr lang="cs-CZ" sz="8800" b="1" dirty="0"/>
              <a:t>regrese</a:t>
            </a:r>
            <a:r>
              <a:rPr lang="cs-CZ" sz="8800" dirty="0"/>
              <a:t>; zákaz vlastnění </a:t>
            </a:r>
            <a:r>
              <a:rPr lang="cs-CZ" sz="8800" b="1" dirty="0"/>
              <a:t>zahraničními firmami</a:t>
            </a:r>
            <a:r>
              <a:rPr lang="cs-CZ" sz="8800" dirty="0"/>
              <a:t>, cenové </a:t>
            </a:r>
            <a:r>
              <a:rPr lang="cs-CZ" sz="8800" b="1" dirty="0"/>
              <a:t>kontroly</a:t>
            </a:r>
            <a:r>
              <a:rPr lang="cs-CZ" sz="8800" dirty="0"/>
              <a:t> a </a:t>
            </a:r>
            <a:r>
              <a:rPr lang="cs-CZ" sz="8800" b="1" dirty="0"/>
              <a:t>monopolní</a:t>
            </a:r>
            <a:r>
              <a:rPr lang="cs-CZ" sz="8800" dirty="0"/>
              <a:t> průmysl; ekonomická </a:t>
            </a:r>
            <a:r>
              <a:rPr lang="cs-CZ" sz="8800" b="1" dirty="0"/>
              <a:t>soběstačnost</a:t>
            </a:r>
            <a:r>
              <a:rPr lang="cs-CZ" sz="8800" dirty="0"/>
              <a:t> a </a:t>
            </a:r>
            <a:r>
              <a:rPr lang="cs-CZ" sz="8800" b="1" dirty="0"/>
              <a:t>dotované potraviny </a:t>
            </a:r>
            <a:r>
              <a:rPr lang="cs-CZ" sz="8800" dirty="0"/>
              <a:t>pro města;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8800" dirty="0"/>
              <a:t>Přesto </a:t>
            </a:r>
            <a:r>
              <a:rPr lang="cs-CZ" sz="8800" b="1" dirty="0"/>
              <a:t>značný růst </a:t>
            </a:r>
            <a:r>
              <a:rPr lang="cs-CZ" sz="8800" dirty="0"/>
              <a:t>v 50letech; </a:t>
            </a:r>
            <a:r>
              <a:rPr lang="cs-CZ" sz="8800" b="1" dirty="0"/>
              <a:t>korporativistická</a:t>
            </a:r>
            <a:r>
              <a:rPr lang="cs-CZ" sz="8800" dirty="0"/>
              <a:t> struktura umožňovala </a:t>
            </a:r>
            <a:r>
              <a:rPr lang="cs-CZ" sz="8800" b="1" dirty="0"/>
              <a:t>fixovat</a:t>
            </a:r>
            <a:r>
              <a:rPr lang="cs-CZ" sz="8800" dirty="0"/>
              <a:t> </a:t>
            </a:r>
            <a:r>
              <a:rPr lang="cs-CZ" sz="8800" b="1" dirty="0"/>
              <a:t>mzdy</a:t>
            </a:r>
            <a:r>
              <a:rPr lang="cs-CZ" sz="8800" dirty="0"/>
              <a:t>, zakázat </a:t>
            </a:r>
            <a:r>
              <a:rPr lang="cs-CZ" sz="8800" b="1" dirty="0"/>
              <a:t>stávky</a:t>
            </a:r>
            <a:r>
              <a:rPr lang="cs-CZ" sz="8800" dirty="0"/>
              <a:t>; přesun pracovníků </a:t>
            </a:r>
            <a:r>
              <a:rPr lang="cs-CZ" sz="8800" b="1" dirty="0"/>
              <a:t>ze zemědělství</a:t>
            </a:r>
            <a:r>
              <a:rPr lang="cs-CZ" sz="8800" dirty="0"/>
              <a:t>; rostly investice;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8800" dirty="0"/>
              <a:t>V kontextu </a:t>
            </a:r>
            <a:r>
              <a:rPr lang="cs-CZ" sz="8800" b="1" dirty="0"/>
              <a:t>studené války </a:t>
            </a:r>
            <a:r>
              <a:rPr lang="cs-CZ" sz="8800" dirty="0"/>
              <a:t>transfery z </a:t>
            </a:r>
            <a:r>
              <a:rPr lang="cs-CZ" sz="8800" b="1" dirty="0"/>
              <a:t>US</a:t>
            </a:r>
            <a:r>
              <a:rPr lang="cs-CZ" sz="8800" dirty="0"/>
              <a:t>; kapitál umožnil uvolnit omezení obchodní bilancí; rostly příjmy z </a:t>
            </a:r>
            <a:r>
              <a:rPr lang="cs-CZ" sz="8800" b="1" dirty="0"/>
              <a:t>turismu</a:t>
            </a:r>
            <a:r>
              <a:rPr lang="cs-CZ" sz="8800" dirty="0"/>
              <a:t>; </a:t>
            </a:r>
            <a:r>
              <a:rPr lang="cs-CZ" sz="8800" b="1" dirty="0" err="1"/>
              <a:t>remitence</a:t>
            </a:r>
            <a:r>
              <a:rPr lang="cs-CZ" sz="8800" dirty="0"/>
              <a:t> (FRA, LATAM), návrat znamenal růst lidského kapitálu;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8800" b="1" dirty="0"/>
              <a:t>Industrializace</a:t>
            </a:r>
            <a:r>
              <a:rPr lang="cs-CZ" sz="8800" dirty="0"/>
              <a:t> s </a:t>
            </a:r>
            <a:r>
              <a:rPr lang="cs-CZ" sz="8800" b="1" dirty="0"/>
              <a:t>veřejným</a:t>
            </a:r>
            <a:r>
              <a:rPr lang="cs-CZ" sz="8800" dirty="0"/>
              <a:t> dohledem – produkce elektřiny, hliníku, lodí, kovovýroba, automobily (SEAT);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8800" b="1" dirty="0"/>
              <a:t>Klientelismus</a:t>
            </a:r>
            <a:r>
              <a:rPr lang="cs-CZ" sz="8800" dirty="0"/>
              <a:t>, </a:t>
            </a:r>
            <a:r>
              <a:rPr lang="cs-CZ" sz="8800" b="1" dirty="0"/>
              <a:t>zastaralý</a:t>
            </a:r>
            <a:r>
              <a:rPr lang="cs-CZ" sz="8800" dirty="0"/>
              <a:t> fyzický </a:t>
            </a:r>
            <a:r>
              <a:rPr lang="cs-CZ" sz="8800" b="1" dirty="0"/>
              <a:t>kapitál</a:t>
            </a:r>
            <a:r>
              <a:rPr lang="cs-CZ" sz="8800" dirty="0"/>
              <a:t> – kumulace </a:t>
            </a:r>
            <a:r>
              <a:rPr lang="cs-CZ" sz="8800" b="1" dirty="0"/>
              <a:t>problémů</a:t>
            </a:r>
            <a:r>
              <a:rPr lang="cs-CZ" sz="8800" dirty="0"/>
              <a:t> na konci </a:t>
            </a:r>
            <a:r>
              <a:rPr lang="cs-CZ" sz="8800" b="1" dirty="0"/>
              <a:t>50let</a:t>
            </a:r>
            <a:r>
              <a:rPr lang="cs-CZ" sz="8800" dirty="0"/>
              <a:t>; </a:t>
            </a:r>
            <a:r>
              <a:rPr lang="cs-CZ" sz="8800" b="1" dirty="0"/>
              <a:t>otevírání</a:t>
            </a:r>
            <a:r>
              <a:rPr lang="cs-CZ" sz="8800" dirty="0"/>
              <a:t> ekonomiky; </a:t>
            </a:r>
            <a:r>
              <a:rPr lang="cs-CZ" sz="8800" b="1" dirty="0"/>
              <a:t>reformy</a:t>
            </a:r>
            <a:r>
              <a:rPr lang="cs-CZ" sz="8800" dirty="0"/>
              <a:t> dle </a:t>
            </a:r>
            <a:r>
              <a:rPr lang="cs-CZ" sz="8800" b="1" dirty="0"/>
              <a:t>IMF a IBRD </a:t>
            </a:r>
            <a:r>
              <a:rPr lang="cs-CZ" sz="8800" dirty="0"/>
              <a:t>– devalvace, uvolnění monopolů, </a:t>
            </a:r>
            <a:r>
              <a:rPr lang="cs-CZ" sz="8800" dirty="0" err="1"/>
              <a:t>FDIs</a:t>
            </a:r>
            <a:r>
              <a:rPr lang="cs-CZ" sz="8800" dirty="0"/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8800" dirty="0"/>
              <a:t>Rostou </a:t>
            </a:r>
            <a:r>
              <a:rPr lang="cs-CZ" sz="8800" b="1" dirty="0"/>
              <a:t>exporty</a:t>
            </a:r>
            <a:r>
              <a:rPr lang="cs-CZ" sz="8800" dirty="0"/>
              <a:t>, klesá </a:t>
            </a:r>
            <a:r>
              <a:rPr lang="cs-CZ" sz="8800" b="1" dirty="0"/>
              <a:t>podíl AGRI </a:t>
            </a:r>
            <a:r>
              <a:rPr lang="cs-CZ" sz="8800" dirty="0"/>
              <a:t>v exportu; když se státem vedený rozvoj </a:t>
            </a:r>
            <a:r>
              <a:rPr lang="cs-CZ" sz="8800" b="1" dirty="0"/>
              <a:t>vyčerpává</a:t>
            </a:r>
            <a:r>
              <a:rPr lang="cs-CZ" sz="8800" dirty="0"/>
              <a:t> (začátek 70.let) Franco umírá (1975) a je </a:t>
            </a:r>
            <a:r>
              <a:rPr lang="cs-CZ" sz="8800" b="1" dirty="0"/>
              <a:t>obrat</a:t>
            </a:r>
            <a:r>
              <a:rPr lang="cs-CZ" sz="8800" dirty="0"/>
              <a:t> k </a:t>
            </a:r>
            <a:r>
              <a:rPr lang="cs-CZ" sz="8800" b="1" dirty="0"/>
              <a:t>EHS</a:t>
            </a:r>
            <a:r>
              <a:rPr lang="cs-CZ" sz="8800" dirty="0"/>
              <a:t>;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9952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3389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Strukturální </a:t>
            </a:r>
            <a:r>
              <a:rPr lang="cs-CZ" sz="3200" b="1" dirty="0" smtClean="0">
                <a:solidFill>
                  <a:srgbClr val="0070C0"/>
                </a:solidFill>
              </a:rPr>
              <a:t>změny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881336"/>
            <a:ext cx="8784976" cy="5976664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Posílení </a:t>
            </a:r>
            <a:r>
              <a:rPr lang="cs-CZ" b="1" dirty="0" smtClean="0"/>
              <a:t>centrální</a:t>
            </a:r>
            <a:r>
              <a:rPr lang="cs-CZ" dirty="0" smtClean="0"/>
              <a:t> </a:t>
            </a:r>
            <a:r>
              <a:rPr lang="cs-CZ" b="1" dirty="0" smtClean="0"/>
              <a:t>kontroly vlád </a:t>
            </a:r>
            <a:r>
              <a:rPr lang="cs-CZ" dirty="0" smtClean="0"/>
              <a:t>– růst </a:t>
            </a:r>
            <a:r>
              <a:rPr lang="cs-CZ" b="1" dirty="0" smtClean="0">
                <a:solidFill>
                  <a:srgbClr val="0070C0"/>
                </a:solidFill>
              </a:rPr>
              <a:t>vládních výdajů </a:t>
            </a:r>
            <a:r>
              <a:rPr lang="cs-CZ" dirty="0" smtClean="0"/>
              <a:t>(tab.)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GB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b="1" dirty="0" smtClean="0"/>
              <a:t>změna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FT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pozice: </a:t>
            </a:r>
          </a:p>
          <a:p>
            <a:pPr lvl="1"/>
            <a:r>
              <a:rPr lang="cs-CZ" dirty="0" smtClean="0"/>
              <a:t>33% clo na </a:t>
            </a:r>
            <a:r>
              <a:rPr lang="cs-CZ" b="1" dirty="0" smtClean="0"/>
              <a:t>luxus</a:t>
            </a:r>
            <a:r>
              <a:rPr lang="cs-CZ" dirty="0" smtClean="0"/>
              <a:t> (protekce), z. o </a:t>
            </a:r>
            <a:r>
              <a:rPr lang="cs-CZ" b="1" dirty="0" smtClean="0"/>
              <a:t>ochraně klíčových odvětví </a:t>
            </a:r>
            <a:r>
              <a:rPr lang="cs-CZ" dirty="0" smtClean="0"/>
              <a:t>1919 a opatření na </a:t>
            </a:r>
            <a:r>
              <a:rPr lang="cs-CZ" b="1" dirty="0" smtClean="0"/>
              <a:t>ochranu ohrožených odvětví</a:t>
            </a:r>
            <a:r>
              <a:rPr lang="cs-CZ" dirty="0" smtClean="0"/>
              <a:t> 1921;</a:t>
            </a:r>
          </a:p>
          <a:p>
            <a:r>
              <a:rPr lang="cs-CZ" b="1" dirty="0" smtClean="0"/>
              <a:t>Pokles </a:t>
            </a:r>
            <a:r>
              <a:rPr lang="cs-CZ" b="1" dirty="0" smtClean="0">
                <a:solidFill>
                  <a:srgbClr val="0070C0"/>
                </a:solidFill>
              </a:rPr>
              <a:t>E exportu </a:t>
            </a:r>
            <a:r>
              <a:rPr lang="cs-CZ" dirty="0" smtClean="0"/>
              <a:t>během války (nárůst </a:t>
            </a:r>
            <a:r>
              <a:rPr lang="cs-CZ" b="1" dirty="0" smtClean="0"/>
              <a:t>dovozů</a:t>
            </a:r>
            <a:r>
              <a:rPr lang="cs-CZ" dirty="0" smtClean="0"/>
              <a:t> – </a:t>
            </a:r>
            <a:r>
              <a:rPr lang="cs-CZ" b="1" dirty="0" smtClean="0"/>
              <a:t>půjčky</a:t>
            </a:r>
            <a:r>
              <a:rPr lang="cs-CZ" dirty="0" smtClean="0"/>
              <a:t> od US); </a:t>
            </a:r>
          </a:p>
          <a:p>
            <a:pPr lvl="1"/>
            <a:r>
              <a:rPr lang="cs-CZ" dirty="0" smtClean="0"/>
              <a:t>pokles </a:t>
            </a:r>
            <a:r>
              <a:rPr lang="cs-CZ" b="1" dirty="0" err="1" smtClean="0"/>
              <a:t>exp</a:t>
            </a:r>
            <a:r>
              <a:rPr lang="cs-CZ" dirty="0" smtClean="0"/>
              <a:t>. </a:t>
            </a:r>
            <a:r>
              <a:rPr lang="cs-CZ" b="1" dirty="0" smtClean="0"/>
              <a:t>GB</a:t>
            </a:r>
            <a:r>
              <a:rPr lang="cs-CZ" dirty="0" smtClean="0"/>
              <a:t> z </a:t>
            </a:r>
            <a:r>
              <a:rPr lang="cs-CZ" b="1" dirty="0" smtClean="0"/>
              <a:t>20,1%</a:t>
            </a:r>
            <a:r>
              <a:rPr lang="cs-CZ" dirty="0" smtClean="0"/>
              <a:t> HDP na </a:t>
            </a:r>
            <a:r>
              <a:rPr lang="cs-CZ" b="1" dirty="0" smtClean="0"/>
              <a:t>12,9%</a:t>
            </a:r>
            <a:r>
              <a:rPr lang="cs-CZ" dirty="0" smtClean="0"/>
              <a:t> (</a:t>
            </a:r>
            <a:r>
              <a:rPr lang="cs-CZ" b="1" dirty="0" smtClean="0"/>
              <a:t>FRA</a:t>
            </a:r>
            <a:r>
              <a:rPr lang="cs-CZ" dirty="0" smtClean="0"/>
              <a:t> </a:t>
            </a:r>
            <a:r>
              <a:rPr lang="cs-CZ" dirty="0" smtClean="0"/>
              <a:t>13,7-&gt;8,9</a:t>
            </a:r>
            <a:r>
              <a:rPr lang="cs-CZ" dirty="0" smtClean="0"/>
              <a:t>%), </a:t>
            </a:r>
            <a:r>
              <a:rPr lang="cs-CZ" b="1" dirty="0" smtClean="0"/>
              <a:t>GER</a:t>
            </a:r>
            <a:r>
              <a:rPr lang="cs-CZ" dirty="0" smtClean="0"/>
              <a:t> pokles obojího;</a:t>
            </a:r>
          </a:p>
          <a:p>
            <a:pPr lvl="1"/>
            <a:r>
              <a:rPr lang="cs-CZ" b="1" dirty="0" smtClean="0"/>
              <a:t>US</a:t>
            </a:r>
            <a:r>
              <a:rPr lang="cs-CZ" dirty="0" smtClean="0"/>
              <a:t> +150% exportu, </a:t>
            </a:r>
            <a:r>
              <a:rPr lang="cs-CZ" b="1" dirty="0" smtClean="0"/>
              <a:t>CAN</a:t>
            </a:r>
            <a:r>
              <a:rPr lang="cs-CZ" dirty="0" smtClean="0"/>
              <a:t> +250%, </a:t>
            </a:r>
            <a:r>
              <a:rPr lang="cs-CZ" b="1" dirty="0" smtClean="0"/>
              <a:t>JAP</a:t>
            </a:r>
            <a:r>
              <a:rPr lang="cs-CZ" dirty="0" smtClean="0"/>
              <a:t> +300</a:t>
            </a:r>
            <a:r>
              <a:rPr lang="cs-CZ" dirty="0" smtClean="0"/>
              <a:t>%;</a:t>
            </a:r>
          </a:p>
          <a:p>
            <a:pPr lvl="1"/>
            <a:endParaRPr lang="cs-CZ" sz="15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Politické změny</a:t>
            </a:r>
            <a:r>
              <a:rPr lang="cs-CZ" dirty="0" smtClean="0"/>
              <a:t>: rozšiřování </a:t>
            </a:r>
            <a:r>
              <a:rPr lang="cs-CZ" b="1" dirty="0" smtClean="0"/>
              <a:t>volebního práva</a:t>
            </a:r>
            <a:r>
              <a:rPr lang="cs-CZ" dirty="0" smtClean="0"/>
              <a:t>, </a:t>
            </a:r>
            <a:r>
              <a:rPr lang="cs-CZ" b="1" dirty="0" smtClean="0"/>
              <a:t>masové strany</a:t>
            </a:r>
            <a:r>
              <a:rPr lang="cs-CZ" dirty="0" smtClean="0"/>
              <a:t>, </a:t>
            </a:r>
            <a:r>
              <a:rPr lang="cs-CZ" b="1" dirty="0" smtClean="0"/>
              <a:t>odbory</a:t>
            </a:r>
            <a:r>
              <a:rPr lang="cs-CZ" dirty="0" smtClean="0"/>
              <a:t> – není flexibilita když je nutné </a:t>
            </a:r>
            <a:r>
              <a:rPr lang="cs-CZ" dirty="0" smtClean="0"/>
              <a:t>přizpůsobení…</a:t>
            </a:r>
            <a:endParaRPr lang="cs-CZ" dirty="0" smtClean="0"/>
          </a:p>
          <a:p>
            <a:r>
              <a:rPr lang="cs-CZ" b="1" dirty="0" smtClean="0"/>
              <a:t>Oslabení </a:t>
            </a:r>
            <a:r>
              <a:rPr lang="cs-CZ" b="1" dirty="0" smtClean="0">
                <a:solidFill>
                  <a:srgbClr val="0070C0"/>
                </a:solidFill>
              </a:rPr>
              <a:t>E pozice</a:t>
            </a:r>
            <a:r>
              <a:rPr lang="cs-CZ" dirty="0" smtClean="0"/>
              <a:t>: podíl na </a:t>
            </a:r>
            <a:r>
              <a:rPr lang="cs-CZ" b="1" dirty="0" smtClean="0"/>
              <a:t>IT z 59% </a:t>
            </a:r>
            <a:r>
              <a:rPr lang="cs-CZ" dirty="0" smtClean="0"/>
              <a:t>1913 na </a:t>
            </a:r>
            <a:r>
              <a:rPr lang="cs-CZ" b="1" dirty="0" smtClean="0"/>
              <a:t>48%</a:t>
            </a:r>
            <a:r>
              <a:rPr lang="cs-CZ" dirty="0" smtClean="0"/>
              <a:t> 1920; 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US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z </a:t>
            </a:r>
            <a:r>
              <a:rPr lang="cs-CZ" b="1" dirty="0" smtClean="0"/>
              <a:t>exportéra</a:t>
            </a:r>
            <a:r>
              <a:rPr lang="cs-CZ" dirty="0" smtClean="0"/>
              <a:t> </a:t>
            </a:r>
            <a:r>
              <a:rPr lang="cs-CZ" b="1" dirty="0" smtClean="0"/>
              <a:t>komodit</a:t>
            </a:r>
            <a:r>
              <a:rPr lang="cs-CZ" dirty="0" smtClean="0"/>
              <a:t> na </a:t>
            </a:r>
            <a:r>
              <a:rPr lang="cs-CZ" b="1" dirty="0" smtClean="0"/>
              <a:t>producenta</a:t>
            </a:r>
            <a:r>
              <a:rPr lang="cs-CZ" dirty="0" smtClean="0"/>
              <a:t> a exportéra </a:t>
            </a:r>
            <a:r>
              <a:rPr lang="cs-CZ" b="1" dirty="0" smtClean="0"/>
              <a:t>INDU</a:t>
            </a:r>
            <a:r>
              <a:rPr lang="cs-CZ" dirty="0" smtClean="0"/>
              <a:t> (</a:t>
            </a:r>
            <a:r>
              <a:rPr lang="cs-CZ" dirty="0" err="1" smtClean="0"/>
              <a:t>prům</a:t>
            </a:r>
            <a:r>
              <a:rPr lang="cs-CZ" dirty="0" smtClean="0"/>
              <a:t>. výroba </a:t>
            </a:r>
            <a:r>
              <a:rPr lang="cs-CZ" dirty="0" smtClean="0"/>
              <a:t>během války </a:t>
            </a:r>
            <a:r>
              <a:rPr lang="cs-CZ" b="1" dirty="0" smtClean="0"/>
              <a:t>+50%</a:t>
            </a:r>
            <a:r>
              <a:rPr lang="cs-CZ" dirty="0" smtClean="0"/>
              <a:t>, CAN +100%); </a:t>
            </a:r>
          </a:p>
          <a:p>
            <a:r>
              <a:rPr lang="cs-CZ" b="1" dirty="0" smtClean="0"/>
              <a:t>Výpadek E exportů </a:t>
            </a:r>
            <a:r>
              <a:rPr lang="cs-CZ" dirty="0" smtClean="0"/>
              <a:t>– změna </a:t>
            </a:r>
            <a:r>
              <a:rPr lang="cs-CZ" b="1" dirty="0" smtClean="0"/>
              <a:t>logiky obchodu </a:t>
            </a:r>
            <a:r>
              <a:rPr lang="cs-CZ" dirty="0" smtClean="0"/>
              <a:t>19st. (</a:t>
            </a:r>
            <a:r>
              <a:rPr lang="cs-CZ" dirty="0" err="1" smtClean="0"/>
              <a:t>indu</a:t>
            </a:r>
            <a:r>
              <a:rPr lang="cs-CZ" dirty="0" smtClean="0"/>
              <a:t> &lt;-&gt;</a:t>
            </a:r>
            <a:r>
              <a:rPr lang="cs-CZ" dirty="0" err="1" smtClean="0"/>
              <a:t>agri+suroviny</a:t>
            </a:r>
            <a:r>
              <a:rPr lang="cs-CZ" dirty="0" smtClean="0"/>
              <a:t>); </a:t>
            </a:r>
            <a:r>
              <a:rPr lang="cs-CZ" b="1" dirty="0" smtClean="0">
                <a:solidFill>
                  <a:srgbClr val="0070C0"/>
                </a:solidFill>
              </a:rPr>
              <a:t>US a JAP </a:t>
            </a:r>
            <a:r>
              <a:rPr lang="cs-CZ" b="1" dirty="0" smtClean="0"/>
              <a:t>zásobují</a:t>
            </a:r>
            <a:r>
              <a:rPr lang="cs-CZ" dirty="0" smtClean="0"/>
              <a:t> </a:t>
            </a:r>
            <a:r>
              <a:rPr lang="cs-CZ" dirty="0" err="1" smtClean="0"/>
              <a:t>prům</a:t>
            </a:r>
            <a:r>
              <a:rPr lang="cs-CZ" dirty="0" smtClean="0"/>
              <a:t>. zbožím tradiční </a:t>
            </a:r>
            <a:r>
              <a:rPr lang="cs-CZ" b="1" dirty="0" smtClean="0"/>
              <a:t>E</a:t>
            </a:r>
            <a:r>
              <a:rPr lang="cs-CZ" dirty="0" smtClean="0"/>
              <a:t> </a:t>
            </a:r>
            <a:r>
              <a:rPr lang="cs-CZ" b="1" dirty="0" smtClean="0"/>
              <a:t>exportní</a:t>
            </a:r>
            <a:r>
              <a:rPr lang="cs-CZ" dirty="0" smtClean="0"/>
              <a:t> </a:t>
            </a:r>
            <a:r>
              <a:rPr lang="cs-CZ" b="1" dirty="0" smtClean="0"/>
              <a:t>trhy</a:t>
            </a:r>
            <a:r>
              <a:rPr lang="cs-CZ" dirty="0" smtClean="0"/>
              <a:t>;</a:t>
            </a:r>
          </a:p>
          <a:p>
            <a:r>
              <a:rPr lang="cs-CZ" dirty="0" smtClean="0"/>
              <a:t>Start průmyslu i v </a:t>
            </a:r>
            <a:r>
              <a:rPr lang="cs-CZ" b="1" dirty="0" smtClean="0"/>
              <a:t>IND</a:t>
            </a:r>
            <a:r>
              <a:rPr lang="cs-CZ" dirty="0" smtClean="0"/>
              <a:t> (+100%, </a:t>
            </a:r>
            <a:r>
              <a:rPr lang="cs-CZ" dirty="0" err="1" smtClean="0"/>
              <a:t>Tata</a:t>
            </a:r>
            <a:r>
              <a:rPr lang="cs-CZ" dirty="0" smtClean="0"/>
              <a:t>) a v </a:t>
            </a:r>
            <a:r>
              <a:rPr lang="cs-CZ" b="1" dirty="0" smtClean="0"/>
              <a:t>Číně</a:t>
            </a:r>
            <a:r>
              <a:rPr lang="cs-CZ" dirty="0" smtClean="0"/>
              <a:t> (+200%); </a:t>
            </a:r>
            <a:r>
              <a:rPr lang="cs-CZ" b="1" dirty="0" smtClean="0">
                <a:solidFill>
                  <a:srgbClr val="0070C0"/>
                </a:solidFill>
              </a:rPr>
              <a:t>ISI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 </a:t>
            </a:r>
            <a:r>
              <a:rPr lang="cs-CZ" b="1" dirty="0" smtClean="0"/>
              <a:t>LATAM</a:t>
            </a:r>
            <a:r>
              <a:rPr lang="cs-CZ" dirty="0" smtClean="0"/>
              <a:t> </a:t>
            </a:r>
            <a:r>
              <a:rPr lang="cs-CZ" dirty="0" smtClean="0"/>
              <a:t>(nekonkurenceschopnost </a:t>
            </a:r>
            <a:r>
              <a:rPr lang="cs-CZ" dirty="0" smtClean="0"/>
              <a:t>substitučního zboží – i tak ztráta </a:t>
            </a:r>
            <a:r>
              <a:rPr lang="cs-CZ" dirty="0" smtClean="0"/>
              <a:t>E trhů</a:t>
            </a:r>
            <a:r>
              <a:rPr lang="cs-CZ" dirty="0" smtClean="0"/>
              <a:t>);</a:t>
            </a:r>
          </a:p>
          <a:p>
            <a:endParaRPr lang="cs-CZ" sz="1500" dirty="0" smtClean="0"/>
          </a:p>
          <a:p>
            <a:r>
              <a:rPr lang="cs-CZ" dirty="0" smtClean="0"/>
              <a:t>Negativní </a:t>
            </a:r>
            <a:r>
              <a:rPr lang="cs-CZ" dirty="0" smtClean="0"/>
              <a:t>dopady </a:t>
            </a:r>
            <a:r>
              <a:rPr lang="cs-CZ" b="1" dirty="0" smtClean="0">
                <a:solidFill>
                  <a:srgbClr val="0070C0"/>
                </a:solidFill>
              </a:rPr>
              <a:t>externích šoků</a:t>
            </a:r>
            <a:r>
              <a:rPr lang="cs-CZ" dirty="0" smtClean="0"/>
              <a:t>: </a:t>
            </a:r>
          </a:p>
          <a:p>
            <a:pPr lvl="1"/>
            <a:r>
              <a:rPr lang="cs-CZ" b="1" dirty="0" smtClean="0"/>
              <a:t>poptávka po surovinách </a:t>
            </a:r>
            <a:r>
              <a:rPr lang="cs-CZ" dirty="0" smtClean="0"/>
              <a:t>během války </a:t>
            </a:r>
            <a:r>
              <a:rPr lang="cs-CZ" b="1" dirty="0" smtClean="0"/>
              <a:t>vzrostla</a:t>
            </a:r>
            <a:r>
              <a:rPr lang="cs-CZ" dirty="0" smtClean="0"/>
              <a:t> (-50% osevu pšenice v GER a FRA) i v tradičních exportních zemích (RUS, POL, UHE); </a:t>
            </a:r>
          </a:p>
          <a:p>
            <a:pPr lvl="1"/>
            <a:r>
              <a:rPr lang="cs-CZ" dirty="0" err="1" smtClean="0"/>
              <a:t>mimoE</a:t>
            </a:r>
            <a:r>
              <a:rPr lang="cs-CZ" dirty="0" smtClean="0"/>
              <a:t> růst výměry pšenice o 15%, </a:t>
            </a:r>
            <a:r>
              <a:rPr lang="cs-CZ" b="1" dirty="0" smtClean="0"/>
              <a:t>export</a:t>
            </a:r>
            <a:r>
              <a:rPr lang="cs-CZ" dirty="0" smtClean="0"/>
              <a:t> </a:t>
            </a:r>
            <a:r>
              <a:rPr lang="cs-CZ" b="1" dirty="0" smtClean="0"/>
              <a:t>US</a:t>
            </a:r>
            <a:r>
              <a:rPr lang="cs-CZ" dirty="0" smtClean="0"/>
              <a:t> +300% </a:t>
            </a:r>
            <a:r>
              <a:rPr lang="cs-CZ" b="1" dirty="0" smtClean="0"/>
              <a:t>pšenice</a:t>
            </a:r>
            <a:r>
              <a:rPr lang="cs-CZ" dirty="0" smtClean="0"/>
              <a:t> (1000% </a:t>
            </a:r>
            <a:r>
              <a:rPr lang="cs-CZ" b="1" dirty="0" smtClean="0"/>
              <a:t>maso</a:t>
            </a:r>
            <a:r>
              <a:rPr lang="cs-CZ" dirty="0" smtClean="0"/>
              <a:t>); v US </a:t>
            </a:r>
            <a:r>
              <a:rPr lang="cs-CZ" b="1" dirty="0" smtClean="0"/>
              <a:t>úvěry</a:t>
            </a:r>
            <a:r>
              <a:rPr lang="cs-CZ" dirty="0" smtClean="0"/>
              <a:t> – jasně exportní charakter AGRI;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rcadlově problém </a:t>
            </a:r>
            <a:r>
              <a:rPr lang="cs-CZ" b="1" dirty="0" smtClean="0"/>
              <a:t>nevyužitých</a:t>
            </a:r>
            <a:r>
              <a:rPr lang="cs-CZ" dirty="0" smtClean="0"/>
              <a:t> </a:t>
            </a:r>
            <a:r>
              <a:rPr lang="cs-CZ" b="1" dirty="0" err="1" smtClean="0"/>
              <a:t>prům</a:t>
            </a:r>
            <a:r>
              <a:rPr lang="cs-CZ" dirty="0" smtClean="0"/>
              <a:t>. </a:t>
            </a:r>
            <a:r>
              <a:rPr lang="cs-CZ" b="1" dirty="0" smtClean="0"/>
              <a:t>kapacit</a:t>
            </a:r>
            <a:r>
              <a:rPr lang="cs-CZ" dirty="0" smtClean="0"/>
              <a:t> v </a:t>
            </a:r>
            <a:r>
              <a:rPr lang="cs-CZ" b="1" dirty="0" smtClean="0"/>
              <a:t>E</a:t>
            </a:r>
            <a:r>
              <a:rPr lang="cs-CZ" dirty="0" smtClean="0"/>
              <a:t> (pokles </a:t>
            </a:r>
            <a:r>
              <a:rPr lang="cs-CZ" b="1" dirty="0" smtClean="0"/>
              <a:t>vládní poptávky</a:t>
            </a:r>
            <a:r>
              <a:rPr lang="cs-CZ" dirty="0" smtClean="0"/>
              <a:t>, zvýšená </a:t>
            </a:r>
            <a:r>
              <a:rPr lang="cs-CZ" b="1" dirty="0" smtClean="0"/>
              <a:t>konkurence</a:t>
            </a:r>
            <a:r>
              <a:rPr lang="cs-CZ" dirty="0" smtClean="0"/>
              <a:t> + </a:t>
            </a:r>
            <a:r>
              <a:rPr lang="cs-CZ" b="1" dirty="0" smtClean="0"/>
              <a:t>uzavírání</a:t>
            </a:r>
            <a:r>
              <a:rPr lang="cs-CZ" dirty="0" smtClean="0"/>
              <a:t> tradičních exportních trhů)</a:t>
            </a:r>
            <a:r>
              <a:rPr lang="cs-CZ" b="1" dirty="0" smtClean="0"/>
              <a:t>;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59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9225279"/>
              </p:ext>
            </p:extLst>
          </p:nvPr>
        </p:nvGraphicFramePr>
        <p:xfrm>
          <a:off x="1331640" y="1844824"/>
          <a:ext cx="5760640" cy="367241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322958"/>
                <a:gridCol w="1145894"/>
                <a:gridCol w="1145894"/>
                <a:gridCol w="1145894"/>
              </a:tblGrid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1913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1938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1950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Francie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8,9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23,2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27,6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Německo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17,7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42,4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30,4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Nizozemí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8,2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21,7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26,8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Británie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13,3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28,8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34,2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Spojené státy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8,0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19,8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21,4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Japonsko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14,2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30,3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19,8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682912"/>
            <a:ext cx="79928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Celkové vládní výdaje jako podíl domácího produktu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(procenta, běžné ceny)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80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Versaillský systém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65312"/>
            <a:ext cx="8856984" cy="6192688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Zánik </a:t>
            </a:r>
            <a:r>
              <a:rPr lang="cs-CZ" b="1" dirty="0" smtClean="0"/>
              <a:t>R-U</a:t>
            </a:r>
            <a:r>
              <a:rPr lang="cs-CZ" dirty="0" smtClean="0"/>
              <a:t> (</a:t>
            </a:r>
            <a:r>
              <a:rPr lang="cs-CZ" b="1" dirty="0" smtClean="0">
                <a:solidFill>
                  <a:srgbClr val="0070C0"/>
                </a:solidFill>
              </a:rPr>
              <a:t>nové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problematické </a:t>
            </a:r>
            <a:r>
              <a:rPr lang="cs-CZ" b="1" dirty="0" smtClean="0">
                <a:solidFill>
                  <a:srgbClr val="0070C0"/>
                </a:solidFill>
              </a:rPr>
              <a:t>státy</a:t>
            </a:r>
            <a:r>
              <a:rPr lang="cs-CZ" dirty="0" smtClean="0"/>
              <a:t>), </a:t>
            </a:r>
            <a:r>
              <a:rPr lang="cs-CZ" b="1" dirty="0" smtClean="0"/>
              <a:t>Pobaltí</a:t>
            </a:r>
            <a:r>
              <a:rPr lang="cs-CZ" dirty="0" smtClean="0"/>
              <a:t> a </a:t>
            </a:r>
            <a:r>
              <a:rPr lang="cs-CZ" b="1" dirty="0" smtClean="0"/>
              <a:t>FIN</a:t>
            </a:r>
            <a:r>
              <a:rPr lang="cs-CZ" dirty="0" smtClean="0"/>
              <a:t>, </a:t>
            </a:r>
            <a:r>
              <a:rPr lang="cs-CZ" b="1" dirty="0" smtClean="0"/>
              <a:t>Irsko</a:t>
            </a:r>
            <a:r>
              <a:rPr lang="cs-CZ" dirty="0" smtClean="0"/>
              <a:t>; nové obchodní </a:t>
            </a:r>
            <a:r>
              <a:rPr lang="cs-CZ" b="1" dirty="0" smtClean="0"/>
              <a:t>bariéry</a:t>
            </a:r>
            <a:r>
              <a:rPr lang="cs-CZ" dirty="0" smtClean="0"/>
              <a:t>, </a:t>
            </a:r>
            <a:r>
              <a:rPr lang="cs-CZ" b="1" dirty="0" smtClean="0"/>
              <a:t>slabé</a:t>
            </a:r>
            <a:r>
              <a:rPr lang="cs-CZ" dirty="0" smtClean="0"/>
              <a:t> státy, </a:t>
            </a:r>
            <a:r>
              <a:rPr lang="cs-CZ" b="1" dirty="0" smtClean="0"/>
              <a:t>nacionalizmus</a:t>
            </a:r>
            <a:r>
              <a:rPr lang="cs-CZ" dirty="0" smtClean="0"/>
              <a:t>, </a:t>
            </a:r>
            <a:r>
              <a:rPr lang="cs-CZ" b="1" dirty="0" smtClean="0"/>
              <a:t>dluhy</a:t>
            </a:r>
            <a:r>
              <a:rPr lang="cs-CZ" dirty="0" smtClean="0"/>
              <a:t>; </a:t>
            </a:r>
            <a:r>
              <a:rPr lang="cs-CZ" b="1" dirty="0" smtClean="0"/>
              <a:t>SSSR</a:t>
            </a:r>
            <a:r>
              <a:rPr lang="cs-CZ" dirty="0" smtClean="0"/>
              <a:t> stažení do </a:t>
            </a:r>
            <a:r>
              <a:rPr lang="cs-CZ" b="1" dirty="0" smtClean="0"/>
              <a:t>autarkie</a:t>
            </a:r>
            <a:r>
              <a:rPr lang="cs-CZ" dirty="0" smtClean="0"/>
              <a:t>;</a:t>
            </a:r>
          </a:p>
          <a:p>
            <a:endParaRPr lang="cs-CZ" sz="11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Společnost národů</a:t>
            </a:r>
            <a:r>
              <a:rPr lang="cs-CZ" b="1" dirty="0" smtClean="0"/>
              <a:t>:</a:t>
            </a:r>
            <a:r>
              <a:rPr lang="cs-CZ" dirty="0" smtClean="0"/>
              <a:t> </a:t>
            </a:r>
          </a:p>
          <a:p>
            <a:pPr lvl="1"/>
            <a:r>
              <a:rPr lang="cs-CZ" b="1" dirty="0" smtClean="0"/>
              <a:t>úspěchy</a:t>
            </a:r>
            <a:r>
              <a:rPr lang="cs-CZ" dirty="0" smtClean="0"/>
              <a:t> (Alandy, Slezsko, </a:t>
            </a:r>
            <a:r>
              <a:rPr lang="cs-CZ" dirty="0" err="1" smtClean="0"/>
              <a:t>Memel</a:t>
            </a:r>
            <a:r>
              <a:rPr lang="cs-CZ" dirty="0" smtClean="0"/>
              <a:t>, </a:t>
            </a:r>
            <a:r>
              <a:rPr lang="cs-CZ" dirty="0" err="1" smtClean="0"/>
              <a:t>Hatay</a:t>
            </a:r>
            <a:r>
              <a:rPr lang="cs-CZ" dirty="0" smtClean="0"/>
              <a:t>, Mosul, Sársko); </a:t>
            </a:r>
          </a:p>
          <a:p>
            <a:pPr lvl="1"/>
            <a:r>
              <a:rPr lang="cs-CZ" b="1" dirty="0"/>
              <a:t>p</a:t>
            </a:r>
            <a:r>
              <a:rPr lang="cs-CZ" b="1" dirty="0" smtClean="0"/>
              <a:t>roblémy</a:t>
            </a:r>
            <a:r>
              <a:rPr lang="cs-CZ" dirty="0" smtClean="0"/>
              <a:t>: vystoupení </a:t>
            </a:r>
            <a:r>
              <a:rPr lang="cs-CZ" b="1" dirty="0" smtClean="0"/>
              <a:t>GER</a:t>
            </a:r>
            <a:r>
              <a:rPr lang="cs-CZ" dirty="0" smtClean="0"/>
              <a:t> (Hitler), </a:t>
            </a:r>
            <a:r>
              <a:rPr lang="cs-CZ" b="1" dirty="0" smtClean="0"/>
              <a:t>Itálie</a:t>
            </a:r>
            <a:r>
              <a:rPr lang="cs-CZ" dirty="0" smtClean="0"/>
              <a:t> (Etiopie); </a:t>
            </a:r>
            <a:r>
              <a:rPr lang="cs-CZ" b="1" dirty="0" smtClean="0"/>
              <a:t>JAP</a:t>
            </a:r>
            <a:r>
              <a:rPr lang="cs-CZ" dirty="0" smtClean="0"/>
              <a:t> (</a:t>
            </a:r>
            <a:r>
              <a:rPr lang="cs-CZ" dirty="0" err="1" smtClean="0"/>
              <a:t>Mandžukao</a:t>
            </a:r>
            <a:r>
              <a:rPr lang="cs-CZ" dirty="0" smtClean="0"/>
              <a:t>); </a:t>
            </a:r>
            <a:r>
              <a:rPr lang="cs-CZ" b="1" dirty="0" smtClean="0"/>
              <a:t>SSSR</a:t>
            </a:r>
            <a:r>
              <a:rPr lang="cs-CZ" dirty="0" smtClean="0"/>
              <a:t> (Finsko);</a:t>
            </a:r>
          </a:p>
          <a:p>
            <a:pPr lvl="1"/>
            <a:endParaRPr lang="cs-CZ" sz="1100" dirty="0" smtClean="0"/>
          </a:p>
          <a:p>
            <a:r>
              <a:rPr lang="cs-CZ" b="1" dirty="0" smtClean="0"/>
              <a:t>Válka</a:t>
            </a:r>
            <a:r>
              <a:rPr lang="cs-CZ" dirty="0" smtClean="0"/>
              <a:t> na zač.20st. „normální“ – jazyk smlouvy (čl. 231) </a:t>
            </a:r>
            <a:r>
              <a:rPr lang="cs-CZ" b="1" dirty="0" smtClean="0">
                <a:solidFill>
                  <a:srgbClr val="0070C0"/>
                </a:solidFill>
              </a:rPr>
              <a:t>diktát vítězů</a:t>
            </a:r>
            <a:r>
              <a:rPr lang="cs-CZ" dirty="0" smtClean="0"/>
              <a:t>;</a:t>
            </a:r>
          </a:p>
          <a:p>
            <a:pPr lvl="1"/>
            <a:r>
              <a:rPr lang="cs-CZ" b="1" dirty="0" smtClean="0"/>
              <a:t>GER</a:t>
            </a:r>
            <a:r>
              <a:rPr lang="cs-CZ" dirty="0" smtClean="0"/>
              <a:t>: ztráta 13% území, 10% populace (+15% mužské </a:t>
            </a:r>
            <a:r>
              <a:rPr lang="cs-CZ" dirty="0" err="1" smtClean="0"/>
              <a:t>prac</a:t>
            </a:r>
            <a:r>
              <a:rPr lang="cs-CZ" dirty="0" smtClean="0"/>
              <a:t>. síly </a:t>
            </a:r>
            <a:r>
              <a:rPr lang="cs-CZ" dirty="0" smtClean="0"/>
              <a:t>padlo), 75% rudy, 25% uhlí; kolonie ztraceny, investice zkonfiskovány;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r</a:t>
            </a:r>
            <a:r>
              <a:rPr lang="cs-CZ" b="1" dirty="0" smtClean="0">
                <a:solidFill>
                  <a:srgbClr val="0070C0"/>
                </a:solidFill>
              </a:rPr>
              <a:t>eparace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33mld. USD – 200% HDP; obsazení </a:t>
            </a:r>
            <a:r>
              <a:rPr lang="cs-CZ" b="1" dirty="0" smtClean="0"/>
              <a:t>Porýní</a:t>
            </a:r>
            <a:r>
              <a:rPr lang="cs-CZ" dirty="0" smtClean="0"/>
              <a:t> 1923-1925 (uhlí); </a:t>
            </a:r>
            <a:r>
              <a:rPr lang="cs-CZ" b="1" dirty="0" smtClean="0"/>
              <a:t>inflace</a:t>
            </a:r>
            <a:r>
              <a:rPr lang="cs-CZ" dirty="0" smtClean="0"/>
              <a:t> (1914-1923 1:4,2 RM na 4,2 </a:t>
            </a:r>
            <a:r>
              <a:rPr lang="cs-CZ" dirty="0" err="1" smtClean="0"/>
              <a:t>tril</a:t>
            </a:r>
            <a:r>
              <a:rPr lang="cs-CZ" dirty="0" smtClean="0"/>
              <a:t>. RM</a:t>
            </a:r>
            <a:r>
              <a:rPr lang="cs-CZ" dirty="0" smtClean="0"/>
              <a:t>);</a:t>
            </a:r>
          </a:p>
          <a:p>
            <a:pPr lvl="1"/>
            <a:r>
              <a:rPr lang="cs-CZ" dirty="0" smtClean="0"/>
              <a:t>HDP GER 1923 je </a:t>
            </a:r>
            <a:r>
              <a:rPr lang="cs-CZ" b="1" dirty="0" smtClean="0"/>
              <a:t>50% 1913 </a:t>
            </a:r>
            <a:r>
              <a:rPr lang="cs-CZ" dirty="0" smtClean="0"/>
              <a:t>– US půjčky;</a:t>
            </a:r>
          </a:p>
          <a:p>
            <a:pPr lvl="1"/>
            <a:endParaRPr lang="cs-CZ" sz="1100" dirty="0" smtClean="0"/>
          </a:p>
          <a:p>
            <a:r>
              <a:rPr lang="cs-CZ" dirty="0" smtClean="0">
                <a:solidFill>
                  <a:srgbClr val="0070C0"/>
                </a:solidFill>
              </a:rPr>
              <a:t>Dluhy</a:t>
            </a:r>
            <a:r>
              <a:rPr lang="cs-CZ" dirty="0" smtClean="0"/>
              <a:t> – </a:t>
            </a:r>
            <a:r>
              <a:rPr lang="cs-CZ" b="1" dirty="0" smtClean="0"/>
              <a:t>US</a:t>
            </a:r>
            <a:r>
              <a:rPr lang="cs-CZ" dirty="0" smtClean="0"/>
              <a:t> trvají na </a:t>
            </a:r>
            <a:r>
              <a:rPr lang="cs-CZ" b="1" dirty="0" smtClean="0"/>
              <a:t>splacení</a:t>
            </a:r>
            <a:r>
              <a:rPr lang="cs-CZ" dirty="0" smtClean="0"/>
              <a:t> </a:t>
            </a:r>
            <a:r>
              <a:rPr lang="cs-CZ" b="1" dirty="0" smtClean="0"/>
              <a:t>12 mld. </a:t>
            </a:r>
            <a:r>
              <a:rPr lang="cs-CZ" dirty="0" smtClean="0"/>
              <a:t>USD od FRA, GB, BEL – přes </a:t>
            </a:r>
            <a:r>
              <a:rPr lang="cs-CZ" b="1" dirty="0" smtClean="0"/>
              <a:t>reparace</a:t>
            </a:r>
            <a:r>
              <a:rPr lang="cs-CZ" dirty="0" smtClean="0"/>
              <a:t> – recyklace…</a:t>
            </a:r>
          </a:p>
          <a:p>
            <a:r>
              <a:rPr lang="cs-CZ" dirty="0" smtClean="0"/>
              <a:t>Univerzální </a:t>
            </a:r>
            <a:r>
              <a:rPr lang="cs-CZ" b="1" dirty="0" smtClean="0">
                <a:solidFill>
                  <a:srgbClr val="0070C0"/>
                </a:solidFill>
              </a:rPr>
              <a:t>opuštění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FT</a:t>
            </a:r>
            <a:r>
              <a:rPr lang="cs-CZ" dirty="0" smtClean="0"/>
              <a:t>: </a:t>
            </a:r>
            <a:r>
              <a:rPr lang="cs-CZ" b="1" dirty="0" smtClean="0"/>
              <a:t>FRA</a:t>
            </a:r>
            <a:r>
              <a:rPr lang="cs-CZ" dirty="0" smtClean="0"/>
              <a:t> 4x zvyšuje </a:t>
            </a:r>
            <a:r>
              <a:rPr lang="cs-CZ" b="1" dirty="0" smtClean="0"/>
              <a:t>cla</a:t>
            </a:r>
            <a:r>
              <a:rPr lang="cs-CZ" dirty="0"/>
              <a:t>;</a:t>
            </a:r>
            <a:r>
              <a:rPr lang="cs-CZ" dirty="0" smtClean="0"/>
              <a:t> </a:t>
            </a:r>
            <a:r>
              <a:rPr lang="cs-CZ" b="1" dirty="0" smtClean="0"/>
              <a:t>kvóty</a:t>
            </a:r>
            <a:r>
              <a:rPr lang="cs-CZ" dirty="0" smtClean="0"/>
              <a:t> v </a:t>
            </a:r>
            <a:r>
              <a:rPr lang="cs-CZ" b="1" dirty="0" smtClean="0"/>
              <a:t>SVE</a:t>
            </a:r>
            <a:r>
              <a:rPr lang="cs-CZ" dirty="0"/>
              <a:t>;</a:t>
            </a:r>
            <a:r>
              <a:rPr lang="cs-CZ" dirty="0" smtClean="0"/>
              <a:t> </a:t>
            </a:r>
            <a:r>
              <a:rPr lang="cs-CZ" b="1" dirty="0" smtClean="0"/>
              <a:t>asijské</a:t>
            </a:r>
            <a:r>
              <a:rPr lang="cs-CZ" dirty="0" smtClean="0"/>
              <a:t> </a:t>
            </a:r>
            <a:r>
              <a:rPr lang="cs-CZ" b="1" dirty="0" smtClean="0"/>
              <a:t>země</a:t>
            </a:r>
            <a:r>
              <a:rPr lang="cs-CZ" dirty="0" smtClean="0"/>
              <a:t> mají </a:t>
            </a:r>
            <a:r>
              <a:rPr lang="cs-CZ" b="1" dirty="0" smtClean="0"/>
              <a:t>autonomii</a:t>
            </a:r>
            <a:r>
              <a:rPr lang="cs-CZ" dirty="0" smtClean="0"/>
              <a:t> TP (růst cel); </a:t>
            </a:r>
          </a:p>
          <a:p>
            <a:endParaRPr lang="cs-CZ" sz="1300" dirty="0" smtClean="0"/>
          </a:p>
          <a:p>
            <a:r>
              <a:rPr lang="cs-CZ" b="1" dirty="0" smtClean="0"/>
              <a:t>US:</a:t>
            </a:r>
            <a:r>
              <a:rPr lang="cs-CZ" dirty="0" smtClean="0"/>
              <a:t> </a:t>
            </a:r>
            <a:r>
              <a:rPr lang="cs-CZ" b="1" dirty="0" err="1" smtClean="0"/>
              <a:t>Fordney-McCumber</a:t>
            </a:r>
            <a:r>
              <a:rPr lang="cs-CZ" b="1" dirty="0" smtClean="0"/>
              <a:t> 1922</a:t>
            </a:r>
            <a:r>
              <a:rPr lang="cs-CZ" dirty="0" smtClean="0"/>
              <a:t>, pokles </a:t>
            </a:r>
            <a:r>
              <a:rPr lang="cs-CZ" b="1" dirty="0" smtClean="0"/>
              <a:t>cen</a:t>
            </a:r>
            <a:r>
              <a:rPr lang="cs-CZ" dirty="0" smtClean="0"/>
              <a:t> </a:t>
            </a:r>
            <a:r>
              <a:rPr lang="cs-CZ" b="1" dirty="0" smtClean="0"/>
              <a:t>obilí</a:t>
            </a:r>
            <a:r>
              <a:rPr lang="cs-CZ" dirty="0" smtClean="0"/>
              <a:t> 1925, </a:t>
            </a:r>
            <a:r>
              <a:rPr lang="cs-CZ" b="1" dirty="0" err="1" smtClean="0">
                <a:solidFill>
                  <a:srgbClr val="0070C0"/>
                </a:solidFill>
              </a:rPr>
              <a:t>Smoot-Hawley</a:t>
            </a:r>
            <a:r>
              <a:rPr lang="cs-CZ" b="1" dirty="0" smtClean="0">
                <a:solidFill>
                  <a:srgbClr val="0070C0"/>
                </a:solidFill>
              </a:rPr>
              <a:t> 1930 </a:t>
            </a:r>
            <a:r>
              <a:rPr lang="cs-CZ" dirty="0" smtClean="0"/>
              <a:t>(20tis. položek) – </a:t>
            </a:r>
            <a:r>
              <a:rPr lang="cs-CZ" dirty="0"/>
              <a:t> </a:t>
            </a:r>
            <a:r>
              <a:rPr lang="cs-CZ" dirty="0" smtClean="0"/>
              <a:t>US již tak významné, že </a:t>
            </a:r>
            <a:r>
              <a:rPr lang="cs-CZ" b="1" dirty="0" smtClean="0"/>
              <a:t>dopad</a:t>
            </a:r>
            <a:r>
              <a:rPr lang="cs-CZ" dirty="0" smtClean="0"/>
              <a:t> na </a:t>
            </a:r>
            <a:r>
              <a:rPr lang="cs-CZ" dirty="0" smtClean="0"/>
              <a:t>SE;</a:t>
            </a:r>
            <a:endParaRPr lang="cs-CZ" dirty="0" smtClean="0"/>
          </a:p>
          <a:p>
            <a:pPr lvl="1"/>
            <a:endParaRPr lang="cs-CZ" sz="13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Cla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na </a:t>
            </a:r>
            <a:r>
              <a:rPr lang="cs-CZ" b="1" dirty="0" smtClean="0"/>
              <a:t>potraviny</a:t>
            </a:r>
            <a:r>
              <a:rPr lang="cs-CZ" dirty="0" smtClean="0"/>
              <a:t> </a:t>
            </a:r>
            <a:r>
              <a:rPr lang="cs-CZ" b="1" dirty="0" smtClean="0"/>
              <a:t>1931</a:t>
            </a:r>
            <a:r>
              <a:rPr lang="cs-CZ" dirty="0" smtClean="0"/>
              <a:t>: 53% FRA, 60% AUT, 75% Jugo, 80% ČS, GER, SPA, 100% BEL, POL (Tab.);</a:t>
            </a:r>
          </a:p>
          <a:p>
            <a:r>
              <a:rPr lang="cs-CZ" b="1" dirty="0" smtClean="0"/>
              <a:t>Směnné relace proti</a:t>
            </a:r>
            <a:r>
              <a:rPr lang="cs-CZ" dirty="0" smtClean="0"/>
              <a:t> exportérům </a:t>
            </a:r>
            <a:r>
              <a:rPr lang="cs-CZ" b="1" dirty="0" smtClean="0"/>
              <a:t>komodit</a:t>
            </a:r>
            <a:r>
              <a:rPr lang="cs-CZ" dirty="0" smtClean="0"/>
              <a:t> – </a:t>
            </a:r>
            <a:r>
              <a:rPr lang="cs-CZ" b="1" dirty="0" smtClean="0"/>
              <a:t>půjčky</a:t>
            </a:r>
            <a:r>
              <a:rPr lang="cs-CZ" dirty="0" smtClean="0"/>
              <a:t>; od </a:t>
            </a:r>
            <a:r>
              <a:rPr lang="cs-CZ" b="1" dirty="0" smtClean="0"/>
              <a:t>1928</a:t>
            </a:r>
            <a:r>
              <a:rPr lang="cs-CZ" dirty="0" smtClean="0"/>
              <a:t> </a:t>
            </a:r>
            <a:r>
              <a:rPr lang="cs-CZ" b="1" dirty="0" smtClean="0"/>
              <a:t>klesá</a:t>
            </a:r>
            <a:r>
              <a:rPr lang="cs-CZ" dirty="0" smtClean="0"/>
              <a:t> </a:t>
            </a:r>
            <a:r>
              <a:rPr lang="cs-CZ" b="1" dirty="0" smtClean="0"/>
              <a:t>objem </a:t>
            </a:r>
            <a:r>
              <a:rPr lang="cs-CZ" b="1" dirty="0" smtClean="0">
                <a:solidFill>
                  <a:srgbClr val="0070C0"/>
                </a:solidFill>
              </a:rPr>
              <a:t>půjček</a:t>
            </a:r>
            <a:r>
              <a:rPr lang="cs-CZ" b="1" dirty="0" smtClean="0"/>
              <a:t> </a:t>
            </a:r>
            <a:r>
              <a:rPr lang="cs-CZ" dirty="0" smtClean="0"/>
              <a:t>a </a:t>
            </a:r>
            <a:r>
              <a:rPr lang="cs-CZ" b="1" dirty="0" smtClean="0"/>
              <a:t>neřešitelné</a:t>
            </a:r>
            <a:r>
              <a:rPr lang="cs-CZ" dirty="0" smtClean="0"/>
              <a:t> problémy (omezení dovozu, posílení vývozu – devalvace);</a:t>
            </a:r>
          </a:p>
          <a:p>
            <a:r>
              <a:rPr lang="cs-CZ" b="1" dirty="0" smtClean="0"/>
              <a:t>Omezena </a:t>
            </a:r>
            <a:r>
              <a:rPr lang="cs-CZ" b="1" dirty="0" smtClean="0">
                <a:solidFill>
                  <a:srgbClr val="0070C0"/>
                </a:solidFill>
              </a:rPr>
              <a:t>migrace</a:t>
            </a:r>
            <a:r>
              <a:rPr lang="cs-CZ" b="1" dirty="0" smtClean="0"/>
              <a:t> </a:t>
            </a:r>
            <a:r>
              <a:rPr lang="cs-CZ" dirty="0" smtClean="0"/>
              <a:t>– imigrační zákon </a:t>
            </a:r>
            <a:r>
              <a:rPr lang="cs-CZ" b="1" dirty="0" smtClean="0"/>
              <a:t>1924</a:t>
            </a:r>
            <a:r>
              <a:rPr lang="cs-CZ" dirty="0" smtClean="0"/>
              <a:t> </a:t>
            </a:r>
            <a:r>
              <a:rPr lang="cs-CZ" b="1" dirty="0" smtClean="0"/>
              <a:t>US</a:t>
            </a:r>
            <a:r>
              <a:rPr lang="cs-CZ" dirty="0" smtClean="0"/>
              <a:t> (vyloučení Asiatů a </a:t>
            </a:r>
            <a:r>
              <a:rPr lang="cs-CZ" dirty="0" smtClean="0"/>
              <a:t>Židů</a:t>
            </a:r>
            <a:r>
              <a:rPr lang="cs-CZ" dirty="0" smtClean="0"/>
              <a:t>);</a:t>
            </a:r>
          </a:p>
          <a:p>
            <a:r>
              <a:rPr lang="cs-CZ" dirty="0" smtClean="0"/>
              <a:t>Rozpad </a:t>
            </a:r>
            <a:r>
              <a:rPr lang="cs-CZ" b="1" dirty="0" smtClean="0"/>
              <a:t>zlatého standardu </a:t>
            </a:r>
            <a:r>
              <a:rPr lang="cs-CZ" dirty="0" smtClean="0"/>
              <a:t>GB 1931; US 1933 </a:t>
            </a:r>
            <a:r>
              <a:rPr lang="cs-CZ" dirty="0" smtClean="0"/>
              <a:t>a 70</a:t>
            </a:r>
            <a:r>
              <a:rPr lang="cs-CZ" dirty="0" smtClean="0"/>
              <a:t>% devalvace;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929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630905"/>
              </p:ext>
            </p:extLst>
          </p:nvPr>
        </p:nvGraphicFramePr>
        <p:xfrm>
          <a:off x="827581" y="836696"/>
          <a:ext cx="6624738" cy="547262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32639"/>
                <a:gridCol w="805782"/>
                <a:gridCol w="805782"/>
                <a:gridCol w="863189"/>
                <a:gridCol w="805782"/>
                <a:gridCol w="805782"/>
                <a:gridCol w="805782"/>
              </a:tblGrid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Potraviny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Průmyslové zboží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70C0"/>
                          </a:solidFill>
                          <a:effectLst/>
                        </a:rPr>
                        <a:t>1913</a:t>
                      </a:r>
                      <a:endParaRPr lang="cs-CZ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70C0"/>
                          </a:solidFill>
                          <a:effectLst/>
                        </a:rPr>
                        <a:t>1927</a:t>
                      </a:r>
                      <a:endParaRPr lang="cs-CZ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70C0"/>
                          </a:solidFill>
                          <a:effectLst/>
                        </a:rPr>
                        <a:t>1931</a:t>
                      </a:r>
                      <a:endParaRPr lang="cs-CZ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70C0"/>
                          </a:solidFill>
                          <a:effectLst/>
                        </a:rPr>
                        <a:t>1913</a:t>
                      </a:r>
                      <a:endParaRPr lang="cs-CZ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70C0"/>
                          </a:solidFill>
                          <a:effectLst/>
                        </a:rPr>
                        <a:t>1927</a:t>
                      </a:r>
                      <a:endParaRPr lang="cs-CZ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70C0"/>
                          </a:solidFill>
                          <a:effectLst/>
                        </a:rPr>
                        <a:t>1931</a:t>
                      </a:r>
                      <a:endParaRPr lang="cs-CZ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Belgie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25,5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11,8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23,7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9,5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11,6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13,0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Bulharsko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24,7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79,0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133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75,0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90,0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Československo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29,1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36,3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84,0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19,3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35,8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36,5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Finsko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49,0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57,5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102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37,6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17,8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22,7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Francie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29,2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19,1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53,0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16,3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25,8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29,0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Itálie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22,0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24,5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66,0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14,6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28,3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41,8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Jugoslávie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31,6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43,7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75,0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18,0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28,0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32,8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Maďarsko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29,1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31,5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60,0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19,3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31,8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42,6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Německo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21,8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27,4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82,5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10,0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18,3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Polsko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69,4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72,0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110,0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85,0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55,6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52,0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Rakousko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29,1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16,5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59,5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19,3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21,0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27,7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Rumunsko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34,7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45,6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87,5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25,5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48,5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55,0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Španělsko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41,5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45,2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80,5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42,5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62,7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75,5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Švédsko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24,2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21,5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39,0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24,5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20,8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23,5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Švýcarsko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14,7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21,5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42,2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9,3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17,6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22,0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7066" y="263406"/>
            <a:ext cx="89739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Cla v evropských zemích 1913–1931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(ad 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valorem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ekvivalenty v procentech)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6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Hospodářská krize </a:t>
            </a:r>
            <a:r>
              <a:rPr lang="cs-CZ" sz="3200" b="1" dirty="0" smtClean="0"/>
              <a:t>ve světové ekonomice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63093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2000" dirty="0" smtClean="0"/>
              <a:t>Monetární expanze + úvěrový boom – </a:t>
            </a:r>
            <a:r>
              <a:rPr lang="cs-CZ" sz="2000" b="1" dirty="0" smtClean="0"/>
              <a:t>akciová</a:t>
            </a:r>
            <a:r>
              <a:rPr lang="cs-CZ" sz="2000" dirty="0" smtClean="0"/>
              <a:t> a nemovitostní </a:t>
            </a:r>
            <a:r>
              <a:rPr lang="cs-CZ" sz="2000" b="1" dirty="0" smtClean="0"/>
              <a:t>bublina</a:t>
            </a:r>
            <a:r>
              <a:rPr lang="cs-CZ" sz="2000" dirty="0" smtClean="0"/>
              <a:t> v </a:t>
            </a:r>
            <a:r>
              <a:rPr lang="cs-CZ" sz="2000" b="1" dirty="0" smtClean="0"/>
              <a:t>US</a:t>
            </a:r>
            <a:r>
              <a:rPr lang="cs-CZ" sz="2000" dirty="0" smtClean="0"/>
              <a:t> – FED restrikce černý čtvrtek 24.10.1929 (</a:t>
            </a:r>
            <a:r>
              <a:rPr lang="cs-CZ" sz="2000" b="1" dirty="0" smtClean="0"/>
              <a:t>krach </a:t>
            </a:r>
            <a:r>
              <a:rPr lang="cs-CZ" sz="2000" b="1" dirty="0" smtClean="0">
                <a:solidFill>
                  <a:srgbClr val="0070C0"/>
                </a:solidFill>
              </a:rPr>
              <a:t>NY burzy</a:t>
            </a:r>
            <a:r>
              <a:rPr lang="cs-CZ" sz="2000" dirty="0" smtClean="0"/>
              <a:t>);</a:t>
            </a:r>
          </a:p>
          <a:p>
            <a:pPr>
              <a:spcBef>
                <a:spcPts val="0"/>
              </a:spcBef>
            </a:pPr>
            <a:r>
              <a:rPr lang="cs-CZ" sz="2000" b="1" dirty="0" smtClean="0"/>
              <a:t>Pokles</a:t>
            </a:r>
            <a:r>
              <a:rPr lang="cs-CZ" sz="2000" dirty="0" smtClean="0"/>
              <a:t> </a:t>
            </a:r>
            <a:r>
              <a:rPr lang="cs-CZ" sz="2000" b="1" dirty="0" smtClean="0">
                <a:solidFill>
                  <a:srgbClr val="0070C0"/>
                </a:solidFill>
              </a:rPr>
              <a:t>peněžní zásoby </a:t>
            </a:r>
            <a:r>
              <a:rPr lang="cs-CZ" sz="2000" dirty="0" smtClean="0"/>
              <a:t>1929-1932 o </a:t>
            </a:r>
            <a:r>
              <a:rPr lang="cs-CZ" sz="2000" b="1" dirty="0" smtClean="0"/>
              <a:t>třetinu</a:t>
            </a:r>
            <a:r>
              <a:rPr lang="cs-CZ" sz="2000" dirty="0" smtClean="0"/>
              <a:t> (FED), </a:t>
            </a:r>
            <a:r>
              <a:rPr lang="cs-CZ" sz="2000" b="1" dirty="0" smtClean="0"/>
              <a:t>pády bank</a:t>
            </a:r>
            <a:r>
              <a:rPr lang="cs-CZ" sz="2000" dirty="0" smtClean="0"/>
              <a:t>; </a:t>
            </a:r>
          </a:p>
          <a:p>
            <a:pPr>
              <a:spcBef>
                <a:spcPts val="0"/>
              </a:spcBef>
            </a:pPr>
            <a:endParaRPr lang="cs-CZ" sz="600" dirty="0" smtClean="0"/>
          </a:p>
          <a:p>
            <a:pPr>
              <a:spcBef>
                <a:spcPts val="0"/>
              </a:spcBef>
            </a:pPr>
            <a:r>
              <a:rPr lang="cs-CZ" sz="2000" b="1" dirty="0" smtClean="0">
                <a:solidFill>
                  <a:srgbClr val="0070C0"/>
                </a:solidFill>
              </a:rPr>
              <a:t>S-H</a:t>
            </a:r>
            <a:r>
              <a:rPr lang="cs-CZ" sz="2000" b="1" dirty="0" smtClean="0"/>
              <a:t> </a:t>
            </a:r>
            <a:r>
              <a:rPr lang="cs-CZ" sz="2000" dirty="0" smtClean="0"/>
              <a:t>sazebník </a:t>
            </a:r>
            <a:r>
              <a:rPr lang="cs-CZ" sz="2000" b="1" dirty="0" smtClean="0"/>
              <a:t>následován</a:t>
            </a:r>
            <a:r>
              <a:rPr lang="cs-CZ" sz="2000" dirty="0" smtClean="0"/>
              <a:t> </a:t>
            </a:r>
            <a:r>
              <a:rPr lang="cs-CZ" sz="2000" b="1" dirty="0" smtClean="0"/>
              <a:t>Evropou</a:t>
            </a:r>
            <a:r>
              <a:rPr lang="cs-CZ" sz="2000" dirty="0" smtClean="0"/>
              <a:t> – pád </a:t>
            </a:r>
            <a:r>
              <a:rPr lang="cs-CZ" sz="2000" b="1" dirty="0" err="1" smtClean="0">
                <a:solidFill>
                  <a:srgbClr val="0070C0"/>
                </a:solidFill>
              </a:rPr>
              <a:t>Creditanstalt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b="1" dirty="0" smtClean="0">
                <a:solidFill>
                  <a:srgbClr val="0070C0"/>
                </a:solidFill>
              </a:rPr>
              <a:t>1931</a:t>
            </a:r>
            <a:r>
              <a:rPr lang="cs-CZ" sz="2000" dirty="0" smtClean="0"/>
              <a:t>; </a:t>
            </a:r>
            <a:r>
              <a:rPr lang="cs-CZ" sz="2000" b="1" dirty="0" smtClean="0"/>
              <a:t>bankrot</a:t>
            </a:r>
            <a:r>
              <a:rPr lang="cs-CZ" sz="2000" dirty="0" smtClean="0"/>
              <a:t> US </a:t>
            </a:r>
            <a:r>
              <a:rPr lang="cs-CZ" sz="2000" b="1" dirty="0" smtClean="0"/>
              <a:t>farmářů</a:t>
            </a:r>
            <a:r>
              <a:rPr lang="cs-CZ" sz="2000" dirty="0" smtClean="0"/>
              <a:t> – </a:t>
            </a:r>
            <a:r>
              <a:rPr lang="cs-CZ" sz="2000" b="1" dirty="0" smtClean="0"/>
              <a:t>runy</a:t>
            </a:r>
            <a:r>
              <a:rPr lang="cs-CZ" sz="2000" dirty="0" smtClean="0"/>
              <a:t> na banky;</a:t>
            </a:r>
          </a:p>
          <a:p>
            <a:pPr>
              <a:spcBef>
                <a:spcPts val="0"/>
              </a:spcBef>
            </a:pPr>
            <a:r>
              <a:rPr lang="cs-CZ" sz="2000" dirty="0" smtClean="0"/>
              <a:t>Snížení objemu </a:t>
            </a:r>
            <a:r>
              <a:rPr lang="cs-CZ" sz="2000" b="1" dirty="0" smtClean="0"/>
              <a:t>zahraničních </a:t>
            </a:r>
            <a:r>
              <a:rPr lang="cs-CZ" sz="2000" b="1" dirty="0" smtClean="0">
                <a:solidFill>
                  <a:srgbClr val="0070C0"/>
                </a:solidFill>
              </a:rPr>
              <a:t>půjček</a:t>
            </a:r>
            <a:r>
              <a:rPr lang="cs-CZ" sz="2000" b="1" dirty="0" smtClean="0"/>
              <a:t> </a:t>
            </a:r>
            <a:r>
              <a:rPr lang="cs-CZ" sz="2000" dirty="0" smtClean="0"/>
              <a:t>z </a:t>
            </a:r>
            <a:r>
              <a:rPr lang="cs-CZ" sz="2000" b="1" dirty="0" smtClean="0"/>
              <a:t>1,5mld 1930 </a:t>
            </a:r>
            <a:r>
              <a:rPr lang="cs-CZ" sz="2000" dirty="0" smtClean="0"/>
              <a:t>na </a:t>
            </a:r>
            <a:r>
              <a:rPr lang="cs-CZ" sz="2000" b="1" dirty="0" smtClean="0"/>
              <a:t>30mil</a:t>
            </a:r>
            <a:r>
              <a:rPr lang="cs-CZ" sz="2000" dirty="0" smtClean="0"/>
              <a:t>. 1931; </a:t>
            </a:r>
            <a:r>
              <a:rPr lang="cs-CZ" sz="2000" b="1" dirty="0" smtClean="0"/>
              <a:t>GER</a:t>
            </a:r>
            <a:r>
              <a:rPr lang="cs-CZ" sz="2000" dirty="0" smtClean="0"/>
              <a:t> – obrácení toku peněz a </a:t>
            </a:r>
            <a:r>
              <a:rPr lang="cs-CZ" sz="2000" b="1" dirty="0" smtClean="0"/>
              <a:t>kolaps</a:t>
            </a:r>
            <a:r>
              <a:rPr lang="cs-CZ" sz="2000" dirty="0" smtClean="0"/>
              <a:t> </a:t>
            </a:r>
            <a:r>
              <a:rPr lang="cs-CZ" sz="2000" b="1" dirty="0" smtClean="0"/>
              <a:t>bankovního systému</a:t>
            </a:r>
            <a:r>
              <a:rPr lang="cs-CZ" sz="2000" dirty="0" smtClean="0"/>
              <a:t>;</a:t>
            </a:r>
          </a:p>
          <a:p>
            <a:pPr>
              <a:spcBef>
                <a:spcPts val="0"/>
              </a:spcBef>
            </a:pPr>
            <a:endParaRPr lang="cs-CZ" sz="600" dirty="0" smtClean="0"/>
          </a:p>
          <a:p>
            <a:pPr>
              <a:spcBef>
                <a:spcPts val="0"/>
              </a:spcBef>
            </a:pPr>
            <a:r>
              <a:rPr lang="cs-CZ" sz="2000" b="1" dirty="0" smtClean="0"/>
              <a:t>Nevídaná krize </a:t>
            </a:r>
            <a:r>
              <a:rPr lang="cs-CZ" sz="2000" dirty="0" smtClean="0"/>
              <a:t>– </a:t>
            </a:r>
            <a:r>
              <a:rPr lang="cs-CZ" sz="2000" b="1" dirty="0" smtClean="0">
                <a:solidFill>
                  <a:srgbClr val="0070C0"/>
                </a:solidFill>
              </a:rPr>
              <a:t>nezaměstnanost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dirty="0" smtClean="0"/>
              <a:t>nejvyšší v sektorech s minimálními alternativami (zemědělství, hornictví, dřevo) – </a:t>
            </a:r>
            <a:r>
              <a:rPr lang="cs-CZ" sz="2000" b="1" dirty="0" smtClean="0"/>
              <a:t>podpory</a:t>
            </a:r>
            <a:r>
              <a:rPr lang="cs-CZ" sz="2000" dirty="0" smtClean="0"/>
              <a:t> jen jako pojištění pro členy odborů – hlad (charita); (Tab.)</a:t>
            </a:r>
          </a:p>
          <a:p>
            <a:pPr>
              <a:spcBef>
                <a:spcPts val="0"/>
              </a:spcBef>
            </a:pPr>
            <a:endParaRPr lang="cs-CZ" sz="600" dirty="0" smtClean="0"/>
          </a:p>
          <a:p>
            <a:pPr>
              <a:spcBef>
                <a:spcPts val="0"/>
              </a:spcBef>
            </a:pPr>
            <a:r>
              <a:rPr lang="cs-CZ" sz="2000" b="1" dirty="0" smtClean="0">
                <a:solidFill>
                  <a:srgbClr val="0070C0"/>
                </a:solidFill>
              </a:rPr>
              <a:t>Mezinárodní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b="1" dirty="0" smtClean="0">
                <a:solidFill>
                  <a:srgbClr val="0070C0"/>
                </a:solidFill>
              </a:rPr>
              <a:t>obchod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dirty="0" smtClean="0"/>
              <a:t>spadl na </a:t>
            </a:r>
            <a:r>
              <a:rPr lang="cs-CZ" sz="2000" b="1" dirty="0" smtClean="0"/>
              <a:t>třetinu</a:t>
            </a:r>
            <a:r>
              <a:rPr lang="cs-CZ" sz="2000" dirty="0" smtClean="0"/>
              <a:t> nominálně a reálně o třetinu;</a:t>
            </a:r>
          </a:p>
          <a:p>
            <a:pPr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2000" b="1" dirty="0" err="1" smtClean="0">
                <a:solidFill>
                  <a:srgbClr val="0070C0"/>
                </a:solidFill>
              </a:rPr>
              <a:t>DCs</a:t>
            </a:r>
            <a:r>
              <a:rPr lang="cs-CZ" sz="2000" dirty="0" smtClean="0"/>
              <a:t> </a:t>
            </a:r>
            <a:r>
              <a:rPr lang="cs-CZ" sz="2000" dirty="0" smtClean="0"/>
              <a:t>– </a:t>
            </a:r>
            <a:r>
              <a:rPr lang="cs-CZ" sz="2000" b="1" dirty="0" smtClean="0"/>
              <a:t>pokles</a:t>
            </a:r>
            <a:r>
              <a:rPr lang="cs-CZ" sz="2000" dirty="0" smtClean="0"/>
              <a:t> </a:t>
            </a:r>
            <a:r>
              <a:rPr lang="cs-CZ" sz="2000" b="1" dirty="0" smtClean="0"/>
              <a:t>poptávky</a:t>
            </a:r>
            <a:r>
              <a:rPr lang="cs-CZ" sz="2000" dirty="0" smtClean="0"/>
              <a:t> po </a:t>
            </a:r>
            <a:r>
              <a:rPr lang="cs-CZ" sz="2000" b="1" dirty="0" smtClean="0"/>
              <a:t>koloniálním</a:t>
            </a:r>
            <a:r>
              <a:rPr lang="cs-CZ" sz="2000" dirty="0" smtClean="0"/>
              <a:t> zboží a </a:t>
            </a:r>
            <a:r>
              <a:rPr lang="cs-CZ" sz="2000" b="1" dirty="0" smtClean="0"/>
              <a:t>surovinách</a:t>
            </a:r>
            <a:r>
              <a:rPr lang="cs-CZ" sz="2000" dirty="0" smtClean="0"/>
              <a:t> (káva -53%, vlna -72%, hovězí -53% kaučuk -84%, čaj -62%); </a:t>
            </a:r>
            <a:r>
              <a:rPr lang="cs-CZ" sz="2000" b="1" dirty="0" smtClean="0"/>
              <a:t>propady exportních příjmů </a:t>
            </a:r>
            <a:r>
              <a:rPr lang="cs-CZ" sz="2000" dirty="0" smtClean="0"/>
              <a:t>v </a:t>
            </a:r>
            <a:r>
              <a:rPr lang="cs-CZ" sz="2000" b="1" dirty="0" smtClean="0"/>
              <a:t>LATAM</a:t>
            </a:r>
            <a:r>
              <a:rPr lang="cs-CZ" sz="2000" dirty="0" smtClean="0"/>
              <a:t> a </a:t>
            </a:r>
            <a:r>
              <a:rPr lang="cs-CZ" sz="2000" b="1" dirty="0" smtClean="0"/>
              <a:t>Asii</a:t>
            </a:r>
            <a:r>
              <a:rPr lang="cs-CZ" sz="2000" dirty="0" smtClean="0"/>
              <a:t> o 50%, </a:t>
            </a:r>
            <a:r>
              <a:rPr lang="cs-CZ" sz="2000" b="1" dirty="0" smtClean="0"/>
              <a:t>Číně</a:t>
            </a:r>
            <a:r>
              <a:rPr lang="cs-CZ" sz="2000" dirty="0" smtClean="0"/>
              <a:t> 75%, </a:t>
            </a:r>
            <a:r>
              <a:rPr lang="cs-CZ" sz="2000" b="1" dirty="0" smtClean="0"/>
              <a:t>Africe</a:t>
            </a:r>
            <a:r>
              <a:rPr lang="cs-CZ" sz="2000" dirty="0" smtClean="0"/>
              <a:t> o 40%; deflace vedla k zvýšení dluhové služby- </a:t>
            </a:r>
            <a:r>
              <a:rPr lang="cs-CZ" sz="2000" b="1" dirty="0" smtClean="0"/>
              <a:t>bankroty</a:t>
            </a:r>
            <a:r>
              <a:rPr lang="cs-CZ" sz="2000" dirty="0" smtClean="0"/>
              <a:t> (kromě ARG celá LATAM);</a:t>
            </a:r>
          </a:p>
          <a:p>
            <a:pPr>
              <a:spcBef>
                <a:spcPts val="0"/>
              </a:spcBef>
            </a:pPr>
            <a:endParaRPr lang="cs-CZ" sz="600" dirty="0" smtClean="0"/>
          </a:p>
          <a:p>
            <a:pPr>
              <a:spcBef>
                <a:spcPts val="0"/>
              </a:spcBef>
            </a:pPr>
            <a:r>
              <a:rPr lang="cs-CZ" sz="2000" dirty="0" smtClean="0"/>
              <a:t>Poměr </a:t>
            </a:r>
            <a:r>
              <a:rPr lang="cs-CZ" sz="2000" b="1" dirty="0" err="1" smtClean="0">
                <a:solidFill>
                  <a:srgbClr val="0070C0"/>
                </a:solidFill>
              </a:rPr>
              <a:t>exp</a:t>
            </a:r>
            <a:r>
              <a:rPr lang="cs-CZ" sz="2000" b="1" dirty="0" smtClean="0">
                <a:solidFill>
                  <a:srgbClr val="0070C0"/>
                </a:solidFill>
              </a:rPr>
              <a:t>/HDP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dirty="0" smtClean="0"/>
              <a:t>klesl </a:t>
            </a:r>
            <a:r>
              <a:rPr lang="cs-CZ" sz="2000" b="1" dirty="0" smtClean="0"/>
              <a:t>ze 7,9% </a:t>
            </a:r>
            <a:r>
              <a:rPr lang="cs-CZ" sz="2000" dirty="0" smtClean="0"/>
              <a:t>1913 na </a:t>
            </a:r>
            <a:r>
              <a:rPr lang="cs-CZ" sz="2000" b="1" dirty="0" smtClean="0"/>
              <a:t>5,5%</a:t>
            </a:r>
            <a:r>
              <a:rPr lang="cs-CZ" sz="2000" dirty="0" smtClean="0"/>
              <a:t> 1950; pro </a:t>
            </a:r>
            <a:r>
              <a:rPr lang="cs-CZ" sz="2000" b="1" dirty="0" smtClean="0"/>
              <a:t>ZE</a:t>
            </a:r>
            <a:r>
              <a:rPr lang="cs-CZ" sz="2000" dirty="0" smtClean="0"/>
              <a:t> byl </a:t>
            </a:r>
            <a:r>
              <a:rPr lang="cs-CZ" sz="2000" b="1" dirty="0" smtClean="0"/>
              <a:t>8,7% </a:t>
            </a:r>
            <a:r>
              <a:rPr lang="cs-CZ" sz="2000" dirty="0" smtClean="0"/>
              <a:t>(1950) nižší než 1913 (14,1%) i 1870 (8,8%);</a:t>
            </a:r>
          </a:p>
        </p:txBody>
      </p:sp>
    </p:spTree>
    <p:extLst>
      <p:ext uri="{BB962C8B-B14F-4D97-AF65-F5344CB8AC3E}">
        <p14:creationId xmlns:p14="http://schemas.microsoft.com/office/powerpoint/2010/main" val="16159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016951"/>
              </p:ext>
            </p:extLst>
          </p:nvPr>
        </p:nvGraphicFramePr>
        <p:xfrm>
          <a:off x="1835696" y="980728"/>
          <a:ext cx="5544615" cy="542086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411055"/>
                <a:gridCol w="783390"/>
                <a:gridCol w="783390"/>
                <a:gridCol w="783390"/>
                <a:gridCol w="783390"/>
              </a:tblGrid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1929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1930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1931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1932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Průmyslová produkce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Svět (bez SSSR)</a:t>
                      </a:r>
                      <a:endParaRPr lang="cs-CZ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Evropa (bez SSSR)</a:t>
                      </a:r>
                      <a:endParaRPr lang="cs-CZ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Severní Amerika</a:t>
                      </a:r>
                      <a:endParaRPr lang="cs-CZ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Potraviny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Svět </a:t>
                      </a:r>
                      <a:endParaRPr lang="cs-CZ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effectLst/>
                        </a:rPr>
                        <a:t>Evropa (bez SSSR)</a:t>
                      </a:r>
                      <a:endParaRPr lang="cs-CZ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Severní Amerika</a:t>
                      </a:r>
                      <a:endParaRPr lang="cs-CZ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Suroviny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effectLst/>
                        </a:rPr>
                        <a:t>Svět </a:t>
                      </a:r>
                      <a:endParaRPr lang="cs-CZ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94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effectLst/>
                        </a:rPr>
                        <a:t>Evropa (bez SSSR)</a:t>
                      </a:r>
                      <a:endParaRPr lang="cs-CZ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90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Severní Amerika</a:t>
                      </a:r>
                      <a:endParaRPr lang="cs-CZ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90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80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Světové ceny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effectLst/>
                        </a:rPr>
                        <a:t>Potraviny</a:t>
                      </a:r>
                      <a:endParaRPr lang="cs-CZ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66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85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effectLst/>
                        </a:rPr>
                        <a:t>Suroviny</a:t>
                      </a:r>
                      <a:endParaRPr lang="cs-CZ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44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Výrobky</a:t>
                      </a:r>
                      <a:endParaRPr lang="cs-CZ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64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11760" y="404664"/>
            <a:ext cx="46137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Světová produkce a ceny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(1929=100)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8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7043</TotalTime>
  <Words>4131</Words>
  <Application>Microsoft Office PowerPoint</Application>
  <PresentationFormat>Předvádění na obrazovce (4:3)</PresentationFormat>
  <Paragraphs>737</Paragraphs>
  <Slides>34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Motiv systému Office</vt:lpstr>
      <vt:lpstr>Druhá světová válka, rekonstrukce a hospodářský zázrak </vt:lpstr>
      <vt:lpstr>Prezentace aplikace PowerPoint</vt:lpstr>
      <vt:lpstr>Světová válka (světová ekonomika)</vt:lpstr>
      <vt:lpstr>Strukturální změny</vt:lpstr>
      <vt:lpstr>Prezentace aplikace PowerPoint</vt:lpstr>
      <vt:lpstr>Versaillský systém</vt:lpstr>
      <vt:lpstr>Prezentace aplikace PowerPoint</vt:lpstr>
      <vt:lpstr>Hospodářská krize ve světové ekonomice</vt:lpstr>
      <vt:lpstr>Prezentace aplikace PowerPoint</vt:lpstr>
      <vt:lpstr>Prezentace aplikace PowerPoint</vt:lpstr>
      <vt:lpstr>Prezentace aplikace PowerPoint</vt:lpstr>
      <vt:lpstr>Rozpad evropského koloniálního systému</vt:lpstr>
      <vt:lpstr>Cesta ke druhé válce</vt:lpstr>
      <vt:lpstr>Druhá světová válka</vt:lpstr>
      <vt:lpstr>Prezentace aplikace PowerPoint</vt:lpstr>
      <vt:lpstr>Prezentace aplikace PowerPoint</vt:lpstr>
      <vt:lpstr> Důsledky války</vt:lpstr>
      <vt:lpstr>Prezentace aplikace PowerPoint</vt:lpstr>
      <vt:lpstr>Prezentace aplikace PowerPoint</vt:lpstr>
      <vt:lpstr>Prezentace aplikace PowerPoint</vt:lpstr>
      <vt:lpstr>Rekonstrukce pod vedením US</vt:lpstr>
      <vt:lpstr>Prezentace aplikace PowerPoint</vt:lpstr>
      <vt:lpstr>Prezentace aplikace PowerPoint</vt:lpstr>
      <vt:lpstr>Situace ve WE a Marshallův plán</vt:lpstr>
      <vt:lpstr>Prezentace aplikace PowerPoint</vt:lpstr>
      <vt:lpstr>Prezentace aplikace PowerPoint</vt:lpstr>
      <vt:lpstr>Prezentace aplikace PowerPoint</vt:lpstr>
      <vt:lpstr>Prezentace aplikace PowerPoint</vt:lpstr>
      <vt:lpstr>Německo</vt:lpstr>
      <vt:lpstr>Británie</vt:lpstr>
      <vt:lpstr>Prezentace aplikace PowerPoint</vt:lpstr>
      <vt:lpstr>Francie</vt:lpstr>
      <vt:lpstr>Prezentace aplikace PowerPoint</vt:lpstr>
      <vt:lpstr>Španělsko</vt:lpstr>
    </vt:vector>
  </TitlesOfParts>
  <Company>CIKT FSS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rozpadu západořímské říše po zahájení expanze</dc:title>
  <dc:creator>Oldřich Krpec</dc:creator>
  <cp:lastModifiedBy>Oldřich Krpec</cp:lastModifiedBy>
  <cp:revision>179</cp:revision>
  <cp:lastPrinted>2016-04-15T15:39:03Z</cp:lastPrinted>
  <dcterms:created xsi:type="dcterms:W3CDTF">2013-02-25T08:36:29Z</dcterms:created>
  <dcterms:modified xsi:type="dcterms:W3CDTF">2016-04-18T11:29:38Z</dcterms:modified>
</cp:coreProperties>
</file>