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61" r:id="rId9"/>
    <p:sldId id="262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7E16A1-ABA5-4103-89DE-DE1653D093F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7992888" cy="1470025"/>
          </a:xfrm>
        </p:spPr>
        <p:txBody>
          <a:bodyPr/>
          <a:lstStyle/>
          <a:p>
            <a:r>
              <a:rPr lang="cs-CZ" sz="4400" dirty="0" smtClean="0"/>
              <a:t>Evoluce mezinárodního systému</a:t>
            </a:r>
            <a:endParaRPr lang="en-US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077200" cy="1499616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00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Novinky společenské evoluce</a:t>
            </a:r>
          </a:p>
          <a:p>
            <a:pPr lvl="1"/>
            <a:r>
              <a:rPr lang="cs-CZ" dirty="0" smtClean="0"/>
              <a:t>Nové typy </a:t>
            </a:r>
            <a:r>
              <a:rPr lang="cs-CZ" dirty="0" err="1" smtClean="0"/>
              <a:t>interaktorů</a:t>
            </a:r>
            <a:r>
              <a:rPr lang="cs-CZ" dirty="0" smtClean="0"/>
              <a:t> – lidské organizace</a:t>
            </a:r>
          </a:p>
          <a:p>
            <a:pPr lvl="1"/>
            <a:r>
              <a:rPr lang="cs-CZ" dirty="0" smtClean="0"/>
              <a:t>Nové typy </a:t>
            </a:r>
            <a:r>
              <a:rPr lang="cs-CZ" dirty="0" err="1" smtClean="0"/>
              <a:t>replikátorů</a:t>
            </a:r>
            <a:r>
              <a:rPr lang="cs-CZ" dirty="0" smtClean="0"/>
              <a:t> – zvyky, tradice, zákony</a:t>
            </a:r>
          </a:p>
          <a:p>
            <a:pPr lvl="1"/>
            <a:r>
              <a:rPr lang="cs-CZ" dirty="0" smtClean="0"/>
              <a:t>Nové způsoby replikace – difuze (</a:t>
            </a:r>
            <a:r>
              <a:rPr lang="cs-CZ" smtClean="0"/>
              <a:t>skrze napodobování)</a:t>
            </a:r>
            <a:endParaRPr lang="cs-CZ" dirty="0" smtClean="0"/>
          </a:p>
          <a:p>
            <a:pPr lvl="1"/>
            <a:r>
              <a:rPr lang="cs-CZ" dirty="0" smtClean="0"/>
              <a:t>Nové způsoby variace – tvořivé myšlení (založeno na jazyku)</a:t>
            </a:r>
          </a:p>
          <a:p>
            <a:r>
              <a:rPr lang="cs-CZ" dirty="0" smtClean="0"/>
              <a:t>Primát politické organizace (stát, kmen aj.)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rganizace </a:t>
            </a:r>
            <a:r>
              <a:rPr lang="cs-CZ" dirty="0"/>
              <a:t>bránící skupinu před vnějším a vnitřním ohrožením (podobné: kmen)</a:t>
            </a:r>
          </a:p>
          <a:p>
            <a:pPr lvl="1"/>
            <a:r>
              <a:rPr lang="cs-CZ" dirty="0" smtClean="0"/>
              <a:t>Je předpokladem pro reprodukci skupiny a s ní spojených institucí</a:t>
            </a:r>
          </a:p>
          <a:p>
            <a:pPr lvl="1"/>
            <a:r>
              <a:rPr lang="cs-CZ" dirty="0" smtClean="0"/>
              <a:t>Vznik a šíření institucí zajišťujících spolupráci uvnitř skupiny (národní symboly, náboženství,  policie, soudní systém)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42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Evoluce mezinárodního systému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Možnosti získávání zdrojů (platí na všech analytických úrovních)</a:t>
            </a:r>
          </a:p>
          <a:p>
            <a:pPr lvl="1"/>
            <a:r>
              <a:rPr lang="cs-CZ" dirty="0" smtClean="0"/>
              <a:t>přivlastnění</a:t>
            </a:r>
          </a:p>
          <a:p>
            <a:pPr lvl="1"/>
            <a:r>
              <a:rPr lang="cs-CZ" dirty="0"/>
              <a:t>institucionalizovaná distribuce (vč. ekonomické směny)</a:t>
            </a:r>
          </a:p>
          <a:p>
            <a:pPr lvl="1"/>
            <a:r>
              <a:rPr lang="cs-CZ" dirty="0" smtClean="0"/>
              <a:t>výroba</a:t>
            </a:r>
          </a:p>
          <a:p>
            <a:r>
              <a:rPr lang="cs-CZ" dirty="0" smtClean="0"/>
              <a:t>Primát hospodářské koordinace ve skupině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odle pravidel × podle příkazu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rakticky vždy je institucionalizovaná</a:t>
            </a:r>
          </a:p>
          <a:p>
            <a:pPr lvl="1"/>
            <a:r>
              <a:rPr lang="cs-CZ" dirty="0" smtClean="0"/>
              <a:t>je </a:t>
            </a:r>
            <a:r>
              <a:rPr lang="cs-CZ" dirty="0"/>
              <a:t>předpokladem pro reprodukci skupiny a s ní spojených </a:t>
            </a:r>
            <a:r>
              <a:rPr lang="cs-CZ" dirty="0" smtClean="0"/>
              <a:t>institucí</a:t>
            </a:r>
          </a:p>
          <a:p>
            <a:r>
              <a:rPr lang="cs-CZ" dirty="0" smtClean="0"/>
              <a:t>Hospodářská koordinace mezi skupinami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8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Relevantní koncepce evoluce 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Kenneth Waltz (1978)</a:t>
            </a:r>
          </a:p>
          <a:p>
            <a:pPr lvl="1"/>
            <a:r>
              <a:rPr lang="cs-CZ" dirty="0" smtClean="0"/>
              <a:t>Stát jako unitární aktér, usiluje o přežití, snaží se zajistit vlastní bezpečnost</a:t>
            </a:r>
          </a:p>
          <a:p>
            <a:pPr lvl="1"/>
            <a:r>
              <a:rPr lang="cs-CZ" dirty="0" smtClean="0"/>
              <a:t>Státy jsou svou povahou identické, liší se pouze svými schopnostmi - k evoluci v systému nedochází</a:t>
            </a:r>
          </a:p>
          <a:p>
            <a:r>
              <a:rPr lang="cs-CZ" dirty="0" smtClean="0"/>
              <a:t>Charles </a:t>
            </a:r>
            <a:r>
              <a:rPr lang="cs-CZ" dirty="0" err="1" smtClean="0"/>
              <a:t>Tilly</a:t>
            </a:r>
            <a:r>
              <a:rPr lang="cs-CZ" dirty="0" smtClean="0"/>
              <a:t> (1990)</a:t>
            </a:r>
          </a:p>
          <a:p>
            <a:pPr lvl="1"/>
            <a:r>
              <a:rPr lang="cs-CZ" dirty="0" smtClean="0"/>
              <a:t>Implicitně evoluční </a:t>
            </a:r>
            <a:r>
              <a:rPr lang="cs-CZ" dirty="0"/>
              <a:t>vysvětlení, </a:t>
            </a:r>
            <a:r>
              <a:rPr lang="cs-CZ" dirty="0" smtClean="0"/>
              <a:t>zahrnutí </a:t>
            </a:r>
            <a:r>
              <a:rPr lang="cs-CZ" dirty="0"/>
              <a:t>více úrovní </a:t>
            </a:r>
            <a:r>
              <a:rPr lang="cs-CZ" dirty="0" smtClean="0"/>
              <a:t>analýzy</a:t>
            </a:r>
            <a:endParaRPr lang="cs-CZ" dirty="0" smtClean="0"/>
          </a:p>
          <a:p>
            <a:pPr lvl="1"/>
            <a:r>
              <a:rPr lang="cs-CZ" dirty="0" smtClean="0"/>
              <a:t>Variace politických forem v Evropě </a:t>
            </a:r>
            <a:r>
              <a:rPr lang="cs-CZ" dirty="0" smtClean="0"/>
              <a:t>RN, válka </a:t>
            </a:r>
            <a:r>
              <a:rPr lang="cs-CZ" dirty="0" smtClean="0"/>
              <a:t>jako selektivní proces</a:t>
            </a:r>
          </a:p>
          <a:p>
            <a:pPr lvl="1"/>
            <a:r>
              <a:rPr lang="cs-CZ" b="1" dirty="0" smtClean="0"/>
              <a:t>Národní stát</a:t>
            </a:r>
            <a:r>
              <a:rPr lang="cs-CZ" dirty="0" smtClean="0"/>
              <a:t> jako nejúspěšnější varianta politicko-hospodářské koordinace při vedení války</a:t>
            </a:r>
            <a:endParaRPr lang="cs-CZ" dirty="0"/>
          </a:p>
          <a:p>
            <a:r>
              <a:rPr lang="cs-CZ" dirty="0" err="1" smtClean="0"/>
              <a:t>Bradley</a:t>
            </a:r>
            <a:r>
              <a:rPr lang="cs-CZ" dirty="0" smtClean="0"/>
              <a:t> </a:t>
            </a:r>
            <a:r>
              <a:rPr lang="cs-CZ" dirty="0" err="1" smtClean="0"/>
              <a:t>Thayer</a:t>
            </a:r>
            <a:r>
              <a:rPr lang="cs-CZ" dirty="0" smtClean="0"/>
              <a:t> (2000)</a:t>
            </a:r>
          </a:p>
          <a:p>
            <a:pPr lvl="1"/>
            <a:r>
              <a:rPr lang="cs-CZ" dirty="0" smtClean="0"/>
              <a:t>Explicitně evoluční vysvětlení chování států</a:t>
            </a:r>
          </a:p>
          <a:p>
            <a:pPr lvl="1"/>
            <a:r>
              <a:rPr lang="cs-CZ" dirty="0" smtClean="0"/>
              <a:t>Pokus o vytvoření „vědeckých“ základů realismu</a:t>
            </a:r>
          </a:p>
          <a:p>
            <a:pPr lvl="1"/>
            <a:r>
              <a:rPr lang="cs-CZ" dirty="0" smtClean="0"/>
              <a:t>Odvození státní politiky od genetické výbavy </a:t>
            </a:r>
            <a:r>
              <a:rPr lang="cs-CZ" dirty="0" smtClean="0"/>
              <a:t>lidí</a:t>
            </a:r>
          </a:p>
          <a:p>
            <a:r>
              <a:rPr lang="cs-CZ" dirty="0" smtClean="0"/>
              <a:t>Peter </a:t>
            </a:r>
            <a:r>
              <a:rPr lang="cs-CZ" dirty="0" err="1" smtClean="0"/>
              <a:t>Turchin</a:t>
            </a:r>
            <a:r>
              <a:rPr lang="cs-CZ" dirty="0" smtClean="0"/>
              <a:t> (2007)</a:t>
            </a:r>
          </a:p>
          <a:p>
            <a:pPr lvl="1"/>
            <a:r>
              <a:rPr lang="cs-CZ" dirty="0" smtClean="0"/>
              <a:t>Vznik a pád impérií v důsledku působení skupinového výběru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253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v rámci skupiny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Spolupráci lze do jisté míry zajistit skrze individuálně racionální jednání 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Tržní koordinace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Teorie her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Problém s trestáním černých pasažérů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Spolupráce je velmi nestálá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Altruistické </a:t>
            </a:r>
            <a:r>
              <a:rPr lang="cs-CZ" dirty="0" smtClean="0"/>
              <a:t>chování – chování, které zvyšuje individuální zdatnost jiných (odvozeně pak může zvyšovat i zdatnost celé skupiny)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Altruistické chování je v přírodě poměrně </a:t>
            </a:r>
            <a:r>
              <a:rPr lang="cs-CZ" dirty="0" smtClean="0"/>
              <a:t>běžné a evolučně extrémně úspěšné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Velké evoluční přechody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400" dirty="0" smtClean="0"/>
              <a:t>gen-&gt;prokaryotická buňka</a:t>
            </a:r>
          </a:p>
          <a:p>
            <a:r>
              <a:rPr lang="cs-CZ" sz="3400" dirty="0" err="1"/>
              <a:t>p</a:t>
            </a:r>
            <a:r>
              <a:rPr lang="cs-CZ" sz="3400" dirty="0" err="1" smtClean="0"/>
              <a:t>rokaryota</a:t>
            </a:r>
            <a:r>
              <a:rPr lang="cs-CZ" sz="3400" dirty="0" smtClean="0"/>
              <a:t>-&gt;</a:t>
            </a:r>
            <a:r>
              <a:rPr lang="cs-CZ" sz="3400" dirty="0" err="1" smtClean="0"/>
              <a:t>eukaryota</a:t>
            </a:r>
            <a:endParaRPr lang="cs-CZ" sz="3400" dirty="0" smtClean="0"/>
          </a:p>
          <a:p>
            <a:r>
              <a:rPr lang="cs-CZ" sz="3400" dirty="0" smtClean="0"/>
              <a:t>bezpohlavní </a:t>
            </a:r>
            <a:r>
              <a:rPr lang="cs-CZ" sz="3400" dirty="0" err="1" smtClean="0"/>
              <a:t>eukaryota</a:t>
            </a:r>
            <a:r>
              <a:rPr lang="cs-CZ" sz="3400" dirty="0" smtClean="0"/>
              <a:t>-&gt;pohlavní </a:t>
            </a:r>
            <a:r>
              <a:rPr lang="cs-CZ" sz="3400" dirty="0" err="1" smtClean="0"/>
              <a:t>eukaryota</a:t>
            </a:r>
            <a:endParaRPr lang="cs-CZ" sz="3400" dirty="0" smtClean="0"/>
          </a:p>
          <a:p>
            <a:r>
              <a:rPr lang="cs-CZ" sz="3400" dirty="0" smtClean="0"/>
              <a:t>jednobuněční-&gt;mnohobuněční</a:t>
            </a:r>
          </a:p>
          <a:p>
            <a:r>
              <a:rPr lang="cs-CZ" sz="3400" dirty="0" smtClean="0"/>
              <a:t>mnohobuněční-&gt;organizovaná společenství</a:t>
            </a:r>
          </a:p>
          <a:p>
            <a:r>
              <a:rPr lang="cs-CZ" sz="3400" dirty="0" smtClean="0"/>
              <a:t>Příklady </a:t>
            </a:r>
            <a:r>
              <a:rPr lang="cs-CZ" sz="3400" dirty="0" err="1" smtClean="0"/>
              <a:t>eusociality</a:t>
            </a:r>
            <a:r>
              <a:rPr lang="cs-CZ" sz="3400" dirty="0" smtClean="0"/>
              <a:t> – mravenci, termiti, včely, </a:t>
            </a:r>
            <a:r>
              <a:rPr lang="cs-CZ" sz="3400" dirty="0" err="1" smtClean="0"/>
              <a:t>rypoši</a:t>
            </a:r>
            <a:endParaRPr lang="cs-CZ" sz="3400" dirty="0" smtClean="0"/>
          </a:p>
          <a:p>
            <a:r>
              <a:rPr lang="cs-CZ" sz="3400" dirty="0" smtClean="0"/>
              <a:t>Lidská společenství jako hraniční případ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41904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Mechanismy přechodů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Příbuzenská selekce</a:t>
            </a:r>
          </a:p>
          <a:p>
            <a:pPr lvl="1">
              <a:spcBef>
                <a:spcPts val="600"/>
              </a:spcBef>
            </a:pPr>
            <a:r>
              <a:rPr lang="cs-CZ" dirty="0" err="1" smtClean="0"/>
              <a:t>replikátory</a:t>
            </a:r>
            <a:r>
              <a:rPr lang="cs-CZ" dirty="0" smtClean="0"/>
              <a:t> se snaží rozšiřovat zastoupení svých kopií v prostředí, díky tomu přežívají ty, které podporují spolupráci příbuzných jedinců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Skupinová selekce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</a:t>
            </a:r>
            <a:r>
              <a:rPr lang="cs-CZ" dirty="0" smtClean="0"/>
              <a:t>řežívají </a:t>
            </a:r>
            <a:r>
              <a:rPr lang="cs-CZ" dirty="0" err="1" smtClean="0"/>
              <a:t>replikátory</a:t>
            </a:r>
            <a:r>
              <a:rPr lang="cs-CZ" dirty="0" smtClean="0"/>
              <a:t>, které zvyšují zdatnost skupiny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Vznik spolupráce a altruismu jsou schopny formálně vysvětlit obě </a:t>
            </a:r>
            <a:r>
              <a:rPr lang="cs-CZ" dirty="0" smtClean="0"/>
              <a:t>teorie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Biology </a:t>
            </a:r>
            <a:r>
              <a:rPr lang="cs-CZ" dirty="0" smtClean="0"/>
              <a:t>je většinou upřednostňována příbuzenská </a:t>
            </a:r>
            <a:r>
              <a:rPr lang="cs-CZ" dirty="0" smtClean="0"/>
              <a:t>selekce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Matematické modely ukazují, že v biologii je skupinová selekce pravděpodobně poměrně omezeným jevem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Jak je tomu v případě lidí?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452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Co </a:t>
            </a:r>
            <a:r>
              <a:rPr lang="cs-CZ" dirty="0" smtClean="0"/>
              <a:t>víme o člověku? Výsledky empirických výzkumů:</a:t>
            </a:r>
          </a:p>
          <a:p>
            <a:pPr lvl="1"/>
            <a:r>
              <a:rPr lang="cs-CZ" dirty="0" smtClean="0"/>
              <a:t>Sklon ke kopírování a následování úspěšných vzorů (zásadní role napodobování)</a:t>
            </a:r>
          </a:p>
          <a:p>
            <a:pPr lvl="1"/>
            <a:r>
              <a:rPr lang="cs-CZ" dirty="0" smtClean="0"/>
              <a:t>Kontextuálně podmíněný sklon k rozeznávání a následování autorit</a:t>
            </a:r>
          </a:p>
          <a:p>
            <a:pPr lvl="1"/>
            <a:r>
              <a:rPr lang="cs-CZ" dirty="0" smtClean="0"/>
              <a:t>Sklon k budování konsenzu v rámci skupiny</a:t>
            </a:r>
          </a:p>
          <a:p>
            <a:pPr lvl="1"/>
            <a:r>
              <a:rPr lang="cs-CZ" dirty="0" smtClean="0"/>
              <a:t>Sklon k nepodmíněnému altruistickému chování v rámci skupiny</a:t>
            </a:r>
          </a:p>
          <a:p>
            <a:pPr lvl="1"/>
            <a:r>
              <a:rPr lang="cs-CZ" dirty="0" smtClean="0"/>
              <a:t>Silný sklon ke trestání skupinu poškozujícího jednání (porušování pravidel), sklon ke trestání těch, kdo netrestají, vše i přes značné osobní náklady a žádné zisky</a:t>
            </a:r>
          </a:p>
          <a:p>
            <a:pPr lvl="1"/>
            <a:r>
              <a:rPr lang="cs-CZ" dirty="0" smtClean="0"/>
              <a:t>Silně nahodilé jednání vůči nečlenům „skupiny“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20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skupinový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Zmíněné vlastnosti pomáhají </a:t>
            </a:r>
            <a:r>
              <a:rPr lang="cs-CZ" dirty="0" smtClean="0"/>
              <a:t>řešit problém s koordinací ve skupině a tím zvyšují její šance na </a:t>
            </a:r>
            <a:r>
              <a:rPr lang="cs-CZ" dirty="0" smtClean="0"/>
              <a:t>přežití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Proximate</a:t>
            </a:r>
            <a:r>
              <a:rPr lang="cs-CZ" dirty="0" smtClean="0"/>
              <a:t> × </a:t>
            </a:r>
            <a:r>
              <a:rPr lang="cs-CZ" dirty="0" err="1" smtClean="0"/>
              <a:t>ultimate</a:t>
            </a:r>
            <a:r>
              <a:rPr lang="cs-CZ" dirty="0" smtClean="0"/>
              <a:t> </a:t>
            </a:r>
            <a:r>
              <a:rPr lang="cs-CZ" dirty="0"/>
              <a:t>příčina jednání</a:t>
            </a:r>
          </a:p>
          <a:p>
            <a:endParaRPr lang="cs-CZ" dirty="0" smtClean="0"/>
          </a:p>
          <a:p>
            <a:r>
              <a:rPr lang="cs-CZ" dirty="0" smtClean="0"/>
              <a:t>Darwin: „</a:t>
            </a:r>
            <a:r>
              <a:rPr lang="cs-CZ" i="1" dirty="0" smtClean="0"/>
              <a:t>Když mezi dvěma kmeny pravěkých lidí žijících v téže oblasti vznikla konkurence, tak jestliže…jeden kmen zahrnoval značné množství odvážných, solidárních a věrných členů, kteří byli vždy připraveni varovat druhého před nebezpečím a pomáhat si navzájem, pak tento kmen byl úspěšnější a podrobil si druhý… Sobečtí a svárliví lidé nebudou držet pospolu a bez soudržnosti nemůže být ničeho dosaženo</a:t>
            </a:r>
            <a:r>
              <a:rPr lang="cs-CZ" i="1" dirty="0" smtClean="0"/>
              <a:t>“</a:t>
            </a:r>
          </a:p>
          <a:p>
            <a:endParaRPr lang="cs-CZ" i="1" dirty="0"/>
          </a:p>
          <a:p>
            <a:r>
              <a:rPr lang="cs-CZ" dirty="0"/>
              <a:t>Lidé jsou společenský druh „zvířete</a:t>
            </a:r>
            <a:r>
              <a:rPr lang="cs-CZ" dirty="0" smtClean="0"/>
              <a:t>“, po </a:t>
            </a:r>
            <a:r>
              <a:rPr lang="cs-CZ" dirty="0"/>
              <a:t>většinu historie (1-3 miliony let) žili ve skupinách do 100-150 členů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207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skupinový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Evoluční </a:t>
            </a:r>
            <a:r>
              <a:rPr lang="cs-CZ" dirty="0" smtClean="0"/>
              <a:t>vývoj jak skrze soutěž uvnitř skupiny (individuální zdatnost), tak mezi skupinami (skupinová zdatnost</a:t>
            </a:r>
            <a:r>
              <a:rPr lang="cs-CZ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Lumpové (25%) × moralisti (50%) × svatoušci (25%)</a:t>
            </a:r>
            <a:endParaRPr lang="cs-CZ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Vznik </a:t>
            </a:r>
            <a:r>
              <a:rPr lang="cs-CZ" b="1" dirty="0" smtClean="0"/>
              <a:t>symbolického</a:t>
            </a:r>
            <a:r>
              <a:rPr lang="cs-CZ" dirty="0" smtClean="0"/>
              <a:t> myšlení ve spojení se schopností </a:t>
            </a:r>
            <a:r>
              <a:rPr lang="cs-CZ" dirty="0" smtClean="0"/>
              <a:t>vytvářet a následovat </a:t>
            </a:r>
            <a:r>
              <a:rPr lang="cs-CZ" b="1" dirty="0" smtClean="0"/>
              <a:t>zvyky</a:t>
            </a:r>
            <a:r>
              <a:rPr lang="cs-CZ" dirty="0" smtClean="0"/>
              <a:t> </a:t>
            </a:r>
            <a:r>
              <a:rPr lang="cs-CZ" dirty="0" smtClean="0"/>
              <a:t>vede k novému typu </a:t>
            </a:r>
            <a:r>
              <a:rPr lang="cs-CZ" dirty="0" err="1" smtClean="0"/>
              <a:t>replikátoru</a:t>
            </a:r>
            <a:r>
              <a:rPr lang="cs-CZ" dirty="0" smtClean="0"/>
              <a:t> a změně výsledků evolučních modelů ve prospěch skupinového výběru (20-60% mužů u lovců-sběračů umírá v důsledku války)</a:t>
            </a:r>
            <a:endParaRPr lang="cs-CZ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Instinkt – automatická reakce na podnět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Zvyk – naučená reakce na podnět – když podnět A tak udělej B – </a:t>
            </a:r>
            <a:r>
              <a:rPr lang="cs-CZ" dirty="0" smtClean="0"/>
              <a:t>ve spojení se symbolickým myšlením – možnost </a:t>
            </a:r>
            <a:r>
              <a:rPr lang="cs-CZ" dirty="0" smtClean="0"/>
              <a:t>vytvářet </a:t>
            </a:r>
            <a:r>
              <a:rPr lang="cs-CZ" dirty="0" smtClean="0"/>
              <a:t>instituce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306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Instituce</a:t>
            </a:r>
            <a:r>
              <a:rPr lang="cs-CZ" dirty="0" smtClean="0"/>
              <a:t> jsou </a:t>
            </a:r>
            <a:r>
              <a:rPr lang="cs-CZ" i="1" dirty="0" smtClean="0"/>
              <a:t>systémy zavedených a rozšířených pravidel, které organizují sociální interakce.</a:t>
            </a:r>
          </a:p>
          <a:p>
            <a:r>
              <a:rPr lang="cs-CZ" b="1" dirty="0" smtClean="0"/>
              <a:t>Pravidla</a:t>
            </a:r>
            <a:r>
              <a:rPr lang="cs-CZ" dirty="0" smtClean="0"/>
              <a:t> jsou </a:t>
            </a:r>
            <a:r>
              <a:rPr lang="cs-CZ" i="1" dirty="0" smtClean="0"/>
              <a:t>požadavky na aktéry, aby se v určité situaci chovali určitým způsobem, přičemž v konkrétní situaci je vyjádřením pravidla konkrétní zvyk.</a:t>
            </a:r>
          </a:p>
          <a:p>
            <a:r>
              <a:rPr lang="cs-CZ" dirty="0" smtClean="0"/>
              <a:t>Instituce jednání omezují ale zároveň umožňují!</a:t>
            </a:r>
          </a:p>
          <a:p>
            <a:r>
              <a:rPr lang="cs-CZ" dirty="0" smtClean="0"/>
              <a:t>Instituce pomáhají řešit koordinační problémy, to jaké instituce převládnou je do značné míry otázkou náhody, evoluce nemá cíl (efektivita)</a:t>
            </a:r>
          </a:p>
          <a:p>
            <a:r>
              <a:rPr lang="cs-CZ" dirty="0" smtClean="0"/>
              <a:t>Možnosti vzniku</a:t>
            </a:r>
          </a:p>
          <a:p>
            <a:pPr lvl="1"/>
            <a:r>
              <a:rPr lang="cs-CZ" dirty="0" smtClean="0"/>
              <a:t>Spontánní vznik (jazyk, </a:t>
            </a:r>
            <a:r>
              <a:rPr lang="cs-CZ" dirty="0" err="1" smtClean="0"/>
              <a:t>meziskupinový</a:t>
            </a:r>
            <a:r>
              <a:rPr lang="cs-CZ" dirty="0" smtClean="0"/>
              <a:t> obchod)</a:t>
            </a:r>
          </a:p>
          <a:p>
            <a:pPr lvl="1"/>
            <a:r>
              <a:rPr lang="cs-CZ" dirty="0" smtClean="0"/>
              <a:t>Úmyslné vytvoření (systém měr a vah, vnitroskupinový obchod)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6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je instituce s následujícími znaky</a:t>
            </a:r>
          </a:p>
          <a:p>
            <a:pPr lvl="1"/>
            <a:r>
              <a:rPr lang="cs-CZ" dirty="0" smtClean="0"/>
              <a:t>Má hranice (je jasné kdo je a není člen)</a:t>
            </a:r>
          </a:p>
          <a:p>
            <a:pPr lvl="1"/>
            <a:r>
              <a:rPr lang="cs-CZ" dirty="0" smtClean="0"/>
              <a:t>Má hierarchickou strukturu – je zřejmé kdo je za co zodpovědný a jaké má pravomoci (role)</a:t>
            </a:r>
          </a:p>
          <a:p>
            <a:pPr lvl="1"/>
            <a:r>
              <a:rPr lang="cs-CZ" dirty="0" smtClean="0"/>
              <a:t>Má vedení – je zřejmé kdo a při jakých příležitostech mluví za organizaci (suverenita), organizace tak může být aktér</a:t>
            </a:r>
          </a:p>
          <a:p>
            <a:r>
              <a:rPr lang="cs-CZ" dirty="0" smtClean="0"/>
              <a:t>Organizace jako nový typ </a:t>
            </a:r>
            <a:r>
              <a:rPr lang="cs-CZ" dirty="0" err="1" smtClean="0"/>
              <a:t>interaktoru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13261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243</TotalTime>
  <Words>729</Words>
  <Application>Microsoft Office PowerPoint</Application>
  <PresentationFormat>Předvádění na obrazovce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Corbel</vt:lpstr>
      <vt:lpstr>Wingdings</vt:lpstr>
      <vt:lpstr>Wingdings 2</vt:lpstr>
      <vt:lpstr>Wingdings 3</vt:lpstr>
      <vt:lpstr>Modul</vt:lpstr>
      <vt:lpstr>Evoluce mezinárodního systému</vt:lpstr>
      <vt:lpstr>Spolupráce v rámci skupiny</vt:lpstr>
      <vt:lpstr>Velké evoluční přechody</vt:lpstr>
      <vt:lpstr>Mechanismy přechodů</vt:lpstr>
      <vt:lpstr>Jednotlivec</vt:lpstr>
      <vt:lpstr>Člověk a skupinový výběr</vt:lpstr>
      <vt:lpstr>Člověk a skupinový výběr</vt:lpstr>
      <vt:lpstr>Instituce</vt:lpstr>
      <vt:lpstr>Organizace</vt:lpstr>
      <vt:lpstr>Evoluce mezinárodního systému</vt:lpstr>
      <vt:lpstr>Evoluce mezinárodního systému</vt:lpstr>
      <vt:lpstr>Relevantní koncepce evoluce 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 v mezinárodním systému</dc:title>
  <dc:creator>Tunoch</dc:creator>
  <cp:lastModifiedBy>vladan hodulak</cp:lastModifiedBy>
  <cp:revision>41</cp:revision>
  <dcterms:created xsi:type="dcterms:W3CDTF">2014-03-10T08:48:31Z</dcterms:created>
  <dcterms:modified xsi:type="dcterms:W3CDTF">2016-04-25T14:32:18Z</dcterms:modified>
</cp:coreProperties>
</file>