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30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37D99-97EA-4454-8CB0-E42141F0046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2F9FF-FD72-43EF-AB39-CC61FC2F8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92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8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77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6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96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7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1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37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6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09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3BC05-A82B-47E2-AF4E-F48E0F257408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48282-8842-4B31-ABD3-A6A164343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32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Funkce a podoba politických stran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 a role politických stran v Evropě</a:t>
            </a:r>
          </a:p>
          <a:p>
            <a:r>
              <a:rPr lang="cs-CZ" dirty="0" smtClean="0"/>
              <a:t>POL196 Politika ve 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049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Strany kartelu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P. </a:t>
            </a:r>
            <a:r>
              <a:rPr lang="cs-CZ" dirty="0" err="1" smtClean="0"/>
              <a:t>Mair</a:t>
            </a:r>
            <a:r>
              <a:rPr lang="cs-CZ" dirty="0" smtClean="0"/>
              <a:t> a R. </a:t>
            </a:r>
            <a:r>
              <a:rPr lang="cs-CZ" dirty="0" err="1" smtClean="0"/>
              <a:t>Katz</a:t>
            </a:r>
            <a:endParaRPr lang="cs-CZ" dirty="0" smtClean="0"/>
          </a:p>
          <a:p>
            <a:r>
              <a:rPr lang="cs-CZ" dirty="0" smtClean="0"/>
              <a:t>Určité navázání na koncept </a:t>
            </a:r>
            <a:r>
              <a:rPr lang="cs-CZ" dirty="0" err="1" smtClean="0"/>
              <a:t>catch-all</a:t>
            </a:r>
            <a:r>
              <a:rPr lang="cs-CZ" dirty="0" smtClean="0"/>
              <a:t> strany – kontext dalšího rozvolňování vazeb voličů a politických stran, pokles počtu členů, další pokles ideologičnosti stran</a:t>
            </a:r>
          </a:p>
          <a:p>
            <a:r>
              <a:rPr lang="cs-CZ" dirty="0" smtClean="0"/>
              <a:t>Důsledkem mj. pokles finančních zdrojů politických stran</a:t>
            </a:r>
          </a:p>
          <a:p>
            <a:r>
              <a:rPr lang="cs-CZ" dirty="0" smtClean="0"/>
              <a:t>Výraznější provázání politických stran se státem (finanční příspěvky)</a:t>
            </a:r>
          </a:p>
          <a:p>
            <a:r>
              <a:rPr lang="cs-CZ" dirty="0" smtClean="0"/>
              <a:t>Důraz je kladem na systémovou stránku a vytvoření tzv. kartelu – relativně uzavřené a uzavírající se skupiny politických stran nastavujících „pravidla hry“ (př. ČR v době opoziční smlouvy)</a:t>
            </a:r>
          </a:p>
          <a:p>
            <a:r>
              <a:rPr lang="cs-CZ" dirty="0" smtClean="0"/>
              <a:t>Programová blízkost, omezení soutěživosti – potenciál pro protestní strany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127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Strana typu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Politika a politická strana jsou vnímána jako business, resp. jako nástroj pro prosazení podnikatelských zájmů „majitele strany“</a:t>
            </a:r>
          </a:p>
          <a:p>
            <a:r>
              <a:rPr lang="cs-CZ" dirty="0" smtClean="0"/>
              <a:t>Firemní způsob řízení strany</a:t>
            </a:r>
          </a:p>
          <a:p>
            <a:r>
              <a:rPr lang="cs-CZ" dirty="0" smtClean="0"/>
              <a:t>Nezájem o (vážně míněné) budování členské základny</a:t>
            </a:r>
          </a:p>
          <a:p>
            <a:r>
              <a:rPr lang="cs-CZ" dirty="0" smtClean="0"/>
              <a:t>Strana není míněna jako nástroj reprezentace, ale voliči jsou chápáni jako zdroj pro prosazení zájmu strany – firmy</a:t>
            </a:r>
          </a:p>
          <a:p>
            <a:r>
              <a:rPr lang="cs-CZ" dirty="0" smtClean="0"/>
              <a:t>Vznik těchto stran spojen se znechucením s politikou (moment krize) a slabým zakořeněním starých politických stran ve společnosti</a:t>
            </a:r>
          </a:p>
          <a:p>
            <a:r>
              <a:rPr lang="cs-CZ" dirty="0" smtClean="0"/>
              <a:t>Př. </a:t>
            </a:r>
            <a:r>
              <a:rPr lang="cs-CZ" dirty="0" err="1" smtClean="0"/>
              <a:t>Forza</a:t>
            </a:r>
            <a:r>
              <a:rPr lang="cs-CZ" dirty="0" smtClean="0"/>
              <a:t> Italia!, Věci veřejné, 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764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 a Norsko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4075"/>
          </a:xfrm>
        </p:spPr>
        <p:txBody>
          <a:bodyPr>
            <a:normAutofit/>
          </a:bodyPr>
          <a:lstStyle/>
          <a:p>
            <a:r>
              <a:rPr lang="cs-CZ" dirty="0" smtClean="0"/>
              <a:t>Formování politických stran od 19. století (H, V + DNA)</a:t>
            </a:r>
          </a:p>
          <a:p>
            <a:r>
              <a:rPr lang="cs-CZ" dirty="0" smtClean="0"/>
              <a:t>Postupný vznik Agrární strany (Strana středu) a křesťanské demokracie (</a:t>
            </a:r>
            <a:r>
              <a:rPr lang="cs-CZ" dirty="0" err="1" smtClean="0"/>
              <a:t>KrF</a:t>
            </a:r>
            <a:r>
              <a:rPr lang="cs-CZ" dirty="0" smtClean="0"/>
              <a:t>)</a:t>
            </a:r>
          </a:p>
          <a:p>
            <a:r>
              <a:rPr lang="cs-CZ" dirty="0" smtClean="0"/>
              <a:t>1963 – vznik Socialistické lidové strany</a:t>
            </a:r>
          </a:p>
          <a:p>
            <a:r>
              <a:rPr lang="cs-CZ" dirty="0" smtClean="0"/>
              <a:t>1973 – Strana </a:t>
            </a:r>
            <a:r>
              <a:rPr lang="cs-CZ" dirty="0" err="1" smtClean="0"/>
              <a:t>Anderse</a:t>
            </a:r>
            <a:r>
              <a:rPr lang="cs-CZ" dirty="0" smtClean="0"/>
              <a:t> </a:t>
            </a:r>
            <a:r>
              <a:rPr lang="cs-CZ" dirty="0" err="1" smtClean="0"/>
              <a:t>Langeho</a:t>
            </a:r>
            <a:r>
              <a:rPr lang="cs-CZ" dirty="0" smtClean="0"/>
              <a:t> (</a:t>
            </a:r>
            <a:r>
              <a:rPr lang="cs-CZ" dirty="0" err="1" smtClean="0"/>
              <a:t>FrP</a:t>
            </a:r>
            <a:r>
              <a:rPr lang="cs-CZ" dirty="0" smtClean="0"/>
              <a:t>)</a:t>
            </a:r>
          </a:p>
          <a:p>
            <a:r>
              <a:rPr lang="cs-CZ" dirty="0" smtClean="0"/>
              <a:t>Zmasovění politických stran, významná členská základna, relativně jasný program a voličská základna</a:t>
            </a:r>
          </a:p>
          <a:p>
            <a:r>
              <a:rPr lang="cs-CZ" dirty="0" smtClean="0"/>
              <a:t>Stranický systém formován kolem čtyř základních </a:t>
            </a:r>
            <a:r>
              <a:rPr lang="cs-CZ" smtClean="0"/>
              <a:t>konfliktní linií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27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je budoucnost politických stran?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 politických stran jako nástrojů </a:t>
            </a:r>
            <a:r>
              <a:rPr lang="cs-CZ" dirty="0" err="1" smtClean="0"/>
              <a:t>masovění</a:t>
            </a:r>
            <a:r>
              <a:rPr lang="cs-CZ" dirty="0" smtClean="0"/>
              <a:t> politiky a propojení společnosti a státu, důležitého socializačního činitele k politickým stranám stojícím mimo společnost, resp. nad společností, ba dokonce společnost využívající</a:t>
            </a:r>
          </a:p>
          <a:p>
            <a:r>
              <a:rPr lang="cs-CZ" dirty="0" smtClean="0"/>
              <a:t>Proměna společnosti – od masové společnosti k individualizaci (strany nejsou potřeba ke každodennímu životu)</a:t>
            </a:r>
          </a:p>
          <a:p>
            <a:r>
              <a:rPr lang="cs-CZ" dirty="0" smtClean="0"/>
              <a:t>Role masových médií, internetu</a:t>
            </a:r>
          </a:p>
          <a:p>
            <a:r>
              <a:rPr lang="cs-CZ" dirty="0" smtClean="0"/>
              <a:t>Objektivně limitovaná role politických stran – evropeizace, globalizace</a:t>
            </a:r>
          </a:p>
          <a:p>
            <a:r>
              <a:rPr lang="cs-CZ" dirty="0" smtClean="0"/>
              <a:t>Limitovaná role národních vlád na realizaci politiky</a:t>
            </a:r>
          </a:p>
          <a:p>
            <a:r>
              <a:rPr lang="cs-CZ" dirty="0" smtClean="0"/>
              <a:t>Umírání politických stran? </a:t>
            </a:r>
            <a:r>
              <a:rPr lang="cs-CZ" dirty="0" smtClean="0"/>
              <a:t>Jsou užitečné? Jak by měly vypadat? Co od </a:t>
            </a:r>
            <a:r>
              <a:rPr lang="cs-CZ" smtClean="0"/>
              <a:t>nich očekávat?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860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pozornost.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0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to politické strany a potřebujeme je?</a:t>
            </a:r>
          </a:p>
          <a:p>
            <a:endParaRPr lang="cs-CZ" dirty="0" smtClean="0"/>
          </a:p>
          <a:p>
            <a:r>
              <a:rPr lang="cs-CZ" dirty="0" smtClean="0"/>
              <a:t>Proměna politických stran v historii</a:t>
            </a:r>
          </a:p>
          <a:p>
            <a:endParaRPr lang="cs-CZ" dirty="0" smtClean="0"/>
          </a:p>
          <a:p>
            <a:r>
              <a:rPr lang="cs-CZ" dirty="0" smtClean="0"/>
              <a:t>Český kontext</a:t>
            </a:r>
          </a:p>
          <a:p>
            <a:endParaRPr lang="cs-CZ" dirty="0"/>
          </a:p>
          <a:p>
            <a:r>
              <a:rPr lang="cs-CZ" dirty="0" smtClean="0"/>
              <a:t>Současné výzvy politických 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9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6000" dirty="0" smtClean="0"/>
              <a:t>Co jsou politické strany?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18421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politické strany…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„trvalá organizace, uspořádaná od celostátní až k místní úrovni, která se ve jménu určitého ideologického projektu snaží sama nebo v rámci koalice dobýt a vykonávat moc, a za tím účelem vyhledává lidovou podporu“ (Novák 2011)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„politická skupina, jež se účastní voleb a jež je jejich prostřednictvím schopna své kandidáty umístit do veřejných úřadů“ (</a:t>
            </a:r>
            <a:r>
              <a:rPr lang="cs-CZ" dirty="0" err="1" smtClean="0"/>
              <a:t>Sartori</a:t>
            </a:r>
            <a:r>
              <a:rPr lang="cs-CZ" dirty="0" smtClean="0"/>
              <a:t> 1976)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63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 proč jsou důležité?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Klíčové pojítko mezi společností a státem (vládou) -</a:t>
            </a:r>
            <a:r>
              <a:rPr lang="en-US" dirty="0" smtClean="0"/>
              <a:t>&gt;</a:t>
            </a:r>
            <a:r>
              <a:rPr lang="cs-CZ" dirty="0" smtClean="0"/>
              <a:t> funkce politických stran (von </a:t>
            </a:r>
            <a:r>
              <a:rPr lang="cs-CZ" dirty="0" err="1" smtClean="0"/>
              <a:t>Beyme</a:t>
            </a:r>
            <a:r>
              <a:rPr lang="cs-CZ" dirty="0" smtClean="0"/>
              <a:t>):</a:t>
            </a:r>
          </a:p>
          <a:p>
            <a:endParaRPr lang="cs-CZ" dirty="0" smtClean="0"/>
          </a:p>
          <a:p>
            <a:r>
              <a:rPr lang="cs-CZ" b="1" dirty="0" smtClean="0"/>
              <a:t>Vymezení cíle </a:t>
            </a:r>
            <a:r>
              <a:rPr lang="cs-CZ" dirty="0" smtClean="0"/>
              <a:t>(ideologie a programatika) – určení směřování státu/vlády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Artikulace a agregace zájmů </a:t>
            </a:r>
            <a:r>
              <a:rPr lang="cs-CZ" dirty="0" smtClean="0"/>
              <a:t>– zastupování voličských zájmů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Mobilizace a socializace v systému </a:t>
            </a:r>
            <a:r>
              <a:rPr lang="cs-CZ" dirty="0" smtClean="0"/>
              <a:t>– účast občanů na politice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Rekrutování elit a vytváření vlády </a:t>
            </a:r>
            <a:r>
              <a:rPr lang="cs-CZ" dirty="0" smtClean="0"/>
              <a:t>– účast na vládnutí</a:t>
            </a:r>
          </a:p>
        </p:txBody>
      </p:sp>
    </p:spTree>
    <p:extLst>
      <p:ext uri="{BB962C8B-B14F-4D97-AF65-F5344CB8AC3E}">
        <p14:creationId xmlns:p14="http://schemas.microsoft.com/office/powerpoint/2010/main" val="143390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politických stran v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9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Tzv. vývojová typologie politických stran</a:t>
            </a:r>
          </a:p>
          <a:p>
            <a:endParaRPr lang="cs-CZ" dirty="0" smtClean="0"/>
          </a:p>
          <a:p>
            <a:r>
              <a:rPr lang="cs-CZ" dirty="0" smtClean="0"/>
              <a:t>Kritérii vztah politických stran ke společnosti a ke státu</a:t>
            </a:r>
          </a:p>
          <a:p>
            <a:endParaRPr lang="cs-CZ" dirty="0" smtClean="0"/>
          </a:p>
          <a:p>
            <a:r>
              <a:rPr lang="cs-CZ" dirty="0" smtClean="0"/>
              <a:t>Otázky členství, programatiky, organizační struktury, financování, profesionalizace fungování</a:t>
            </a:r>
          </a:p>
          <a:p>
            <a:endParaRPr lang="cs-CZ" dirty="0" smtClean="0"/>
          </a:p>
          <a:p>
            <a:r>
              <a:rPr lang="cs-CZ" dirty="0" smtClean="0"/>
              <a:t>Kádrová, masová, všelidová, kartelová, strana typu firmy…</a:t>
            </a:r>
          </a:p>
          <a:p>
            <a:endParaRPr lang="cs-CZ" dirty="0" smtClean="0"/>
          </a:p>
          <a:p>
            <a:r>
              <a:rPr lang="cs-CZ" dirty="0" smtClean="0"/>
              <a:t>Důležitý je kontext vývoje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74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Kádrové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honorační, elitní strany, strany individuální reprezentace</a:t>
            </a:r>
          </a:p>
          <a:p>
            <a:r>
              <a:rPr lang="cs-CZ" dirty="0" smtClean="0"/>
              <a:t>Organizační forma prvních politických stran ve druhé polovině 19. st.</a:t>
            </a:r>
          </a:p>
          <a:p>
            <a:r>
              <a:rPr lang="cs-CZ" dirty="0" smtClean="0"/>
              <a:t>Politicko-společenský kontext – volební právo</a:t>
            </a:r>
          </a:p>
          <a:p>
            <a:r>
              <a:rPr lang="cs-CZ" dirty="0" smtClean="0"/>
              <a:t>Velmi volná organizační struktura – volební výbory</a:t>
            </a:r>
          </a:p>
          <a:p>
            <a:r>
              <a:rPr lang="cs-CZ" dirty="0" smtClean="0"/>
              <a:t>Otázka početného členství nedůležitá</a:t>
            </a:r>
          </a:p>
          <a:p>
            <a:r>
              <a:rPr lang="cs-CZ" dirty="0" smtClean="0"/>
              <a:t>Financování kádrových stran (mecenáši)</a:t>
            </a:r>
          </a:p>
          <a:p>
            <a:r>
              <a:rPr lang="cs-CZ" dirty="0" smtClean="0"/>
              <a:t>Omezená role volební kampaně</a:t>
            </a:r>
          </a:p>
          <a:p>
            <a:r>
              <a:rPr lang="cs-CZ" dirty="0" smtClean="0"/>
              <a:t>Koordinace činnosti v parlamentu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53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Masové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Masově-byrokratická (A. </a:t>
            </a:r>
            <a:r>
              <a:rPr lang="cs-CZ" altLang="cs-CZ" dirty="0" err="1" smtClean="0"/>
              <a:t>Panebianco</a:t>
            </a:r>
            <a:r>
              <a:rPr lang="cs-CZ" altLang="cs-CZ" dirty="0" smtClean="0"/>
              <a:t>), strana sociální integrace (S. Neumann)</a:t>
            </a:r>
          </a:p>
          <a:p>
            <a:r>
              <a:rPr lang="cs-CZ" altLang="cs-CZ" dirty="0" smtClean="0"/>
              <a:t>Vzniká externí cestou – mimo parlament</a:t>
            </a:r>
          </a:p>
          <a:p>
            <a:r>
              <a:rPr lang="cs-CZ" altLang="cs-CZ" dirty="0" smtClean="0"/>
              <a:t>Spojena s rozšiřováním („zevšeobecňováním“) volebního práva</a:t>
            </a:r>
          </a:p>
          <a:p>
            <a:r>
              <a:rPr lang="cs-CZ" altLang="cs-CZ" dirty="0"/>
              <a:t>Vznik na bázi různých spolků – odborů (Labouristická strana), náboženských spolků (Rakousko), zemědělských svazů (Skandinávie)</a:t>
            </a:r>
          </a:p>
          <a:p>
            <a:r>
              <a:rPr lang="cs-CZ" altLang="cs-CZ" dirty="0" smtClean="0"/>
              <a:t>Snaha o získání co nejširší lidové podpory – vytváření celostátní organizační struktury</a:t>
            </a:r>
          </a:p>
          <a:p>
            <a:r>
              <a:rPr lang="cs-CZ" altLang="cs-CZ" dirty="0" smtClean="0"/>
              <a:t>Úzká vazba se specifickým segmentem elektorátu – jasné ideové vymezení</a:t>
            </a:r>
          </a:p>
          <a:p>
            <a:r>
              <a:rPr lang="cs-CZ" altLang="cs-CZ" dirty="0" smtClean="0"/>
              <a:t>„od kolébky do hrobu“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9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Všelidové strany (</a:t>
            </a:r>
            <a:r>
              <a:rPr lang="cs-CZ" i="1" dirty="0" err="1" smtClean="0"/>
              <a:t>catch-all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O. </a:t>
            </a:r>
            <a:r>
              <a:rPr lang="cs-CZ" dirty="0" err="1" smtClean="0"/>
              <a:t>Kirchheimer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univerzální strana, všežravá strana</a:t>
            </a:r>
          </a:p>
          <a:p>
            <a:r>
              <a:rPr lang="cs-CZ" dirty="0" smtClean="0"/>
              <a:t>Upozornil na proměnu charakteru (některých) politických stran</a:t>
            </a:r>
          </a:p>
          <a:p>
            <a:r>
              <a:rPr lang="cs-CZ" dirty="0" smtClean="0"/>
              <a:t>Kontext společenské proměny po 2. světové válce</a:t>
            </a:r>
          </a:p>
          <a:p>
            <a:r>
              <a:rPr lang="cs-CZ" dirty="0" smtClean="0"/>
              <a:t>Rozvolnění vazeb voličů a politických stran, individualizace, rostoucí proměnlivost voličských preferencí („</a:t>
            </a:r>
            <a:r>
              <a:rPr lang="cs-CZ" dirty="0" err="1" smtClean="0"/>
              <a:t>defreezing</a:t>
            </a:r>
            <a:r>
              <a:rPr lang="cs-CZ" dirty="0" smtClean="0"/>
              <a:t> thesis“)</a:t>
            </a:r>
          </a:p>
          <a:p>
            <a:r>
              <a:rPr lang="cs-CZ" dirty="0" smtClean="0"/>
              <a:t>Oslabení ideologické pevnosti politických stran a otevření se širším voličským skupinám</a:t>
            </a:r>
          </a:p>
          <a:p>
            <a:r>
              <a:rPr lang="cs-CZ" dirty="0" smtClean="0"/>
              <a:t>Pokles významu členské základny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49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765</Words>
  <Application>Microsoft Office PowerPoint</Application>
  <PresentationFormat>Širokoúhlá obrazovka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Funkce a podoba politických stran</vt:lpstr>
      <vt:lpstr>Cíle přednášky</vt:lpstr>
      <vt:lpstr>Prezentace aplikace PowerPoint</vt:lpstr>
      <vt:lpstr>Co jsou politické strany…</vt:lpstr>
      <vt:lpstr>…a proč jsou důležité?</vt:lpstr>
      <vt:lpstr>Vývoj politických stran v historii</vt:lpstr>
      <vt:lpstr>Kádrové strany</vt:lpstr>
      <vt:lpstr>Masové strany</vt:lpstr>
      <vt:lpstr>Všelidové strany (catch-all)</vt:lpstr>
      <vt:lpstr>Strany kartelu</vt:lpstr>
      <vt:lpstr>Strana typu firmy</vt:lpstr>
      <vt:lpstr>Politické strany a Norsko</vt:lpstr>
      <vt:lpstr>Jaká je budoucnost politických stran?</vt:lpstr>
      <vt:lpstr>Děkuji za pozornost.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Potřebujeme politické strany?</dc:title>
  <dc:creator>Vlastimil Havlík</dc:creator>
  <cp:lastModifiedBy>Vlastimil Havlík</cp:lastModifiedBy>
  <cp:revision>20</cp:revision>
  <dcterms:created xsi:type="dcterms:W3CDTF">2016-02-01T07:37:00Z</dcterms:created>
  <dcterms:modified xsi:type="dcterms:W3CDTF">2016-04-26T11:31:55Z</dcterms:modified>
</cp:coreProperties>
</file>