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theme/themeOverride5.xml" ContentType="application/vnd.openxmlformats-officedocument.themeOverride+xml"/>
  <Override PartName="/ppt/charts/chart13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28" r:id="rId2"/>
    <p:sldMasterId id="2147483852" r:id="rId3"/>
    <p:sldMasterId id="2147483876" r:id="rId4"/>
    <p:sldMasterId id="2147483912" r:id="rId5"/>
    <p:sldMasterId id="2147483936" r:id="rId6"/>
    <p:sldMasterId id="2147483948" r:id="rId7"/>
    <p:sldMasterId id="2147483960" r:id="rId8"/>
    <p:sldMasterId id="2147483972" r:id="rId9"/>
    <p:sldMasterId id="2147483996" r:id="rId10"/>
    <p:sldMasterId id="2147484008" r:id="rId11"/>
    <p:sldMasterId id="2147484020" r:id="rId12"/>
    <p:sldMasterId id="2147484032" r:id="rId13"/>
    <p:sldMasterId id="2147484044" r:id="rId14"/>
    <p:sldMasterId id="2147484056" r:id="rId15"/>
  </p:sldMasterIdLst>
  <p:notesMasterIdLst>
    <p:notesMasterId r:id="rId73"/>
  </p:notesMasterIdLst>
  <p:sldIdLst>
    <p:sldId id="256" r:id="rId16"/>
    <p:sldId id="259" r:id="rId17"/>
    <p:sldId id="290" r:id="rId18"/>
    <p:sldId id="260" r:id="rId19"/>
    <p:sldId id="261" r:id="rId20"/>
    <p:sldId id="324" r:id="rId21"/>
    <p:sldId id="263" r:id="rId22"/>
    <p:sldId id="264" r:id="rId23"/>
    <p:sldId id="265" r:id="rId24"/>
    <p:sldId id="354" r:id="rId25"/>
    <p:sldId id="267" r:id="rId26"/>
    <p:sldId id="268" r:id="rId27"/>
    <p:sldId id="355" r:id="rId28"/>
    <p:sldId id="270" r:id="rId29"/>
    <p:sldId id="271" r:id="rId30"/>
    <p:sldId id="272" r:id="rId31"/>
    <p:sldId id="273" r:id="rId32"/>
    <p:sldId id="277" r:id="rId33"/>
    <p:sldId id="291" r:id="rId34"/>
    <p:sldId id="349" r:id="rId35"/>
    <p:sldId id="289" r:id="rId36"/>
    <p:sldId id="274" r:id="rId37"/>
    <p:sldId id="27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50" r:id="rId46"/>
    <p:sldId id="351" r:id="rId47"/>
    <p:sldId id="352" r:id="rId48"/>
    <p:sldId id="276" r:id="rId49"/>
    <p:sldId id="279" r:id="rId50"/>
    <p:sldId id="280" r:id="rId51"/>
    <p:sldId id="313" r:id="rId52"/>
    <p:sldId id="310" r:id="rId53"/>
    <p:sldId id="300" r:id="rId54"/>
    <p:sldId id="320" r:id="rId55"/>
    <p:sldId id="302" r:id="rId56"/>
    <p:sldId id="303" r:id="rId57"/>
    <p:sldId id="281" r:id="rId58"/>
    <p:sldId id="353" r:id="rId59"/>
    <p:sldId id="282" r:id="rId60"/>
    <p:sldId id="336" r:id="rId61"/>
    <p:sldId id="337" r:id="rId62"/>
    <p:sldId id="338" r:id="rId63"/>
    <p:sldId id="340" r:id="rId64"/>
    <p:sldId id="341" r:id="rId65"/>
    <p:sldId id="342" r:id="rId66"/>
    <p:sldId id="343" r:id="rId67"/>
    <p:sldId id="345" r:id="rId68"/>
    <p:sldId id="346" r:id="rId69"/>
    <p:sldId id="347" r:id="rId70"/>
    <p:sldId id="348" r:id="rId71"/>
    <p:sldId id="356" r:id="rId7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slide" Target="slides/slide35.xml"/><Relationship Id="rId55" Type="http://schemas.openxmlformats.org/officeDocument/2006/relationships/slide" Target="slides/slide40.xml"/><Relationship Id="rId63" Type="http://schemas.openxmlformats.org/officeDocument/2006/relationships/slide" Target="slides/slide48.xml"/><Relationship Id="rId68" Type="http://schemas.openxmlformats.org/officeDocument/2006/relationships/slide" Target="slides/slide53.xml"/><Relationship Id="rId76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5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slide" Target="slides/slide38.xml"/><Relationship Id="rId58" Type="http://schemas.openxmlformats.org/officeDocument/2006/relationships/slide" Target="slides/slide43.xml"/><Relationship Id="rId66" Type="http://schemas.openxmlformats.org/officeDocument/2006/relationships/slide" Target="slides/slide51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Relationship Id="rId57" Type="http://schemas.openxmlformats.org/officeDocument/2006/relationships/slide" Target="slides/slide42.xml"/><Relationship Id="rId61" Type="http://schemas.openxmlformats.org/officeDocument/2006/relationships/slide" Target="slides/slide4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slide" Target="slides/slide37.xml"/><Relationship Id="rId60" Type="http://schemas.openxmlformats.org/officeDocument/2006/relationships/slide" Target="slides/slide45.xml"/><Relationship Id="rId65" Type="http://schemas.openxmlformats.org/officeDocument/2006/relationships/slide" Target="slides/slide50.xml"/><Relationship Id="rId73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56" Type="http://schemas.openxmlformats.org/officeDocument/2006/relationships/slide" Target="slides/slide41.xml"/><Relationship Id="rId64" Type="http://schemas.openxmlformats.org/officeDocument/2006/relationships/slide" Target="slides/slide49.xml"/><Relationship Id="rId69" Type="http://schemas.openxmlformats.org/officeDocument/2006/relationships/slide" Target="slides/slide54.xml"/><Relationship Id="rId77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6.xml"/><Relationship Id="rId72" Type="http://schemas.openxmlformats.org/officeDocument/2006/relationships/slide" Target="slides/slide57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59" Type="http://schemas.openxmlformats.org/officeDocument/2006/relationships/slide" Target="slides/slide44.xml"/><Relationship Id="rId67" Type="http://schemas.openxmlformats.org/officeDocument/2006/relationships/slide" Target="slides/slide52.xml"/><Relationship Id="rId20" Type="http://schemas.openxmlformats.org/officeDocument/2006/relationships/slide" Target="slides/slide5.xml"/><Relationship Id="rId41" Type="http://schemas.openxmlformats.org/officeDocument/2006/relationships/slide" Target="slides/slide26.xml"/><Relationship Id="rId54" Type="http://schemas.openxmlformats.org/officeDocument/2006/relationships/slide" Target="slides/slide39.xml"/><Relationship Id="rId62" Type="http://schemas.openxmlformats.org/officeDocument/2006/relationships/slide" Target="slides/slide47.xml"/><Relationship Id="rId70" Type="http://schemas.openxmlformats.org/officeDocument/2006/relationships/slide" Target="slides/slide55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Bakal&#225;rske%20predmety\Volebn&#233;%20in&#382;inierstvo\Slovensk&#225;%20republika\Graf%20na%20zmeny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03226\Desktop\Politol&#243;gia\Bakal&#225;rske%20predmety\Volebn&#233;%20in&#382;inierstvo\Slovensk&#225;%20republika\Graf%20na%20zmen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03226\Desktop\Politol&#243;gia\Bakal&#225;rske%20predmety\Volebn&#233;%20in&#382;inierstvo\Slovensk&#225;%20republika\Graf%20na%20zmen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03226\Desktop\Politol&#243;gia\Bakal&#225;rske%20predmety\Volebn&#233;%20in&#382;inierstvo\Slovensk&#225;%20republika\Graf%20na%20zmen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03226\Desktop\Politol&#243;gia\Bakal&#225;rske%20predmety\Volebn&#233;%20in&#382;inierstvo\Slovensk&#225;%20republika\Graf%20na%20zmen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03226\Desktop\Politol&#243;gia\Bakal&#225;rske%20predmety\Volebn&#233;%20in&#382;inierstvo\Slovensk&#225;%20republika\Graf%20na%20zmen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Bakal&#225;rske%20predmety\Volebn&#233;%20in&#382;inierstvo\Slovensk&#225;%20republika\Graf%20na%20zmeny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List2!$C$2</c:f>
              <c:strCache>
                <c:ptCount val="1"/>
                <c:pt idx="0">
                  <c:v>Good for big parties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3"/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List2!$B$3:$B$9</c:f>
              <c:numCache>
                <c:formatCode>0%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0.06</c:v>
                </c:pt>
                <c:pt idx="3">
                  <c:v>0.37</c:v>
                </c:pt>
                <c:pt idx="4">
                  <c:v>0.24</c:v>
                </c:pt>
                <c:pt idx="5">
                  <c:v>0.11</c:v>
                </c:pt>
                <c:pt idx="6">
                  <c:v>0.14000000000000001</c:v>
                </c:pt>
              </c:numCache>
            </c:numRef>
          </c:xVal>
          <c:yVal>
            <c:numRef>
              <c:f>List2!$C$3:$C$9</c:f>
              <c:numCache>
                <c:formatCode>General</c:formatCode>
                <c:ptCount val="7"/>
                <c:pt idx="0">
                  <c:v>1.02</c:v>
                </c:pt>
                <c:pt idx="1">
                  <c:v>1.4</c:v>
                </c:pt>
                <c:pt idx="2">
                  <c:v>0.87</c:v>
                </c:pt>
                <c:pt idx="3">
                  <c:v>1.72</c:v>
                </c:pt>
                <c:pt idx="4">
                  <c:v>1.39</c:v>
                </c:pt>
                <c:pt idx="5">
                  <c:v>1.05</c:v>
                </c:pt>
                <c:pt idx="6">
                  <c:v>1.1200000000000001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299776"/>
        <c:axId val="106301696"/>
      </c:scatterChart>
      <c:valAx>
        <c:axId val="10629977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6301696"/>
        <c:crosses val="autoZero"/>
        <c:crossBetween val="midCat"/>
      </c:valAx>
      <c:valAx>
        <c:axId val="106301696"/>
        <c:scaling>
          <c:orientation val="minMax"/>
          <c:min val="0.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629977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'Všetky roky min a max'!$E$2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0"/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max'!$D$3:$D$8</c:f>
              <c:numCache>
                <c:formatCode>General</c:formatCode>
                <c:ptCount val="6"/>
                <c:pt idx="0" formatCode="0%">
                  <c:v>0.27</c:v>
                </c:pt>
                <c:pt idx="5" formatCode="0.00%">
                  <c:v>8.0100000000000005E-2</c:v>
                </c:pt>
              </c:numCache>
            </c:numRef>
          </c:xVal>
          <c:yVal>
            <c:numRef>
              <c:f>'Všetky roky min a max'!$E$3:$E$8</c:f>
              <c:numCache>
                <c:formatCode>General</c:formatCode>
                <c:ptCount val="6"/>
                <c:pt idx="0">
                  <c:v>1.06</c:v>
                </c:pt>
                <c:pt idx="5">
                  <c:v>1.08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'Všetky roky min a max'!$I$2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max'!$H$3:$H$9</c:f>
              <c:numCache>
                <c:formatCode>General</c:formatCode>
                <c:ptCount val="7"/>
                <c:pt idx="0" formatCode="0.00%">
                  <c:v>0.19500000000000001</c:v>
                </c:pt>
                <c:pt idx="6" formatCode="0.00%">
                  <c:v>6.3200000000000006E-2</c:v>
                </c:pt>
              </c:numCache>
            </c:numRef>
          </c:xVal>
          <c:yVal>
            <c:numRef>
              <c:f>'Všetky roky min a max'!$I$3:$I$9</c:f>
              <c:numCache>
                <c:formatCode>General</c:formatCode>
                <c:ptCount val="7"/>
                <c:pt idx="0">
                  <c:v>1.23</c:v>
                </c:pt>
                <c:pt idx="6">
                  <c:v>1.1599999999999999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'Všetky roky min a max'!$M$2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max'!$L$3:$L$8</c:f>
              <c:numCache>
                <c:formatCode>General</c:formatCode>
                <c:ptCount val="6"/>
                <c:pt idx="0" formatCode="0.00%">
                  <c:v>0.29139999999999999</c:v>
                </c:pt>
                <c:pt idx="5" formatCode="0.00%">
                  <c:v>8.3099999999999993E-2</c:v>
                </c:pt>
              </c:numCache>
            </c:numRef>
          </c:xVal>
          <c:yVal>
            <c:numRef>
              <c:f>'Všetky roky min a max'!$M$3:$M$8</c:f>
              <c:numCache>
                <c:formatCode>General</c:formatCode>
                <c:ptCount val="6"/>
                <c:pt idx="0">
                  <c:v>1.1399999999999999</c:v>
                </c:pt>
                <c:pt idx="5">
                  <c:v>1.1200000000000001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'Všetky roky min a max'!$Q$2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 min a max'!$P$3:$P$8</c:f>
              <c:numCache>
                <c:formatCode>General</c:formatCode>
                <c:ptCount val="6"/>
                <c:pt idx="0" formatCode="0.00%">
                  <c:v>0.34789999999999999</c:v>
                </c:pt>
                <c:pt idx="5" formatCode="0.00%">
                  <c:v>5.0700000000000002E-2</c:v>
                </c:pt>
              </c:numCache>
            </c:numRef>
          </c:xVal>
          <c:yVal>
            <c:numRef>
              <c:f>'Všetky roky min a max'!$Q$3:$Q$8</c:f>
              <c:numCache>
                <c:formatCode>General</c:formatCode>
                <c:ptCount val="6"/>
                <c:pt idx="0">
                  <c:v>1.19</c:v>
                </c:pt>
                <c:pt idx="5">
                  <c:v>1.19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'Všetky roky min a max'!$U$2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 min a max'!$T$3:$T$8</c:f>
              <c:numCache>
                <c:formatCode>General</c:formatCode>
                <c:ptCount val="6"/>
                <c:pt idx="0" formatCode="0.00%">
                  <c:v>0.44409999999999999</c:v>
                </c:pt>
                <c:pt idx="5" formatCode="0.00%">
                  <c:v>5.8799999999999998E-2</c:v>
                </c:pt>
              </c:numCache>
            </c:numRef>
          </c:xVal>
          <c:yVal>
            <c:numRef>
              <c:f>'Všetky roky min a max'!$U$3:$U$8</c:f>
              <c:numCache>
                <c:formatCode>General</c:formatCode>
                <c:ptCount val="6"/>
                <c:pt idx="0">
                  <c:v>1.25</c:v>
                </c:pt>
                <c:pt idx="5">
                  <c:v>1.25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'Všetky roky min a max'!$X$2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 min a max'!$W$3:$W$4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 min a max'!$X$3:$X$4</c:f>
              <c:numCache>
                <c:formatCode>General</c:formatCode>
                <c:ptCount val="2"/>
                <c:pt idx="0" formatCode="0.00%">
                  <c:v>0.2828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'Všetky roky min a max'!$AA$2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 min a max'!$Z$3:$Z$4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 min a max'!$AA$3:$AA$4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7"/>
          <c:order val="7"/>
          <c:tx>
            <c:strRef>
              <c:f>'Všetky roky min a max'!$Y$2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FF9900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 min a max'!$X$3:$X$10</c:f>
              <c:numCache>
                <c:formatCode>General</c:formatCode>
                <c:ptCount val="8"/>
                <c:pt idx="0" formatCode="0.00%">
                  <c:v>0.2828</c:v>
                </c:pt>
                <c:pt idx="7" formatCode="0.00%">
                  <c:v>5.6000000000000001E-2</c:v>
                </c:pt>
              </c:numCache>
            </c:numRef>
          </c:xVal>
          <c:yVal>
            <c:numRef>
              <c:f>'Všetky roky min a max'!$Y$3:$Y$10</c:f>
              <c:numCache>
                <c:formatCode>General</c:formatCode>
                <c:ptCount val="8"/>
                <c:pt idx="0">
                  <c:v>1.1599999999999999</c:v>
                </c:pt>
                <c:pt idx="7">
                  <c:v>1.19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639488"/>
        <c:axId val="102662144"/>
      </c:scatterChart>
      <c:valAx>
        <c:axId val="102639488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02662144"/>
        <c:crosses val="autoZero"/>
        <c:crossBetween val="midCat"/>
        <c:majorUnit val="0.1"/>
      </c:valAx>
      <c:valAx>
        <c:axId val="102662144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02639488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layout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4"/>
              <c:spPr/>
              <c:txPr>
                <a:bodyPr/>
                <a:lstStyle/>
                <a:p>
                  <a:pPr>
                    <a:defRPr lang="en-US" sz="30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lang="en-US" sz="3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List2!$C$5:$C$10</c:f>
              <c:numCache>
                <c:formatCode>0.00%</c:formatCode>
                <c:ptCount val="6"/>
                <c:pt idx="0">
                  <c:v>0.28610000000000002</c:v>
                </c:pt>
                <c:pt idx="1">
                  <c:v>0.10270000000000001</c:v>
                </c:pt>
                <c:pt idx="2">
                  <c:v>0.18220000000000003</c:v>
                </c:pt>
                <c:pt idx="3">
                  <c:v>6.9300000000000014E-2</c:v>
                </c:pt>
                <c:pt idx="4">
                  <c:v>2.8899999999999999E-2</c:v>
                </c:pt>
                <c:pt idx="5">
                  <c:v>0.33080000000000004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-0.22603225272516614"/>
                  <c:y val="-0.1719437479143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US" sz="4000">
                    <a:solidFill>
                      <a:schemeClr val="bg1"/>
                    </a:solidFill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List3!$C$5:$C$6</c:f>
              <c:numCache>
                <c:formatCode>0.00%</c:formatCode>
                <c:ptCount val="2"/>
                <c:pt idx="0">
                  <c:v>0.66920000000000013</c:v>
                </c:pt>
                <c:pt idx="1">
                  <c:v>0.33080000000000004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'Graf hlasov'!$N$2</c:f>
              <c:strCache>
                <c:ptCount val="1"/>
                <c:pt idx="0">
                  <c:v>SMER-SD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'Graf hlasov'!$M$10:$M$152</c:f>
              <c:numCache>
                <c:formatCode>General</c:formatCode>
                <c:ptCount val="143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38</c:v>
                </c:pt>
                <c:pt idx="31">
                  <c:v>39</c:v>
                </c:pt>
                <c:pt idx="32">
                  <c:v>40</c:v>
                </c:pt>
                <c:pt idx="33">
                  <c:v>41</c:v>
                </c:pt>
                <c:pt idx="34">
                  <c:v>42</c:v>
                </c:pt>
                <c:pt idx="35">
                  <c:v>43</c:v>
                </c:pt>
                <c:pt idx="36">
                  <c:v>44</c:v>
                </c:pt>
                <c:pt idx="37">
                  <c:v>45</c:v>
                </c:pt>
                <c:pt idx="38">
                  <c:v>46</c:v>
                </c:pt>
                <c:pt idx="39">
                  <c:v>47</c:v>
                </c:pt>
                <c:pt idx="40">
                  <c:v>48</c:v>
                </c:pt>
                <c:pt idx="41">
                  <c:v>49</c:v>
                </c:pt>
                <c:pt idx="42">
                  <c:v>50</c:v>
                </c:pt>
                <c:pt idx="43">
                  <c:v>51</c:v>
                </c:pt>
                <c:pt idx="44">
                  <c:v>52</c:v>
                </c:pt>
                <c:pt idx="45">
                  <c:v>53</c:v>
                </c:pt>
                <c:pt idx="46">
                  <c:v>54</c:v>
                </c:pt>
                <c:pt idx="47">
                  <c:v>55</c:v>
                </c:pt>
                <c:pt idx="48">
                  <c:v>56</c:v>
                </c:pt>
                <c:pt idx="49">
                  <c:v>57</c:v>
                </c:pt>
                <c:pt idx="50">
                  <c:v>58</c:v>
                </c:pt>
                <c:pt idx="51">
                  <c:v>59</c:v>
                </c:pt>
                <c:pt idx="52">
                  <c:v>60</c:v>
                </c:pt>
                <c:pt idx="53">
                  <c:v>61</c:v>
                </c:pt>
                <c:pt idx="54">
                  <c:v>62</c:v>
                </c:pt>
                <c:pt idx="55">
                  <c:v>63</c:v>
                </c:pt>
                <c:pt idx="56">
                  <c:v>64</c:v>
                </c:pt>
                <c:pt idx="57">
                  <c:v>65</c:v>
                </c:pt>
                <c:pt idx="58">
                  <c:v>66</c:v>
                </c:pt>
                <c:pt idx="59">
                  <c:v>67</c:v>
                </c:pt>
                <c:pt idx="60">
                  <c:v>68</c:v>
                </c:pt>
                <c:pt idx="61">
                  <c:v>69</c:v>
                </c:pt>
                <c:pt idx="62">
                  <c:v>70</c:v>
                </c:pt>
                <c:pt idx="63">
                  <c:v>71</c:v>
                </c:pt>
                <c:pt idx="64">
                  <c:v>72</c:v>
                </c:pt>
                <c:pt idx="65">
                  <c:v>73</c:v>
                </c:pt>
                <c:pt idx="66">
                  <c:v>74</c:v>
                </c:pt>
                <c:pt idx="67">
                  <c:v>75</c:v>
                </c:pt>
                <c:pt idx="68">
                  <c:v>76</c:v>
                </c:pt>
                <c:pt idx="69">
                  <c:v>77</c:v>
                </c:pt>
                <c:pt idx="70">
                  <c:v>78</c:v>
                </c:pt>
                <c:pt idx="71">
                  <c:v>79</c:v>
                </c:pt>
                <c:pt idx="72">
                  <c:v>80</c:v>
                </c:pt>
                <c:pt idx="73">
                  <c:v>81</c:v>
                </c:pt>
                <c:pt idx="74">
                  <c:v>82</c:v>
                </c:pt>
                <c:pt idx="75">
                  <c:v>83</c:v>
                </c:pt>
                <c:pt idx="76">
                  <c:v>84</c:v>
                </c:pt>
                <c:pt idx="77">
                  <c:v>85</c:v>
                </c:pt>
                <c:pt idx="78">
                  <c:v>86</c:v>
                </c:pt>
                <c:pt idx="79">
                  <c:v>87</c:v>
                </c:pt>
                <c:pt idx="80">
                  <c:v>88</c:v>
                </c:pt>
                <c:pt idx="81">
                  <c:v>89</c:v>
                </c:pt>
                <c:pt idx="82">
                  <c:v>90</c:v>
                </c:pt>
                <c:pt idx="83">
                  <c:v>91</c:v>
                </c:pt>
                <c:pt idx="84">
                  <c:v>92</c:v>
                </c:pt>
                <c:pt idx="85">
                  <c:v>93</c:v>
                </c:pt>
                <c:pt idx="86">
                  <c:v>94</c:v>
                </c:pt>
                <c:pt idx="87">
                  <c:v>95</c:v>
                </c:pt>
                <c:pt idx="88">
                  <c:v>96</c:v>
                </c:pt>
                <c:pt idx="89">
                  <c:v>97</c:v>
                </c:pt>
                <c:pt idx="90">
                  <c:v>98</c:v>
                </c:pt>
                <c:pt idx="91">
                  <c:v>99</c:v>
                </c:pt>
                <c:pt idx="92">
                  <c:v>100</c:v>
                </c:pt>
                <c:pt idx="93">
                  <c:v>101</c:v>
                </c:pt>
                <c:pt idx="94">
                  <c:v>102</c:v>
                </c:pt>
                <c:pt idx="95">
                  <c:v>103</c:v>
                </c:pt>
                <c:pt idx="96">
                  <c:v>104</c:v>
                </c:pt>
                <c:pt idx="97">
                  <c:v>105</c:v>
                </c:pt>
                <c:pt idx="98">
                  <c:v>106</c:v>
                </c:pt>
                <c:pt idx="99">
                  <c:v>107</c:v>
                </c:pt>
                <c:pt idx="100">
                  <c:v>108</c:v>
                </c:pt>
                <c:pt idx="101">
                  <c:v>109</c:v>
                </c:pt>
                <c:pt idx="102">
                  <c:v>110</c:v>
                </c:pt>
                <c:pt idx="103">
                  <c:v>111</c:v>
                </c:pt>
                <c:pt idx="104">
                  <c:v>112</c:v>
                </c:pt>
                <c:pt idx="105">
                  <c:v>113</c:v>
                </c:pt>
                <c:pt idx="106">
                  <c:v>114</c:v>
                </c:pt>
                <c:pt idx="107">
                  <c:v>115</c:v>
                </c:pt>
                <c:pt idx="108">
                  <c:v>116</c:v>
                </c:pt>
                <c:pt idx="109">
                  <c:v>117</c:v>
                </c:pt>
                <c:pt idx="110">
                  <c:v>118</c:v>
                </c:pt>
                <c:pt idx="111">
                  <c:v>119</c:v>
                </c:pt>
                <c:pt idx="112">
                  <c:v>120</c:v>
                </c:pt>
                <c:pt idx="113">
                  <c:v>121</c:v>
                </c:pt>
                <c:pt idx="114">
                  <c:v>122</c:v>
                </c:pt>
                <c:pt idx="115">
                  <c:v>123</c:v>
                </c:pt>
                <c:pt idx="116">
                  <c:v>124</c:v>
                </c:pt>
                <c:pt idx="117">
                  <c:v>125</c:v>
                </c:pt>
                <c:pt idx="118">
                  <c:v>126</c:v>
                </c:pt>
                <c:pt idx="119">
                  <c:v>127</c:v>
                </c:pt>
                <c:pt idx="120">
                  <c:v>128</c:v>
                </c:pt>
                <c:pt idx="121">
                  <c:v>129</c:v>
                </c:pt>
                <c:pt idx="122">
                  <c:v>130</c:v>
                </c:pt>
                <c:pt idx="123">
                  <c:v>131</c:v>
                </c:pt>
                <c:pt idx="124">
                  <c:v>132</c:v>
                </c:pt>
                <c:pt idx="125">
                  <c:v>133</c:v>
                </c:pt>
                <c:pt idx="126">
                  <c:v>134</c:v>
                </c:pt>
                <c:pt idx="127">
                  <c:v>135</c:v>
                </c:pt>
                <c:pt idx="128">
                  <c:v>136</c:v>
                </c:pt>
                <c:pt idx="129">
                  <c:v>137</c:v>
                </c:pt>
                <c:pt idx="130">
                  <c:v>138</c:v>
                </c:pt>
                <c:pt idx="131">
                  <c:v>139</c:v>
                </c:pt>
                <c:pt idx="132">
                  <c:v>140</c:v>
                </c:pt>
                <c:pt idx="133">
                  <c:v>141</c:v>
                </c:pt>
                <c:pt idx="134">
                  <c:v>142</c:v>
                </c:pt>
                <c:pt idx="135">
                  <c:v>143</c:v>
                </c:pt>
                <c:pt idx="136">
                  <c:v>144</c:v>
                </c:pt>
                <c:pt idx="137">
                  <c:v>145</c:v>
                </c:pt>
                <c:pt idx="138">
                  <c:v>146</c:v>
                </c:pt>
                <c:pt idx="139">
                  <c:v>147</c:v>
                </c:pt>
                <c:pt idx="140">
                  <c:v>148</c:v>
                </c:pt>
                <c:pt idx="141">
                  <c:v>149</c:v>
                </c:pt>
                <c:pt idx="142">
                  <c:v>150</c:v>
                </c:pt>
              </c:numCache>
            </c:numRef>
          </c:xVal>
          <c:yVal>
            <c:numRef>
              <c:f>'Graf hlasov'!$N$10:$N$152</c:f>
              <c:numCache>
                <c:formatCode>#,##0</c:formatCode>
                <c:ptCount val="143"/>
                <c:pt idx="0">
                  <c:v>90265</c:v>
                </c:pt>
                <c:pt idx="1">
                  <c:v>10846</c:v>
                </c:pt>
                <c:pt idx="2">
                  <c:v>11575</c:v>
                </c:pt>
                <c:pt idx="3">
                  <c:v>13360</c:v>
                </c:pt>
                <c:pt idx="4">
                  <c:v>13605</c:v>
                </c:pt>
                <c:pt idx="5">
                  <c:v>9129</c:v>
                </c:pt>
                <c:pt idx="6">
                  <c:v>34037</c:v>
                </c:pt>
                <c:pt idx="7">
                  <c:v>9240</c:v>
                </c:pt>
                <c:pt idx="8">
                  <c:v>4777</c:v>
                </c:pt>
                <c:pt idx="9">
                  <c:v>3520</c:v>
                </c:pt>
                <c:pt idx="10">
                  <c:v>3472</c:v>
                </c:pt>
                <c:pt idx="11">
                  <c:v>21607</c:v>
                </c:pt>
                <c:pt idx="12">
                  <c:v>38156</c:v>
                </c:pt>
                <c:pt idx="13">
                  <c:v>21149</c:v>
                </c:pt>
                <c:pt idx="14">
                  <c:v>4760</c:v>
                </c:pt>
                <c:pt idx="15">
                  <c:v>15216</c:v>
                </c:pt>
                <c:pt idx="16">
                  <c:v>16747</c:v>
                </c:pt>
                <c:pt idx="17">
                  <c:v>1028</c:v>
                </c:pt>
                <c:pt idx="18">
                  <c:v>2754</c:v>
                </c:pt>
                <c:pt idx="19">
                  <c:v>5095</c:v>
                </c:pt>
                <c:pt idx="20">
                  <c:v>1042</c:v>
                </c:pt>
                <c:pt idx="21">
                  <c:v>4258</c:v>
                </c:pt>
                <c:pt idx="22">
                  <c:v>1527</c:v>
                </c:pt>
                <c:pt idx="23" formatCode="General">
                  <c:v>682</c:v>
                </c:pt>
                <c:pt idx="24">
                  <c:v>4401</c:v>
                </c:pt>
                <c:pt idx="25">
                  <c:v>5520</c:v>
                </c:pt>
                <c:pt idx="26">
                  <c:v>3057</c:v>
                </c:pt>
                <c:pt idx="27">
                  <c:v>5950</c:v>
                </c:pt>
                <c:pt idx="28">
                  <c:v>1559</c:v>
                </c:pt>
                <c:pt idx="29">
                  <c:v>15723</c:v>
                </c:pt>
                <c:pt idx="30">
                  <c:v>11770</c:v>
                </c:pt>
                <c:pt idx="31">
                  <c:v>7030</c:v>
                </c:pt>
                <c:pt idx="32">
                  <c:v>3618</c:v>
                </c:pt>
                <c:pt idx="33">
                  <c:v>1687</c:v>
                </c:pt>
                <c:pt idx="34">
                  <c:v>4228</c:v>
                </c:pt>
                <c:pt idx="35">
                  <c:v>3673</c:v>
                </c:pt>
                <c:pt idx="36">
                  <c:v>2328</c:v>
                </c:pt>
                <c:pt idx="37">
                  <c:v>3939</c:v>
                </c:pt>
                <c:pt idx="38">
                  <c:v>3971</c:v>
                </c:pt>
                <c:pt idx="39">
                  <c:v>3582</c:v>
                </c:pt>
                <c:pt idx="40">
                  <c:v>2282</c:v>
                </c:pt>
                <c:pt idx="41">
                  <c:v>1723</c:v>
                </c:pt>
                <c:pt idx="42">
                  <c:v>8040</c:v>
                </c:pt>
                <c:pt idx="43">
                  <c:v>6487</c:v>
                </c:pt>
                <c:pt idx="44">
                  <c:v>4397</c:v>
                </c:pt>
                <c:pt idx="45">
                  <c:v>3581</c:v>
                </c:pt>
                <c:pt idx="46">
                  <c:v>2503</c:v>
                </c:pt>
                <c:pt idx="47">
                  <c:v>1934</c:v>
                </c:pt>
                <c:pt idx="48">
                  <c:v>1300</c:v>
                </c:pt>
                <c:pt idx="49">
                  <c:v>11287</c:v>
                </c:pt>
                <c:pt idx="50">
                  <c:v>1859</c:v>
                </c:pt>
                <c:pt idx="51">
                  <c:v>3183</c:v>
                </c:pt>
                <c:pt idx="52">
                  <c:v>2392</c:v>
                </c:pt>
                <c:pt idx="53">
                  <c:v>2013</c:v>
                </c:pt>
                <c:pt idx="54">
                  <c:v>4253</c:v>
                </c:pt>
                <c:pt idx="55">
                  <c:v>3585</c:v>
                </c:pt>
                <c:pt idx="56">
                  <c:v>4883</c:v>
                </c:pt>
                <c:pt idx="57">
                  <c:v>2726</c:v>
                </c:pt>
                <c:pt idx="58">
                  <c:v>2457</c:v>
                </c:pt>
                <c:pt idx="59">
                  <c:v>2423</c:v>
                </c:pt>
                <c:pt idx="60">
                  <c:v>5570</c:v>
                </c:pt>
                <c:pt idx="61">
                  <c:v>5392</c:v>
                </c:pt>
                <c:pt idx="62">
                  <c:v>5026</c:v>
                </c:pt>
                <c:pt idx="63">
                  <c:v>5806</c:v>
                </c:pt>
                <c:pt idx="64">
                  <c:v>5230</c:v>
                </c:pt>
                <c:pt idx="65">
                  <c:v>2661</c:v>
                </c:pt>
                <c:pt idx="66">
                  <c:v>2532</c:v>
                </c:pt>
                <c:pt idx="67">
                  <c:v>2066</c:v>
                </c:pt>
                <c:pt idx="68">
                  <c:v>1065</c:v>
                </c:pt>
                <c:pt idx="69">
                  <c:v>3633</c:v>
                </c:pt>
                <c:pt idx="70" formatCode="General">
                  <c:v>682</c:v>
                </c:pt>
                <c:pt idx="71">
                  <c:v>1379</c:v>
                </c:pt>
                <c:pt idx="72">
                  <c:v>5816</c:v>
                </c:pt>
                <c:pt idx="73">
                  <c:v>4364</c:v>
                </c:pt>
                <c:pt idx="74" formatCode="General">
                  <c:v>910</c:v>
                </c:pt>
                <c:pt idx="75">
                  <c:v>2369</c:v>
                </c:pt>
                <c:pt idx="76">
                  <c:v>1931</c:v>
                </c:pt>
                <c:pt idx="77">
                  <c:v>1195</c:v>
                </c:pt>
                <c:pt idx="78">
                  <c:v>4963</c:v>
                </c:pt>
                <c:pt idx="79" formatCode="General">
                  <c:v>966</c:v>
                </c:pt>
                <c:pt idx="80">
                  <c:v>1058</c:v>
                </c:pt>
                <c:pt idx="81">
                  <c:v>1984</c:v>
                </c:pt>
                <c:pt idx="82">
                  <c:v>1715</c:v>
                </c:pt>
                <c:pt idx="83">
                  <c:v>1813</c:v>
                </c:pt>
                <c:pt idx="84">
                  <c:v>5523</c:v>
                </c:pt>
                <c:pt idx="85">
                  <c:v>3378</c:v>
                </c:pt>
                <c:pt idx="86">
                  <c:v>1426</c:v>
                </c:pt>
                <c:pt idx="87">
                  <c:v>1008</c:v>
                </c:pt>
                <c:pt idx="88">
                  <c:v>1331</c:v>
                </c:pt>
                <c:pt idx="89" formatCode="General">
                  <c:v>906</c:v>
                </c:pt>
                <c:pt idx="90">
                  <c:v>1346</c:v>
                </c:pt>
                <c:pt idx="91">
                  <c:v>1757</c:v>
                </c:pt>
                <c:pt idx="92">
                  <c:v>1198</c:v>
                </c:pt>
                <c:pt idx="93">
                  <c:v>1505</c:v>
                </c:pt>
                <c:pt idx="94">
                  <c:v>1008</c:v>
                </c:pt>
                <c:pt idx="95">
                  <c:v>2156</c:v>
                </c:pt>
                <c:pt idx="96" formatCode="General">
                  <c:v>756</c:v>
                </c:pt>
                <c:pt idx="97">
                  <c:v>1970</c:v>
                </c:pt>
                <c:pt idx="98">
                  <c:v>2642</c:v>
                </c:pt>
                <c:pt idx="99">
                  <c:v>3444</c:v>
                </c:pt>
                <c:pt idx="100">
                  <c:v>1582</c:v>
                </c:pt>
                <c:pt idx="101">
                  <c:v>2080</c:v>
                </c:pt>
                <c:pt idx="102">
                  <c:v>2818</c:v>
                </c:pt>
                <c:pt idx="103" formatCode="General">
                  <c:v>792</c:v>
                </c:pt>
                <c:pt idx="104" formatCode="General">
                  <c:v>525</c:v>
                </c:pt>
                <c:pt idx="105">
                  <c:v>1423</c:v>
                </c:pt>
                <c:pt idx="106">
                  <c:v>2091</c:v>
                </c:pt>
                <c:pt idx="107">
                  <c:v>1707</c:v>
                </c:pt>
                <c:pt idx="108">
                  <c:v>3847</c:v>
                </c:pt>
                <c:pt idx="109" formatCode="General">
                  <c:v>817</c:v>
                </c:pt>
                <c:pt idx="110" formatCode="General">
                  <c:v>883</c:v>
                </c:pt>
                <c:pt idx="111">
                  <c:v>1936</c:v>
                </c:pt>
                <c:pt idx="112" formatCode="General">
                  <c:v>638</c:v>
                </c:pt>
                <c:pt idx="113" formatCode="General">
                  <c:v>451</c:v>
                </c:pt>
                <c:pt idx="114" formatCode="General">
                  <c:v>891</c:v>
                </c:pt>
                <c:pt idx="115">
                  <c:v>1476</c:v>
                </c:pt>
                <c:pt idx="116">
                  <c:v>1492</c:v>
                </c:pt>
                <c:pt idx="117">
                  <c:v>1465</c:v>
                </c:pt>
                <c:pt idx="118">
                  <c:v>1743</c:v>
                </c:pt>
                <c:pt idx="119">
                  <c:v>1673</c:v>
                </c:pt>
                <c:pt idx="120" formatCode="General">
                  <c:v>483</c:v>
                </c:pt>
                <c:pt idx="121">
                  <c:v>1170</c:v>
                </c:pt>
                <c:pt idx="122">
                  <c:v>1911</c:v>
                </c:pt>
                <c:pt idx="123">
                  <c:v>1617</c:v>
                </c:pt>
                <c:pt idx="124">
                  <c:v>1130</c:v>
                </c:pt>
                <c:pt idx="125" formatCode="General">
                  <c:v>975</c:v>
                </c:pt>
                <c:pt idx="126" formatCode="General">
                  <c:v>538</c:v>
                </c:pt>
                <c:pt idx="127">
                  <c:v>1940</c:v>
                </c:pt>
                <c:pt idx="128" formatCode="General">
                  <c:v>911</c:v>
                </c:pt>
                <c:pt idx="129">
                  <c:v>1252</c:v>
                </c:pt>
                <c:pt idx="130" formatCode="General">
                  <c:v>263</c:v>
                </c:pt>
                <c:pt idx="131" formatCode="General">
                  <c:v>648</c:v>
                </c:pt>
                <c:pt idx="132">
                  <c:v>1888</c:v>
                </c:pt>
                <c:pt idx="133">
                  <c:v>1102</c:v>
                </c:pt>
                <c:pt idx="134">
                  <c:v>1583</c:v>
                </c:pt>
                <c:pt idx="135">
                  <c:v>1436</c:v>
                </c:pt>
                <c:pt idx="136" formatCode="General">
                  <c:v>855</c:v>
                </c:pt>
                <c:pt idx="137" formatCode="General">
                  <c:v>536</c:v>
                </c:pt>
                <c:pt idx="138">
                  <c:v>1397</c:v>
                </c:pt>
                <c:pt idx="139">
                  <c:v>2780</c:v>
                </c:pt>
                <c:pt idx="140">
                  <c:v>2741</c:v>
                </c:pt>
                <c:pt idx="141">
                  <c:v>4229</c:v>
                </c:pt>
                <c:pt idx="142">
                  <c:v>5116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'Graf hlasov'!$R$2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numRef>
              <c:f>'Graf hlasov'!$Q$3:$Q$17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xVal>
          <c:yVal>
            <c:numRef>
              <c:f>'Graf hlasov'!$R$3:$R$17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yVal>
          <c:smooth val="0"/>
        </c:ser>
        <c:ser>
          <c:idx val="0"/>
          <c:order val="2"/>
          <c:tx>
            <c:strRef>
              <c:f>'Graf hlasov'!$L$2</c:f>
              <c:strCache>
                <c:ptCount val="1"/>
                <c:pt idx="0">
                  <c:v>Ostatní strany (průmer)</c:v>
                </c:pt>
              </c:strCache>
            </c:strRef>
          </c:tx>
          <c:spPr>
            <a:ln w="34925">
              <a:solidFill>
                <a:srgbClr val="0F6FC6"/>
              </a:solidFill>
            </a:ln>
          </c:spPr>
          <c:marker>
            <c:symbol val="none"/>
          </c:marker>
          <c:xVal>
            <c:numRef>
              <c:f>'Graf hlasov'!$K$3:$K$152</c:f>
              <c:numCache>
                <c:formatCode>General</c:formatCode>
                <c:ptCount val="1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</c:numCache>
            </c:numRef>
          </c:xVal>
          <c:yVal>
            <c:numRef>
              <c:f>'Graf hlasov'!$L$3:$L$152</c:f>
              <c:numCache>
                <c:formatCode>General</c:formatCode>
                <c:ptCount val="150"/>
                <c:pt idx="0">
                  <c:v>84118</c:v>
                </c:pt>
                <c:pt idx="1">
                  <c:v>53767</c:v>
                </c:pt>
                <c:pt idx="2">
                  <c:v>53853</c:v>
                </c:pt>
                <c:pt idx="3">
                  <c:v>18668</c:v>
                </c:pt>
                <c:pt idx="4">
                  <c:v>14493</c:v>
                </c:pt>
                <c:pt idx="5">
                  <c:v>10131</c:v>
                </c:pt>
                <c:pt idx="6">
                  <c:v>10178</c:v>
                </c:pt>
                <c:pt idx="7">
                  <c:v>12942</c:v>
                </c:pt>
                <c:pt idx="8">
                  <c:v>12127</c:v>
                </c:pt>
                <c:pt idx="9">
                  <c:v>14921</c:v>
                </c:pt>
                <c:pt idx="10">
                  <c:v>11909</c:v>
                </c:pt>
                <c:pt idx="11">
                  <c:v>9354</c:v>
                </c:pt>
                <c:pt idx="12">
                  <c:v>4067</c:v>
                </c:pt>
                <c:pt idx="13">
                  <c:v>5814</c:v>
                </c:pt>
                <c:pt idx="14">
                  <c:v>4432</c:v>
                </c:pt>
                <c:pt idx="15">
                  <c:v>3417</c:v>
                </c:pt>
                <c:pt idx="16">
                  <c:v>3134</c:v>
                </c:pt>
                <c:pt idx="17">
                  <c:v>5796</c:v>
                </c:pt>
                <c:pt idx="18">
                  <c:v>2448</c:v>
                </c:pt>
                <c:pt idx="19">
                  <c:v>4436</c:v>
                </c:pt>
                <c:pt idx="20">
                  <c:v>3472</c:v>
                </c:pt>
                <c:pt idx="21">
                  <c:v>3428</c:v>
                </c:pt>
                <c:pt idx="22">
                  <c:v>2317</c:v>
                </c:pt>
                <c:pt idx="23">
                  <c:v>2430</c:v>
                </c:pt>
                <c:pt idx="24">
                  <c:v>2004</c:v>
                </c:pt>
                <c:pt idx="25">
                  <c:v>1770</c:v>
                </c:pt>
                <c:pt idx="26">
                  <c:v>1603</c:v>
                </c:pt>
                <c:pt idx="27">
                  <c:v>1352</c:v>
                </c:pt>
                <c:pt idx="28">
                  <c:v>1234</c:v>
                </c:pt>
                <c:pt idx="29">
                  <c:v>1535</c:v>
                </c:pt>
                <c:pt idx="30">
                  <c:v>1523</c:v>
                </c:pt>
                <c:pt idx="31">
                  <c:v>1160</c:v>
                </c:pt>
                <c:pt idx="32">
                  <c:v>2787</c:v>
                </c:pt>
                <c:pt idx="33">
                  <c:v>3053</c:v>
                </c:pt>
                <c:pt idx="34">
                  <c:v>1048</c:v>
                </c:pt>
                <c:pt idx="35">
                  <c:v>1572</c:v>
                </c:pt>
                <c:pt idx="36">
                  <c:v>1879</c:v>
                </c:pt>
                <c:pt idx="37">
                  <c:v>1083</c:v>
                </c:pt>
                <c:pt idx="38">
                  <c:v>1018</c:v>
                </c:pt>
                <c:pt idx="39">
                  <c:v>1472</c:v>
                </c:pt>
                <c:pt idx="40">
                  <c:v>893</c:v>
                </c:pt>
                <c:pt idx="41">
                  <c:v>1010</c:v>
                </c:pt>
                <c:pt idx="42">
                  <c:v>1530</c:v>
                </c:pt>
                <c:pt idx="43">
                  <c:v>1563</c:v>
                </c:pt>
                <c:pt idx="44">
                  <c:v>1380</c:v>
                </c:pt>
                <c:pt idx="45">
                  <c:v>1667</c:v>
                </c:pt>
                <c:pt idx="46">
                  <c:v>920</c:v>
                </c:pt>
                <c:pt idx="47">
                  <c:v>1250</c:v>
                </c:pt>
                <c:pt idx="48">
                  <c:v>1078</c:v>
                </c:pt>
                <c:pt idx="49">
                  <c:v>1095</c:v>
                </c:pt>
                <c:pt idx="50">
                  <c:v>933</c:v>
                </c:pt>
                <c:pt idx="51">
                  <c:v>1081</c:v>
                </c:pt>
                <c:pt idx="52">
                  <c:v>1521</c:v>
                </c:pt>
                <c:pt idx="53">
                  <c:v>949</c:v>
                </c:pt>
                <c:pt idx="54">
                  <c:v>1606</c:v>
                </c:pt>
                <c:pt idx="55">
                  <c:v>1191</c:v>
                </c:pt>
                <c:pt idx="56">
                  <c:v>1213</c:v>
                </c:pt>
                <c:pt idx="57">
                  <c:v>883</c:v>
                </c:pt>
                <c:pt idx="58">
                  <c:v>1135</c:v>
                </c:pt>
                <c:pt idx="59">
                  <c:v>852</c:v>
                </c:pt>
                <c:pt idx="60">
                  <c:v>1350</c:v>
                </c:pt>
                <c:pt idx="61">
                  <c:v>995</c:v>
                </c:pt>
                <c:pt idx="62">
                  <c:v>827</c:v>
                </c:pt>
                <c:pt idx="63">
                  <c:v>3068</c:v>
                </c:pt>
                <c:pt idx="64">
                  <c:v>831</c:v>
                </c:pt>
                <c:pt idx="65">
                  <c:v>708</c:v>
                </c:pt>
                <c:pt idx="66">
                  <c:v>1063</c:v>
                </c:pt>
                <c:pt idx="67">
                  <c:v>1013</c:v>
                </c:pt>
                <c:pt idx="68">
                  <c:v>1639</c:v>
                </c:pt>
                <c:pt idx="69">
                  <c:v>571</c:v>
                </c:pt>
                <c:pt idx="70">
                  <c:v>510</c:v>
                </c:pt>
                <c:pt idx="71">
                  <c:v>387</c:v>
                </c:pt>
                <c:pt idx="72">
                  <c:v>510</c:v>
                </c:pt>
                <c:pt idx="73">
                  <c:v>550</c:v>
                </c:pt>
                <c:pt idx="74">
                  <c:v>700</c:v>
                </c:pt>
                <c:pt idx="75">
                  <c:v>506</c:v>
                </c:pt>
                <c:pt idx="76">
                  <c:v>1644</c:v>
                </c:pt>
                <c:pt idx="77">
                  <c:v>537</c:v>
                </c:pt>
                <c:pt idx="78">
                  <c:v>684</c:v>
                </c:pt>
                <c:pt idx="79">
                  <c:v>521</c:v>
                </c:pt>
                <c:pt idx="80">
                  <c:v>382</c:v>
                </c:pt>
                <c:pt idx="81">
                  <c:v>369</c:v>
                </c:pt>
                <c:pt idx="82">
                  <c:v>625</c:v>
                </c:pt>
                <c:pt idx="83">
                  <c:v>356</c:v>
                </c:pt>
                <c:pt idx="84">
                  <c:v>628</c:v>
                </c:pt>
                <c:pt idx="85">
                  <c:v>497</c:v>
                </c:pt>
                <c:pt idx="86">
                  <c:v>372</c:v>
                </c:pt>
                <c:pt idx="87">
                  <c:v>501</c:v>
                </c:pt>
                <c:pt idx="88">
                  <c:v>259</c:v>
                </c:pt>
                <c:pt idx="89">
                  <c:v>347</c:v>
                </c:pt>
                <c:pt idx="90">
                  <c:v>571</c:v>
                </c:pt>
                <c:pt idx="91">
                  <c:v>324</c:v>
                </c:pt>
                <c:pt idx="92">
                  <c:v>466</c:v>
                </c:pt>
                <c:pt idx="93">
                  <c:v>1091</c:v>
                </c:pt>
                <c:pt idx="94">
                  <c:v>798</c:v>
                </c:pt>
                <c:pt idx="95">
                  <c:v>375</c:v>
                </c:pt>
                <c:pt idx="96">
                  <c:v>223</c:v>
                </c:pt>
                <c:pt idx="97">
                  <c:v>331</c:v>
                </c:pt>
                <c:pt idx="98">
                  <c:v>676</c:v>
                </c:pt>
                <c:pt idx="99">
                  <c:v>437</c:v>
                </c:pt>
                <c:pt idx="100">
                  <c:v>447</c:v>
                </c:pt>
                <c:pt idx="101">
                  <c:v>383</c:v>
                </c:pt>
                <c:pt idx="102">
                  <c:v>497</c:v>
                </c:pt>
                <c:pt idx="103">
                  <c:v>646</c:v>
                </c:pt>
                <c:pt idx="104">
                  <c:v>478</c:v>
                </c:pt>
                <c:pt idx="105">
                  <c:v>405</c:v>
                </c:pt>
                <c:pt idx="106">
                  <c:v>533</c:v>
                </c:pt>
                <c:pt idx="107">
                  <c:v>653</c:v>
                </c:pt>
                <c:pt idx="108">
                  <c:v>643</c:v>
                </c:pt>
                <c:pt idx="109">
                  <c:v>810</c:v>
                </c:pt>
                <c:pt idx="110">
                  <c:v>662</c:v>
                </c:pt>
                <c:pt idx="111">
                  <c:v>635</c:v>
                </c:pt>
                <c:pt idx="112">
                  <c:v>375</c:v>
                </c:pt>
                <c:pt idx="113">
                  <c:v>331</c:v>
                </c:pt>
                <c:pt idx="114">
                  <c:v>613</c:v>
                </c:pt>
                <c:pt idx="115">
                  <c:v>565</c:v>
                </c:pt>
                <c:pt idx="116">
                  <c:v>389</c:v>
                </c:pt>
                <c:pt idx="117">
                  <c:v>706</c:v>
                </c:pt>
                <c:pt idx="118">
                  <c:v>452</c:v>
                </c:pt>
                <c:pt idx="119">
                  <c:v>403</c:v>
                </c:pt>
                <c:pt idx="120">
                  <c:v>433</c:v>
                </c:pt>
                <c:pt idx="121">
                  <c:v>428</c:v>
                </c:pt>
                <c:pt idx="122">
                  <c:v>290</c:v>
                </c:pt>
                <c:pt idx="123">
                  <c:v>738</c:v>
                </c:pt>
                <c:pt idx="124">
                  <c:v>578</c:v>
                </c:pt>
                <c:pt idx="125">
                  <c:v>549</c:v>
                </c:pt>
                <c:pt idx="126">
                  <c:v>430</c:v>
                </c:pt>
                <c:pt idx="127">
                  <c:v>295</c:v>
                </c:pt>
                <c:pt idx="128">
                  <c:v>451</c:v>
                </c:pt>
                <c:pt idx="129">
                  <c:v>278</c:v>
                </c:pt>
                <c:pt idx="130">
                  <c:v>438</c:v>
                </c:pt>
                <c:pt idx="131">
                  <c:v>208</c:v>
                </c:pt>
                <c:pt idx="132">
                  <c:v>356</c:v>
                </c:pt>
                <c:pt idx="133">
                  <c:v>519</c:v>
                </c:pt>
                <c:pt idx="134">
                  <c:v>343</c:v>
                </c:pt>
                <c:pt idx="135">
                  <c:v>445</c:v>
                </c:pt>
                <c:pt idx="136">
                  <c:v>300</c:v>
                </c:pt>
                <c:pt idx="137">
                  <c:v>268</c:v>
                </c:pt>
                <c:pt idx="138">
                  <c:v>301</c:v>
                </c:pt>
                <c:pt idx="139">
                  <c:v>394</c:v>
                </c:pt>
                <c:pt idx="140">
                  <c:v>481</c:v>
                </c:pt>
                <c:pt idx="141">
                  <c:v>398</c:v>
                </c:pt>
                <c:pt idx="142">
                  <c:v>498</c:v>
                </c:pt>
                <c:pt idx="143">
                  <c:v>458</c:v>
                </c:pt>
                <c:pt idx="144">
                  <c:v>373</c:v>
                </c:pt>
                <c:pt idx="145">
                  <c:v>559</c:v>
                </c:pt>
                <c:pt idx="146">
                  <c:v>9456</c:v>
                </c:pt>
                <c:pt idx="147">
                  <c:v>9008</c:v>
                </c:pt>
                <c:pt idx="148">
                  <c:v>11342</c:v>
                </c:pt>
                <c:pt idx="149">
                  <c:v>31602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097792"/>
        <c:axId val="136099328"/>
      </c:scatterChart>
      <c:valAx>
        <c:axId val="136097792"/>
        <c:scaling>
          <c:orientation val="minMax"/>
          <c:max val="150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6099328"/>
        <c:crosses val="autoZero"/>
        <c:crossBetween val="midCat"/>
        <c:majorUnit val="160"/>
      </c:valAx>
      <c:valAx>
        <c:axId val="13609932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6097792"/>
        <c:crossesAt val="0"/>
        <c:crossBetween val="midCat"/>
      </c:valAx>
    </c:plotArea>
    <c:legend>
      <c:legendPos val="t"/>
      <c:legendEntry>
        <c:idx val="1"/>
        <c:delete val="1"/>
      </c:legendEntry>
      <c:layout/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'List2 (2)'!$C$2</c:f>
              <c:strCache>
                <c:ptCount val="1"/>
                <c:pt idx="0">
                  <c:v>Good for small parties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3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'List2 (2)'!$B$3:$B$9</c:f>
              <c:numCache>
                <c:formatCode>0%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0.06</c:v>
                </c:pt>
                <c:pt idx="3">
                  <c:v>0.37</c:v>
                </c:pt>
                <c:pt idx="4">
                  <c:v>0.24</c:v>
                </c:pt>
                <c:pt idx="5">
                  <c:v>0.11</c:v>
                </c:pt>
                <c:pt idx="6">
                  <c:v>0.14000000000000001</c:v>
                </c:pt>
              </c:numCache>
            </c:numRef>
          </c:xVal>
          <c:yVal>
            <c:numRef>
              <c:f>'List2 (2)'!$C$3:$C$9</c:f>
              <c:numCache>
                <c:formatCode>General</c:formatCode>
                <c:ptCount val="7"/>
                <c:pt idx="0">
                  <c:v>1.32</c:v>
                </c:pt>
                <c:pt idx="1">
                  <c:v>1.24</c:v>
                </c:pt>
                <c:pt idx="2">
                  <c:v>1.38</c:v>
                </c:pt>
                <c:pt idx="3">
                  <c:v>1.17</c:v>
                </c:pt>
                <c:pt idx="4">
                  <c:v>1.2</c:v>
                </c:pt>
                <c:pt idx="5">
                  <c:v>1.26</c:v>
                </c:pt>
                <c:pt idx="6">
                  <c:v>1.24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21792"/>
        <c:axId val="124002304"/>
      </c:scatterChart>
      <c:valAx>
        <c:axId val="10632179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+mn-lt"/>
              </a:defRPr>
            </a:pPr>
            <a:endParaRPr lang="en-US"/>
          </a:p>
        </c:txPr>
        <c:crossAx val="124002304"/>
        <c:crosses val="autoZero"/>
        <c:crossBetween val="midCat"/>
      </c:valAx>
      <c:valAx>
        <c:axId val="124002304"/>
        <c:scaling>
          <c:orientation val="minMax"/>
          <c:max val="1.8"/>
          <c:min val="0.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632179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'1998'!$E$2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0"/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'1998'!$D$3:$D$8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9.0700000000000058E-2</c:v>
                </c:pt>
                <c:pt idx="5">
                  <c:v>8.0100000000000046E-2</c:v>
                </c:pt>
              </c:numCache>
            </c:numRef>
          </c:xVal>
          <c:yVal>
            <c:numRef>
              <c:f>'1998'!$E$3:$E$8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5"/>
          <c:order val="1"/>
          <c:tx>
            <c:strRef>
              <c:f>'1998'!$X$2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'1998'!$W$3:$W$4</c:f>
              <c:numCache>
                <c:formatCode>General</c:formatCode>
                <c:ptCount val="2"/>
              </c:numCache>
            </c:numRef>
          </c:xVal>
          <c:yVal>
            <c:numRef>
              <c:f>'1998'!$X$3:$X$4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6"/>
          <c:order val="2"/>
          <c:tx>
            <c:strRef>
              <c:f>'1998'!$AA$2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'1998'!$Z$3:$Z$4</c:f>
              <c:numCache>
                <c:formatCode>General</c:formatCode>
                <c:ptCount val="2"/>
              </c:numCache>
            </c:numRef>
          </c:xVal>
          <c:yVal>
            <c:numRef>
              <c:f>'1998'!$AA$3:$AA$4</c:f>
              <c:numCache>
                <c:formatCode>General</c:formatCode>
                <c:ptCount val="2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42464"/>
        <c:axId val="101744000"/>
      </c:scatterChart>
      <c:valAx>
        <c:axId val="101742464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744000"/>
        <c:crosses val="autoZero"/>
        <c:crossBetween val="midCat"/>
      </c:valAx>
      <c:valAx>
        <c:axId val="101744000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742464"/>
        <c:crosses val="autoZero"/>
        <c:crossBetween val="midCat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'2002'!$E$2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'2002'!$D$3:$D$8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9.0700000000000044E-2</c:v>
                </c:pt>
                <c:pt idx="5">
                  <c:v>8.0100000000000005E-2</c:v>
                </c:pt>
              </c:numCache>
            </c:numRef>
          </c:xVal>
          <c:yVal>
            <c:numRef>
              <c:f>'2002'!$E$3:$E$8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'2002'!$I$2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rgbClr val="CC33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'2002'!$H$3:$H$9</c:f>
              <c:numCache>
                <c:formatCode>0.00%</c:formatCode>
                <c:ptCount val="7"/>
                <c:pt idx="0">
                  <c:v>0.19500000000000001</c:v>
                </c:pt>
                <c:pt idx="1">
                  <c:v>0.15090000000000009</c:v>
                </c:pt>
                <c:pt idx="2">
                  <c:v>0.1346</c:v>
                </c:pt>
                <c:pt idx="3">
                  <c:v>0.1116</c:v>
                </c:pt>
                <c:pt idx="4">
                  <c:v>8.2500000000000004E-2</c:v>
                </c:pt>
                <c:pt idx="5">
                  <c:v>8.0100000000000005E-2</c:v>
                </c:pt>
                <c:pt idx="6">
                  <c:v>6.3200000000000006E-2</c:v>
                </c:pt>
              </c:numCache>
            </c:numRef>
          </c:xVal>
          <c:yVal>
            <c:numRef>
              <c:f>'2002'!$I$3:$I$9</c:f>
              <c:numCache>
                <c:formatCode>General</c:formatCode>
                <c:ptCount val="7"/>
                <c:pt idx="0">
                  <c:v>1.23</c:v>
                </c:pt>
                <c:pt idx="1">
                  <c:v>1.24</c:v>
                </c:pt>
                <c:pt idx="2">
                  <c:v>1.24</c:v>
                </c:pt>
                <c:pt idx="3">
                  <c:v>1.1900000000000006</c:v>
                </c:pt>
                <c:pt idx="4">
                  <c:v>1.21</c:v>
                </c:pt>
                <c:pt idx="5">
                  <c:v>1.25</c:v>
                </c:pt>
                <c:pt idx="6">
                  <c:v>1.1599999999999993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'2002'!$X$2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'2002'!$W$3:$W$4</c:f>
              <c:numCache>
                <c:formatCode>General</c:formatCode>
                <c:ptCount val="2"/>
              </c:numCache>
            </c:numRef>
          </c:xVal>
          <c:yVal>
            <c:numRef>
              <c:f>'2002'!$X$3:$X$4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6"/>
          <c:order val="3"/>
          <c:tx>
            <c:strRef>
              <c:f>'2002'!$AA$2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'2002'!$Z$3:$Z$4</c:f>
              <c:numCache>
                <c:formatCode>General</c:formatCode>
                <c:ptCount val="2"/>
              </c:numCache>
            </c:numRef>
          </c:xVal>
          <c:yVal>
            <c:numRef>
              <c:f>'2002'!$AA$3:$AA$4</c:f>
              <c:numCache>
                <c:formatCode>General</c:formatCode>
                <c:ptCount val="2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42624"/>
        <c:axId val="102052608"/>
      </c:scatterChart>
      <c:valAx>
        <c:axId val="102042624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2052608"/>
        <c:crosses val="autoZero"/>
        <c:crossBetween val="midCat"/>
      </c:valAx>
      <c:valAx>
        <c:axId val="102052608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2042624"/>
        <c:crosses val="autoZero"/>
        <c:crossBetween val="midCat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'2006'!$E$2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'2006'!$D$3:$D$8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9.0700000000000044E-2</c:v>
                </c:pt>
                <c:pt idx="5">
                  <c:v>8.0100000000000005E-2</c:v>
                </c:pt>
              </c:numCache>
            </c:numRef>
          </c:xVal>
          <c:yVal>
            <c:numRef>
              <c:f>'2006'!$E$3:$E$8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'2006'!$M$2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'2006'!$L$3:$L$8</c:f>
              <c:numCache>
                <c:formatCode>0.00%</c:formatCode>
                <c:ptCount val="6"/>
                <c:pt idx="0">
                  <c:v>0.29140000000000021</c:v>
                </c:pt>
                <c:pt idx="1">
                  <c:v>0.18350000000000008</c:v>
                </c:pt>
                <c:pt idx="2">
                  <c:v>0.1173</c:v>
                </c:pt>
                <c:pt idx="3">
                  <c:v>0.1168</c:v>
                </c:pt>
                <c:pt idx="4">
                  <c:v>8.7900000000000006E-2</c:v>
                </c:pt>
                <c:pt idx="5">
                  <c:v>8.3100000000000063E-2</c:v>
                </c:pt>
              </c:numCache>
            </c:numRef>
          </c:xVal>
          <c:yVal>
            <c:numRef>
              <c:f>'2006'!$M$3:$M$8</c:f>
              <c:numCache>
                <c:formatCode>General</c:formatCode>
                <c:ptCount val="6"/>
                <c:pt idx="0">
                  <c:v>1.1399999999999992</c:v>
                </c:pt>
                <c:pt idx="1">
                  <c:v>1.1299999999999992</c:v>
                </c:pt>
                <c:pt idx="2">
                  <c:v>1.1399999999999992</c:v>
                </c:pt>
                <c:pt idx="3">
                  <c:v>1.1399999999999992</c:v>
                </c:pt>
                <c:pt idx="4">
                  <c:v>1.1399999999999992</c:v>
                </c:pt>
                <c:pt idx="5">
                  <c:v>1.1200000000000001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'2006'!$X$2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'2006'!$W$3:$W$4</c:f>
              <c:numCache>
                <c:formatCode>General</c:formatCode>
                <c:ptCount val="2"/>
              </c:numCache>
            </c:numRef>
          </c:xVal>
          <c:yVal>
            <c:numRef>
              <c:f>'2006'!$X$3:$X$4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6"/>
          <c:order val="3"/>
          <c:tx>
            <c:strRef>
              <c:f>'2006'!$AA$2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'2006'!$Z$3:$Z$4</c:f>
              <c:numCache>
                <c:formatCode>General</c:formatCode>
                <c:ptCount val="2"/>
              </c:numCache>
            </c:numRef>
          </c:xVal>
          <c:yVal>
            <c:numRef>
              <c:f>'2006'!$AA$3:$AA$4</c:f>
              <c:numCache>
                <c:formatCode>General</c:formatCode>
                <c:ptCount val="2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89472"/>
        <c:axId val="102091008"/>
      </c:scatterChart>
      <c:valAx>
        <c:axId val="102089472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2091008"/>
        <c:crosses val="autoZero"/>
        <c:crossBetween val="midCat"/>
      </c:valAx>
      <c:valAx>
        <c:axId val="102091008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2089472"/>
        <c:crosses val="autoZero"/>
        <c:crossBetween val="midCat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'2010'!$E$2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'2010'!$D$3:$D$8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9.0700000000000044E-2</c:v>
                </c:pt>
                <c:pt idx="5">
                  <c:v>8.0100000000000005E-2</c:v>
                </c:pt>
              </c:numCache>
            </c:numRef>
          </c:xVal>
          <c:yVal>
            <c:numRef>
              <c:f>'2010'!$E$3:$E$8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'2010'!$Q$2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1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'2010'!$P$3:$P$8</c:f>
              <c:numCache>
                <c:formatCode>0.00%</c:formatCode>
                <c:ptCount val="6"/>
                <c:pt idx="0">
                  <c:v>0.34790000000000021</c:v>
                </c:pt>
                <c:pt idx="1">
                  <c:v>0.15420000000000009</c:v>
                </c:pt>
                <c:pt idx="2">
                  <c:v>0.12139999999999998</c:v>
                </c:pt>
                <c:pt idx="3">
                  <c:v>8.5200000000000026E-2</c:v>
                </c:pt>
                <c:pt idx="4">
                  <c:v>8.1200000000000022E-2</c:v>
                </c:pt>
                <c:pt idx="5">
                  <c:v>5.0700000000000023E-2</c:v>
                </c:pt>
              </c:numCache>
            </c:numRef>
          </c:xVal>
          <c:yVal>
            <c:numRef>
              <c:f>'2010'!$Q$3:$Q$8</c:f>
              <c:numCache>
                <c:formatCode>General</c:formatCode>
                <c:ptCount val="6"/>
                <c:pt idx="0">
                  <c:v>1.1900000000000006</c:v>
                </c:pt>
                <c:pt idx="1">
                  <c:v>1.22</c:v>
                </c:pt>
                <c:pt idx="2">
                  <c:v>1.21</c:v>
                </c:pt>
                <c:pt idx="3">
                  <c:v>1.1800000000000006</c:v>
                </c:pt>
                <c:pt idx="4">
                  <c:v>1.1499999999999992</c:v>
                </c:pt>
                <c:pt idx="5">
                  <c:v>1.1900000000000006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'2010'!$X$2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'2010'!$W$3:$W$4</c:f>
              <c:numCache>
                <c:formatCode>General</c:formatCode>
                <c:ptCount val="2"/>
              </c:numCache>
            </c:numRef>
          </c:xVal>
          <c:yVal>
            <c:numRef>
              <c:f>'2010'!$X$3:$X$4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6"/>
          <c:order val="3"/>
          <c:tx>
            <c:strRef>
              <c:f>'2010'!$AA$2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'2010'!$Z$3:$Z$4</c:f>
              <c:numCache>
                <c:formatCode>General</c:formatCode>
                <c:ptCount val="2"/>
              </c:numCache>
            </c:numRef>
          </c:xVal>
          <c:yVal>
            <c:numRef>
              <c:f>'2010'!$AA$3:$AA$4</c:f>
              <c:numCache>
                <c:formatCode>General</c:formatCode>
                <c:ptCount val="2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34240"/>
        <c:axId val="101044224"/>
      </c:scatterChart>
      <c:valAx>
        <c:axId val="101034240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044224"/>
        <c:crosses val="autoZero"/>
        <c:crossBetween val="midCat"/>
      </c:valAx>
      <c:valAx>
        <c:axId val="101044224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034240"/>
        <c:crosses val="autoZero"/>
        <c:crossBetween val="midCat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'2012'!$E$2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'2012'!$D$3:$D$8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9.0700000000000044E-2</c:v>
                </c:pt>
                <c:pt idx="5">
                  <c:v>8.0100000000000005E-2</c:v>
                </c:pt>
              </c:numCache>
            </c:numRef>
          </c:xVal>
          <c:yVal>
            <c:numRef>
              <c:f>'2012'!$E$3:$E$8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'2012'!$U$2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1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'2012'!$T$3:$T$8</c:f>
              <c:numCache>
                <c:formatCode>0.00%</c:formatCode>
                <c:ptCount val="6"/>
                <c:pt idx="0">
                  <c:v>0.44410000000000005</c:v>
                </c:pt>
                <c:pt idx="1">
                  <c:v>8.8200000000000028E-2</c:v>
                </c:pt>
                <c:pt idx="2">
                  <c:v>8.5500000000000048E-2</c:v>
                </c:pt>
                <c:pt idx="3">
                  <c:v>6.8900000000000003E-2</c:v>
                </c:pt>
                <c:pt idx="4">
                  <c:v>6.0900000000000003E-2</c:v>
                </c:pt>
                <c:pt idx="5">
                  <c:v>5.8800000000000012E-2</c:v>
                </c:pt>
              </c:numCache>
            </c:numRef>
          </c:xVal>
          <c:yVal>
            <c:numRef>
              <c:f>'2012'!$U$3:$U$8</c:f>
              <c:numCache>
                <c:formatCode>General</c:formatCode>
                <c:ptCount val="6"/>
                <c:pt idx="0">
                  <c:v>1.25</c:v>
                </c:pt>
                <c:pt idx="1">
                  <c:v>1.21</c:v>
                </c:pt>
                <c:pt idx="2">
                  <c:v>1.25</c:v>
                </c:pt>
                <c:pt idx="3">
                  <c:v>1.26</c:v>
                </c:pt>
                <c:pt idx="4">
                  <c:v>1.2</c:v>
                </c:pt>
                <c:pt idx="5">
                  <c:v>1.25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'2012'!$X$2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'2012'!$W$3:$W$4</c:f>
              <c:numCache>
                <c:formatCode>General</c:formatCode>
                <c:ptCount val="2"/>
              </c:numCache>
            </c:numRef>
          </c:xVal>
          <c:yVal>
            <c:numRef>
              <c:f>'2012'!$X$3:$X$4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6"/>
          <c:order val="3"/>
          <c:tx>
            <c:strRef>
              <c:f>'2012'!$AA$2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'2012'!$Z$3:$Z$4</c:f>
              <c:numCache>
                <c:formatCode>General</c:formatCode>
                <c:ptCount val="2"/>
              </c:numCache>
            </c:numRef>
          </c:xVal>
          <c:yVal>
            <c:numRef>
              <c:f>'2012'!$AA$3:$AA$4</c:f>
              <c:numCache>
                <c:formatCode>General</c:formatCode>
                <c:ptCount val="2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85184"/>
        <c:axId val="101086720"/>
      </c:scatterChart>
      <c:valAx>
        <c:axId val="101085184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086720"/>
        <c:crosses val="autoZero"/>
        <c:crossBetween val="midCat"/>
      </c:valAx>
      <c:valAx>
        <c:axId val="101086720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085184"/>
        <c:crosses val="autoZero"/>
        <c:crossBetween val="midCat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'2016'!$E$2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'2016'!$D$3:$D$8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9.0700000000000003E-2</c:v>
                </c:pt>
                <c:pt idx="5">
                  <c:v>8.0100000000000005E-2</c:v>
                </c:pt>
              </c:numCache>
            </c:numRef>
          </c:xVal>
          <c:yVal>
            <c:numRef>
              <c:f>'2016'!$E$3:$E$8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'2016'!$U$2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FF9900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'2016'!$T$3:$T$10</c:f>
              <c:numCache>
                <c:formatCode>0.00%</c:formatCode>
                <c:ptCount val="8"/>
                <c:pt idx="0">
                  <c:v>0.2828</c:v>
                </c:pt>
                <c:pt idx="1">
                  <c:v>0.121</c:v>
                </c:pt>
                <c:pt idx="2">
                  <c:v>0.11020000000000001</c:v>
                </c:pt>
                <c:pt idx="3">
                  <c:v>8.6400000000000005E-2</c:v>
                </c:pt>
                <c:pt idx="4">
                  <c:v>8.0399999999999999E-2</c:v>
                </c:pt>
                <c:pt idx="5">
                  <c:v>6.6199999999999995E-2</c:v>
                </c:pt>
                <c:pt idx="6">
                  <c:v>6.5000000000000002E-2</c:v>
                </c:pt>
                <c:pt idx="7">
                  <c:v>5.6000000000000001E-2</c:v>
                </c:pt>
              </c:numCache>
            </c:numRef>
          </c:xVal>
          <c:yVal>
            <c:numRef>
              <c:f>'2016'!$U$3:$U$10</c:f>
              <c:numCache>
                <c:formatCode>General</c:formatCode>
                <c:ptCount val="8"/>
                <c:pt idx="0">
                  <c:v>1.1599999999999999</c:v>
                </c:pt>
                <c:pt idx="1">
                  <c:v>1.1599999999999999</c:v>
                </c:pt>
                <c:pt idx="2">
                  <c:v>1.1499999999999999</c:v>
                </c:pt>
                <c:pt idx="3">
                  <c:v>1.1599999999999999</c:v>
                </c:pt>
                <c:pt idx="4">
                  <c:v>1.1599999999999999</c:v>
                </c:pt>
                <c:pt idx="5">
                  <c:v>1.1100000000000001</c:v>
                </c:pt>
                <c:pt idx="6">
                  <c:v>1.1299999999999999</c:v>
                </c:pt>
                <c:pt idx="7">
                  <c:v>1.19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'2016'!$X$2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'2016'!$W$3:$W$4</c:f>
              <c:strCache>
                <c:ptCount val="2"/>
                <c:pt idx="0">
                  <c:v>SMER-SD</c:v>
                </c:pt>
                <c:pt idx="1">
                  <c:v>SaS</c:v>
                </c:pt>
              </c:strCache>
            </c:strRef>
          </c:xVal>
          <c:yVal>
            <c:numRef>
              <c:f>'2016'!$X$3:$X$4</c:f>
              <c:numCache>
                <c:formatCode>General</c:formatCode>
                <c:ptCount val="2"/>
                <c:pt idx="0">
                  <c:v>28.28</c:v>
                </c:pt>
                <c:pt idx="1">
                  <c:v>12.1</c:v>
                </c:pt>
              </c:numCache>
            </c:numRef>
          </c:yVal>
          <c:smooth val="0"/>
        </c:ser>
        <c:ser>
          <c:idx val="6"/>
          <c:order val="3"/>
          <c:tx>
            <c:strRef>
              <c:f>'2016'!$AA$2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'2016'!$Z$3:$Z$4</c:f>
              <c:numCache>
                <c:formatCode>General</c:formatCode>
                <c:ptCount val="2"/>
                <c:pt idx="0">
                  <c:v>32.67</c:v>
                </c:pt>
                <c:pt idx="1">
                  <c:v>14</c:v>
                </c:pt>
              </c:numCache>
            </c:numRef>
          </c:xVal>
          <c:yVal>
            <c:numRef>
              <c:f>'2016'!$AA$3:$AA$4</c:f>
              <c:numCache>
                <c:formatCode>General</c:formatCode>
                <c:ptCount val="2"/>
                <c:pt idx="0">
                  <c:v>1.1599999999999999</c:v>
                </c:pt>
                <c:pt idx="1">
                  <c:v>1.1599999999999999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132544"/>
        <c:axId val="101146624"/>
      </c:scatterChart>
      <c:valAx>
        <c:axId val="101132544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146624"/>
        <c:crosses val="autoZero"/>
        <c:crossBetween val="midCat"/>
      </c:valAx>
      <c:valAx>
        <c:axId val="101146624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1132544"/>
        <c:crosses val="autoZero"/>
        <c:crossBetween val="midCat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'Všetky roky'!$E$2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ln>
                <a:solidFill>
                  <a:sysClr val="windowText" lastClr="000000"/>
                </a:solidFill>
              </a:ln>
            </c:spPr>
          </c:marker>
          <c:dPt>
            <c:idx val="2"/>
            <c:marker>
              <c:spPr>
                <a:ln w="12700">
                  <a:solidFill>
                    <a:sysClr val="windowText" lastClr="000000"/>
                  </a:solidFill>
                </a:ln>
              </c:spPr>
            </c:marker>
            <c:bubble3D val="0"/>
          </c:dPt>
          <c:xVal>
            <c:numRef>
              <c:f>'Všetky roky'!$D$3:$D$8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9.0700000000000003E-2</c:v>
                </c:pt>
                <c:pt idx="5">
                  <c:v>8.0100000000000005E-2</c:v>
                </c:pt>
              </c:numCache>
            </c:numRef>
          </c:xVal>
          <c:yVal>
            <c:numRef>
              <c:f>'Všetky roky'!$E$3:$E$8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'Všetky roky'!$I$2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C00000"/>
              </a:solidFill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'Všetky roky'!$H$3:$H$9</c:f>
              <c:numCache>
                <c:formatCode>0.00%</c:formatCode>
                <c:ptCount val="7"/>
                <c:pt idx="0">
                  <c:v>0.19500000000000001</c:v>
                </c:pt>
                <c:pt idx="1">
                  <c:v>0.15090000000000001</c:v>
                </c:pt>
                <c:pt idx="2">
                  <c:v>0.1346</c:v>
                </c:pt>
                <c:pt idx="3">
                  <c:v>0.1116</c:v>
                </c:pt>
                <c:pt idx="4">
                  <c:v>8.2500000000000004E-2</c:v>
                </c:pt>
                <c:pt idx="5">
                  <c:v>8.0100000000000005E-2</c:v>
                </c:pt>
                <c:pt idx="6">
                  <c:v>6.3200000000000006E-2</c:v>
                </c:pt>
              </c:numCache>
            </c:numRef>
          </c:xVal>
          <c:yVal>
            <c:numRef>
              <c:f>'Všetky roky'!$I$3:$I$9</c:f>
              <c:numCache>
                <c:formatCode>General</c:formatCode>
                <c:ptCount val="7"/>
                <c:pt idx="0">
                  <c:v>1.23</c:v>
                </c:pt>
                <c:pt idx="1">
                  <c:v>1.24</c:v>
                </c:pt>
                <c:pt idx="2">
                  <c:v>1.24</c:v>
                </c:pt>
                <c:pt idx="3">
                  <c:v>1.19</c:v>
                </c:pt>
                <c:pt idx="4">
                  <c:v>1.21</c:v>
                </c:pt>
                <c:pt idx="5">
                  <c:v>1.25</c:v>
                </c:pt>
                <c:pt idx="6">
                  <c:v>1.1599999999999999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'Všetky roky'!$M$2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roky'!$L$3:$L$8</c:f>
              <c:numCache>
                <c:formatCode>0.00%</c:formatCode>
                <c:ptCount val="6"/>
                <c:pt idx="0">
                  <c:v>0.29139999999999999</c:v>
                </c:pt>
                <c:pt idx="1">
                  <c:v>0.1835</c:v>
                </c:pt>
                <c:pt idx="2">
                  <c:v>0.1173</c:v>
                </c:pt>
                <c:pt idx="3">
                  <c:v>0.1168</c:v>
                </c:pt>
                <c:pt idx="4">
                  <c:v>8.7900000000000006E-2</c:v>
                </c:pt>
                <c:pt idx="5">
                  <c:v>8.3099999999999993E-2</c:v>
                </c:pt>
              </c:numCache>
            </c:numRef>
          </c:xVal>
          <c:yVal>
            <c:numRef>
              <c:f>'Všetky roky'!$M$3:$M$8</c:f>
              <c:numCache>
                <c:formatCode>General</c:formatCode>
                <c:ptCount val="6"/>
                <c:pt idx="0">
                  <c:v>1.1399999999999999</c:v>
                </c:pt>
                <c:pt idx="1">
                  <c:v>1.1299999999999999</c:v>
                </c:pt>
                <c:pt idx="2">
                  <c:v>1.1399999999999999</c:v>
                </c:pt>
                <c:pt idx="3">
                  <c:v>1.1399999999999999</c:v>
                </c:pt>
                <c:pt idx="4">
                  <c:v>1.1399999999999999</c:v>
                </c:pt>
                <c:pt idx="5">
                  <c:v>1.1200000000000001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'Všetky roky'!$Q$2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roky'!$P$3:$P$8</c:f>
              <c:numCache>
                <c:formatCode>0.00%</c:formatCode>
                <c:ptCount val="6"/>
                <c:pt idx="0">
                  <c:v>0.34789999999999999</c:v>
                </c:pt>
                <c:pt idx="1">
                  <c:v>0.1542</c:v>
                </c:pt>
                <c:pt idx="2">
                  <c:v>0.12139999999999999</c:v>
                </c:pt>
                <c:pt idx="3">
                  <c:v>8.5199999999999998E-2</c:v>
                </c:pt>
                <c:pt idx="4">
                  <c:v>8.1199999999999994E-2</c:v>
                </c:pt>
                <c:pt idx="5">
                  <c:v>5.0700000000000002E-2</c:v>
                </c:pt>
              </c:numCache>
            </c:numRef>
          </c:xVal>
          <c:yVal>
            <c:numRef>
              <c:f>'Všetky roky'!$Q$3:$Q$8</c:f>
              <c:numCache>
                <c:formatCode>General</c:formatCode>
                <c:ptCount val="6"/>
                <c:pt idx="0">
                  <c:v>1.19</c:v>
                </c:pt>
                <c:pt idx="1">
                  <c:v>1.22</c:v>
                </c:pt>
                <c:pt idx="2">
                  <c:v>1.21</c:v>
                </c:pt>
                <c:pt idx="3">
                  <c:v>1.18</c:v>
                </c:pt>
                <c:pt idx="4">
                  <c:v>1.1499999999999999</c:v>
                </c:pt>
                <c:pt idx="5">
                  <c:v>1.19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'Všetky roky'!$U$2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roky'!$T$3:$T$8</c:f>
              <c:numCache>
                <c:formatCode>0.00%</c:formatCode>
                <c:ptCount val="6"/>
                <c:pt idx="0">
                  <c:v>0.44409999999999999</c:v>
                </c:pt>
                <c:pt idx="1">
                  <c:v>8.8200000000000001E-2</c:v>
                </c:pt>
                <c:pt idx="2">
                  <c:v>8.5500000000000007E-2</c:v>
                </c:pt>
                <c:pt idx="3">
                  <c:v>6.8900000000000003E-2</c:v>
                </c:pt>
                <c:pt idx="4">
                  <c:v>6.0900000000000003E-2</c:v>
                </c:pt>
                <c:pt idx="5">
                  <c:v>5.8799999999999998E-2</c:v>
                </c:pt>
              </c:numCache>
            </c:numRef>
          </c:xVal>
          <c:yVal>
            <c:numRef>
              <c:f>'Všetky roky'!$U$3:$U$8</c:f>
              <c:numCache>
                <c:formatCode>General</c:formatCode>
                <c:ptCount val="6"/>
                <c:pt idx="0">
                  <c:v>1.25</c:v>
                </c:pt>
                <c:pt idx="1">
                  <c:v>1.21</c:v>
                </c:pt>
                <c:pt idx="2">
                  <c:v>1.25</c:v>
                </c:pt>
                <c:pt idx="3">
                  <c:v>1.26</c:v>
                </c:pt>
                <c:pt idx="4">
                  <c:v>1.2</c:v>
                </c:pt>
                <c:pt idx="5">
                  <c:v>1.25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'Všetky roky'!$X$2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roky'!$X$3:$X$4</c:f>
              <c:numCache>
                <c:formatCode>0.00%</c:formatCode>
                <c:ptCount val="2"/>
                <c:pt idx="0">
                  <c:v>0.2828</c:v>
                </c:pt>
                <c:pt idx="1">
                  <c:v>0.121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'Všetky roky'!$AA$2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roky'!$AA$3:$AA$4</c:f>
              <c:numCache>
                <c:formatCode>General</c:formatCode>
                <c:ptCount val="2"/>
              </c:numCache>
            </c:numRef>
          </c:yVal>
          <c:smooth val="0"/>
        </c:ser>
        <c:ser>
          <c:idx val="7"/>
          <c:order val="7"/>
          <c:tx>
            <c:strRef>
              <c:f>'Všetky roky'!$Y$2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accent6">
                  <a:lumMod val="75000"/>
                </a:schemeClr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roky'!$X$3:$X$10</c:f>
              <c:numCache>
                <c:formatCode>0.00%</c:formatCode>
                <c:ptCount val="8"/>
                <c:pt idx="0">
                  <c:v>0.2828</c:v>
                </c:pt>
                <c:pt idx="1">
                  <c:v>0.121</c:v>
                </c:pt>
                <c:pt idx="2">
                  <c:v>0.11020000000000001</c:v>
                </c:pt>
                <c:pt idx="3">
                  <c:v>8.6400000000000005E-2</c:v>
                </c:pt>
                <c:pt idx="4">
                  <c:v>8.0399999999999999E-2</c:v>
                </c:pt>
                <c:pt idx="5">
                  <c:v>6.6199999999999995E-2</c:v>
                </c:pt>
                <c:pt idx="6">
                  <c:v>6.5000000000000002E-2</c:v>
                </c:pt>
                <c:pt idx="7">
                  <c:v>5.6000000000000001E-2</c:v>
                </c:pt>
              </c:numCache>
            </c:numRef>
          </c:xVal>
          <c:yVal>
            <c:numRef>
              <c:f>'Všetky roky'!$Y$3:$Y$10</c:f>
              <c:numCache>
                <c:formatCode>General</c:formatCode>
                <c:ptCount val="8"/>
                <c:pt idx="0">
                  <c:v>1.1599999999999999</c:v>
                </c:pt>
                <c:pt idx="1">
                  <c:v>1.1599999999999999</c:v>
                </c:pt>
                <c:pt idx="2">
                  <c:v>1.1499999999999999</c:v>
                </c:pt>
                <c:pt idx="3">
                  <c:v>1.1599999999999999</c:v>
                </c:pt>
                <c:pt idx="4">
                  <c:v>1.1599999999999999</c:v>
                </c:pt>
                <c:pt idx="5">
                  <c:v>1.1100000000000001</c:v>
                </c:pt>
                <c:pt idx="6">
                  <c:v>1.1299999999999999</c:v>
                </c:pt>
                <c:pt idx="7">
                  <c:v>1.19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048896"/>
        <c:axId val="124050816"/>
      </c:scatterChart>
      <c:valAx>
        <c:axId val="124048896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24050816"/>
        <c:crosses val="autoZero"/>
        <c:crossBetween val="midCat"/>
        <c:majorUnit val="0.1"/>
      </c:valAx>
      <c:valAx>
        <c:axId val="124050816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24048896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layout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F237-6A11-4EA6-B09B-75969C1D9BD1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6E3DF-8705-41B7-A784-100D81426F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9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17062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42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36293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15397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1191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0093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7045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85880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9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420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24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3088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52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18164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05033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6389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0385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8104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94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7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32455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0120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09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184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43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8791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2207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2371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5800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74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9734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7015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2836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0919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6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6486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086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5741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9250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6980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8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60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6915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1015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4059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1530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4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826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01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4818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6697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40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8859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406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1480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8940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8625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89351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91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9030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31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38647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01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49973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93065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2025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9186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629118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8210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945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0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4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25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36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78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2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62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07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236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88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2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6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98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79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37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2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597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97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818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17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6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19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264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254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827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947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462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855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74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185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008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4331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455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828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547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8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33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716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97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6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762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495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357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4811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379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523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1128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18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5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55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5983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7691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2666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467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371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761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501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0808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40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4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53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0822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349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151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940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9928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8685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310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93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5977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439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0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328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4808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4795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675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8163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1759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2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6. 4. 2016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302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455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23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5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52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1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442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5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38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6.4.2016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583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330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039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6. 4. 2016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907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11.xm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eep.sagepub.com/content/early/recent" TargetMode="External"/><Relationship Id="rId1" Type="http://schemas.openxmlformats.org/officeDocument/2006/relationships/slideLayout" Target="../slideLayouts/slideLayout1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371600"/>
          </a:xfrm>
        </p:spPr>
        <p:txBody>
          <a:bodyPr>
            <a:normAutofit/>
          </a:bodyPr>
          <a:lstStyle/>
          <a:p>
            <a:pPr algn="ctr"/>
            <a:r>
              <a:rPr lang="sk-SK" sz="6000" dirty="0" smtClean="0">
                <a:solidFill>
                  <a:schemeClr val="bg1"/>
                </a:solidFill>
              </a:rPr>
              <a:t>Slovenská Republika</a:t>
            </a:r>
            <a:endParaRPr lang="sk-SK" sz="6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5562600"/>
            <a:ext cx="8458200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sk-SK" sz="3200" dirty="0" smtClean="0">
                <a:solidFill>
                  <a:schemeClr val="bg1"/>
                </a:solidFill>
              </a:rPr>
              <a:t>Peter Spáč</a:t>
            </a:r>
          </a:p>
          <a:p>
            <a:pPr algn="r"/>
            <a:r>
              <a:rPr lang="sk-SK" sz="3200" dirty="0" smtClean="0">
                <a:solidFill>
                  <a:schemeClr val="bg1"/>
                </a:solidFill>
              </a:rPr>
              <a:t>6.4.2016</a:t>
            </a:r>
            <a:endParaRPr lang="sk-SK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425089"/>
              </p:ext>
            </p:extLst>
          </p:nvPr>
        </p:nvGraphicFramePr>
        <p:xfrm>
          <a:off x="0" y="1"/>
          <a:ext cx="9144000" cy="46550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1992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 </a:t>
                      </a:r>
                    </a:p>
                    <a:p>
                      <a:pPr algn="ctr"/>
                      <a:r>
                        <a:rPr lang="cs-CZ" sz="2200" b="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37,26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1,32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SDĽ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1,31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8,89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1,35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7,93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Eg. / MKDH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7,42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23,8</a:t>
                      </a:r>
                      <a:endParaRPr lang="sk-SK" sz="22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6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419218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1994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34,96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SV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10,41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10,18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10,08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1,12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DÚ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8,57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1,17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ZRS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7,34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1,18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5,4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13,06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Základní faktory: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Nedemokratické praktiky vlády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Rostoucí podpora opozice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Část opozice zformována do koalic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ym typeface="Wingdings" pitchFamily="2" charset="2"/>
              </a:rPr>
              <a:t>Neúspěšný pokus o zavedení většinového systému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ym typeface="Wingdings" pitchFamily="2" charset="2"/>
              </a:rPr>
              <a:t>Výsledek – tzv. </a:t>
            </a:r>
            <a:r>
              <a:rPr lang="cs-CZ" b="1" dirty="0" err="1" smtClean="0">
                <a:sym typeface="Wingdings" pitchFamily="2" charset="2"/>
              </a:rPr>
              <a:t>Mečiarova</a:t>
            </a:r>
            <a:r>
              <a:rPr lang="cs-CZ" b="1" dirty="0" smtClean="0">
                <a:sym typeface="Wingdings" pitchFamily="2" charset="2"/>
              </a:rPr>
              <a:t> novela</a:t>
            </a:r>
            <a:r>
              <a:rPr lang="cs-CZ" dirty="0" smtClean="0">
                <a:sym typeface="Wingdings" pitchFamily="2" charset="2"/>
              </a:rPr>
              <a:t>  zásadní změna pravidel 6 měsíců před volbami</a:t>
            </a:r>
            <a:endParaRPr lang="cs-CZ" dirty="0" smtClean="0"/>
          </a:p>
        </p:txBody>
      </p:sp>
      <p:pic>
        <p:nvPicPr>
          <p:cNvPr id="62466" name="Picture 2" descr="http://www.slovenskyportal.sk/images/meci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6308" y="1447800"/>
            <a:ext cx="2407692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 celostátní obvod (M = 150)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Každý </a:t>
            </a:r>
            <a:r>
              <a:rPr lang="cs-CZ" dirty="0" smtClean="0"/>
              <a:t>člen koalice musí </a:t>
            </a:r>
            <a:r>
              <a:rPr lang="cs-CZ" b="1" u="sng" dirty="0" smtClean="0"/>
              <a:t>samostatně</a:t>
            </a:r>
            <a:r>
              <a:rPr lang="cs-CZ" dirty="0" smtClean="0"/>
              <a:t> získat 5 %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Co kdyby vznikla 21 členná koalice?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00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926277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1998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26,33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SDĽ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9,07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SOP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8,01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1,08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5,81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Vývoj po roce 2002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Parciální korekce</a:t>
            </a:r>
            <a:r>
              <a:rPr lang="cs-CZ" dirty="0" smtClean="0"/>
              <a:t> předešlých změn: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Klauzule pro koalice opět 7, resp. 10 %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Odstraněna podmínka 5 % pro součásti koalic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 celostátní obvod zachován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Formálně potvrzen i druhou </a:t>
            </a:r>
            <a:r>
              <a:rPr lang="cs-CZ" dirty="0" err="1" smtClean="0"/>
              <a:t>Dzurindovou</a:t>
            </a:r>
            <a:r>
              <a:rPr lang="cs-CZ" dirty="0" smtClean="0"/>
              <a:t> vládou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45197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2002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19,5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1,23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SDKÚ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15,09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 smtClean="0"/>
                        <a:t>Smer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13,46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16,67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8,25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ANO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8,01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6,32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18,21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754043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2006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29,14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SDKÚ-DS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18,35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1,13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11,73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11,68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8,79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8,31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11,98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349951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2010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34,79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41,33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SDKÚ</a:t>
                      </a:r>
                      <a:r>
                        <a:rPr lang="cs-CZ" sz="2200" b="0" dirty="0" smtClean="0"/>
                        <a:t>-DS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15,42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1,22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SaS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12,14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8,52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1,18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Most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5,07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15,94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562691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2012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44,41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55,33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8,82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 smtClean="0"/>
                        <a:t>OĽaNO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8,55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Most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6,89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SDKÚ-DS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6,09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7,33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SaS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5,88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7,33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19,36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Základní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Parlament:</a:t>
            </a:r>
            <a:endParaRPr lang="cs-CZ" b="1" dirty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Do 1993 – Slovenská národní rada (SNR)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Od 1993 – Národní rada SR (NR SR)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Jednokomorový orgán, 150 poslanců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Vývoj systému: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1. Utváření </a:t>
            </a:r>
            <a:r>
              <a:rPr lang="cs-CZ" dirty="0"/>
              <a:t>systému</a:t>
            </a:r>
            <a:r>
              <a:rPr lang="cs-CZ" dirty="0" smtClean="0"/>
              <a:t> (1990 </a:t>
            </a:r>
            <a:r>
              <a:rPr lang="cs-CZ" dirty="0"/>
              <a:t>– </a:t>
            </a:r>
            <a:r>
              <a:rPr lang="cs-CZ" dirty="0" smtClean="0"/>
              <a:t>1994)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2. Nejvýznamnější reforma (1998)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3. Parciální korekce (od 2002)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781375"/>
              </p:ext>
            </p:extLst>
          </p:nvPr>
        </p:nvGraphicFramePr>
        <p:xfrm>
          <a:off x="0" y="533400"/>
          <a:ext cx="9143999" cy="63072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13686"/>
                <a:gridCol w="1813686"/>
                <a:gridCol w="1738115"/>
                <a:gridCol w="1889256"/>
                <a:gridCol w="1889256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2016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/>
                        <a:t>Index deformace</a:t>
                      </a:r>
                      <a:endParaRPr lang="sk-SK" sz="2200" b="0" dirty="0" smtClean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28,28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32,67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/>
                        <a:t>SaS</a:t>
                      </a:r>
                      <a:endParaRPr lang="sk-SK" sz="2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12,1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21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 smtClean="0"/>
                        <a:t>OĽaNO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11,02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12,67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8,64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K – ĽSNS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8,04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9,33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SR - BK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6,62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</a:t>
                      </a:r>
                    </a:p>
                  </a:txBody>
                  <a:tcPr marL="9525" marR="9525" marT="9525" marB="0" anchor="ctr" anchorCtr="1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/>
                        <a:t>Most</a:t>
                      </a:r>
                      <a:endParaRPr lang="sk-SK" sz="2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 smtClean="0"/>
                        <a:t>Sieť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5,6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6,67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1,19</a:t>
                      </a:r>
                    </a:p>
                  </a:txBody>
                  <a:tcPr marL="9525" marR="9525" marT="9525" marB="0" anchor="ctr" anchorCtr="1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13,20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Reformní trend?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Nelineární trend</a:t>
            </a:r>
          </a:p>
          <a:p>
            <a:endParaRPr lang="cs-CZ" dirty="0" smtClean="0"/>
          </a:p>
          <a:p>
            <a:r>
              <a:rPr lang="cs-CZ" dirty="0" smtClean="0"/>
              <a:t>Posilování i oslabování proporcionality</a:t>
            </a:r>
          </a:p>
          <a:p>
            <a:endParaRPr lang="cs-CZ" dirty="0" smtClean="0"/>
          </a:p>
          <a:p>
            <a:r>
              <a:rPr lang="cs-CZ" dirty="0" smtClean="0"/>
              <a:t>Kontinuální posilování preferenčního hlasování silně narušeno změnou v 1998</a:t>
            </a:r>
          </a:p>
          <a:p>
            <a:endParaRPr lang="cs-CZ" dirty="0" smtClean="0"/>
          </a:p>
          <a:p>
            <a:r>
              <a:rPr lang="cs-CZ" dirty="0" smtClean="0"/>
              <a:t>Žádná změna základní logiky systému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Dopady volebních reforem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Vysoká proporcionalita výstupů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Počet relevantních stran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Personální obsazení NR SR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Vysoká proporcionalita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Důvod: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Velké volební obvody, resp. 1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Přirozený práh je extrémně nízký (0,19 – 0,56%)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Zvýhodněná není žádná velikostní kategorie stran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Rovnoměrná </a:t>
            </a:r>
            <a:r>
              <a:rPr lang="cs-CZ" dirty="0" err="1" smtClean="0"/>
              <a:t>nadreprezentace</a:t>
            </a:r>
            <a:r>
              <a:rPr lang="cs-CZ" dirty="0" smtClean="0"/>
              <a:t> všech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Systém nemá potenciál pro </a:t>
            </a:r>
            <a:r>
              <a:rPr lang="cs-CZ" dirty="0" err="1" smtClean="0">
                <a:sym typeface="Wingdings" pitchFamily="2" charset="2"/>
              </a:rPr>
              <a:t>podreprezentaci</a:t>
            </a:r>
            <a:r>
              <a:rPr lang="cs-CZ" dirty="0" smtClean="0">
                <a:sym typeface="Wingdings" pitchFamily="2" charset="2"/>
              </a:rPr>
              <a:t> žádné strany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US" dirty="0" smtClean="0"/>
              <a:t>Index </a:t>
            </a:r>
            <a:r>
              <a:rPr lang="cs-CZ" dirty="0" smtClean="0"/>
              <a:t>deformace – model 1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147218"/>
              </p:ext>
            </p:extLst>
          </p:nvPr>
        </p:nvGraphicFramePr>
        <p:xfrm>
          <a:off x="304800" y="1219200"/>
          <a:ext cx="844867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51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US" dirty="0" smtClean="0"/>
              <a:t>Index </a:t>
            </a:r>
            <a:r>
              <a:rPr lang="cs-CZ" dirty="0" smtClean="0"/>
              <a:t>deformace – model 2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429107"/>
              </p:ext>
            </p:extLst>
          </p:nvPr>
        </p:nvGraphicFramePr>
        <p:xfrm>
          <a:off x="304800" y="1219200"/>
          <a:ext cx="8448675" cy="547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88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NR SR</a:t>
            </a:r>
            <a:r>
              <a:rPr lang="en-US" dirty="0" smtClean="0"/>
              <a:t> 1998</a:t>
            </a:r>
            <a:endParaRPr lang="en-US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717676"/>
              </p:ext>
            </p:extLst>
          </p:nvPr>
        </p:nvGraphicFramePr>
        <p:xfrm>
          <a:off x="179512" y="1268760"/>
          <a:ext cx="8829675" cy="520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18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NR SR</a:t>
            </a:r>
            <a:r>
              <a:rPr lang="en-US" dirty="0" smtClean="0"/>
              <a:t> 2002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395756"/>
              </p:ext>
            </p:extLst>
          </p:nvPr>
        </p:nvGraphicFramePr>
        <p:xfrm>
          <a:off x="179512" y="1268760"/>
          <a:ext cx="8829675" cy="520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258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NR SR</a:t>
            </a:r>
            <a:r>
              <a:rPr lang="en-US" dirty="0" smtClean="0"/>
              <a:t> 2006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661513"/>
              </p:ext>
            </p:extLst>
          </p:nvPr>
        </p:nvGraphicFramePr>
        <p:xfrm>
          <a:off x="179512" y="1268760"/>
          <a:ext cx="8829675" cy="520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NR SR</a:t>
            </a:r>
            <a:r>
              <a:rPr lang="en-US" dirty="0" smtClean="0"/>
              <a:t> 2010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428050"/>
              </p:ext>
            </p:extLst>
          </p:nvPr>
        </p:nvGraphicFramePr>
        <p:xfrm>
          <a:off x="179512" y="1268760"/>
          <a:ext cx="8829675" cy="520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161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Schvalován v souladu s federální úpravou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Potřeba odlišení od období před 1989: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Symbolická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Instrumentální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Odkaz na historickou tradici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Navázání na volby 1946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NR SR</a:t>
            </a:r>
            <a:r>
              <a:rPr lang="en-US" dirty="0" smtClean="0"/>
              <a:t> 2012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635984"/>
              </p:ext>
            </p:extLst>
          </p:nvPr>
        </p:nvGraphicFramePr>
        <p:xfrm>
          <a:off x="179512" y="1268760"/>
          <a:ext cx="8829675" cy="520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571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NR SR</a:t>
            </a:r>
            <a:r>
              <a:rPr lang="en-US" dirty="0" smtClean="0"/>
              <a:t> 201</a:t>
            </a:r>
            <a:r>
              <a:rPr lang="cs-CZ" dirty="0" smtClean="0"/>
              <a:t>6</a:t>
            </a:r>
            <a:endParaRPr lang="en-US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113626"/>
              </p:ext>
            </p:extLst>
          </p:nvPr>
        </p:nvGraphicFramePr>
        <p:xfrm>
          <a:off x="179512" y="1268760"/>
          <a:ext cx="8829675" cy="5217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04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NR SR </a:t>
            </a:r>
            <a:r>
              <a:rPr lang="sk-SK" dirty="0" smtClean="0"/>
              <a:t>1998 - 2016</a:t>
            </a:r>
            <a:endParaRPr lang="en-US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993537"/>
              </p:ext>
            </p:extLst>
          </p:nvPr>
        </p:nvGraphicFramePr>
        <p:xfrm>
          <a:off x="179512" y="1268760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62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NR SR </a:t>
            </a:r>
            <a:r>
              <a:rPr lang="sk-SK" dirty="0" smtClean="0"/>
              <a:t>1998 - 2016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468408"/>
              </p:ext>
            </p:extLst>
          </p:nvPr>
        </p:nvGraphicFramePr>
        <p:xfrm>
          <a:off x="179512" y="1268759"/>
          <a:ext cx="8870484" cy="516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9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relevantních stran</a:t>
            </a:r>
            <a:endParaRPr lang="sk-SK" sz="36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85378"/>
              </p:ext>
            </p:extLst>
          </p:nvPr>
        </p:nvGraphicFramePr>
        <p:xfrm>
          <a:off x="457200" y="1066801"/>
          <a:ext cx="8507288" cy="57502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19380"/>
                <a:gridCol w="1791008"/>
                <a:gridCol w="1343256"/>
                <a:gridCol w="1716383"/>
                <a:gridCol w="2537261"/>
              </a:tblGrid>
              <a:tr h="686331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Volby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Klauzule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Změna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Parl</a:t>
                      </a:r>
                      <a:r>
                        <a:rPr lang="sk-SK" sz="2200" b="0" dirty="0" smtClean="0"/>
                        <a:t>. strany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Propadlé</a:t>
                      </a:r>
                      <a:r>
                        <a:rPr lang="sk-SK" sz="2200" b="0" dirty="0" smtClean="0"/>
                        <a:t> hlasy </a:t>
                      </a:r>
                    </a:p>
                    <a:p>
                      <a:pPr algn="ctr"/>
                      <a:r>
                        <a:rPr lang="sk-SK" sz="2200" b="0" dirty="0" smtClean="0"/>
                        <a:t>(v %)</a:t>
                      </a:r>
                      <a:endParaRPr lang="sk-SK" sz="2200" b="0" dirty="0"/>
                    </a:p>
                  </a:txBody>
                  <a:tcPr marL="86627" marR="86627" anchor="ctr"/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1990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3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7,6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1992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/>
                        <a:t>+ 2</a:t>
                      </a:r>
                      <a:endParaRPr lang="sk-SK" sz="1800" b="1" dirty="0"/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/>
                        <a:t>23,8</a:t>
                      </a:r>
                      <a:endParaRPr lang="sk-SK" sz="1800" b="1" dirty="0"/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1994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13,06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1998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5,81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2002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18,21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2006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11,89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2010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15,94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2012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19,36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2016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8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13,20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Personální obsazení NR SR 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Preferenční hlasování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1.pol. 90.let: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Každý volič má 4 hlasy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Kandidát potřebuje na posun 10 % z hlasů své strany </a:t>
            </a:r>
            <a:r>
              <a:rPr lang="cs-CZ" b="1" u="sng" dirty="0" smtClean="0"/>
              <a:t>ve svém obvodu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1998: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 celostátní obvod </a:t>
            </a:r>
            <a:r>
              <a:rPr lang="cs-CZ" dirty="0" smtClean="0">
                <a:sym typeface="Wingdings" pitchFamily="2" charset="2"/>
              </a:rPr>
              <a:t> paralýza systému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Personální obsazení NR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Posuny z nevolitelných míst: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1998 – 0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2002 – 1 </a:t>
            </a:r>
            <a:r>
              <a:rPr lang="cs-CZ" b="1" dirty="0" smtClean="0"/>
              <a:t>(ze 150!)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Pokus o řešení – snížení hranice z 10 na 3 %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Zvýšení počtu posunů: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2006 – 7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2010 – 11</a:t>
            </a:r>
            <a:r>
              <a:rPr lang="cs-CZ" b="1" dirty="0" smtClean="0"/>
              <a:t>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2012 – 15</a:t>
            </a:r>
            <a:r>
              <a:rPr lang="cs-CZ" b="1" dirty="0" smtClean="0"/>
              <a:t>**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2016 – 13***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Posuny 2010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19579"/>
              </p:ext>
            </p:extLst>
          </p:nvPr>
        </p:nvGraphicFramePr>
        <p:xfrm>
          <a:off x="304800" y="838200"/>
          <a:ext cx="83820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Jméno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 smtClean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Procházka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O.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Dostál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F.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Šebej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V. Lukáč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 smtClean="0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63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Posuny 2012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758594"/>
              </p:ext>
            </p:extLst>
          </p:nvPr>
        </p:nvGraphicFramePr>
        <p:xfrm>
          <a:off x="304800" y="838200"/>
          <a:ext cx="8382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Jméno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 smtClean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Mikloško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Gibalová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G.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 smtClean="0">
                          <a:solidFill>
                            <a:schemeClr val="tx1"/>
                          </a:solidFill>
                        </a:rPr>
                        <a:t>Csicsai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 Chren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Droba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Beblavý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Mikuš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B.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Škripek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 smtClean="0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11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Smer</a:t>
            </a:r>
            <a:r>
              <a:rPr lang="cs-CZ" dirty="0" smtClean="0"/>
              <a:t>-SD, 2012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cs-CZ" dirty="0" smtClean="0"/>
              <a:t>1,13 mil. voličů – z toho:</a:t>
            </a:r>
          </a:p>
          <a:p>
            <a:endParaRPr lang="cs-CZ" dirty="0" smtClean="0"/>
          </a:p>
          <a:p>
            <a:r>
              <a:rPr lang="cs-CZ" b="1" dirty="0" smtClean="0"/>
              <a:t>874 310 (77,08 %)</a:t>
            </a:r>
            <a:r>
              <a:rPr lang="cs-CZ" dirty="0" smtClean="0"/>
              <a:t> voličů využilo alespoň 1 přednostní hlas</a:t>
            </a:r>
          </a:p>
          <a:p>
            <a:endParaRPr lang="cs-CZ" dirty="0" smtClean="0"/>
          </a:p>
          <a:p>
            <a:r>
              <a:rPr lang="cs-CZ" b="1" dirty="0" smtClean="0"/>
              <a:t>259 970 (22,92 %)</a:t>
            </a:r>
            <a:r>
              <a:rPr lang="cs-CZ" dirty="0" smtClean="0"/>
              <a:t> voličů tuto možnost nevyužilo</a:t>
            </a:r>
          </a:p>
          <a:p>
            <a:endParaRPr lang="cs-CZ" dirty="0"/>
          </a:p>
          <a:p>
            <a:r>
              <a:rPr lang="cs-CZ" dirty="0" smtClean="0"/>
              <a:t>Celkem bylo odevzdaných </a:t>
            </a:r>
            <a:r>
              <a:rPr lang="cs-CZ" b="1" dirty="0" smtClean="0"/>
              <a:t>2 664 690</a:t>
            </a:r>
            <a:r>
              <a:rPr lang="cs-CZ" dirty="0" smtClean="0"/>
              <a:t> přednostních hlasů (</a:t>
            </a:r>
            <a:r>
              <a:rPr lang="cs-CZ" b="1" dirty="0" smtClean="0"/>
              <a:t>3,05</a:t>
            </a:r>
            <a:r>
              <a:rPr lang="cs-CZ" dirty="0" smtClean="0"/>
              <a:t> na hlasujícího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996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Listinný poměrný systém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4 obvody (M = 12-50)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Bratislava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Západní, Středné a Východní Slovensko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ym typeface="Wingdings" pitchFamily="2" charset="2"/>
              </a:rPr>
              <a:t> obrovský </a:t>
            </a:r>
            <a:r>
              <a:rPr lang="cs-CZ" b="1" u="sng" dirty="0" smtClean="0">
                <a:sym typeface="Wingdings" pitchFamily="2" charset="2"/>
              </a:rPr>
              <a:t>nepoměr</a:t>
            </a:r>
            <a:r>
              <a:rPr lang="cs-CZ" dirty="0" smtClean="0">
                <a:sym typeface="Wingdings" pitchFamily="2" charset="2"/>
              </a:rPr>
              <a:t> mandátů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433769"/>
              </p:ext>
            </p:extLst>
          </p:nvPr>
        </p:nvGraphicFramePr>
        <p:xfrm>
          <a:off x="152400" y="2819399"/>
          <a:ext cx="8686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733800"/>
                <a:gridCol w="3429000"/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Pořadí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Přednostní hlasy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% ze všech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předn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. hlasů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762 360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28,61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273 540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10,27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485 594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18,22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184 663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6,93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76 965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2,89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 - 150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881 568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33,08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Zástupný symbol pro obsah 2"/>
          <p:cNvSpPr txBox="1">
            <a:spLocks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r>
              <a:rPr lang="cs-CZ" dirty="0" smtClean="0">
                <a:solidFill>
                  <a:prstClr val="black"/>
                </a:solidFill>
              </a:rPr>
              <a:t>Zúčastnění voliči na PH: 874 310</a:t>
            </a:r>
          </a:p>
          <a:p>
            <a:pPr>
              <a:buClr>
                <a:srgbClr val="0BD0D9"/>
              </a:buClr>
            </a:pPr>
            <a:r>
              <a:rPr lang="cs-CZ" dirty="0" smtClean="0">
                <a:solidFill>
                  <a:prstClr val="black"/>
                </a:solidFill>
              </a:rPr>
              <a:t>Počet PH: 2 664 690</a:t>
            </a:r>
          </a:p>
          <a:p>
            <a:pPr>
              <a:buClr>
                <a:srgbClr val="0BD0D9"/>
              </a:buClr>
            </a:pPr>
            <a:endParaRPr lang="cs-CZ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cs-CZ" dirty="0" smtClean="0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72122" y="255233"/>
            <a:ext cx="65532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500" dirty="0" smtClean="0">
                <a:solidFill>
                  <a:srgbClr val="04617B"/>
                </a:solidFill>
                <a:latin typeface="Calibri"/>
              </a:rPr>
              <a:t>Příklad </a:t>
            </a:r>
            <a:r>
              <a:rPr lang="cs-CZ" sz="4500" dirty="0">
                <a:solidFill>
                  <a:srgbClr val="04617B"/>
                </a:solidFill>
                <a:latin typeface="Calibri"/>
              </a:rPr>
              <a:t>– </a:t>
            </a:r>
            <a:r>
              <a:rPr lang="cs-CZ" sz="4500" dirty="0" err="1">
                <a:solidFill>
                  <a:srgbClr val="04617B"/>
                </a:solidFill>
                <a:latin typeface="Calibri"/>
              </a:rPr>
              <a:t>Smer</a:t>
            </a:r>
            <a:r>
              <a:rPr lang="cs-CZ" sz="4500" dirty="0">
                <a:solidFill>
                  <a:srgbClr val="04617B"/>
                </a:solidFill>
                <a:latin typeface="Calibri"/>
              </a:rPr>
              <a:t>-SD, 2012</a:t>
            </a:r>
            <a:endParaRPr lang="en-US" sz="4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2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138239"/>
              </p:ext>
            </p:extLst>
          </p:nvPr>
        </p:nvGraphicFramePr>
        <p:xfrm>
          <a:off x="304800" y="228600"/>
          <a:ext cx="8458199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2" descr="http://dotankoch.sk/portret/robert-fic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010316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ww.minv.sk/swift_data/source/mvsr/foto_funkcionarov/kalinak_upraven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102" y="5410200"/>
            <a:ext cx="979658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www.nrsr.sk/web/img/Paska_Pavol-w-207x26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7200"/>
            <a:ext cx="1019003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http://fmk.ucm.sk/assets/images/oznamy/madari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57800"/>
            <a:ext cx="1100893" cy="132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http://old.minedu.sk/data/USERDATA/Images/VeduciPredstavitelia/Dusan_Caplovi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1057497" cy="12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33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dotankoch.sk/portret/robert-fi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684" y="2743200"/>
            <a:ext cx="1010316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ww.minv.sk/swift_data/source/mvsr/foto_funkcionarov/kalinak_upraven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979658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www.nrsr.sk/web/img/Paska_Pavol-w-207x26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7200"/>
            <a:ext cx="1019003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http://fmk.ucm.sk/assets/images/oznamy/madari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5465514"/>
            <a:ext cx="1100893" cy="132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http://old.minedu.sk/data/USERDATA/Images/VeduciPredstavitelia/Dusan_Caplovi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18223"/>
            <a:ext cx="1057497" cy="12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285970"/>
              </p:ext>
            </p:extLst>
          </p:nvPr>
        </p:nvGraphicFramePr>
        <p:xfrm>
          <a:off x="304800" y="457200"/>
          <a:ext cx="8458200" cy="5969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89931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127" y="304800"/>
            <a:ext cx="8686800" cy="838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Preferenční hlasy pro jednotlivé kandidáty</a:t>
            </a:r>
            <a:endParaRPr lang="cs-CZ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4" y="1340768"/>
            <a:ext cx="9064946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Preferenční hlasování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Spáč, P. (</a:t>
            </a:r>
            <a:r>
              <a:rPr lang="cs-CZ" dirty="0" err="1" smtClean="0"/>
              <a:t>forthcoming</a:t>
            </a:r>
            <a:r>
              <a:rPr lang="cs-CZ" dirty="0" smtClean="0"/>
              <a:t>): </a:t>
            </a:r>
            <a:r>
              <a:rPr lang="en-US" dirty="0" smtClean="0"/>
              <a:t>The </a:t>
            </a:r>
            <a:r>
              <a:rPr lang="en-US" dirty="0"/>
              <a:t>Role of Ballot Ranking: Preferential Voting in a Nationwide Constituency in </a:t>
            </a:r>
            <a:r>
              <a:rPr lang="en-US" dirty="0" smtClean="0"/>
              <a:t>Slovakia</a:t>
            </a:r>
            <a:r>
              <a:rPr lang="cs-CZ" dirty="0" smtClean="0"/>
              <a:t>. </a:t>
            </a:r>
            <a:r>
              <a:rPr lang="cs-CZ" i="1" dirty="0" smtClean="0"/>
              <a:t>East </a:t>
            </a:r>
            <a:r>
              <a:rPr lang="cs-CZ" i="1" dirty="0" err="1" smtClean="0"/>
              <a:t>European</a:t>
            </a:r>
            <a:r>
              <a:rPr lang="cs-CZ" i="1" dirty="0" smtClean="0"/>
              <a:t> </a:t>
            </a:r>
            <a:r>
              <a:rPr lang="cs-CZ" i="1" dirty="0" err="1" smtClean="0"/>
              <a:t>Politics</a:t>
            </a:r>
            <a:r>
              <a:rPr lang="cs-CZ" i="1" dirty="0" smtClean="0"/>
              <a:t> and </a:t>
            </a:r>
            <a:r>
              <a:rPr lang="cs-CZ" i="1" dirty="0" err="1" smtClean="0"/>
              <a:t>Societies</a:t>
            </a:r>
            <a:endParaRPr lang="cs-CZ" i="1" dirty="0" smtClean="0"/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eep.sagepub.com/content/early/recent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i="1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5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Aktuální diskuse o reformách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Jednotný volební kodex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Úvahy o většinovém systému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Alternativní návrhy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Nejpravděpodobnější varianty: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A) Žádná změna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B) Zachování poměrného systému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Základní premisa: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Při zachování 1 obvodu může mít jakákoliv reforma pouze omezené účinky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Návrh reformy: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 celostátní obvod (M = 150)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Možnost společné listiny nezávislých kandidátů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Voliči mají 4 hlasy </a:t>
            </a:r>
            <a:r>
              <a:rPr lang="cs-CZ" dirty="0" smtClean="0">
                <a:sym typeface="Wingdings" panose="05000000000000000000" pitchFamily="2" charset="2"/>
              </a:rPr>
              <a:t> udělují přímo kandidátům (i napříč stranami)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ym typeface="Wingdings" panose="05000000000000000000" pitchFamily="2" charset="2"/>
              </a:rPr>
              <a:t>150 kandidátů s nejvíce hlasy je zvoleno za poslance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68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Očekávané důsledky: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Silnější vazba volič – poslanec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Žádní poslanci bez voličské podpory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Rovnost šancí pro všechny kandidáty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Zachování proporcionality výsledků</a:t>
            </a:r>
          </a:p>
        </p:txBody>
      </p:sp>
    </p:spTree>
    <p:extLst>
      <p:ext uri="{BB962C8B-B14F-4D97-AF65-F5344CB8AC3E}">
        <p14:creationId xmlns:p14="http://schemas.microsoft.com/office/powerpoint/2010/main" val="39235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Skutečné důsledky: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Kladné: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Jednoduchost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Vyřazení poslanců bez voličské podpory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Zápory: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Kde začít?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657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Zápory: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 Žádná rovnost mezi kandidáty: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Zachován celostátní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Možnost opačného efektu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2. Drastický propad hlasů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318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Stanovení počtu mandátů pro kraje: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Platné hlasy / 150 = republikové mandátové číslo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Hlasy v kraji / RMČ = počet mandátů v kraji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Největší zůstatek pro nerozdělené mandáty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Počet mandátů tedy odvozen od počtu zúčastněných voličů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 smtClean="0"/>
              <a:t>Propad hlasů (R. Fico)</a:t>
            </a:r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64779"/>
              </p:ext>
            </p:extLst>
          </p:nvPr>
        </p:nvGraphicFramePr>
        <p:xfrm>
          <a:off x="251522" y="2348880"/>
          <a:ext cx="8712965" cy="4044127"/>
        </p:xfrm>
        <a:graphic>
          <a:graphicData uri="http://schemas.openxmlformats.org/drawingml/2006/table">
            <a:tbl>
              <a:tblPr/>
              <a:tblGrid>
                <a:gridCol w="1742593"/>
                <a:gridCol w="1742593"/>
                <a:gridCol w="1742593"/>
                <a:gridCol w="1742593"/>
                <a:gridCol w="1742593"/>
              </a:tblGrid>
              <a:tr h="1117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Získané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cs-CZ" sz="2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hlasy</a:t>
                      </a:r>
                      <a:endParaRPr lang="cs-CZ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 výsledek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Nevyužité hlasy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Nevyužité hlasy (v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443 230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439 060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569 921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565 698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757 995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502 345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497 439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1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Propad hlasů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Co s nevyužitými hlasy?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 Dát spolustraníkům s nižším pořadím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2. Rozdělit (úměrně) mezi všechny spolustraníky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3. Rozdělit (úměrně) mezi všechny zbylé kandidáty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Nic z toho není možné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21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Zápory: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 Žádná rovnost mezi kandidáty: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Zachován celostátní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Možnost opačného efektu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2. Drastický propad hlasů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3. Radikální narušení proporcionality výsledků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Návrh předpokládá nezájem voličů o strany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187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955686"/>
              </p:ext>
            </p:extLst>
          </p:nvPr>
        </p:nvGraphicFramePr>
        <p:xfrm>
          <a:off x="251520" y="1484784"/>
          <a:ext cx="8610600" cy="4991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788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525568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2006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SDKÚ-DS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SMK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ĽS-HZDS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KDH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23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99252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Most-Híd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58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103689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OĽaNO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Híd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SDKÚ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(8)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2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96591"/>
              </p:ext>
            </p:extLst>
          </p:nvPr>
        </p:nvGraphicFramePr>
        <p:xfrm>
          <a:off x="539552" y="2123817"/>
          <a:ext cx="7992887" cy="4476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49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21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OĽaNO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19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K – ĽSNS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SR - BK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/>
                        <a:t>Most</a:t>
                      </a:r>
                      <a:endParaRPr lang="sk-SK" sz="22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 smtClean="0"/>
                        <a:t>Sieť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78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686800" cy="1143000"/>
          </a:xfrm>
        </p:spPr>
        <p:txBody>
          <a:bodyPr/>
          <a:lstStyle/>
          <a:p>
            <a:r>
              <a:rPr lang="cs-CZ" dirty="0" smtClean="0"/>
              <a:t>Platné hlasy: 3 377 726</a:t>
            </a:r>
          </a:p>
          <a:p>
            <a:r>
              <a:rPr lang="cs-CZ" dirty="0" smtClean="0"/>
              <a:t>RMČ = H</a:t>
            </a:r>
            <a:r>
              <a:rPr lang="cs-CZ" baseline="-25000" dirty="0" smtClean="0"/>
              <a:t>P</a:t>
            </a:r>
            <a:r>
              <a:rPr lang="cs-CZ" dirty="0" smtClean="0"/>
              <a:t> / 150 = 22 518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60436105"/>
              </p:ext>
            </p:extLst>
          </p:nvPr>
        </p:nvGraphicFramePr>
        <p:xfrm>
          <a:off x="381000" y="2514601"/>
          <a:ext cx="8610600" cy="41364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95400"/>
                <a:gridCol w="1574800"/>
                <a:gridCol w="1435100"/>
                <a:gridCol w="1435100"/>
                <a:gridCol w="1435100"/>
                <a:gridCol w="1435100"/>
              </a:tblGrid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Kraj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Hlasy v kraji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</a:t>
                      </a:r>
                      <a:r>
                        <a:rPr lang="cs-CZ" sz="2200" b="0" baseline="-25000" dirty="0" smtClean="0"/>
                        <a:t>K</a:t>
                      </a:r>
                      <a:r>
                        <a:rPr lang="cs-CZ" sz="2200" b="0" baseline="0" dirty="0" smtClean="0"/>
                        <a:t> / 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 + zůstatek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BA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290 199</a:t>
                      </a:r>
                      <a:endParaRPr lang="sk-SK" sz="2200" b="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22 518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12,89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ZS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1 125 842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49,99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50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1 034 860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45,96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VS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926</a:t>
                      </a:r>
                      <a:r>
                        <a:rPr lang="cs-CZ" sz="2200" b="0" baseline="0" smtClean="0"/>
                        <a:t> 825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41,16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31248"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147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09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304800" y="1666130"/>
            <a:ext cx="8686800" cy="50752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3 % - stejná pro strany i koalice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1. skrutinium – </a:t>
            </a:r>
            <a:r>
              <a:rPr lang="cs-CZ" dirty="0" err="1" smtClean="0"/>
              <a:t>Hareova</a:t>
            </a:r>
            <a:r>
              <a:rPr lang="cs-CZ" dirty="0" smtClean="0"/>
              <a:t> </a:t>
            </a:r>
            <a:r>
              <a:rPr lang="cs-CZ" dirty="0" err="1" smtClean="0"/>
              <a:t>kvota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2. skrutinium – </a:t>
            </a:r>
            <a:r>
              <a:rPr lang="cs-CZ" dirty="0" err="1" smtClean="0"/>
              <a:t>Hagenbach</a:t>
            </a:r>
            <a:r>
              <a:rPr lang="cs-CZ" dirty="0" smtClean="0"/>
              <a:t>-</a:t>
            </a:r>
            <a:r>
              <a:rPr lang="cs-CZ" dirty="0" err="1" smtClean="0"/>
              <a:t>Bischoffova</a:t>
            </a:r>
            <a:r>
              <a:rPr lang="cs-CZ" dirty="0" smtClean="0"/>
              <a:t> </a:t>
            </a:r>
            <a:r>
              <a:rPr lang="cs-CZ" dirty="0" err="1" smtClean="0"/>
              <a:t>kvota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Nerozdělené mandáty – největší zůstatek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P</a:t>
            </a:r>
            <a:r>
              <a:rPr lang="cs-CZ" dirty="0" smtClean="0"/>
              <a:t>ředpoklady pro silnou proporcionalitu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877435"/>
              </p:ext>
            </p:extLst>
          </p:nvPr>
        </p:nvGraphicFramePr>
        <p:xfrm>
          <a:off x="0" y="3"/>
          <a:ext cx="9144000" cy="68229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662372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1990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4424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 </a:t>
                      </a:r>
                    </a:p>
                    <a:p>
                      <a:pPr algn="ctr"/>
                      <a:r>
                        <a:rPr lang="cs-CZ" sz="2200" b="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VPN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29,35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19,21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1,08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13,94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Spol.</a:t>
                      </a:r>
                      <a:r>
                        <a:rPr lang="cs-CZ" sz="2200" b="0" baseline="0" dirty="0" smtClean="0"/>
                        <a:t> / MKDH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8,66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1,07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4,4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1,07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SZ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3,49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67032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5 % pro strany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7 % (2 a 3 členné koalice), 10 % (4 a vícečlenné)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 smtClean="0"/>
              <a:t>Hagenbach</a:t>
            </a:r>
            <a:r>
              <a:rPr lang="cs-CZ" dirty="0" smtClean="0"/>
              <a:t>-</a:t>
            </a:r>
            <a:r>
              <a:rPr lang="cs-CZ" dirty="0" err="1" smtClean="0"/>
              <a:t>Bischoffova</a:t>
            </a:r>
            <a:r>
              <a:rPr lang="cs-CZ" dirty="0" smtClean="0"/>
              <a:t> </a:t>
            </a:r>
            <a:r>
              <a:rPr lang="cs-CZ" dirty="0" err="1" smtClean="0"/>
              <a:t>kvota</a:t>
            </a:r>
            <a:r>
              <a:rPr lang="cs-CZ" dirty="0" smtClean="0"/>
              <a:t> i pro 1. skrutinium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678</TotalTime>
  <Words>1906</Words>
  <Application>Microsoft Office PowerPoint</Application>
  <PresentationFormat>Předvádění na obrazovce (4:3)</PresentationFormat>
  <Paragraphs>1023</Paragraphs>
  <Slides>57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15</vt:i4>
      </vt:variant>
      <vt:variant>
        <vt:lpstr>Nadpisy snímků</vt:lpstr>
      </vt:variant>
      <vt:variant>
        <vt:i4>57</vt:i4>
      </vt:variant>
    </vt:vector>
  </HeadingPairs>
  <TitlesOfParts>
    <vt:vector size="72" baseType="lpstr">
      <vt:lpstr>Tok</vt:lpstr>
      <vt:lpstr>5_Tok</vt:lpstr>
      <vt:lpstr>7_Tok</vt:lpstr>
      <vt:lpstr>9_Tok</vt:lpstr>
      <vt:lpstr>3_Tok</vt:lpstr>
      <vt:lpstr>35_Tok</vt:lpstr>
      <vt:lpstr>6_Tok</vt:lpstr>
      <vt:lpstr>8_Tok</vt:lpstr>
      <vt:lpstr>10_Tok</vt:lpstr>
      <vt:lpstr>12_Tok</vt:lpstr>
      <vt:lpstr>13_Tok</vt:lpstr>
      <vt:lpstr>14_Tok</vt:lpstr>
      <vt:lpstr>15_Tok</vt:lpstr>
      <vt:lpstr>16_Tok</vt:lpstr>
      <vt:lpstr>17_Tok</vt:lpstr>
      <vt:lpstr>Slovenská Republika</vt:lpstr>
      <vt:lpstr>Základní znaky</vt:lpstr>
      <vt:lpstr>Volební systém 1990</vt:lpstr>
      <vt:lpstr>Volební systém 1990</vt:lpstr>
      <vt:lpstr>Volební systém 1990</vt:lpstr>
      <vt:lpstr>Volební systém 1990</vt:lpstr>
      <vt:lpstr>Volební systém 1990</vt:lpstr>
      <vt:lpstr>Prezentace aplikace PowerPoint</vt:lpstr>
      <vt:lpstr>Volební systém 1992</vt:lpstr>
      <vt:lpstr>Prezentace aplikace PowerPoint</vt:lpstr>
      <vt:lpstr>Prezentace aplikace PowerPoint</vt:lpstr>
      <vt:lpstr>Volební reforma 1998</vt:lpstr>
      <vt:lpstr>Volební reforma 1998</vt:lpstr>
      <vt:lpstr>Prezentace aplikace PowerPoint</vt:lpstr>
      <vt:lpstr>Vývoj po roce 2002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Reformní trend?</vt:lpstr>
      <vt:lpstr>Dopady volebních reforem</vt:lpstr>
      <vt:lpstr>Vysoká proporcionalita</vt:lpstr>
      <vt:lpstr>Index deformace – model 1</vt:lpstr>
      <vt:lpstr>Index deformace – model 2</vt:lpstr>
      <vt:lpstr>NR SR 1998</vt:lpstr>
      <vt:lpstr>NR SR 2002</vt:lpstr>
      <vt:lpstr>NR SR 2006</vt:lpstr>
      <vt:lpstr>NR SR 2010</vt:lpstr>
      <vt:lpstr>NR SR 2012</vt:lpstr>
      <vt:lpstr>NR SR 2016</vt:lpstr>
      <vt:lpstr>NR SR 1998 - 2016</vt:lpstr>
      <vt:lpstr>NR SR 1998 - 2016</vt:lpstr>
      <vt:lpstr>Počet relevantních stran</vt:lpstr>
      <vt:lpstr>Personální obsazení NR SR </vt:lpstr>
      <vt:lpstr>Personální obsazení NR SR</vt:lpstr>
      <vt:lpstr>Posuny 2010</vt:lpstr>
      <vt:lpstr>Posuny 2012</vt:lpstr>
      <vt:lpstr>Příklad – Smer-SD, 2012</vt:lpstr>
      <vt:lpstr>Prezentace aplikace PowerPoint</vt:lpstr>
      <vt:lpstr>Prezentace aplikace PowerPoint</vt:lpstr>
      <vt:lpstr>Prezentace aplikace PowerPoint</vt:lpstr>
      <vt:lpstr>Preferenční hlasy pro jednotlivé kandidáty</vt:lpstr>
      <vt:lpstr>Preferenční hlasování</vt:lpstr>
      <vt:lpstr>Aktuální diskuse o reformách</vt:lpstr>
      <vt:lpstr>Omezené hlasování (2011)</vt:lpstr>
      <vt:lpstr>Omezené hlasování (2011)</vt:lpstr>
      <vt:lpstr>Omezené hlasování (2011)</vt:lpstr>
      <vt:lpstr>Omezené hlasování (2011)</vt:lpstr>
      <vt:lpstr>Propad hlasů (R. Fico)</vt:lpstr>
      <vt:lpstr>Propad hlasů</vt:lpstr>
      <vt:lpstr>Omezené hlasování (2011)</vt:lpstr>
      <vt:lpstr>Narušení proporcionality</vt:lpstr>
      <vt:lpstr>Narušení proporcionality</vt:lpstr>
      <vt:lpstr>Narušení proporcionality</vt:lpstr>
      <vt:lpstr>Narušení proporcionality</vt:lpstr>
      <vt:lpstr>Narušení proporcionality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Peto</dc:creator>
  <cp:lastModifiedBy>Peter Spáč</cp:lastModifiedBy>
  <cp:revision>119</cp:revision>
  <dcterms:created xsi:type="dcterms:W3CDTF">2011-04-02T07:56:23Z</dcterms:created>
  <dcterms:modified xsi:type="dcterms:W3CDTF">2016-04-06T16:42:50Z</dcterms:modified>
</cp:coreProperties>
</file>