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315" r:id="rId6"/>
    <p:sldId id="313" r:id="rId7"/>
    <p:sldId id="297" r:id="rId8"/>
    <p:sldId id="314" r:id="rId9"/>
    <p:sldId id="307" r:id="rId10"/>
    <p:sldId id="299" r:id="rId11"/>
    <p:sldId id="266" r:id="rId12"/>
    <p:sldId id="264" r:id="rId13"/>
    <p:sldId id="300" r:id="rId14"/>
    <p:sldId id="267" r:id="rId15"/>
    <p:sldId id="301" r:id="rId16"/>
    <p:sldId id="302" r:id="rId17"/>
    <p:sldId id="271" r:id="rId18"/>
    <p:sldId id="272" r:id="rId19"/>
    <p:sldId id="316" r:id="rId20"/>
    <p:sldId id="319" r:id="rId21"/>
    <p:sldId id="275" r:id="rId22"/>
    <p:sldId id="277" r:id="rId23"/>
    <p:sldId id="276" r:id="rId24"/>
    <p:sldId id="304" r:id="rId25"/>
    <p:sldId id="281" r:id="rId26"/>
    <p:sldId id="288" r:id="rId27"/>
    <p:sldId id="282" r:id="rId28"/>
    <p:sldId id="289" r:id="rId29"/>
    <p:sldId id="290" r:id="rId30"/>
    <p:sldId id="286" r:id="rId31"/>
    <p:sldId id="291" r:id="rId32"/>
    <p:sldId id="321" r:id="rId33"/>
    <p:sldId id="327" r:id="rId34"/>
    <p:sldId id="283" r:id="rId35"/>
    <p:sldId id="284" r:id="rId36"/>
    <p:sldId id="305" r:id="rId37"/>
    <p:sldId id="294" r:id="rId38"/>
    <p:sldId id="296" r:id="rId39"/>
    <p:sldId id="306" r:id="rId40"/>
    <p:sldId id="318" r:id="rId41"/>
    <p:sldId id="320" r:id="rId42"/>
    <p:sldId id="317" r:id="rId43"/>
    <p:sldId id="322" r:id="rId44"/>
    <p:sldId id="326" r:id="rId45"/>
    <p:sldId id="310" r:id="rId46"/>
    <p:sldId id="312" r:id="rId47"/>
    <p:sldId id="259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7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21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4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7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75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90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1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BC1A-687C-44D3-8B0E-563E8037686A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FE1C-91BE-45BF-93D1-95D4C73379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a.fr/video/I0001784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tpufFN95E&amp;nohtml5=False" TargetMode="External"/><Relationship Id="rId2" Type="http://schemas.openxmlformats.org/officeDocument/2006/relationships/hyperlink" Target="https://www.youtube.com/watch?v=sgLCqFmzzp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y5yc6-E6gM&amp;nohtml5=Fals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ttGntCPZM&amp;nohtml5=False" TargetMode="External"/><Relationship Id="rId2" Type="http://schemas.openxmlformats.org/officeDocument/2006/relationships/hyperlink" Target="https://www.youtube.com/watch?v=_xsLo9zWJh4&amp;nohtml5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kuPdIK_6IE&amp;nohtml5=Fals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RlkxwnHdg" TargetMode="External"/><Relationship Id="rId2" Type="http://schemas.openxmlformats.org/officeDocument/2006/relationships/hyperlink" Target="https://www.youtube.com/watch?v=RP6Fr5GRmj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oatjnSZtCk" TargetMode="External"/><Relationship Id="rId5" Type="http://schemas.openxmlformats.org/officeDocument/2006/relationships/hyperlink" Target="https://www.youtube.com/watch?v=94GBLvwLWY4" TargetMode="External"/><Relationship Id="rId4" Type="http://schemas.openxmlformats.org/officeDocument/2006/relationships/hyperlink" Target="https://www.youtube.com/watch?v=CwnXx5Jv2c0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r-left" TargetMode="External"/><Relationship Id="rId13" Type="http://schemas.openxmlformats.org/officeDocument/2006/relationships/hyperlink" Target="http://www.la-croix.com/" TargetMode="External"/><Relationship Id="rId18" Type="http://schemas.openxmlformats.org/officeDocument/2006/relationships/hyperlink" Target="https://en.wikipedia.org/wiki/Centre-left" TargetMode="External"/><Relationship Id="rId3" Type="http://schemas.openxmlformats.org/officeDocument/2006/relationships/hyperlink" Target="https://en.wikipedia.org/wiki/Centre-right" TargetMode="External"/><Relationship Id="rId21" Type="http://schemas.openxmlformats.org/officeDocument/2006/relationships/hyperlink" Target="https://en.wikipedia.org/wiki/Lib%C3%A9ration" TargetMode="External"/><Relationship Id="rId7" Type="http://schemas.openxmlformats.org/officeDocument/2006/relationships/hyperlink" Target="https://en.wikipedia.org/wiki/Communist" TargetMode="External"/><Relationship Id="rId12" Type="http://schemas.openxmlformats.org/officeDocument/2006/relationships/hyperlink" Target="https://en.wikipedia.org/wiki/Catholic" TargetMode="External"/><Relationship Id="rId17" Type="http://schemas.openxmlformats.org/officeDocument/2006/relationships/hyperlink" Target="https://en.wikipedia.org/wiki/Le_Monde" TargetMode="External"/><Relationship Id="rId2" Type="http://schemas.openxmlformats.org/officeDocument/2006/relationships/hyperlink" Target="https://en.wikipedia.org/wiki/L'Express_(France)" TargetMode="External"/><Relationship Id="rId16" Type="http://schemas.openxmlformats.org/officeDocument/2006/relationships/hyperlink" Target="http://www.lefigaro.fr/" TargetMode="External"/><Relationship Id="rId20" Type="http://schemas.openxmlformats.org/officeDocument/2006/relationships/hyperlink" Target="http://www.lemonde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L'Humanit%C3%A9" TargetMode="External"/><Relationship Id="rId11" Type="http://schemas.openxmlformats.org/officeDocument/2006/relationships/hyperlink" Target="https://en.wikipedia.org/wiki/Centrism" TargetMode="External"/><Relationship Id="rId5" Type="http://schemas.openxmlformats.org/officeDocument/2006/relationships/hyperlink" Target="http://www.lexpress.fr/" TargetMode="External"/><Relationship Id="rId15" Type="http://schemas.openxmlformats.org/officeDocument/2006/relationships/hyperlink" Target="https://en.wikipedia.org/wiki/Le_Figaro" TargetMode="External"/><Relationship Id="rId23" Type="http://schemas.openxmlformats.org/officeDocument/2006/relationships/hyperlink" Target="http://www.liberation.fr/" TargetMode="External"/><Relationship Id="rId10" Type="http://schemas.openxmlformats.org/officeDocument/2006/relationships/hyperlink" Target="https://en.wikipedia.org/wiki/La_Croix" TargetMode="External"/><Relationship Id="rId19" Type="http://schemas.openxmlformats.org/officeDocument/2006/relationships/hyperlink" Target="https://en.wikipedia.org/wiki/Left-wing_politics" TargetMode="External"/><Relationship Id="rId4" Type="http://schemas.openxmlformats.org/officeDocument/2006/relationships/hyperlink" Target="https://en.wikipedia.org/wiki/Right-wing_politics" TargetMode="External"/><Relationship Id="rId9" Type="http://schemas.openxmlformats.org/officeDocument/2006/relationships/hyperlink" Target="http://www.humanite.presse.fr/" TargetMode="External"/><Relationship Id="rId14" Type="http://schemas.openxmlformats.org/officeDocument/2006/relationships/hyperlink" Target="http://www.inttribune.com/fr" TargetMode="External"/><Relationship Id="rId22" Type="http://schemas.openxmlformats.org/officeDocument/2006/relationships/hyperlink" Target="https://en.wikipedia.org/wiki/Center-lef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en-US" dirty="0" smtClean="0"/>
              <a:t>Political Campaigns Around the Globe: Selected Case Studies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252028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France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Michal Pink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12. 4. 2016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Francois </a:t>
            </a:r>
            <a:r>
              <a:rPr lang="cs-CZ" dirty="0" err="1" smtClean="0"/>
              <a:t>Mitterand</a:t>
            </a:r>
            <a:r>
              <a:rPr lang="cs-CZ" dirty="0" smtClean="0"/>
              <a:t> 1965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2334"/>
            <a:ext cx="3899123" cy="53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53" y="-9176"/>
            <a:ext cx="8229600" cy="82316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Jean </a:t>
            </a:r>
            <a:r>
              <a:rPr lang="cs-CZ" sz="3600" dirty="0" err="1" smtClean="0"/>
              <a:t>Lecanuet</a:t>
            </a:r>
            <a:r>
              <a:rPr lang="cs-CZ" sz="3600" dirty="0" smtClean="0"/>
              <a:t> 1965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3" y="3844702"/>
            <a:ext cx="4631114" cy="301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" y="3933056"/>
            <a:ext cx="4167863" cy="27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7502"/>
            <a:ext cx="6120680" cy="30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Jean </a:t>
            </a:r>
            <a:r>
              <a:rPr lang="cs-CZ" dirty="0" err="1" smtClean="0"/>
              <a:t>Lecanuet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Candidate – no name </a:t>
            </a:r>
          </a:p>
          <a:p>
            <a:r>
              <a:rPr lang="pl-PL" dirty="0" smtClean="0"/>
              <a:t>Agency „</a:t>
            </a:r>
            <a:r>
              <a:rPr lang="cs-CZ" i="1" dirty="0" err="1" smtClean="0"/>
              <a:t>Service</a:t>
            </a:r>
            <a:r>
              <a:rPr lang="cs-CZ" i="1" dirty="0" smtClean="0"/>
              <a:t> </a:t>
            </a:r>
            <a:r>
              <a:rPr lang="cs-CZ" i="1" dirty="0"/>
              <a:t>et </a:t>
            </a:r>
            <a:r>
              <a:rPr lang="cs-CZ" i="1" dirty="0" smtClean="0"/>
              <a:t>Méthodes24“ M</a:t>
            </a:r>
            <a:r>
              <a:rPr lang="cs-CZ" dirty="0" smtClean="0"/>
              <a:t>ichel </a:t>
            </a:r>
            <a:r>
              <a:rPr lang="cs-CZ" dirty="0" err="1" smtClean="0"/>
              <a:t>Bongrand</a:t>
            </a:r>
            <a:endParaRPr lang="cs-CZ" dirty="0" smtClean="0"/>
          </a:p>
          <a:p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popularity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bilboards</a:t>
            </a:r>
            <a:r>
              <a:rPr lang="cs-CZ" dirty="0" smtClean="0"/>
              <a:t> </a:t>
            </a:r>
          </a:p>
          <a:p>
            <a:r>
              <a:rPr lang="cs-CZ" dirty="0" smtClean="0"/>
              <a:t>General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base on image and not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program </a:t>
            </a:r>
            <a:endParaRPr lang="cs-CZ" dirty="0"/>
          </a:p>
          <a:p>
            <a:r>
              <a:rPr lang="cs-CZ" dirty="0" smtClean="0"/>
              <a:t>83 </a:t>
            </a:r>
            <a:r>
              <a:rPr lang="cs-CZ" dirty="0"/>
              <a:t>% </a:t>
            </a:r>
            <a:r>
              <a:rPr lang="cs-CZ" dirty="0" err="1" smtClean="0"/>
              <a:t>voters</a:t>
            </a:r>
            <a:r>
              <a:rPr lang="cs-CZ" dirty="0" smtClean="0"/>
              <a:t> </a:t>
            </a:r>
            <a:r>
              <a:rPr lang="cs-CZ" dirty="0" err="1" smtClean="0"/>
              <a:t>knows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19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1969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64618"/>
              </p:ext>
            </p:extLst>
          </p:nvPr>
        </p:nvGraphicFramePr>
        <p:xfrm>
          <a:off x="467544" y="1397000"/>
          <a:ext cx="8280921" cy="512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Candidate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G. </a:t>
                      </a:r>
                      <a:r>
                        <a:rPr lang="cs-CZ" sz="2800" dirty="0" err="1" smtClean="0"/>
                        <a:t>Pompidou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44,47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dirty="0" smtClean="0"/>
                        <a:t>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58,21 %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Alain Poher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23,31 %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41,79 %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Jacques Duclos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21,27 %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Gaston </a:t>
                      </a:r>
                      <a:r>
                        <a:rPr lang="cs-CZ" sz="2800" dirty="0" err="1" smtClean="0"/>
                        <a:t>Deffere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5,01 %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Michel </a:t>
                      </a:r>
                      <a:r>
                        <a:rPr lang="cs-CZ" sz="2800" dirty="0" err="1" smtClean="0"/>
                        <a:t>Rocard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3,61 %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Louis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Ducatel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1,27 %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Alain </a:t>
                      </a:r>
                      <a:r>
                        <a:rPr lang="cs-CZ" sz="2800" dirty="0" err="1" smtClean="0"/>
                        <a:t>Krivine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1,06 %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329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1969 – </a:t>
            </a:r>
            <a:r>
              <a:rPr lang="cs-CZ" sz="3600" dirty="0" err="1" smtClean="0"/>
              <a:t>Pompidou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6" y="764704"/>
            <a:ext cx="84567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6384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" y="4061787"/>
            <a:ext cx="4506146" cy="267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0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1969 – Poher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456384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3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96734"/>
              </p:ext>
            </p:extLst>
          </p:nvPr>
        </p:nvGraphicFramePr>
        <p:xfrm>
          <a:off x="611559" y="1397000"/>
          <a:ext cx="7920882" cy="525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4"/>
                <a:gridCol w="2640294"/>
                <a:gridCol w="2640294"/>
              </a:tblGrid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Candidate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I. </a:t>
                      </a:r>
                      <a:r>
                        <a:rPr lang="cs-CZ" sz="2000" dirty="0" err="1" smtClean="0"/>
                        <a:t>Round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II. </a:t>
                      </a:r>
                      <a:r>
                        <a:rPr lang="cs-CZ" sz="2000" dirty="0" err="1" smtClean="0"/>
                        <a:t>Round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François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Mitterrand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43,25 %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49,19 %</a:t>
                      </a:r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Valéry </a:t>
                      </a:r>
                      <a:r>
                        <a:rPr lang="cs-CZ" sz="2000" dirty="0" err="1" smtClean="0"/>
                        <a:t>Giscard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d'Estaing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32,60 %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50,81 %</a:t>
                      </a:r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Jacques </a:t>
                      </a:r>
                      <a:r>
                        <a:rPr lang="cs-CZ" sz="2000" dirty="0" err="1" smtClean="0"/>
                        <a:t>Chaban-Delmas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15,11 %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Jean </a:t>
                      </a:r>
                      <a:r>
                        <a:rPr lang="cs-CZ" sz="2000" dirty="0" err="1" smtClean="0"/>
                        <a:t>Royer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3,17 %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Arlette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Laguiller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2,33 %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René </a:t>
                      </a:r>
                      <a:r>
                        <a:rPr lang="cs-CZ" sz="2000" dirty="0" err="1" smtClean="0"/>
                        <a:t>Dumont</a:t>
                      </a:r>
                      <a:r>
                        <a:rPr lang="cs-CZ" sz="200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1,32 %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Jean Maria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Le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 err="1" smtClean="0"/>
                        <a:t>Pen</a:t>
                      </a:r>
                      <a:r>
                        <a:rPr lang="cs-CZ" sz="2000" baseline="0" dirty="0" smtClean="0"/>
                        <a:t> 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0,75 %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124"/>
            <a:ext cx="8229600" cy="796950"/>
          </a:xfrm>
        </p:spPr>
        <p:txBody>
          <a:bodyPr/>
          <a:lstStyle/>
          <a:p>
            <a:r>
              <a:rPr lang="cs-CZ" dirty="0" smtClean="0"/>
              <a:t>1974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, </a:t>
            </a:r>
            <a:r>
              <a:rPr lang="cs-CZ" dirty="0" err="1" smtClean="0"/>
              <a:t>same</a:t>
            </a:r>
            <a:r>
              <a:rPr lang="cs-CZ" dirty="0" smtClean="0"/>
              <a:t> 1969 </a:t>
            </a:r>
          </a:p>
          <a:p>
            <a:r>
              <a:rPr lang="cs-CZ" dirty="0" err="1" smtClean="0"/>
              <a:t>Announce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candidat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sadnes</a:t>
            </a:r>
            <a:r>
              <a:rPr lang="cs-CZ" dirty="0" smtClean="0"/>
              <a:t>“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FM, </a:t>
            </a:r>
            <a:r>
              <a:rPr lang="cs-CZ" dirty="0" err="1" smtClean="0"/>
              <a:t>folowed</a:t>
            </a:r>
            <a:r>
              <a:rPr lang="cs-CZ" dirty="0" smtClean="0"/>
              <a:t> by JCHD and  VGD </a:t>
            </a:r>
          </a:p>
          <a:p>
            <a:r>
              <a:rPr lang="cs-CZ" dirty="0" smtClean="0"/>
              <a:t>New TV </a:t>
            </a:r>
            <a:r>
              <a:rPr lang="cs-CZ" dirty="0" err="1" smtClean="0"/>
              <a:t>programs</a:t>
            </a:r>
            <a:r>
              <a:rPr lang="cs-CZ" dirty="0" smtClean="0"/>
              <a:t> and </a:t>
            </a:r>
            <a:r>
              <a:rPr lang="cs-CZ" dirty="0" err="1" smtClean="0"/>
              <a:t>colour</a:t>
            </a:r>
            <a:r>
              <a:rPr lang="cs-CZ" dirty="0" smtClean="0"/>
              <a:t> TV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! </a:t>
            </a:r>
          </a:p>
          <a:p>
            <a:r>
              <a:rPr lang="cs-CZ" b="1" dirty="0" smtClean="0"/>
              <a:t>„</a:t>
            </a:r>
            <a:r>
              <a:rPr lang="cs-CZ" b="1" dirty="0"/>
              <a:t>Face à face“, </a:t>
            </a:r>
            <a:r>
              <a:rPr lang="cs-CZ" dirty="0" err="1" smtClean="0"/>
              <a:t>first</a:t>
            </a:r>
            <a:r>
              <a:rPr lang="cs-CZ" dirty="0" smtClean="0"/>
              <a:t> TV program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February</a:t>
            </a:r>
            <a:r>
              <a:rPr lang="cs-CZ" dirty="0" smtClean="0"/>
              <a:t>  1970 </a:t>
            </a:r>
            <a:r>
              <a:rPr lang="cs-CZ" b="1" dirty="0" smtClean="0"/>
              <a:t>„</a:t>
            </a:r>
            <a:r>
              <a:rPr lang="cs-CZ" b="1" dirty="0"/>
              <a:t>À </a:t>
            </a:r>
            <a:r>
              <a:rPr lang="cs-CZ" b="1" dirty="0" err="1"/>
              <a:t>armes</a:t>
            </a:r>
            <a:r>
              <a:rPr lang="cs-CZ" b="1" dirty="0"/>
              <a:t> </a:t>
            </a:r>
            <a:r>
              <a:rPr lang="cs-CZ" b="1" dirty="0" err="1"/>
              <a:t>égales</a:t>
            </a:r>
            <a:r>
              <a:rPr lang="cs-CZ" b="1" dirty="0"/>
              <a:t>“ </a:t>
            </a:r>
            <a:r>
              <a:rPr lang="cs-CZ" dirty="0" smtClean="0"/>
              <a:t>(At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swords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opinions</a:t>
            </a:r>
            <a:r>
              <a:rPr lang="cs-CZ" dirty="0" smtClean="0"/>
              <a:t> </a:t>
            </a:r>
          </a:p>
          <a:p>
            <a:r>
              <a:rPr lang="cs-CZ" b="1" dirty="0" smtClean="0"/>
              <a:t>„</a:t>
            </a:r>
            <a:r>
              <a:rPr lang="cs-CZ" b="1" dirty="0"/>
              <a:t>La </a:t>
            </a:r>
            <a:r>
              <a:rPr lang="cs-CZ" b="1" dirty="0" err="1"/>
              <a:t>voix</a:t>
            </a:r>
            <a:r>
              <a:rPr lang="cs-CZ" b="1" dirty="0"/>
              <a:t> de la France“ </a:t>
            </a:r>
            <a:r>
              <a:rPr lang="cs-CZ" dirty="0" smtClean="0"/>
              <a:t>(</a:t>
            </a:r>
            <a:r>
              <a:rPr lang="cs-CZ" dirty="0" err="1" smtClean="0"/>
              <a:t>Voice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France)</a:t>
            </a:r>
          </a:p>
          <a:p>
            <a:r>
              <a:rPr lang="cs-CZ" b="1" dirty="0" smtClean="0"/>
              <a:t>„</a:t>
            </a:r>
            <a:r>
              <a:rPr lang="cs-CZ" b="1" dirty="0" err="1"/>
              <a:t>Cartes</a:t>
            </a:r>
            <a:r>
              <a:rPr lang="cs-CZ" b="1" dirty="0"/>
              <a:t> </a:t>
            </a:r>
            <a:r>
              <a:rPr lang="cs-CZ" b="1" dirty="0" err="1"/>
              <a:t>sur</a:t>
            </a:r>
            <a:r>
              <a:rPr lang="cs-CZ" b="1" dirty="0"/>
              <a:t> table“ </a:t>
            </a:r>
            <a:r>
              <a:rPr lang="cs-CZ" dirty="0" smtClean="0"/>
              <a:t>(</a:t>
            </a:r>
            <a:r>
              <a:rPr lang="cs-CZ" dirty="0" err="1" smtClean="0"/>
              <a:t>Cards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table)  </a:t>
            </a:r>
          </a:p>
          <a:p>
            <a:r>
              <a:rPr lang="cs-CZ" dirty="0" smtClean="0"/>
              <a:t>VGD – ministr </a:t>
            </a:r>
            <a:r>
              <a:rPr lang="cs-CZ" dirty="0" err="1" smtClean="0"/>
              <a:t>of</a:t>
            </a:r>
            <a:r>
              <a:rPr lang="cs-CZ" dirty="0" smtClean="0"/>
              <a:t> finance </a:t>
            </a:r>
            <a:r>
              <a:rPr lang="cs-CZ" dirty="0" err="1" smtClean="0"/>
              <a:t>from</a:t>
            </a:r>
            <a:r>
              <a:rPr lang="cs-CZ" dirty="0" smtClean="0"/>
              <a:t> last </a:t>
            </a:r>
            <a:r>
              <a:rPr lang="cs-CZ" dirty="0" err="1" smtClean="0"/>
              <a:t>decade</a:t>
            </a:r>
            <a:r>
              <a:rPr lang="cs-CZ" dirty="0" smtClean="0"/>
              <a:t>, </a:t>
            </a:r>
            <a:r>
              <a:rPr lang="cs-CZ" dirty="0" err="1" smtClean="0"/>
              <a:t>married</a:t>
            </a:r>
            <a:r>
              <a:rPr lang="cs-CZ" dirty="0" smtClean="0"/>
              <a:t>,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childrens</a:t>
            </a:r>
            <a:r>
              <a:rPr lang="cs-CZ" dirty="0" smtClean="0"/>
              <a:t> </a:t>
            </a:r>
          </a:p>
          <a:p>
            <a:r>
              <a:rPr lang="cs-CZ" dirty="0" smtClean="0"/>
              <a:t>VGD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- 420 </a:t>
            </a:r>
            <a:r>
              <a:rPr lang="cs-CZ" dirty="0"/>
              <a:t>000 </a:t>
            </a:r>
            <a:r>
              <a:rPr lang="cs-CZ" dirty="0" err="1" smtClean="0"/>
              <a:t>votes</a:t>
            </a:r>
            <a:r>
              <a:rPr lang="cs-CZ" dirty="0" smtClean="0"/>
              <a:t> (1,82%)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9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820"/>
            <a:ext cx="8229600" cy="1143000"/>
          </a:xfrm>
        </p:spPr>
        <p:txBody>
          <a:bodyPr/>
          <a:lstStyle/>
          <a:p>
            <a:r>
              <a:rPr lang="cs-CZ" dirty="0" smtClean="0"/>
              <a:t>1974 VGD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Michel </a:t>
            </a:r>
            <a:r>
              <a:rPr lang="cs-CZ" sz="2800" dirty="0" err="1" smtClean="0"/>
              <a:t>Poniatowsky</a:t>
            </a:r>
            <a:r>
              <a:rPr lang="cs-CZ" sz="2800" dirty="0" smtClean="0"/>
              <a:t> „</a:t>
            </a:r>
            <a:r>
              <a:rPr lang="cs-CZ" sz="2800" dirty="0" err="1" smtClean="0"/>
              <a:t>special</a:t>
            </a:r>
            <a:r>
              <a:rPr lang="cs-CZ" sz="2800" dirty="0" smtClean="0"/>
              <a:t> </a:t>
            </a:r>
            <a:r>
              <a:rPr lang="cs-CZ" sz="2800" dirty="0" err="1" smtClean="0"/>
              <a:t>personal</a:t>
            </a:r>
            <a:r>
              <a:rPr lang="cs-CZ" sz="2800" dirty="0"/>
              <a:t> </a:t>
            </a:r>
            <a:r>
              <a:rPr lang="cs-CZ" sz="2800" dirty="0" err="1" smtClean="0"/>
              <a:t>assistant</a:t>
            </a:r>
            <a:r>
              <a:rPr lang="cs-CZ" sz="2800" dirty="0" smtClean="0"/>
              <a:t>“</a:t>
            </a:r>
          </a:p>
          <a:p>
            <a:r>
              <a:rPr lang="pl-PL" sz="2800" dirty="0" smtClean="0"/>
              <a:t>Activ participation of whole family </a:t>
            </a:r>
          </a:p>
          <a:p>
            <a:r>
              <a:rPr lang="cs-CZ" sz="2800" dirty="0" err="1" smtClean="0"/>
              <a:t>National</a:t>
            </a:r>
            <a:r>
              <a:rPr lang="cs-CZ" sz="2800" dirty="0" smtClean="0"/>
              <a:t> </a:t>
            </a:r>
            <a:r>
              <a:rPr lang="cs-CZ" sz="2800" dirty="0" err="1" smtClean="0"/>
              <a:t>committee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young</a:t>
            </a:r>
            <a:r>
              <a:rPr lang="cs-CZ" sz="2800" dirty="0" smtClean="0"/>
              <a:t>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, </a:t>
            </a:r>
            <a:r>
              <a:rPr lang="cs-CZ" sz="2800" dirty="0" err="1" smtClean="0"/>
              <a:t>actvities</a:t>
            </a:r>
            <a:r>
              <a:rPr lang="cs-CZ" sz="2800" dirty="0" smtClean="0"/>
              <a:t> (</a:t>
            </a:r>
            <a:r>
              <a:rPr lang="cs-CZ" sz="2800" dirty="0" err="1" smtClean="0"/>
              <a:t>Sunday</a:t>
            </a:r>
            <a:r>
              <a:rPr lang="cs-CZ" sz="2800" dirty="0" smtClean="0"/>
              <a:t> </a:t>
            </a:r>
            <a:r>
              <a:rPr lang="cs-CZ" sz="2800" dirty="0" err="1" smtClean="0"/>
              <a:t>afternnon</a:t>
            </a:r>
            <a:r>
              <a:rPr lang="cs-CZ" sz="2800" dirty="0" smtClean="0"/>
              <a:t> run, </a:t>
            </a:r>
            <a:r>
              <a:rPr lang="cs-CZ" sz="2800" dirty="0" err="1" smtClean="0"/>
              <a:t>bicycle</a:t>
            </a:r>
            <a:r>
              <a:rPr lang="cs-CZ" sz="2800" dirty="0" smtClean="0"/>
              <a:t> </a:t>
            </a:r>
            <a:r>
              <a:rPr lang="cs-CZ" sz="2800" dirty="0" err="1" smtClean="0"/>
              <a:t>race</a:t>
            </a:r>
            <a:r>
              <a:rPr lang="cs-CZ" sz="2800" dirty="0" smtClean="0"/>
              <a:t>, </a:t>
            </a:r>
            <a:r>
              <a:rPr lang="cs-CZ" sz="2800" dirty="0" err="1" smtClean="0"/>
              <a:t>etc</a:t>
            </a:r>
            <a:r>
              <a:rPr lang="cs-CZ" sz="2800" dirty="0" smtClean="0"/>
              <a:t>.) </a:t>
            </a:r>
          </a:p>
          <a:p>
            <a:r>
              <a:rPr lang="cs-CZ" sz="2800" dirty="0" smtClean="0"/>
              <a:t>Valérie-Anne </a:t>
            </a:r>
            <a:r>
              <a:rPr lang="cs-CZ" sz="2800" dirty="0" err="1"/>
              <a:t>Giscard</a:t>
            </a:r>
            <a:r>
              <a:rPr lang="cs-CZ" sz="2800" dirty="0"/>
              <a:t> </a:t>
            </a:r>
            <a:r>
              <a:rPr lang="cs-CZ" sz="2800" dirty="0" err="1"/>
              <a:t>d´Estaing</a:t>
            </a:r>
            <a:r>
              <a:rPr lang="cs-CZ" sz="2800" dirty="0"/>
              <a:t> </a:t>
            </a:r>
            <a:r>
              <a:rPr lang="cs-CZ" sz="2800" dirty="0" err="1" smtClean="0"/>
              <a:t>daughter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VGD </a:t>
            </a:r>
          </a:p>
          <a:p>
            <a:r>
              <a:rPr lang="cs-CZ" sz="2800" dirty="0" smtClean="0"/>
              <a:t>„</a:t>
            </a:r>
            <a:r>
              <a:rPr lang="cs-CZ" sz="2800" i="1" dirty="0" err="1"/>
              <a:t>Conduisez</a:t>
            </a:r>
            <a:r>
              <a:rPr lang="cs-CZ" sz="2800" i="1" dirty="0"/>
              <a:t> </a:t>
            </a:r>
            <a:r>
              <a:rPr lang="cs-CZ" sz="2800" i="1" dirty="0" err="1"/>
              <a:t>votre</a:t>
            </a:r>
            <a:r>
              <a:rPr lang="cs-CZ" sz="2800" i="1" dirty="0"/>
              <a:t> </a:t>
            </a:r>
            <a:r>
              <a:rPr lang="cs-CZ" sz="2800" i="1" dirty="0" err="1"/>
              <a:t>avenir</a:t>
            </a:r>
            <a:r>
              <a:rPr lang="cs-CZ" sz="2800" i="1" dirty="0"/>
              <a:t> – </a:t>
            </a:r>
            <a:r>
              <a:rPr lang="cs-CZ" sz="2800" i="1" dirty="0" err="1"/>
              <a:t>Votez</a:t>
            </a:r>
            <a:r>
              <a:rPr lang="cs-CZ" sz="2800" i="1" dirty="0"/>
              <a:t> </a:t>
            </a:r>
            <a:r>
              <a:rPr lang="cs-CZ" sz="2800" i="1" dirty="0" err="1"/>
              <a:t>Giscard</a:t>
            </a:r>
            <a:r>
              <a:rPr lang="cs-CZ" sz="2800" i="1" dirty="0"/>
              <a:t>“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693361" cy="264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 G. </a:t>
            </a:r>
            <a:r>
              <a:rPr lang="cs-CZ" dirty="0" err="1" smtClean="0"/>
              <a:t>D´Estaign</a:t>
            </a:r>
            <a:r>
              <a:rPr lang="cs-CZ" dirty="0" smtClean="0"/>
              <a:t> 1974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5681"/>
            <a:ext cx="4032448" cy="5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Presidential</a:t>
            </a:r>
            <a:r>
              <a:rPr lang="cs-CZ" dirty="0" smtClean="0"/>
              <a:t> </a:t>
            </a:r>
            <a:r>
              <a:rPr lang="cs-CZ" dirty="0" err="1" smtClean="0"/>
              <a:t>election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1962 – referendum, direct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1965 –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election</a:t>
            </a:r>
            <a:r>
              <a:rPr lang="cs-CZ" dirty="0" smtClean="0"/>
              <a:t>, 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 </a:t>
            </a:r>
          </a:p>
          <a:p>
            <a:r>
              <a:rPr lang="cs-CZ" dirty="0" smtClean="0"/>
              <a:t>TV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quantitative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, </a:t>
            </a:r>
            <a:r>
              <a:rPr lang="cs-CZ" dirty="0" err="1" smtClean="0"/>
              <a:t>survey</a:t>
            </a:r>
            <a:endParaRPr lang="cs-CZ" dirty="0" smtClean="0"/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L´Express</a:t>
            </a:r>
            <a:r>
              <a:rPr lang="cs-CZ" dirty="0" smtClean="0"/>
              <a:t>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reports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preference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1958 </a:t>
            </a:r>
          </a:p>
          <a:p>
            <a:r>
              <a:rPr lang="cs-CZ" dirty="0" smtClean="0"/>
              <a:t>Philippe </a:t>
            </a:r>
            <a:r>
              <a:rPr lang="cs-CZ" dirty="0"/>
              <a:t>Jean </a:t>
            </a:r>
            <a:r>
              <a:rPr lang="cs-CZ" dirty="0" err="1"/>
              <a:t>Maarek</a:t>
            </a:r>
            <a:r>
              <a:rPr lang="cs-CZ" dirty="0"/>
              <a:t>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„0“ in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presidential</a:t>
            </a:r>
            <a:r>
              <a:rPr lang="cs-CZ" dirty="0" smtClean="0"/>
              <a:t> </a:t>
            </a:r>
            <a:r>
              <a:rPr lang="cs-CZ" dirty="0" err="1" smtClean="0"/>
              <a:t>election</a:t>
            </a:r>
            <a:r>
              <a:rPr lang="cs-CZ" dirty="0" smtClean="0"/>
              <a:t> 1965</a:t>
            </a:r>
          </a:p>
          <a:p>
            <a:r>
              <a:rPr lang="cs-CZ" dirty="0" smtClean="0"/>
              <a:t>Not very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 </a:t>
            </a:r>
            <a:r>
              <a:rPr lang="cs-CZ" dirty="0" err="1" smtClean="0"/>
              <a:t>hired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adviser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: </a:t>
            </a:r>
            <a:r>
              <a:rPr lang="cs-CZ" b="1" dirty="0" smtClean="0"/>
              <a:t>Jean </a:t>
            </a:r>
            <a:r>
              <a:rPr lang="cs-CZ" b="1" dirty="0" err="1" smtClean="0"/>
              <a:t>Lecanuet</a:t>
            </a:r>
            <a:r>
              <a:rPr lang="cs-CZ" b="1" dirty="0" smtClean="0"/>
              <a:t> </a:t>
            </a:r>
            <a:r>
              <a:rPr lang="cs-CZ" dirty="0" smtClean="0"/>
              <a:t>and Michel </a:t>
            </a:r>
            <a:r>
              <a:rPr lang="cs-CZ" dirty="0" err="1" smtClean="0"/>
              <a:t>Bongrand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935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VGD 1974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3" y="1383763"/>
            <a:ext cx="3582961" cy="53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r>
              <a:rPr lang="cs-CZ" dirty="0" err="1" smtClean="0"/>
              <a:t>newspapers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newspaper</a:t>
            </a:r>
            <a:r>
              <a:rPr lang="cs-CZ" dirty="0" smtClean="0"/>
              <a:t> has </a:t>
            </a:r>
            <a:r>
              <a:rPr lang="cs-CZ" dirty="0" err="1" smtClean="0"/>
              <a:t>own</a:t>
            </a:r>
            <a:r>
              <a:rPr lang="cs-CZ" dirty="0" smtClean="0"/>
              <a:t> „</a:t>
            </a:r>
            <a:r>
              <a:rPr lang="cs-CZ" dirty="0" err="1" smtClean="0"/>
              <a:t>candidate</a:t>
            </a:r>
            <a:r>
              <a:rPr lang="cs-CZ" dirty="0" smtClean="0"/>
              <a:t>“ </a:t>
            </a:r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i="1" dirty="0" err="1" smtClean="0"/>
              <a:t>L´Aurore</a:t>
            </a:r>
            <a:r>
              <a:rPr lang="cs-CZ" dirty="0" smtClean="0"/>
              <a:t> - Valéry </a:t>
            </a:r>
            <a:r>
              <a:rPr lang="cs-CZ" dirty="0" err="1"/>
              <a:t>Giscard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endParaRPr lang="cs-CZ" dirty="0" smtClean="0"/>
          </a:p>
          <a:p>
            <a:r>
              <a:rPr lang="cs-CZ" i="1" dirty="0" err="1" smtClean="0"/>
              <a:t>Le</a:t>
            </a:r>
            <a:r>
              <a:rPr lang="cs-CZ" i="1" dirty="0" smtClean="0"/>
              <a:t> </a:t>
            </a:r>
            <a:r>
              <a:rPr lang="cs-CZ" i="1" dirty="0"/>
              <a:t>Figaro </a:t>
            </a:r>
            <a:r>
              <a:rPr lang="cs-CZ" dirty="0"/>
              <a:t>a </a:t>
            </a:r>
            <a:r>
              <a:rPr lang="cs-CZ" i="1" dirty="0"/>
              <a:t>Les </a:t>
            </a:r>
            <a:r>
              <a:rPr lang="cs-CZ" i="1" dirty="0" err="1"/>
              <a:t>Echos</a:t>
            </a:r>
            <a:r>
              <a:rPr lang="cs-CZ" dirty="0"/>
              <a:t>, </a:t>
            </a:r>
            <a:r>
              <a:rPr lang="cs-CZ" dirty="0" smtClean="0"/>
              <a:t> - J. </a:t>
            </a:r>
            <a:r>
              <a:rPr lang="cs-CZ" dirty="0" err="1" smtClean="0"/>
              <a:t>Chabana-Delmas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   second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/>
              <a:t>Valéry </a:t>
            </a:r>
            <a:r>
              <a:rPr lang="cs-CZ" dirty="0" err="1"/>
              <a:t>Giscard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endParaRPr lang="cs-CZ" dirty="0" smtClean="0"/>
          </a:p>
          <a:p>
            <a:r>
              <a:rPr lang="cs-CZ" dirty="0"/>
              <a:t>Valéry </a:t>
            </a:r>
            <a:r>
              <a:rPr lang="cs-CZ" dirty="0" err="1"/>
              <a:t>Giscard</a:t>
            </a:r>
            <a:r>
              <a:rPr lang="cs-CZ" dirty="0"/>
              <a:t> </a:t>
            </a:r>
            <a:r>
              <a:rPr lang="cs-CZ" dirty="0" err="1" smtClean="0"/>
              <a:t>d´Estainga</a:t>
            </a:r>
            <a:r>
              <a:rPr lang="cs-CZ" dirty="0" smtClean="0"/>
              <a:t> – TV and </a:t>
            </a:r>
            <a:r>
              <a:rPr lang="cs-CZ" dirty="0" err="1" smtClean="0"/>
              <a:t>first</a:t>
            </a:r>
            <a:r>
              <a:rPr lang="cs-CZ" dirty="0" smtClean="0"/>
              <a:t>   „image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“  </a:t>
            </a:r>
          </a:p>
          <a:p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i="1" dirty="0" err="1"/>
              <a:t>L´Unité</a:t>
            </a:r>
            <a:r>
              <a:rPr lang="cs-CZ" i="1" dirty="0"/>
              <a:t> </a:t>
            </a:r>
            <a:r>
              <a:rPr lang="cs-CZ" i="1" dirty="0" smtClean="0"/>
              <a:t>(PS) and </a:t>
            </a:r>
            <a:r>
              <a:rPr lang="cs-CZ" i="1" dirty="0" err="1" smtClean="0"/>
              <a:t>Le</a:t>
            </a:r>
            <a:r>
              <a:rPr lang="cs-CZ" i="1" dirty="0" smtClean="0"/>
              <a:t> Mond - FM</a:t>
            </a:r>
            <a:endParaRPr lang="cs-CZ" dirty="0"/>
          </a:p>
          <a:p>
            <a:r>
              <a:rPr lang="fr-FR" b="1" dirty="0"/>
              <a:t>Vous n'avez pas le monopole du </a:t>
            </a:r>
            <a:r>
              <a:rPr lang="fr-FR" b="1" dirty="0" smtClean="0"/>
              <a:t>cœur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„(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have</a:t>
            </a:r>
            <a:r>
              <a:rPr lang="cs-CZ" b="1" dirty="0" smtClean="0"/>
              <a:t> not </a:t>
            </a:r>
            <a:r>
              <a:rPr lang="cs-CZ" b="1" dirty="0" err="1" smtClean="0"/>
              <a:t>the</a:t>
            </a:r>
            <a:r>
              <a:rPr lang="cs-CZ" b="1" dirty="0" smtClean="0"/>
              <a:t> monopol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heart</a:t>
            </a:r>
            <a:r>
              <a:rPr lang="cs-CZ" b="1" dirty="0" smtClean="0"/>
              <a:t>)“</a:t>
            </a:r>
          </a:p>
          <a:p>
            <a:r>
              <a:rPr lang="cs-CZ" b="1" dirty="0" smtClean="0"/>
              <a:t>10.5. 1974 </a:t>
            </a:r>
            <a:r>
              <a:rPr lang="cs-CZ" b="1" dirty="0"/>
              <a:t>TV </a:t>
            </a:r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www.ina.fr/video/I00017840</a:t>
            </a: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37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FM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2546"/>
            <a:ext cx="6565732" cy="48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3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1974 </a:t>
            </a:r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Mitterrand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Mitterand</a:t>
            </a:r>
            <a:r>
              <a:rPr lang="cs-CZ" dirty="0" smtClean="0"/>
              <a:t>: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cultivated</a:t>
            </a:r>
            <a:r>
              <a:rPr lang="cs-CZ" dirty="0" smtClean="0"/>
              <a:t>,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dynamic</a:t>
            </a:r>
            <a:r>
              <a:rPr lang="cs-CZ" dirty="0" smtClean="0"/>
              <a:t>,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honest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His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competencies</a:t>
            </a:r>
            <a:r>
              <a:rPr lang="cs-CZ" dirty="0" smtClean="0"/>
              <a:t>: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affaires</a:t>
            </a:r>
            <a:r>
              <a:rPr lang="cs-CZ" dirty="0" smtClean="0"/>
              <a:t>, </a:t>
            </a:r>
            <a:r>
              <a:rPr lang="cs-CZ" dirty="0" err="1" smtClean="0"/>
              <a:t>internatinal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, </a:t>
            </a:r>
            <a:r>
              <a:rPr lang="cs-CZ" dirty="0" err="1" smtClean="0"/>
              <a:t>economy</a:t>
            </a:r>
            <a:r>
              <a:rPr lang="cs-CZ" dirty="0" smtClean="0"/>
              <a:t>, limit in </a:t>
            </a:r>
            <a:r>
              <a:rPr lang="cs-CZ" dirty="0" err="1" smtClean="0"/>
              <a:t>solving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 </a:t>
            </a:r>
          </a:p>
          <a:p>
            <a:r>
              <a:rPr lang="cs-CZ" dirty="0" smtClean="0"/>
              <a:t>Best </a:t>
            </a:r>
            <a:r>
              <a:rPr lang="cs-CZ" dirty="0" err="1" smtClean="0"/>
              <a:t>assesment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get</a:t>
            </a:r>
            <a:r>
              <a:rPr lang="cs-CZ" dirty="0" smtClean="0"/>
              <a:t> on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Candidate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Social</a:t>
            </a:r>
            <a:r>
              <a:rPr lang="cs-CZ" dirty="0" smtClean="0"/>
              <a:t> and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</a:p>
          <a:p>
            <a:r>
              <a:rPr lang="cs-CZ" dirty="0" smtClean="0"/>
              <a:t>Ex-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1958, but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TV and </a:t>
            </a:r>
            <a:r>
              <a:rPr lang="cs-CZ" dirty="0" err="1" smtClean="0"/>
              <a:t>modern</a:t>
            </a:r>
            <a:r>
              <a:rPr lang="cs-CZ" dirty="0" smtClean="0"/>
              <a:t> media </a:t>
            </a:r>
          </a:p>
          <a:p>
            <a:r>
              <a:rPr lang="cs-CZ" dirty="0" smtClean="0"/>
              <a:t>VGD: more </a:t>
            </a:r>
            <a:r>
              <a:rPr lang="cs-CZ" dirty="0" err="1" smtClean="0"/>
              <a:t>comunication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TV </a:t>
            </a:r>
          </a:p>
        </p:txBody>
      </p:sp>
    </p:spTree>
    <p:extLst>
      <p:ext uri="{BB962C8B-B14F-4D97-AF65-F5344CB8AC3E}">
        <p14:creationId xmlns:p14="http://schemas.microsoft.com/office/powerpoint/2010/main" val="229025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85971"/>
              </p:ext>
            </p:extLst>
          </p:nvPr>
        </p:nvGraphicFramePr>
        <p:xfrm>
          <a:off x="467544" y="1196752"/>
          <a:ext cx="81369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2232248"/>
                <a:gridCol w="1800199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Candidate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I.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II.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Round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Valéry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Giscard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d'Estaing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28,32 %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48,24 %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François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Mitterrand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25,85 %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51,76 %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Jacques Chirac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18,00 %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Georges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Marchais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15,35 %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Brice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Lalonde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3,88 % 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Arlette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Laguiller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2,30 %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Michel 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</a:rPr>
                        <a:t>Crépeau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2,21 %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0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272"/>
            <a:ext cx="8229600" cy="1143000"/>
          </a:xfrm>
        </p:spPr>
        <p:txBody>
          <a:bodyPr/>
          <a:lstStyle/>
          <a:p>
            <a:r>
              <a:rPr lang="cs-CZ" dirty="0" smtClean="0"/>
              <a:t>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</a:p>
          <a:p>
            <a:r>
              <a:rPr lang="cs-CZ" dirty="0" err="1"/>
              <a:t>W</a:t>
            </a:r>
            <a:r>
              <a:rPr lang="cs-CZ" dirty="0" err="1" smtClean="0"/>
              <a:t>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/>
              <a:t>neighbour</a:t>
            </a:r>
            <a:r>
              <a:rPr lang="cs-CZ" dirty="0"/>
              <a:t> ?“ </a:t>
            </a:r>
            <a:r>
              <a:rPr lang="cs-CZ" dirty="0" smtClean="0"/>
              <a:t> </a:t>
            </a:r>
            <a:r>
              <a:rPr lang="cs-CZ" dirty="0" smtClean="0"/>
              <a:t>VGD </a:t>
            </a:r>
            <a:r>
              <a:rPr lang="cs-CZ" dirty="0" err="1" smtClean="0"/>
              <a:t>or</a:t>
            </a:r>
            <a:r>
              <a:rPr lang="cs-CZ" dirty="0" smtClean="0"/>
              <a:t> FM?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– VGD </a:t>
            </a:r>
            <a:r>
              <a:rPr lang="cs-CZ" dirty="0" err="1" smtClean="0"/>
              <a:t>winner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explication</a:t>
            </a:r>
            <a:r>
              <a:rPr lang="cs-CZ" dirty="0" smtClean="0"/>
              <a:t>: VGD </a:t>
            </a:r>
            <a:r>
              <a:rPr lang="cs-CZ" dirty="0" err="1" smtClean="0"/>
              <a:t>obtain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smtClean="0"/>
              <a:t>but… </a:t>
            </a:r>
            <a:endParaRPr lang="cs-CZ" dirty="0" smtClean="0"/>
          </a:p>
          <a:p>
            <a:r>
              <a:rPr lang="cs-CZ" dirty="0" smtClean="0"/>
              <a:t>FM: </a:t>
            </a:r>
            <a:r>
              <a:rPr lang="cs-CZ" dirty="0" err="1" smtClean="0"/>
              <a:t>candidate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PCF support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</a:t>
            </a:r>
            <a:r>
              <a:rPr lang="cs-CZ" dirty="0" smtClean="0"/>
              <a:t> and long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very </a:t>
            </a:r>
            <a:r>
              <a:rPr lang="cs-CZ" dirty="0" err="1" smtClean="0"/>
              <a:t>often</a:t>
            </a:r>
            <a:r>
              <a:rPr lang="cs-CZ" dirty="0" smtClean="0"/>
              <a:t> in TV </a:t>
            </a:r>
          </a:p>
        </p:txBody>
      </p:sp>
    </p:spTree>
    <p:extLst>
      <p:ext uri="{BB962C8B-B14F-4D97-AF65-F5344CB8AC3E}">
        <p14:creationId xmlns:p14="http://schemas.microsoft.com/office/powerpoint/2010/main" val="4057338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VGD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President </a:t>
            </a:r>
            <a:r>
              <a:rPr lang="cs-CZ" dirty="0" err="1" smtClean="0"/>
              <a:t>since</a:t>
            </a:r>
            <a:r>
              <a:rPr lang="cs-CZ" dirty="0" smtClean="0"/>
              <a:t> 1974  </a:t>
            </a:r>
          </a:p>
          <a:p>
            <a:r>
              <a:rPr lang="cs-CZ" dirty="0" smtClean="0"/>
              <a:t>TV show: </a:t>
            </a:r>
            <a:r>
              <a:rPr lang="cs-CZ" dirty="0"/>
              <a:t>„</a:t>
            </a:r>
            <a:r>
              <a:rPr lang="cs-CZ" i="1" dirty="0"/>
              <a:t>Les </a:t>
            </a:r>
            <a:r>
              <a:rPr lang="cs-CZ" i="1" dirty="0" err="1"/>
              <a:t>voeux</a:t>
            </a:r>
            <a:r>
              <a:rPr lang="cs-CZ" i="1" dirty="0"/>
              <a:t> </a:t>
            </a:r>
            <a:r>
              <a:rPr lang="cs-CZ" i="1" dirty="0" err="1"/>
              <a:t>présidentiels</a:t>
            </a:r>
            <a:r>
              <a:rPr lang="cs-CZ" dirty="0" smtClean="0"/>
              <a:t>“„</a:t>
            </a:r>
            <a:r>
              <a:rPr lang="cs-CZ" i="1" dirty="0" err="1"/>
              <a:t>Elysée</a:t>
            </a:r>
            <a:r>
              <a:rPr lang="cs-CZ" i="1" dirty="0"/>
              <a:t> </a:t>
            </a:r>
            <a:r>
              <a:rPr lang="cs-CZ" i="1" dirty="0" err="1"/>
              <a:t>Portes</a:t>
            </a:r>
            <a:r>
              <a:rPr lang="cs-CZ" i="1" dirty="0"/>
              <a:t> </a:t>
            </a:r>
            <a:r>
              <a:rPr lang="cs-CZ" i="1" dirty="0" err="1"/>
              <a:t>Ouvertes</a:t>
            </a:r>
            <a:r>
              <a:rPr lang="cs-CZ" i="1" dirty="0"/>
              <a:t>: </a:t>
            </a:r>
            <a:r>
              <a:rPr lang="cs-CZ" i="1" dirty="0" err="1"/>
              <a:t>Visages</a:t>
            </a:r>
            <a:r>
              <a:rPr lang="cs-CZ" i="1" dirty="0"/>
              <a:t> </a:t>
            </a:r>
            <a:r>
              <a:rPr lang="cs-CZ" i="1" dirty="0" err="1"/>
              <a:t>d´un</a:t>
            </a:r>
            <a:r>
              <a:rPr lang="cs-CZ" i="1" dirty="0"/>
              <a:t> </a:t>
            </a:r>
            <a:r>
              <a:rPr lang="cs-CZ" i="1" dirty="0" err="1" smtClean="0"/>
              <a:t>Président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i="1" dirty="0"/>
              <a:t>La France a </a:t>
            </a:r>
            <a:r>
              <a:rPr lang="cs-CZ" i="1" dirty="0" err="1"/>
              <a:t>l´Elysée</a:t>
            </a:r>
            <a:r>
              <a:rPr lang="cs-CZ" dirty="0" smtClean="0"/>
              <a:t>“ 1977,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60 </a:t>
            </a:r>
            <a:r>
              <a:rPr lang="cs-CZ" dirty="0" err="1" smtClean="0"/>
              <a:t>people</a:t>
            </a:r>
            <a:r>
              <a:rPr lang="cs-CZ" dirty="0" smtClean="0"/>
              <a:t>, </a:t>
            </a:r>
            <a:r>
              <a:rPr lang="cs-CZ" dirty="0" err="1" smtClean="0"/>
              <a:t>asking</a:t>
            </a:r>
            <a:r>
              <a:rPr lang="cs-CZ" dirty="0" smtClean="0"/>
              <a:t> direct to president and 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ready</a:t>
            </a:r>
            <a:r>
              <a:rPr lang="cs-CZ" dirty="0" smtClean="0"/>
              <a:t> to </a:t>
            </a:r>
            <a:r>
              <a:rPr lang="cs-CZ" dirty="0" err="1" smtClean="0"/>
              <a:t>explain</a:t>
            </a:r>
            <a:r>
              <a:rPr lang="cs-CZ" dirty="0" smtClean="0"/>
              <a:t> and </a:t>
            </a:r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 </a:t>
            </a:r>
          </a:p>
          <a:p>
            <a:r>
              <a:rPr lang="cs-CZ" dirty="0" smtClean="0"/>
              <a:t>In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introduce</a:t>
            </a:r>
            <a:r>
              <a:rPr lang="cs-CZ" dirty="0" smtClean="0"/>
              <a:t> much more </a:t>
            </a:r>
            <a:r>
              <a:rPr lang="cs-CZ" dirty="0" err="1" smtClean="0"/>
              <a:t>wife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VGD Anne </a:t>
            </a:r>
            <a:r>
              <a:rPr lang="cs-CZ" dirty="0" err="1" smtClean="0"/>
              <a:t>Aymone</a:t>
            </a:r>
            <a:r>
              <a:rPr lang="cs-CZ" dirty="0" smtClean="0"/>
              <a:t>, </a:t>
            </a:r>
            <a:r>
              <a:rPr lang="cs-CZ" dirty="0" err="1" smtClean="0"/>
              <a:t>born</a:t>
            </a:r>
            <a:r>
              <a:rPr lang="cs-CZ" dirty="0" smtClean="0"/>
              <a:t> in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aristocratic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, </a:t>
            </a:r>
            <a:r>
              <a:rPr lang="cs-CZ" dirty="0" err="1" smtClean="0"/>
              <a:t>since</a:t>
            </a:r>
            <a:r>
              <a:rPr lang="cs-CZ" dirty="0" smtClean="0"/>
              <a:t> 1974 </a:t>
            </a:r>
            <a:r>
              <a:rPr lang="cs-CZ" dirty="0" err="1" smtClean="0"/>
              <a:t>togehter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VGD </a:t>
            </a:r>
            <a:r>
              <a:rPr lang="cs-CZ" dirty="0" err="1" smtClean="0"/>
              <a:t>represent</a:t>
            </a:r>
            <a:r>
              <a:rPr lang="cs-CZ" dirty="0" smtClean="0"/>
              <a:t> country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72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VGD </a:t>
            </a:r>
            <a:r>
              <a:rPr lang="cs-CZ" dirty="0" err="1"/>
              <a:t>Incumbent</a:t>
            </a:r>
            <a:r>
              <a:rPr lang="cs-CZ" dirty="0"/>
              <a:t> president </a:t>
            </a:r>
            <a:r>
              <a:rPr lang="cs-CZ" dirty="0" smtClean="0"/>
              <a:t>1981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Economic</a:t>
            </a:r>
            <a:r>
              <a:rPr lang="cs-CZ" dirty="0" smtClean="0"/>
              <a:t> „</a:t>
            </a:r>
            <a:r>
              <a:rPr lang="cs-CZ" dirty="0" err="1" smtClean="0"/>
              <a:t>crise</a:t>
            </a:r>
            <a:r>
              <a:rPr lang="cs-CZ" dirty="0" smtClean="0"/>
              <a:t>“ and </a:t>
            </a:r>
            <a:r>
              <a:rPr lang="cs-CZ" dirty="0" err="1" smtClean="0"/>
              <a:t>inflation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Unification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and </a:t>
            </a:r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 (EP </a:t>
            </a:r>
            <a:r>
              <a:rPr lang="cs-CZ" dirty="0" err="1" smtClean="0"/>
              <a:t>elections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Liberalisation</a:t>
            </a:r>
            <a:r>
              <a:rPr lang="cs-CZ" dirty="0" smtClean="0"/>
              <a:t> (</a:t>
            </a:r>
            <a:r>
              <a:rPr lang="cs-CZ" dirty="0" err="1" smtClean="0"/>
              <a:t>abortion</a:t>
            </a:r>
            <a:r>
              <a:rPr lang="cs-CZ" dirty="0" smtClean="0"/>
              <a:t>)  </a:t>
            </a:r>
          </a:p>
          <a:p>
            <a:r>
              <a:rPr lang="cs-CZ" dirty="0" err="1" smtClean="0"/>
              <a:t>Decease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r>
              <a:rPr lang="cs-CZ" dirty="0" smtClean="0"/>
              <a:t> </a:t>
            </a:r>
            <a:r>
              <a:rPr lang="cs-CZ" dirty="0" err="1" smtClean="0"/>
              <a:t>age</a:t>
            </a:r>
            <a:r>
              <a:rPr lang="cs-CZ" dirty="0" smtClean="0"/>
              <a:t> 18 - 21 </a:t>
            </a:r>
          </a:p>
          <a:p>
            <a:r>
              <a:rPr lang="cs-CZ" dirty="0" smtClean="0"/>
              <a:t>1977,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in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 smtClean="0"/>
          </a:p>
          <a:p>
            <a:r>
              <a:rPr lang="cs-CZ" dirty="0" smtClean="0"/>
              <a:t>FM: </a:t>
            </a:r>
            <a:r>
              <a:rPr lang="cs-CZ" dirty="0" err="1" smtClean="0"/>
              <a:t>problematic</a:t>
            </a:r>
            <a:r>
              <a:rPr lang="cs-CZ" dirty="0" smtClean="0"/>
              <a:t> </a:t>
            </a:r>
            <a:r>
              <a:rPr lang="cs-CZ" dirty="0" err="1" smtClean="0"/>
              <a:t>partnership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PCF, </a:t>
            </a:r>
            <a:r>
              <a:rPr lang="cs-CZ" dirty="0" err="1" smtClean="0"/>
              <a:t>election</a:t>
            </a:r>
            <a:r>
              <a:rPr lang="cs-CZ" dirty="0" smtClean="0"/>
              <a:t> 1978 and </a:t>
            </a:r>
            <a:r>
              <a:rPr lang="cs-CZ" dirty="0" err="1" smtClean="0"/>
              <a:t>bipolar</a:t>
            </a:r>
            <a:r>
              <a:rPr lang="cs-CZ" dirty="0" smtClean="0"/>
              <a:t> quadrille</a:t>
            </a:r>
          </a:p>
          <a:p>
            <a:r>
              <a:rPr lang="cs-CZ" dirty="0" smtClean="0"/>
              <a:t>VGD: </a:t>
            </a:r>
            <a:r>
              <a:rPr lang="cs-CZ" dirty="0" err="1" smtClean="0"/>
              <a:t>candidat</a:t>
            </a:r>
            <a:r>
              <a:rPr lang="cs-CZ" dirty="0" smtClean="0"/>
              <a:t> Jacques Chirac (RPR) </a:t>
            </a:r>
          </a:p>
          <a:p>
            <a:r>
              <a:rPr lang="cs-CZ" dirty="0" err="1" smtClean="0"/>
              <a:t>Elections</a:t>
            </a:r>
            <a:r>
              <a:rPr lang="cs-CZ" dirty="0" smtClean="0"/>
              <a:t> in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and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480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242"/>
            <a:ext cx="8229600" cy="1143000"/>
          </a:xfrm>
        </p:spPr>
        <p:txBody>
          <a:bodyPr/>
          <a:lstStyle/>
          <a:p>
            <a:r>
              <a:rPr lang="cs-CZ" dirty="0" smtClean="0"/>
              <a:t>1981 VGD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candidate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hope“ and “ </a:t>
            </a:r>
            <a:r>
              <a:rPr lang="cs-CZ" dirty="0" err="1" smtClean="0"/>
              <a:t>citizen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“  </a:t>
            </a:r>
          </a:p>
          <a:p>
            <a:r>
              <a:rPr lang="cs-CZ" dirty="0" smtClean="0"/>
              <a:t>VGD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offical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use in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speach</a:t>
            </a:r>
            <a:r>
              <a:rPr lang="cs-CZ" dirty="0" smtClean="0"/>
              <a:t> „YOU“ </a:t>
            </a:r>
          </a:p>
          <a:p>
            <a:r>
              <a:rPr lang="cs-CZ" dirty="0" smtClean="0"/>
              <a:t>FM use in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speach</a:t>
            </a:r>
            <a:r>
              <a:rPr lang="cs-CZ" dirty="0" smtClean="0"/>
              <a:t> „</a:t>
            </a:r>
            <a:r>
              <a:rPr lang="cs-CZ" dirty="0" err="1" smtClean="0"/>
              <a:t>we</a:t>
            </a:r>
            <a:r>
              <a:rPr lang="cs-CZ" dirty="0" smtClean="0"/>
              <a:t>“  </a:t>
            </a:r>
          </a:p>
          <a:p>
            <a:r>
              <a:rPr lang="cs-CZ" dirty="0" err="1" smtClean="0"/>
              <a:t>Key</a:t>
            </a:r>
            <a:r>
              <a:rPr lang="cs-CZ" dirty="0" smtClean="0"/>
              <a:t> point </a:t>
            </a:r>
            <a:r>
              <a:rPr lang="cs-CZ" dirty="0" err="1" smtClean="0"/>
              <a:t>was</a:t>
            </a:r>
            <a:r>
              <a:rPr lang="cs-CZ" dirty="0" smtClean="0"/>
              <a:t> II. </a:t>
            </a:r>
            <a:r>
              <a:rPr lang="cs-CZ" dirty="0" err="1"/>
              <a:t>r</a:t>
            </a:r>
            <a:r>
              <a:rPr lang="cs-CZ" dirty="0" err="1" smtClean="0"/>
              <a:t>ound</a:t>
            </a:r>
            <a:r>
              <a:rPr lang="cs-CZ" dirty="0" smtClean="0"/>
              <a:t> and </a:t>
            </a:r>
            <a:r>
              <a:rPr lang="cs-CZ" dirty="0" err="1" smtClean="0"/>
              <a:t>overtaking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voters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J. Ch. </a:t>
            </a:r>
            <a:r>
              <a:rPr lang="cs-CZ" dirty="0" smtClean="0"/>
              <a:t> and G.M.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61048"/>
            <a:ext cx="382176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5102"/>
            <a:ext cx="8229600" cy="1143000"/>
          </a:xfrm>
        </p:spPr>
        <p:txBody>
          <a:bodyPr/>
          <a:lstStyle/>
          <a:p>
            <a:r>
              <a:rPr lang="cs-CZ" dirty="0" smtClean="0"/>
              <a:t>1981 VGD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72" y="980728"/>
            <a:ext cx="8879055" cy="30963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18" y="4293096"/>
            <a:ext cx="4619161" cy="20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Campaign</a:t>
            </a:r>
            <a:r>
              <a:rPr lang="cs-CZ" dirty="0" smtClean="0"/>
              <a:t> in France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14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election</a:t>
            </a:r>
            <a:endParaRPr lang="cs-CZ" dirty="0" smtClean="0"/>
          </a:p>
          <a:p>
            <a:r>
              <a:rPr lang="cs-CZ" dirty="0" smtClean="0"/>
              <a:t>Long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and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restiction</a:t>
            </a:r>
            <a:endParaRPr lang="cs-CZ" dirty="0" smtClean="0"/>
          </a:p>
          <a:p>
            <a:r>
              <a:rPr lang="cs-CZ" dirty="0" smtClean="0"/>
              <a:t>UK, </a:t>
            </a:r>
            <a:r>
              <a:rPr lang="cs-CZ" dirty="0" err="1" smtClean="0"/>
              <a:t>Germany</a:t>
            </a:r>
            <a:r>
              <a:rPr lang="cs-CZ" dirty="0" smtClean="0"/>
              <a:t>, Italy </a:t>
            </a:r>
            <a:r>
              <a:rPr lang="cs-CZ" dirty="0" err="1" smtClean="0"/>
              <a:t>earlier</a:t>
            </a:r>
            <a:r>
              <a:rPr lang="cs-CZ" dirty="0" smtClean="0"/>
              <a:t>,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in France 1988 </a:t>
            </a:r>
          </a:p>
          <a:p>
            <a:r>
              <a:rPr lang="cs-CZ" dirty="0" smtClean="0"/>
              <a:t>In 1990. 1993, 1995 and 1996 </a:t>
            </a:r>
            <a:r>
              <a:rPr lang="cs-CZ" dirty="0" err="1" smtClean="0"/>
              <a:t>laws</a:t>
            </a:r>
            <a:r>
              <a:rPr lang="cs-CZ" dirty="0" smtClean="0"/>
              <a:t> </a:t>
            </a:r>
            <a:r>
              <a:rPr lang="cs-CZ" dirty="0" err="1" smtClean="0"/>
              <a:t>regulating</a:t>
            </a:r>
            <a:r>
              <a:rPr lang="cs-CZ" dirty="0" smtClean="0"/>
              <a:t> </a:t>
            </a:r>
            <a:r>
              <a:rPr lang="cs-CZ" dirty="0" err="1" smtClean="0"/>
              <a:t>presidential</a:t>
            </a:r>
            <a:r>
              <a:rPr lang="cs-CZ" dirty="0" smtClean="0"/>
              <a:t>, </a:t>
            </a:r>
            <a:r>
              <a:rPr lang="cs-CZ" dirty="0" err="1" smtClean="0"/>
              <a:t>national</a:t>
            </a:r>
            <a:r>
              <a:rPr lang="cs-CZ" dirty="0" smtClean="0"/>
              <a:t>, </a:t>
            </a:r>
            <a:r>
              <a:rPr lang="cs-CZ" dirty="0" err="1" smtClean="0"/>
              <a:t>regional</a:t>
            </a:r>
            <a:r>
              <a:rPr lang="cs-CZ" dirty="0" smtClean="0"/>
              <a:t>, EP,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779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 </a:t>
            </a:r>
            <a:r>
              <a:rPr lang="cs-CZ" dirty="0" err="1" smtClean="0"/>
              <a:t>campaign</a:t>
            </a:r>
            <a:r>
              <a:rPr lang="cs-CZ" dirty="0" smtClean="0"/>
              <a:t>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1" y="1317479"/>
            <a:ext cx="7574282" cy="52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97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VGD II. Kolo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39" y="1762679"/>
            <a:ext cx="4923721" cy="33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6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/>
              <a:t>J. Chirac  - RPR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032448" cy="53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0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G. </a:t>
            </a:r>
            <a:r>
              <a:rPr lang="cs-CZ" dirty="0" err="1" smtClean="0"/>
              <a:t>Marchaise</a:t>
            </a:r>
            <a:r>
              <a:rPr lang="cs-CZ" dirty="0" smtClean="0"/>
              <a:t> – PCF 1981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5476"/>
            <a:ext cx="8129171" cy="53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05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632" y="0"/>
            <a:ext cx="8229600" cy="980728"/>
          </a:xfrm>
        </p:spPr>
        <p:txBody>
          <a:bodyPr/>
          <a:lstStyle/>
          <a:p>
            <a:r>
              <a:rPr lang="cs-CZ" dirty="0" smtClean="0"/>
              <a:t>1981 FM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Strategy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citizen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TV </a:t>
            </a:r>
            <a:r>
              <a:rPr lang="cs-CZ" dirty="0" err="1" smtClean="0"/>
              <a:t>discusion</a:t>
            </a:r>
            <a:r>
              <a:rPr lang="cs-CZ" dirty="0" smtClean="0"/>
              <a:t> FM </a:t>
            </a:r>
            <a:r>
              <a:rPr lang="cs-CZ" dirty="0" err="1" smtClean="0"/>
              <a:t>cooperate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„</a:t>
            </a:r>
            <a:r>
              <a:rPr lang="cs-CZ" dirty="0" err="1" smtClean="0"/>
              <a:t>ordinary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“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academics</a:t>
            </a:r>
            <a:r>
              <a:rPr lang="cs-CZ" dirty="0" smtClean="0"/>
              <a:t> (</a:t>
            </a:r>
            <a:r>
              <a:rPr lang="cs-CZ" dirty="0" err="1" smtClean="0"/>
              <a:t>ecolo</a:t>
            </a:r>
            <a:r>
              <a:rPr lang="cs-CZ" dirty="0" smtClean="0"/>
              <a:t>, </a:t>
            </a:r>
            <a:r>
              <a:rPr lang="cs-CZ" dirty="0" err="1" smtClean="0"/>
              <a:t>enemployment</a:t>
            </a:r>
            <a:r>
              <a:rPr lang="cs-CZ" dirty="0" smtClean="0"/>
              <a:t>, </a:t>
            </a:r>
            <a:r>
              <a:rPr lang="cs-CZ" dirty="0" err="1" smtClean="0"/>
              <a:t>housing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).  </a:t>
            </a:r>
          </a:p>
          <a:p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and second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presidential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  <a:r>
              <a:rPr lang="cs-CZ" dirty="0" err="1" smtClean="0"/>
              <a:t>movie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– </a:t>
            </a:r>
            <a:r>
              <a:rPr lang="cs-CZ" dirty="0" err="1" smtClean="0"/>
              <a:t>describtion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„Tour de France </a:t>
            </a:r>
            <a:r>
              <a:rPr lang="cs-CZ" dirty="0" err="1" smtClean="0"/>
              <a:t>of</a:t>
            </a:r>
            <a:r>
              <a:rPr lang="cs-CZ" dirty="0" smtClean="0"/>
              <a:t> FM“</a:t>
            </a:r>
          </a:p>
          <a:p>
            <a:r>
              <a:rPr lang="cs-CZ" dirty="0" smtClean="0"/>
              <a:t>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Danielle</a:t>
            </a:r>
            <a:r>
              <a:rPr lang="cs-CZ" dirty="0" smtClean="0"/>
              <a:t> </a:t>
            </a:r>
            <a:r>
              <a:rPr lang="cs-CZ" dirty="0" err="1" smtClean="0"/>
              <a:t>Mitterrand</a:t>
            </a:r>
            <a:r>
              <a:rPr lang="cs-CZ" dirty="0" smtClean="0"/>
              <a:t>, </a:t>
            </a:r>
            <a:r>
              <a:rPr lang="cs-CZ" dirty="0" err="1" smtClean="0"/>
              <a:t>oposition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„madame VGD“ </a:t>
            </a:r>
          </a:p>
          <a:p>
            <a:r>
              <a:rPr lang="cs-CZ" dirty="0" smtClean="0"/>
              <a:t>10.5. 1981 </a:t>
            </a:r>
            <a:r>
              <a:rPr lang="cs-CZ" dirty="0" err="1" smtClean="0"/>
              <a:t>pilgrimage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village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journalist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386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Bernard </a:t>
            </a:r>
            <a:r>
              <a:rPr lang="cs-CZ" dirty="0" err="1" smtClean="0"/>
              <a:t>Cathelet</a:t>
            </a:r>
            <a:r>
              <a:rPr lang="cs-CZ" dirty="0" smtClean="0"/>
              <a:t>, </a:t>
            </a:r>
            <a:r>
              <a:rPr lang="cs-CZ" dirty="0" err="1" smtClean="0"/>
              <a:t>sociologist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sociostyle</a:t>
            </a:r>
            <a:r>
              <a:rPr lang="cs-CZ" dirty="0" smtClean="0"/>
              <a:t>“ – </a:t>
            </a:r>
            <a:r>
              <a:rPr lang="cs-CZ" dirty="0" err="1" smtClean="0"/>
              <a:t>lifestyle</a:t>
            </a:r>
            <a:r>
              <a:rPr lang="cs-CZ" dirty="0" smtClean="0"/>
              <a:t> in </a:t>
            </a:r>
            <a:r>
              <a:rPr lang="cs-CZ" dirty="0" err="1" smtClean="0"/>
              <a:t>french</a:t>
            </a:r>
            <a:r>
              <a:rPr lang="cs-CZ" dirty="0" smtClean="0"/>
              <a:t> society </a:t>
            </a:r>
          </a:p>
          <a:p>
            <a:r>
              <a:rPr lang="cs-CZ" dirty="0" err="1" smtClean="0"/>
              <a:t>Comunication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 - „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La 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tranquille</a:t>
            </a:r>
            <a:r>
              <a:rPr lang="cs-CZ" dirty="0" smtClean="0"/>
              <a:t> – </a:t>
            </a:r>
            <a:r>
              <a:rPr lang="cs-CZ" dirty="0" err="1" smtClean="0"/>
              <a:t>change</a:t>
            </a:r>
            <a:r>
              <a:rPr lang="cs-CZ" dirty="0" smtClean="0"/>
              <a:t> but not </a:t>
            </a:r>
            <a:r>
              <a:rPr lang="cs-CZ" dirty="0" err="1" smtClean="0"/>
              <a:t>modern</a:t>
            </a:r>
            <a:r>
              <a:rPr lang="cs-CZ" dirty="0" smtClean="0"/>
              <a:t>  </a:t>
            </a:r>
          </a:p>
          <a:p>
            <a:r>
              <a:rPr lang="fr-FR" dirty="0" smtClean="0"/>
              <a:t>„</a:t>
            </a:r>
            <a:r>
              <a:rPr lang="fr-FR" i="1" dirty="0"/>
              <a:t>L´Autre chemin. Une autre politice, un autre president</a:t>
            </a:r>
            <a:r>
              <a:rPr lang="fr-FR" dirty="0" smtClean="0"/>
              <a:t>“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president“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01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</a:t>
            </a:r>
            <a:r>
              <a:rPr lang="cs-CZ" dirty="0"/>
              <a:t>„La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tranquille</a:t>
            </a:r>
            <a:r>
              <a:rPr lang="cs-CZ" dirty="0"/>
              <a:t>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1916832"/>
            <a:ext cx="886680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8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1981 - 1995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New TV program „Ca </a:t>
            </a:r>
            <a:r>
              <a:rPr lang="cs-CZ" dirty="0" err="1" smtClean="0"/>
              <a:t>nous</a:t>
            </a:r>
            <a:r>
              <a:rPr lang="cs-CZ" dirty="0" smtClean="0"/>
              <a:t> </a:t>
            </a:r>
            <a:r>
              <a:rPr lang="cs-CZ" dirty="0" err="1" smtClean="0"/>
              <a:t>interesse</a:t>
            </a:r>
            <a:r>
              <a:rPr lang="cs-CZ" dirty="0" smtClean="0"/>
              <a:t> </a:t>
            </a:r>
            <a:r>
              <a:rPr lang="cs-CZ" dirty="0" err="1" smtClean="0"/>
              <a:t>monsieur</a:t>
            </a:r>
            <a:r>
              <a:rPr lang="cs-CZ" dirty="0" smtClean="0"/>
              <a:t>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Président</a:t>
            </a:r>
            <a:r>
              <a:rPr lang="cs-CZ" dirty="0" smtClean="0"/>
              <a:t>“ - „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 to </a:t>
            </a:r>
            <a:r>
              <a:rPr lang="cs-CZ" dirty="0" err="1" smtClean="0"/>
              <a:t>us</a:t>
            </a:r>
            <a:r>
              <a:rPr lang="cs-CZ" dirty="0" smtClean="0"/>
              <a:t>, Mister President“ </a:t>
            </a:r>
          </a:p>
          <a:p>
            <a:r>
              <a:rPr lang="cs-CZ" dirty="0" err="1" smtClean="0"/>
              <a:t>Bilateral</a:t>
            </a:r>
            <a:r>
              <a:rPr lang="cs-CZ" dirty="0" smtClean="0"/>
              <a:t> talk show </a:t>
            </a:r>
            <a:r>
              <a:rPr lang="cs-CZ" dirty="0" err="1" smtClean="0"/>
              <a:t>for</a:t>
            </a:r>
            <a:r>
              <a:rPr lang="cs-CZ" dirty="0" smtClean="0"/>
              <a:t> „</a:t>
            </a:r>
            <a:r>
              <a:rPr lang="cs-CZ" dirty="0" err="1" smtClean="0"/>
              <a:t>people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1995 J. </a:t>
            </a:r>
            <a:r>
              <a:rPr lang="cs-CZ" dirty="0" err="1" smtClean="0"/>
              <a:t>Pilhan</a:t>
            </a:r>
            <a:r>
              <a:rPr lang="cs-CZ" dirty="0" smtClean="0"/>
              <a:t> long </a:t>
            </a:r>
            <a:r>
              <a:rPr lang="cs-CZ" dirty="0" err="1" smtClean="0"/>
              <a:t>time</a:t>
            </a:r>
            <a:r>
              <a:rPr lang="cs-CZ" dirty="0" smtClean="0"/>
              <a:t> FM </a:t>
            </a:r>
            <a:r>
              <a:rPr lang="cs-CZ" dirty="0" err="1" smtClean="0"/>
              <a:t>adviser</a:t>
            </a:r>
            <a:r>
              <a:rPr lang="cs-CZ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smtClean="0"/>
              <a:t>J</a:t>
            </a:r>
            <a:r>
              <a:rPr lang="cs-CZ" dirty="0" smtClean="0"/>
              <a:t>. Chirac </a:t>
            </a:r>
            <a:r>
              <a:rPr lang="cs-CZ" dirty="0" smtClean="0"/>
              <a:t>team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953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cs-CZ" dirty="0" smtClean="0"/>
              <a:t>1988 – </a:t>
            </a:r>
            <a:r>
              <a:rPr lang="cs-CZ" dirty="0" err="1" smtClean="0"/>
              <a:t>Géneration</a:t>
            </a:r>
            <a:r>
              <a:rPr lang="cs-CZ" dirty="0" smtClean="0"/>
              <a:t> </a:t>
            </a:r>
            <a:r>
              <a:rPr lang="cs-CZ" dirty="0" err="1" smtClean="0"/>
              <a:t>Mitterrand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5" y="1268760"/>
            <a:ext cx="8232668" cy="54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6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Election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- 2012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60965" cy="50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electoral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Restriction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private</a:t>
            </a:r>
            <a:r>
              <a:rPr lang="cs-CZ" dirty="0" smtClean="0"/>
              <a:t> TV media source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months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During</a:t>
            </a:r>
            <a:r>
              <a:rPr lang="cs-CZ" dirty="0" smtClean="0"/>
              <a:t> 90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election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strictly</a:t>
            </a:r>
            <a:r>
              <a:rPr lang="cs-CZ" dirty="0"/>
              <a:t> </a:t>
            </a:r>
            <a:r>
              <a:rPr lang="cs-CZ" dirty="0" err="1"/>
              <a:t>forbidden</a:t>
            </a:r>
            <a:r>
              <a:rPr lang="cs-CZ" dirty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/>
              <a:t>presentation</a:t>
            </a:r>
            <a:r>
              <a:rPr lang="cs-CZ" dirty="0"/>
              <a:t> in 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/>
              <a:t>media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phone</a:t>
            </a:r>
            <a:r>
              <a:rPr lang="cs-CZ" dirty="0"/>
              <a:t> marketing </a:t>
            </a:r>
            <a:endParaRPr lang="cs-CZ" dirty="0" smtClean="0"/>
          </a:p>
          <a:p>
            <a:r>
              <a:rPr lang="cs-CZ" dirty="0" err="1" smtClean="0"/>
              <a:t>Restriction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bilboards</a:t>
            </a:r>
            <a:r>
              <a:rPr lang="cs-CZ" dirty="0" smtClean="0"/>
              <a:t> (reality?)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rule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(president/</a:t>
            </a:r>
            <a:r>
              <a:rPr lang="cs-CZ" dirty="0" err="1" smtClean="0"/>
              <a:t>government</a:t>
            </a:r>
            <a:r>
              <a:rPr lang="cs-CZ" dirty="0"/>
              <a:t>/</a:t>
            </a:r>
            <a:r>
              <a:rPr lang="cs-CZ" dirty="0" smtClean="0"/>
              <a:t>   </a:t>
            </a:r>
            <a:r>
              <a:rPr lang="cs-CZ" dirty="0" err="1" smtClean="0"/>
              <a:t>oposition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Since</a:t>
            </a:r>
            <a:r>
              <a:rPr lang="cs-CZ" dirty="0" smtClean="0"/>
              <a:t> 2000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half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/</a:t>
            </a:r>
            <a:r>
              <a:rPr lang="cs-CZ" dirty="0" err="1" smtClean="0"/>
              <a:t>opossition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But </a:t>
            </a:r>
            <a:r>
              <a:rPr lang="cs-CZ" dirty="0" err="1" smtClean="0"/>
              <a:t>since</a:t>
            </a:r>
            <a:r>
              <a:rPr lang="cs-CZ" dirty="0" smtClean="0"/>
              <a:t> 1881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newspapers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„open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opinion</a:t>
            </a:r>
            <a:r>
              <a:rPr lang="cs-CZ" dirty="0" smtClean="0"/>
              <a:t> are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r>
              <a:rPr lang="cs-CZ" dirty="0" smtClean="0"/>
              <a:t> and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inform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until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campaign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197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2007 Nicolas Sarkozy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" y="1841500"/>
            <a:ext cx="8220788" cy="44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7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dirty="0" smtClean="0"/>
              <a:t>2012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24744"/>
            <a:ext cx="8763000" cy="5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15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2012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7" y="1412776"/>
            <a:ext cx="7541871" cy="51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7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NPA – Far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1037"/>
            <a:ext cx="3877915" cy="54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31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 – </a:t>
            </a:r>
            <a:r>
              <a:rPr lang="cs-CZ" dirty="0" err="1" smtClean="0"/>
              <a:t>Jospin</a:t>
            </a:r>
            <a:r>
              <a:rPr lang="cs-CZ" dirty="0" smtClean="0"/>
              <a:t>, </a:t>
            </a:r>
            <a:r>
              <a:rPr lang="cs-CZ" dirty="0" err="1" smtClean="0"/>
              <a:t>Royal</a:t>
            </a:r>
            <a:r>
              <a:rPr lang="cs-CZ" dirty="0" smtClean="0"/>
              <a:t>, </a:t>
            </a:r>
            <a:r>
              <a:rPr lang="cs-CZ" dirty="0" err="1" smtClean="0"/>
              <a:t>Hollande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www.youtube.com/watch?v=sgLCqFmzzpQ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www.youtube.com/watch?v=hVtpufFN95E&amp;nohtml5=False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www.youtube.com/watch?v=Iy5yc6-E6gM&amp;nohtml5=False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497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UMP – Chirac, Sarkozy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https://www.youtube.com/watch?v=_</a:t>
            </a:r>
            <a:r>
              <a:rPr lang="cs-CZ" dirty="0" smtClean="0">
                <a:hlinkClick r:id="rId2"/>
              </a:rPr>
              <a:t>xsLo9zWJh4&amp;nohtml5=False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www.youtube.com/watch?v=HpttGntCPZM&amp;nohtml5=False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www.youtube.com/watch?v=EkuPdIK_6IE&amp;nohtml5=False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929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Jean M.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Pen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www.youtube.com/watch?v=RP6Fr5GRmjg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www.youtube.com/watch?v=JFRlkxwnHdg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www.youtube.com/watch?v=CwnXx5Jv2c0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www.youtube.com/watch?v=94GBLvwLWY4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www.youtube.com/watch?v=loatjnSZtCk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4084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Institut </a:t>
            </a:r>
            <a:r>
              <a:rPr lang="cs-CZ" i="1" dirty="0" err="1"/>
              <a:t>national</a:t>
            </a:r>
            <a:r>
              <a:rPr lang="cs-CZ" i="1" dirty="0"/>
              <a:t> </a:t>
            </a:r>
            <a:r>
              <a:rPr lang="cs-CZ" i="1" dirty="0" err="1" smtClean="0"/>
              <a:t>audivisuel</a:t>
            </a:r>
            <a:r>
              <a:rPr lang="cs-CZ" dirty="0" smtClean="0"/>
              <a:t>, INA</a:t>
            </a:r>
          </a:p>
          <a:p>
            <a:r>
              <a:rPr lang="cs-CZ" i="1" dirty="0"/>
              <a:t>La </a:t>
            </a:r>
            <a:r>
              <a:rPr lang="cs-CZ" i="1" dirty="0" smtClean="0"/>
              <a:t>Politique.net</a:t>
            </a:r>
            <a:endParaRPr lang="cs-CZ" dirty="0" smtClean="0"/>
          </a:p>
          <a:p>
            <a:r>
              <a:rPr lang="cs-CZ" i="1" dirty="0"/>
              <a:t>La </a:t>
            </a:r>
            <a:r>
              <a:rPr lang="cs-CZ" i="1" dirty="0" err="1"/>
              <a:t>Documentation</a:t>
            </a:r>
            <a:r>
              <a:rPr lang="cs-CZ" i="1" dirty="0"/>
              <a:t> </a:t>
            </a:r>
            <a:r>
              <a:rPr lang="cs-CZ" i="1" dirty="0" err="1" smtClean="0"/>
              <a:t>Francaise</a:t>
            </a:r>
            <a:endParaRPr lang="cs-CZ" dirty="0"/>
          </a:p>
          <a:p>
            <a:r>
              <a:rPr lang="cs-CZ" dirty="0" smtClean="0"/>
              <a:t>Christian </a:t>
            </a:r>
            <a:r>
              <a:rPr lang="cs-CZ" dirty="0" err="1" smtClean="0"/>
              <a:t>Delport</a:t>
            </a:r>
            <a:endParaRPr lang="cs-CZ" dirty="0" smtClean="0"/>
          </a:p>
          <a:p>
            <a:r>
              <a:rPr lang="cs-CZ" dirty="0" smtClean="0"/>
              <a:t>Philippa </a:t>
            </a:r>
            <a:r>
              <a:rPr lang="cs-CZ" dirty="0"/>
              <a:t>Jeana </a:t>
            </a:r>
            <a:r>
              <a:rPr lang="cs-CZ" dirty="0" err="1" smtClean="0"/>
              <a:t>Maarek</a:t>
            </a:r>
            <a:r>
              <a:rPr lang="cs-CZ" dirty="0" smtClean="0"/>
              <a:t> </a:t>
            </a:r>
          </a:p>
          <a:p>
            <a:r>
              <a:rPr lang="cs-CZ" dirty="0" smtClean="0"/>
              <a:t>R</a:t>
            </a:r>
            <a:r>
              <a:rPr lang="cs-CZ" dirty="0"/>
              <a:t>. - G. </a:t>
            </a:r>
            <a:r>
              <a:rPr lang="cs-CZ" dirty="0" err="1" smtClean="0"/>
              <a:t>Schwartzenberg</a:t>
            </a:r>
            <a:r>
              <a:rPr lang="cs-CZ" dirty="0" smtClean="0"/>
              <a:t> </a:t>
            </a:r>
          </a:p>
          <a:p>
            <a:r>
              <a:rPr lang="cs-CZ" dirty="0" smtClean="0"/>
              <a:t>Jeana </a:t>
            </a:r>
            <a:r>
              <a:rPr lang="cs-CZ" dirty="0" err="1" smtClean="0"/>
              <a:t>Stoetzel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45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French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28018"/>
              </p:ext>
            </p:extLst>
          </p:nvPr>
        </p:nvGraphicFramePr>
        <p:xfrm>
          <a:off x="467544" y="1268760"/>
          <a:ext cx="8352935" cy="5285360"/>
        </p:xfrm>
        <a:graphic>
          <a:graphicData uri="http://schemas.openxmlformats.org/drawingml/2006/table">
            <a:tbl>
              <a:tblPr/>
              <a:tblGrid>
                <a:gridCol w="1440167"/>
                <a:gridCol w="1296144"/>
                <a:gridCol w="2304256"/>
                <a:gridCol w="1368145"/>
                <a:gridCol w="1944223"/>
              </a:tblGrid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Newspaper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alignment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</a:t>
                      </a: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Website</a:t>
                      </a:r>
                    </a:p>
                  </a:txBody>
                  <a:tcPr marL="55876" marR="122229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L'Express (France)"/>
                        </a:rPr>
                        <a:t>L'Express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weekly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Centre-right"/>
                        </a:rPr>
                        <a:t>centre-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Centre-right"/>
                        </a:rPr>
                        <a:t>right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Right-wing politics"/>
                        </a:rPr>
                        <a:t>right-wing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http://www.lexpress.fr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L'Humanité"/>
                        </a:rPr>
                        <a:t>L'Humanité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Communist"/>
                        </a:rPr>
                        <a:t>communist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Far-left"/>
                        </a:rPr>
                        <a:t>far-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tooltip="Far-left"/>
                        </a:rPr>
                        <a:t>left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http://www.humanite.presse.fr/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tooltip="La Croix"/>
                        </a:rPr>
                        <a:t>La Croix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Centrism"/>
                        </a:rPr>
                        <a:t>centre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tooltip="Catholic"/>
                        </a:rPr>
                        <a:t>Catholic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104,901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http://www.la-croix.com/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La Tribune Internationale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tooltip="Centrism"/>
                        </a:rPr>
                        <a:t>Centrist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http://www.inttribune.com/fr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35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e Figaro"/>
                        </a:rPr>
                        <a:t>Le</a:t>
                      </a:r>
                      <a:r>
                        <a:rPr lang="cs-CZ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tooltip="Le Figaro"/>
                        </a:rPr>
                        <a:t> Figaro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Right-wing politics"/>
                        </a:rPr>
                        <a:t>right-wing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321,500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http://www.lefigaro.fr/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tooltip="Le Monde"/>
                        </a:rPr>
                        <a:t>Le Monde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Centre-left"/>
                        </a:rPr>
                        <a:t>centre-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tooltip="Centre-left"/>
                        </a:rPr>
                        <a:t>left</a:t>
                      </a:r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 </a:t>
                      </a:r>
                      <a:r>
                        <a:rPr lang="cs-CZ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tooltip="Left-wing politics"/>
                        </a:rPr>
                        <a:t>left-wing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314,000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http://www.lemonde.fr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33668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tooltip="Libération"/>
                        </a:rPr>
                        <a:t>Libération</a:t>
                      </a:r>
                      <a:endParaRPr lang="cs-CZ" sz="1800" b="1" u="non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Center-left"/>
                        </a:rPr>
                        <a:t>center-</a:t>
                      </a:r>
                      <a:r>
                        <a:rPr lang="cs-CZ" sz="18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tooltip="Center-left"/>
                        </a:rPr>
                        <a:t>left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134,800</a:t>
                      </a: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http://www.liberation.fr/</a:t>
                      </a:r>
                      <a:endParaRPr lang="cs-CZ" sz="1800" b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76" marR="55876" marT="27938" marB="2793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0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1965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06541"/>
              </p:ext>
            </p:extLst>
          </p:nvPr>
        </p:nvGraphicFramePr>
        <p:xfrm>
          <a:off x="467544" y="1397000"/>
          <a:ext cx="8280921" cy="448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60240"/>
                <a:gridCol w="2160241"/>
              </a:tblGrid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/>
                        <a:t>Candidate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II. </a:t>
                      </a:r>
                      <a:r>
                        <a:rPr lang="cs-CZ" sz="2800" dirty="0" err="1" smtClean="0"/>
                        <a:t>Round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Ch. De </a:t>
                      </a:r>
                      <a:r>
                        <a:rPr lang="cs-CZ" sz="2800" dirty="0" err="1" smtClean="0"/>
                        <a:t>Gaulle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44,65%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55,20%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F.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Mitterrand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31,72%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44,80%</a:t>
                      </a:r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Jean </a:t>
                      </a:r>
                      <a:r>
                        <a:rPr lang="cs-CZ" sz="2800" b="1" dirty="0" err="1" smtClean="0"/>
                        <a:t>Lecanuet</a:t>
                      </a:r>
                      <a:r>
                        <a:rPr lang="cs-CZ" sz="2800" b="1" baseline="0" dirty="0" smtClean="0"/>
                        <a:t>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15,57%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b="1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J.L.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Tixier</a:t>
                      </a:r>
                      <a:r>
                        <a:rPr lang="cs-CZ" sz="2800" baseline="0" dirty="0" smtClean="0"/>
                        <a:t> </a:t>
                      </a:r>
                      <a:r>
                        <a:rPr lang="cs-CZ" sz="2800" baseline="0" dirty="0" err="1" smtClean="0"/>
                        <a:t>Vignancourt</a:t>
                      </a:r>
                      <a:r>
                        <a:rPr lang="cs-CZ" sz="2800" baseline="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5,20%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P. </a:t>
                      </a:r>
                      <a:r>
                        <a:rPr lang="cs-CZ" sz="2800" dirty="0" err="1" smtClean="0"/>
                        <a:t>Marcilhacy</a:t>
                      </a:r>
                      <a:r>
                        <a:rPr lang="cs-CZ" sz="2800" dirty="0" smtClean="0"/>
                        <a:t>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1,71%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Marcel </a:t>
                      </a:r>
                      <a:r>
                        <a:rPr lang="cs-CZ" sz="2800" dirty="0" err="1" smtClean="0"/>
                        <a:t>Barbu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1,15%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0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Gaulle</a:t>
            </a:r>
            <a:r>
              <a:rPr lang="cs-CZ" dirty="0" smtClean="0"/>
              <a:t> 1965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2781"/>
            <a:ext cx="3600400" cy="48666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22" y="3284984"/>
            <a:ext cx="2192125" cy="33790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74638"/>
            <a:ext cx="2628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 </a:t>
            </a:r>
            <a:r>
              <a:rPr lang="cs-CZ" dirty="0" err="1" smtClean="0"/>
              <a:t>Gaulle</a:t>
            </a:r>
            <a:r>
              <a:rPr lang="cs-CZ" dirty="0" smtClean="0"/>
              <a:t> and media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62" y="2492896"/>
            <a:ext cx="3450068" cy="43294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5160243" cy="34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/>
          <a:lstStyle/>
          <a:p>
            <a:r>
              <a:rPr lang="cs-CZ" dirty="0" smtClean="0"/>
              <a:t>1965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08912" cy="59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74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1390</Words>
  <Application>Microsoft Office PowerPoint</Application>
  <PresentationFormat>Předvádění na obrazovce (4:3)</PresentationFormat>
  <Paragraphs>271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Political Campaigns Around the Globe: Selected Case Studies </vt:lpstr>
      <vt:lpstr>Presidential election  </vt:lpstr>
      <vt:lpstr>Campaign in France </vt:lpstr>
      <vt:lpstr>Regulation of electoral campaign  </vt:lpstr>
      <vt:lpstr>French newspapers</vt:lpstr>
      <vt:lpstr>1965</vt:lpstr>
      <vt:lpstr>De Gaulle 1965</vt:lpstr>
      <vt:lpstr>De Gaulle and media </vt:lpstr>
      <vt:lpstr>1965</vt:lpstr>
      <vt:lpstr>Francois Mitterand 1965</vt:lpstr>
      <vt:lpstr>Jean Lecanuet 1965</vt:lpstr>
      <vt:lpstr>Jean Lecanuet</vt:lpstr>
      <vt:lpstr>1969</vt:lpstr>
      <vt:lpstr>1969 – Pompidou </vt:lpstr>
      <vt:lpstr>1969 – Poher </vt:lpstr>
      <vt:lpstr>1974 </vt:lpstr>
      <vt:lpstr>1974  </vt:lpstr>
      <vt:lpstr>1974 VGD </vt:lpstr>
      <vt:lpstr>V. G. D´Estaign 1974 </vt:lpstr>
      <vt:lpstr>VGD 1974 </vt:lpstr>
      <vt:lpstr>1974 newspapers </vt:lpstr>
      <vt:lpstr>1974 FM </vt:lpstr>
      <vt:lpstr>1974 François Mitterrand</vt:lpstr>
      <vt:lpstr>1981 </vt:lpstr>
      <vt:lpstr>1981</vt:lpstr>
      <vt:lpstr>1981 VGD</vt:lpstr>
      <vt:lpstr>VGD Incumbent president 1981 </vt:lpstr>
      <vt:lpstr>1981 VGD</vt:lpstr>
      <vt:lpstr>1981 VGD  </vt:lpstr>
      <vt:lpstr>Negativ campaign 1981 </vt:lpstr>
      <vt:lpstr>VGD II. Kolo </vt:lpstr>
      <vt:lpstr>J. Chirac  - RPR 1981 </vt:lpstr>
      <vt:lpstr>G. Marchaise – PCF 1981 </vt:lpstr>
      <vt:lpstr>1981 FM </vt:lpstr>
      <vt:lpstr>1981</vt:lpstr>
      <vt:lpstr>1981 „La force tranquille“</vt:lpstr>
      <vt:lpstr>1981 - 1995</vt:lpstr>
      <vt:lpstr>1988 – Géneration Mitterrand </vt:lpstr>
      <vt:lpstr>Election campaign - 2012</vt:lpstr>
      <vt:lpstr>2007 Nicolas Sarkozy </vt:lpstr>
      <vt:lpstr>2012 </vt:lpstr>
      <vt:lpstr>2012</vt:lpstr>
      <vt:lpstr>NPA – Far left </vt:lpstr>
      <vt:lpstr>PS – Jospin, Royal, Hollande</vt:lpstr>
      <vt:lpstr>UMP – Chirac, Sarkozy</vt:lpstr>
      <vt:lpstr>Jean M. Le Pen </vt:lpstr>
      <vt:lpstr>Source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Campaigns Around the Globe: Selected Case Studies</dc:title>
  <dc:creator>Michal Pink</dc:creator>
  <cp:lastModifiedBy>Michal Pink</cp:lastModifiedBy>
  <cp:revision>61</cp:revision>
  <cp:lastPrinted>2016-04-12T14:38:39Z</cp:lastPrinted>
  <dcterms:created xsi:type="dcterms:W3CDTF">2016-04-07T08:58:19Z</dcterms:created>
  <dcterms:modified xsi:type="dcterms:W3CDTF">2016-05-10T07:26:04Z</dcterms:modified>
</cp:coreProperties>
</file>