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62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1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21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0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48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4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08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68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8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06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7887D-EF10-4ADF-8EBB-E0FAA44D02CA}" type="datetimeFigureOut">
              <a:rPr lang="cs-CZ" smtClean="0"/>
              <a:t>31.3.2016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E812-BD2D-474F-B51E-8CBE4D639D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72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Prostorová analýza voleb </a:t>
            </a:r>
            <a:br>
              <a:rPr lang="cs-CZ" dirty="0" smtClean="0"/>
            </a:br>
            <a:r>
              <a:rPr lang="cs-CZ" dirty="0" smtClean="0"/>
              <a:t>Krajské a prezidentské volby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31.3. 2016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36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52462"/>
          </a:xfrm>
        </p:spPr>
        <p:txBody>
          <a:bodyPr>
            <a:normAutofit fontScale="90000"/>
          </a:bodyPr>
          <a:lstStyle/>
          <a:p>
            <a:r>
              <a:rPr lang="cs-CZ" altLang="cs-CZ" b="1" smtClean="0"/>
              <a:t>ODS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05340"/>
              </p:ext>
            </p:extLst>
          </p:nvPr>
        </p:nvGraphicFramePr>
        <p:xfrm>
          <a:off x="539750" y="836613"/>
          <a:ext cx="8280400" cy="1371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94622"/>
                <a:gridCol w="1284482"/>
                <a:gridCol w="1284482"/>
                <a:gridCol w="1574052"/>
                <a:gridCol w="1231526"/>
                <a:gridCol w="1611236"/>
              </a:tblGrid>
              <a:tr h="576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DS  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PS10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ODS KV08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neparl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. strany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účast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změna účasti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</a:tr>
              <a:tr h="375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ODS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0,57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0,28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-0,03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</a:tr>
            </a:tbl>
          </a:graphicData>
        </a:graphic>
      </p:graphicFrame>
      <p:pic>
        <p:nvPicPr>
          <p:cNvPr id="11290" name="Obrázek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16163"/>
            <a:ext cx="71278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0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42334"/>
              </p:ext>
            </p:extLst>
          </p:nvPr>
        </p:nvGraphicFramePr>
        <p:xfrm>
          <a:off x="128588" y="90488"/>
          <a:ext cx="8836023" cy="657859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19096"/>
                <a:gridCol w="648081"/>
                <a:gridCol w="576072"/>
                <a:gridCol w="648081"/>
                <a:gridCol w="648081"/>
                <a:gridCol w="576035"/>
                <a:gridCol w="580542"/>
                <a:gridCol w="854575"/>
                <a:gridCol w="677977"/>
                <a:gridCol w="837322"/>
                <a:gridCol w="867769"/>
                <a:gridCol w="502392"/>
              </a:tblGrid>
              <a:tr h="877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nad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kupní síla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rodáci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Nezam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OSVČ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menšiny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katolíci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Středočeský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2.51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-0.42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0.54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Plzeňský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0.84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0.58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0.49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-0.28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Karlovarský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2.36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-0.34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0.65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0.51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Ústecký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-0.78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-1.54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0.68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Liberecký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0.47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Králové-hradecký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0.87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-0.17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Pardubický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0.90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3.91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-0.39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Vysočina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2.51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1.89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-0.64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Jihomoravský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1.32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1.21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Olomoucký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1.90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Zlínsky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-2.44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0.83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0.91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38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Moravsko-slezský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-0.60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12487" name="Rectangle 1"/>
          <p:cNvSpPr>
            <a:spLocks noChangeArrowheads="1"/>
          </p:cNvSpPr>
          <p:nvPr/>
        </p:nvSpPr>
        <p:spPr bwMode="auto">
          <a:xfrm>
            <a:off x="1566863" y="2147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088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8362"/>
          </a:xfrm>
        </p:spPr>
        <p:txBody>
          <a:bodyPr/>
          <a:lstStyle/>
          <a:p>
            <a:r>
              <a:rPr lang="cs-CZ" altLang="cs-CZ" sz="3600" b="1" smtClean="0"/>
              <a:t>KDU – ČSL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49830"/>
              </p:ext>
            </p:extLst>
          </p:nvPr>
        </p:nvGraphicFramePr>
        <p:xfrm>
          <a:off x="179388" y="1052513"/>
          <a:ext cx="8569325" cy="1097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284"/>
                <a:gridCol w="1728192"/>
                <a:gridCol w="1584258"/>
                <a:gridCol w="1440223"/>
                <a:gridCol w="1008156"/>
                <a:gridCol w="1368212"/>
              </a:tblGrid>
              <a:tr h="548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KDU-ČSL PS10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KDU-ČSL KV08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úspěšnost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Účast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změna účasti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</a:tr>
              <a:tr h="548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KDU-ČSL 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0,75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0,84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-0,17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</a:tr>
            </a:tbl>
          </a:graphicData>
        </a:graphic>
      </p:graphicFrame>
      <p:pic>
        <p:nvPicPr>
          <p:cNvPr id="13338" name="Obráze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03463"/>
            <a:ext cx="7056438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3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53542"/>
              </p:ext>
            </p:extLst>
          </p:nvPr>
        </p:nvGraphicFramePr>
        <p:xfrm>
          <a:off x="107950" y="188913"/>
          <a:ext cx="8856664" cy="64801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79317"/>
                <a:gridCol w="653360"/>
                <a:gridCol w="580765"/>
                <a:gridCol w="580765"/>
                <a:gridCol w="725956"/>
                <a:gridCol w="618340"/>
                <a:gridCol w="631453"/>
                <a:gridCol w="858940"/>
                <a:gridCol w="681438"/>
                <a:gridCol w="841598"/>
                <a:gridCol w="799773"/>
                <a:gridCol w="504959"/>
              </a:tblGrid>
              <a:tr h="925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nad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kupní síla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rodáci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nezamě-stnanost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OSVČ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menšiny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katolíci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Středočeský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-0.12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0.44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0.97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-1.48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0.51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Plzeňský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0.93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Karlovarský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-1.74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-2.13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0.74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Liberecký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0.83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Králové-hradecký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-0.79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0.95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-0.84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Pardubický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-0.63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-2.38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1.88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1.36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0.79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Vysočina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2.90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0.50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Jihomoravský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Olomoucký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-0.77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2.28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Zlínsky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0.91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-1.87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1.65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-0.30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0.50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62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Moravsko-slezský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-0.92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-2.09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-0.52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</a:tbl>
          </a:graphicData>
        </a:graphic>
      </p:graphicFrame>
      <p:sp>
        <p:nvSpPr>
          <p:cNvPr id="14522" name="Rectangle 1"/>
          <p:cNvSpPr>
            <a:spLocks noChangeArrowheads="1"/>
          </p:cNvSpPr>
          <p:nvPr/>
        </p:nvSpPr>
        <p:spPr bwMode="auto">
          <a:xfrm>
            <a:off x="1574800" y="2147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416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6925"/>
          </a:xfrm>
        </p:spPr>
        <p:txBody>
          <a:bodyPr/>
          <a:lstStyle/>
          <a:p>
            <a:r>
              <a:rPr lang="cs-CZ" altLang="cs-CZ" sz="3600" smtClean="0"/>
              <a:t>TOP09 a „STAN“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23850" y="908050"/>
          <a:ext cx="8569326" cy="6492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68107"/>
                <a:gridCol w="1705986"/>
                <a:gridCol w="1982722"/>
                <a:gridCol w="1505851"/>
                <a:gridCol w="1806660"/>
              </a:tblGrid>
              <a:tr h="324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TOP09 PS10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</a:rPr>
                        <a:t>neparl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. strany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účast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změna účasti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</a:tr>
              <a:tr h="324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TOP09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-0,16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-0,06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</a:tr>
            </a:tbl>
          </a:graphicData>
        </a:graphic>
      </p:graphicFrame>
      <p:sp>
        <p:nvSpPr>
          <p:cNvPr id="15383" name="Rectangle 1"/>
          <p:cNvSpPr>
            <a:spLocks noChangeArrowheads="1"/>
          </p:cNvSpPr>
          <p:nvPr/>
        </p:nvSpPr>
        <p:spPr bwMode="auto">
          <a:xfrm>
            <a:off x="1665288" y="3671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pic>
        <p:nvPicPr>
          <p:cNvPr id="15384" name="Obrázek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84350"/>
            <a:ext cx="7545387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04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33230"/>
              </p:ext>
            </p:extLst>
          </p:nvPr>
        </p:nvGraphicFramePr>
        <p:xfrm>
          <a:off x="107950" y="115888"/>
          <a:ext cx="8856661" cy="66040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90719"/>
                <a:gridCol w="585564"/>
                <a:gridCol w="585564"/>
                <a:gridCol w="585564"/>
                <a:gridCol w="731955"/>
                <a:gridCol w="621809"/>
                <a:gridCol w="626258"/>
                <a:gridCol w="860980"/>
                <a:gridCol w="716304"/>
                <a:gridCol w="860980"/>
                <a:gridCol w="730467"/>
                <a:gridCol w="560497"/>
              </a:tblGrid>
              <a:tr h="88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nad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kupní síla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rodáci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Nezam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OSVČ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menšiny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katolíci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Středočeský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-1.21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0.86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-0.35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-1.31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Plzeňský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-0.73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Karlovarský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-0.79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-3.21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0.58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1.31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-0.39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Ústecký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-1.74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Liberecký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1.80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-0.52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Králové-hradecký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1.22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Pardubický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-0.63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-0.22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Vysočina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-0.96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Jihomoravský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-0.97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1.83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Olomoucký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-1.56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-0.80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Zlínsky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-1.26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4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Moravsko-slezský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-1.64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</a:tbl>
          </a:graphicData>
        </a:graphic>
      </p:graphicFrame>
      <p:sp>
        <p:nvSpPr>
          <p:cNvPr id="16583" name="Rectangle 1"/>
          <p:cNvSpPr>
            <a:spLocks noChangeArrowheads="1"/>
          </p:cNvSpPr>
          <p:nvPr/>
        </p:nvSpPr>
        <p:spPr bwMode="auto">
          <a:xfrm>
            <a:off x="1550988" y="2147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666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Regionální PS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699375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1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377825" y="193675"/>
            <a:ext cx="7886700" cy="1325563"/>
          </a:xfrm>
        </p:spPr>
        <p:txBody>
          <a:bodyPr/>
          <a:lstStyle/>
          <a:p>
            <a:r>
              <a:rPr lang="cs-CZ" altLang="cs-CZ" b="1" smtClean="0"/>
              <a:t>Regionální strany </a:t>
            </a:r>
            <a:endParaRPr lang="cs-CZ" altLang="cs-CZ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50825" y="1657350"/>
          <a:ext cx="8713787" cy="47609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40294"/>
                <a:gridCol w="1584325"/>
                <a:gridCol w="1675820"/>
                <a:gridCol w="1276786"/>
                <a:gridCol w="1711253"/>
                <a:gridCol w="1025309"/>
              </a:tblGrid>
              <a:tr h="5132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Party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3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%/votes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seats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%/votes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seats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Karlovy Vary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Alternativa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9.94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 (45)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6.70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4 (45)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2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Liberec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SLK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13.72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7 (45)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22.21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13 (45)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SOS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6.12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 (45)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2.42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Ústí nad Labem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Severočeši.cz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13.20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8 (55)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12.02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9 (55)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Zlín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STAN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10.08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5 (45)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10.09</a:t>
                      </a:r>
                      <a:r>
                        <a:rPr lang="en-GB" sz="1800" i="1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rgbClr val="FF0000"/>
                          </a:solidFill>
                          <a:effectLst/>
                        </a:rPr>
                        <a:t>5 (45)</a:t>
                      </a:r>
                      <a:endParaRPr lang="cs-CZ" sz="1800" i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South Bohemia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Jihočeši.cz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14.57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9 (55)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6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Hradec Králové 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Východočeši.cz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7.69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 (45)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14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Závěr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Podpora stran je relativně stabilní (Sněmovna i KV) </a:t>
            </a:r>
          </a:p>
          <a:p>
            <a:r>
              <a:rPr lang="cs-CZ" altLang="cs-CZ" dirty="0" smtClean="0"/>
              <a:t>Všechny strany ztrácí s výjimka KSČM a mírně ČSSD </a:t>
            </a:r>
          </a:p>
          <a:p>
            <a:r>
              <a:rPr lang="cs-CZ" altLang="cs-CZ" dirty="0" smtClean="0"/>
              <a:t>Rozložení volební podpory kopíruje předchozí zjištění </a:t>
            </a:r>
          </a:p>
          <a:p>
            <a:r>
              <a:rPr lang="cs-CZ" altLang="cs-CZ" dirty="0" smtClean="0"/>
              <a:t>Plzeňský kraj – 2012 „efekt Pospíšil“ </a:t>
            </a:r>
          </a:p>
        </p:txBody>
      </p:sp>
    </p:spTree>
    <p:extLst>
      <p:ext uri="{BB962C8B-B14F-4D97-AF65-F5344CB8AC3E}">
        <p14:creationId xmlns:p14="http://schemas.microsoft.com/office/powerpoint/2010/main" val="71961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Kraje a jejich vymezení</a:t>
            </a:r>
            <a:endParaRPr lang="cs-CZ" dirty="0"/>
          </a:p>
        </p:txBody>
      </p:sp>
      <p:pic>
        <p:nvPicPr>
          <p:cNvPr id="3" name="Picture 2" descr="25533d310d6f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96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19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Krajské volby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cs-CZ" altLang="cs-CZ" dirty="0" smtClean="0"/>
              <a:t>Pozdější vstup 2000</a:t>
            </a:r>
          </a:p>
          <a:p>
            <a:r>
              <a:rPr lang="cs-CZ" altLang="cs-CZ" dirty="0" smtClean="0"/>
              <a:t>Proporční volební systém s maximálně velkým volebním obvodem (</a:t>
            </a:r>
            <a:r>
              <a:rPr lang="en-GB" altLang="cs-CZ" b="1" dirty="0" smtClean="0"/>
              <a:t>45</a:t>
            </a:r>
            <a:r>
              <a:rPr lang="cs-CZ" altLang="cs-CZ" b="1" dirty="0" smtClean="0"/>
              <a:t> – </a:t>
            </a:r>
            <a:r>
              <a:rPr lang="en-GB" altLang="cs-CZ" b="1" dirty="0" smtClean="0"/>
              <a:t>55</a:t>
            </a:r>
            <a:r>
              <a:rPr lang="cs-CZ" altLang="cs-CZ" b="1" dirty="0" smtClean="0"/>
              <a:t> – 65) </a:t>
            </a:r>
            <a:r>
              <a:rPr lang="en-GB" altLang="cs-CZ" dirty="0" smtClean="0"/>
              <a:t> </a:t>
            </a:r>
            <a:endParaRPr lang="cs-CZ" altLang="cs-CZ" dirty="0" smtClean="0"/>
          </a:p>
          <a:p>
            <a:r>
              <a:rPr lang="cs-CZ" altLang="cs-CZ" b="1" dirty="0" smtClean="0"/>
              <a:t>Čtyři „kroužky“ a </a:t>
            </a:r>
            <a:r>
              <a:rPr lang="en-GB" altLang="cs-CZ" dirty="0" smtClean="0"/>
              <a:t>5% </a:t>
            </a:r>
            <a:r>
              <a:rPr lang="cs-CZ" altLang="cs-CZ" dirty="0" smtClean="0"/>
              <a:t>klauzule </a:t>
            </a:r>
          </a:p>
          <a:p>
            <a:r>
              <a:rPr lang="cs-CZ" altLang="cs-CZ" dirty="0" smtClean="0"/>
              <a:t>Modifikovaný </a:t>
            </a:r>
            <a:r>
              <a:rPr lang="cs-CZ" altLang="cs-CZ" dirty="0" err="1" smtClean="0"/>
              <a:t>D´Hodnt</a:t>
            </a:r>
            <a:r>
              <a:rPr lang="cs-CZ" altLang="cs-CZ" dirty="0" smtClean="0"/>
              <a:t> (</a:t>
            </a:r>
            <a:r>
              <a:rPr lang="en-GB" altLang="cs-CZ" dirty="0" smtClean="0"/>
              <a:t>1.42</a:t>
            </a:r>
            <a:r>
              <a:rPr lang="cs-CZ" altLang="cs-CZ" dirty="0" smtClean="0"/>
              <a:t>,</a:t>
            </a:r>
            <a:r>
              <a:rPr lang="en-GB" altLang="cs-CZ" dirty="0" smtClean="0"/>
              <a:t> 2, 3, 4...), </a:t>
            </a:r>
            <a:endParaRPr lang="cs-CZ" altLang="cs-CZ" dirty="0" smtClean="0"/>
          </a:p>
          <a:p>
            <a:r>
              <a:rPr lang="cs-CZ" altLang="cs-CZ" dirty="0" smtClean="0"/>
              <a:t>Otázka volebního prahu </a:t>
            </a:r>
          </a:p>
          <a:p>
            <a:r>
              <a:rPr lang="cs-CZ" altLang="cs-CZ" dirty="0" smtClean="0"/>
              <a:t>„Druhořadé volby“?</a:t>
            </a:r>
          </a:p>
        </p:txBody>
      </p:sp>
    </p:spTree>
    <p:extLst>
      <p:ext uri="{BB962C8B-B14F-4D97-AF65-F5344CB8AC3E}">
        <p14:creationId xmlns:p14="http://schemas.microsoft.com/office/powerpoint/2010/main" val="206291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52525"/>
          </a:xfrm>
        </p:spPr>
        <p:txBody>
          <a:bodyPr/>
          <a:lstStyle/>
          <a:p>
            <a:r>
              <a:rPr lang="cs-CZ" altLang="cs-CZ" sz="3200" dirty="0" smtClean="0">
                <a:ea typeface="Times New Roman" pitchFamily="18" charset="0"/>
                <a:cs typeface="Arial" charset="0"/>
              </a:rPr>
              <a:t>Volební práh </a:t>
            </a:r>
            <a:r>
              <a:rPr lang="en-GB" altLang="cs-CZ" sz="3200" dirty="0" smtClean="0">
                <a:ea typeface="Times New Roman" pitchFamily="18" charset="0"/>
                <a:cs typeface="Arial" charset="0"/>
              </a:rPr>
              <a:t>2008 a 2012 (5%)</a:t>
            </a:r>
            <a:endParaRPr lang="cs-CZ" altLang="cs-CZ" sz="3200" dirty="0" smtClean="0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065643"/>
              </p:ext>
            </p:extLst>
          </p:nvPr>
        </p:nvGraphicFramePr>
        <p:xfrm>
          <a:off x="179512" y="908720"/>
          <a:ext cx="8713787" cy="5616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843"/>
                <a:gridCol w="2303776"/>
                <a:gridCol w="2226579"/>
                <a:gridCol w="2010589"/>
              </a:tblGrid>
              <a:tr h="669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Počet mandátů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413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Středočeský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19844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17490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73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Jihočeský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10194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9956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Plze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ňský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8944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8727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Karlov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arský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4138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3607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413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Ústecký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12083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10650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Liberec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ký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6484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6474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85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Královéhradecký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8977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8169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Pardubic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ký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8662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7773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Vyso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č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ina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9028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8203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439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Jihomoravský k.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18886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17367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Olomouc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ký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9748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8844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Zl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ínský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9667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9346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  <a:tr h="365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Morav</a:t>
                      </a:r>
                      <a:r>
                        <a:rPr lang="cs-CZ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sko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- Slezský k.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19055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</a:rPr>
                        <a:t>15999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37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30163"/>
            <a:ext cx="858520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/>
              <a:t>Poslanecká sněmovna</a:t>
            </a:r>
            <a:endParaRPr lang="cs-CZ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85492"/>
              </p:ext>
            </p:extLst>
          </p:nvPr>
        </p:nvGraphicFramePr>
        <p:xfrm>
          <a:off x="250825" y="881059"/>
          <a:ext cx="8542338" cy="5572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349"/>
                <a:gridCol w="2169879"/>
                <a:gridCol w="2213526"/>
                <a:gridCol w="1870584"/>
              </a:tblGrid>
              <a:tr h="669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Number of MP 2010/2013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Pra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ha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19752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17595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25/24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7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Středočeský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21495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19293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24/25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9551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Jihočeský k.  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17794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19880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13/12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Plze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ňský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17539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14848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Karlov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arský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15404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13079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5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Ústecký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18243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17559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Liberec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ký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20756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15434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70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Královéhradecký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18539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18516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Pardubic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ký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17407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17523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Vyso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č</a:t>
                      </a: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ina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18175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17912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10/11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5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Jihomoravský k.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18387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19643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Olomouc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ký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18715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18407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Zl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ínský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16056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18030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  <a:tr h="34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Morav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sko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- Slezský k.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0" marR="514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19452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19983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41" marR="51441" marT="0" marB="0"/>
                </a:tc>
              </a:tr>
            </a:tbl>
          </a:graphicData>
        </a:graphic>
      </p:graphicFrame>
      <p:sp>
        <p:nvSpPr>
          <p:cNvPr id="6229" name="Rectangle 1"/>
          <p:cNvSpPr>
            <a:spLocks noChangeArrowheads="1"/>
          </p:cNvSpPr>
          <p:nvPr/>
        </p:nvSpPr>
        <p:spPr bwMode="auto">
          <a:xfrm>
            <a:off x="2352675" y="259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7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3175"/>
            <a:ext cx="8229600" cy="1143000"/>
          </a:xfrm>
        </p:spPr>
        <p:txBody>
          <a:bodyPr/>
          <a:lstStyle/>
          <a:p>
            <a:r>
              <a:rPr lang="cs-CZ" altLang="cs-CZ" sz="3600" b="1" smtClean="0"/>
              <a:t>ČSSD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95288" y="981075"/>
          <a:ext cx="8208963" cy="1686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1740"/>
                <a:gridCol w="1300261"/>
                <a:gridCol w="1381483"/>
                <a:gridCol w="1584870"/>
                <a:gridCol w="1011808"/>
                <a:gridCol w="1208801"/>
              </a:tblGrid>
              <a:tr h="86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ČSSD PS10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ČSSD KV08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neparl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. strany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účast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změna účasti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822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ČSSD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0,54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-0,63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0,08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0,23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7194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14638"/>
            <a:ext cx="662463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8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12601"/>
              </p:ext>
            </p:extLst>
          </p:nvPr>
        </p:nvGraphicFramePr>
        <p:xfrm>
          <a:off x="107950" y="188913"/>
          <a:ext cx="8785221" cy="64801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96181"/>
                <a:gridCol w="648090"/>
                <a:gridCol w="504070"/>
                <a:gridCol w="792110"/>
                <a:gridCol w="648090"/>
                <a:gridCol w="720100"/>
                <a:gridCol w="720100"/>
                <a:gridCol w="648090"/>
                <a:gridCol w="792110"/>
                <a:gridCol w="720100"/>
                <a:gridCol w="720100"/>
                <a:gridCol w="576080"/>
              </a:tblGrid>
              <a:tr h="960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do 5000 obyv.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nad 5000 obyv.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kupní síla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rodáci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chemeClr val="tx1"/>
                          </a:solidFill>
                          <a:effectLst/>
                        </a:rPr>
                        <a:t>Nezam</a:t>
                      </a: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</a:rPr>
                        <a:t>podni-katelé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menšiny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Kat. 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Středočeský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1.80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-1.38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Jihočeský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-0.50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2.13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0.17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-0.33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-0.35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-0.19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Plzeňský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-0.23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2.12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0.99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-0.48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-0.12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Karlovarský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-0.41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3.05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-3.59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Ústecký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-0.66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0.63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0.29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-0.01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-0.28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-0.40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300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Liberecký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0.92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-0.31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Králové-hradecký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1.54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2.77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-1.92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-0.25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-0.72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300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Pardubický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4.87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-2.20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0.19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-0.46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Vysočina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-1.09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4.24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-0.12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0.48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Jihomoravský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-0.88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0.50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0.18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-0.02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-0.17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-0.38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-0.21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300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Olomoucký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2.24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0.83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-0.24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-0.42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300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Zlínsky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0.50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4.99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0.44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-0.05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-0.58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1.25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  <a:tr h="480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Moravsko-slezský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4.53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0.80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-0.32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0.07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-0.03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</a:tr>
            </a:tbl>
          </a:graphicData>
        </a:graphic>
      </p:graphicFrame>
      <p:sp>
        <p:nvSpPr>
          <p:cNvPr id="8391" name="Rectangle 1"/>
          <p:cNvSpPr>
            <a:spLocks noChangeArrowheads="1"/>
          </p:cNvSpPr>
          <p:nvPr/>
        </p:nvSpPr>
        <p:spPr bwMode="auto">
          <a:xfrm>
            <a:off x="1527175" y="2147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934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 sz="3600" b="1" smtClean="0"/>
              <a:t>KSČM </a:t>
            </a:r>
          </a:p>
        </p:txBody>
      </p:sp>
      <p:pic>
        <p:nvPicPr>
          <p:cNvPr id="9219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133600"/>
            <a:ext cx="7388225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72280"/>
              </p:ext>
            </p:extLst>
          </p:nvPr>
        </p:nvGraphicFramePr>
        <p:xfrm>
          <a:off x="323528" y="981075"/>
          <a:ext cx="8568951" cy="8530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95945"/>
                <a:gridCol w="1460024"/>
                <a:gridCol w="1460024"/>
                <a:gridCol w="1524912"/>
                <a:gridCol w="1115879"/>
                <a:gridCol w="1512167"/>
              </a:tblGrid>
              <a:tr h="431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KSČM  PS10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KSČM KV08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neparl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. strany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účast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změna účasti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</a:tr>
              <a:tr h="304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KSČM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0,85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-0,51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7" marR="4444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8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82251"/>
              </p:ext>
            </p:extLst>
          </p:nvPr>
        </p:nvGraphicFramePr>
        <p:xfrm>
          <a:off x="107950" y="115888"/>
          <a:ext cx="8856662" cy="65531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96097"/>
                <a:gridCol w="570889"/>
                <a:gridCol w="596042"/>
                <a:gridCol w="607309"/>
                <a:gridCol w="662611"/>
                <a:gridCol w="823398"/>
                <a:gridCol w="599115"/>
                <a:gridCol w="871534"/>
                <a:gridCol w="726108"/>
                <a:gridCol w="844906"/>
                <a:gridCol w="751710"/>
                <a:gridCol w="506943"/>
              </a:tblGrid>
              <a:tr h="87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do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nad 5000 obyv.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kupní síla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rodáci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Nezam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OSVČ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menšiny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katolíci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R2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Středočeský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0.52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-1.67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-0.34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Jihočeský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-0.90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-0.45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-0.27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Plzeňský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-0.85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-0.71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1.16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-0.43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Karlovarský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-0.77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-0.95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-1.27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Ústecký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-1.58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0.22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-0.63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-0.45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-0.43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Liberecký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1.04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1.82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-4.58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-0.86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0.59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Králové-hradecký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-0.36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Pardubický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-2.44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-0.49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Vysočina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1.69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-1.95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-0.20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-0.66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Jihomoravský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-0.98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0.70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0.22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Olomoucký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-0.83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-1.69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0.45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-0.69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Zlínsky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0.26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2.31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-2.34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0.15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-0.44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0.22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-0.43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0.40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436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Moravsko-slezský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2.95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1.53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-1.97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-0.20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0.22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-0.50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-0.35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-0.36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0.59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</a:tbl>
          </a:graphicData>
        </a:graphic>
      </p:graphicFrame>
      <p:sp>
        <p:nvSpPr>
          <p:cNvPr id="10439" name="Rectangle 1"/>
          <p:cNvSpPr>
            <a:spLocks noChangeArrowheads="1"/>
          </p:cNvSpPr>
          <p:nvPr/>
        </p:nvSpPr>
        <p:spPr bwMode="auto">
          <a:xfrm>
            <a:off x="1619250" y="1652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9205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1643</Words>
  <Application>Microsoft Office PowerPoint</Application>
  <PresentationFormat>Předvádění na obrazovce (4:3)</PresentationFormat>
  <Paragraphs>1087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Prostorová analýza voleb  Krajské a prezidentské volby </vt:lpstr>
      <vt:lpstr>Kraje a jejich vymezení</vt:lpstr>
      <vt:lpstr>Krajské volby </vt:lpstr>
      <vt:lpstr>Volební práh 2008 a 2012 (5%)</vt:lpstr>
      <vt:lpstr>Poslanecká sněmovna</vt:lpstr>
      <vt:lpstr>ČSSD</vt:lpstr>
      <vt:lpstr>Prezentace aplikace PowerPoint</vt:lpstr>
      <vt:lpstr>KSČM </vt:lpstr>
      <vt:lpstr>Prezentace aplikace PowerPoint</vt:lpstr>
      <vt:lpstr>ODS</vt:lpstr>
      <vt:lpstr>Prezentace aplikace PowerPoint</vt:lpstr>
      <vt:lpstr>KDU – ČSL </vt:lpstr>
      <vt:lpstr>Prezentace aplikace PowerPoint</vt:lpstr>
      <vt:lpstr>TOP09 a „STAN“ </vt:lpstr>
      <vt:lpstr>Prezentace aplikace PowerPoint</vt:lpstr>
      <vt:lpstr>Regionální PS </vt:lpstr>
      <vt:lpstr>Regionální strany </vt:lpstr>
      <vt:lpstr>Závěr 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analýza voleb  Krajské a prezidentské volby</dc:title>
  <dc:creator>Michal Pink</dc:creator>
  <cp:lastModifiedBy>Michal Pink</cp:lastModifiedBy>
  <cp:revision>4</cp:revision>
  <dcterms:created xsi:type="dcterms:W3CDTF">2016-03-30T11:46:41Z</dcterms:created>
  <dcterms:modified xsi:type="dcterms:W3CDTF">2016-03-31T09:27:00Z</dcterms:modified>
</cp:coreProperties>
</file>