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76" r:id="rId6"/>
    <p:sldId id="277" r:id="rId7"/>
    <p:sldId id="282" r:id="rId8"/>
    <p:sldId id="278" r:id="rId9"/>
    <p:sldId id="286" r:id="rId10"/>
    <p:sldId id="279" r:id="rId11"/>
    <p:sldId id="287" r:id="rId12"/>
    <p:sldId id="280" r:id="rId13"/>
    <p:sldId id="281" r:id="rId14"/>
    <p:sldId id="28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8429" autoAdjust="0"/>
  </p:normalViewPr>
  <p:slideViewPr>
    <p:cSldViewPr>
      <p:cViewPr varScale="1">
        <p:scale>
          <a:sx n="85" d="100"/>
          <a:sy n="85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9D520-CF21-4F88-8823-DB57D1E8D9AC}" type="datetimeFigureOut">
              <a:rPr lang="cs-CZ" smtClean="0"/>
              <a:t>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A24F3-3548-4DDD-9309-3E3873483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2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Představit strukturu hodiny</a:t>
            </a:r>
            <a:r>
              <a:rPr lang="cs-CZ" baseline="0" dirty="0" smtClean="0"/>
              <a:t> – cca 45 teorie, půlhodina praktické ukázky, na závěr diskuze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A24F3-3548-4DDD-9309-3E3873483B5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5CC0C6-99A7-4AA3-9E98-3C9B6469BD0A}" type="datetimeFigureOut">
              <a:rPr lang="cs-CZ" smtClean="0"/>
              <a:pPr/>
              <a:t>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254451-38BA-4A28-8B23-561BDED216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886200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Regresní </a:t>
            </a:r>
            <a:r>
              <a:rPr lang="cs-CZ" dirty="0" smtClean="0"/>
              <a:t>analýza v „prostorové“ analýze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4968552" cy="648072"/>
          </a:xfrm>
        </p:spPr>
        <p:txBody>
          <a:bodyPr/>
          <a:lstStyle/>
          <a:p>
            <a:r>
              <a:rPr lang="cs-CZ" dirty="0" smtClean="0"/>
              <a:t>Petr Voda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Rezidua po přidání interakcí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2435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26" y="1113075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Prostorově vážená regrese</a:t>
            </a:r>
          </a:p>
          <a:p>
            <a:pPr lvl="1"/>
            <a:r>
              <a:rPr lang="cs-CZ" dirty="0" smtClean="0"/>
              <a:t>Přidává informaci o </a:t>
            </a:r>
            <a:r>
              <a:rPr lang="cs-CZ" dirty="0" err="1" smtClean="0"/>
              <a:t>nestacionaritě</a:t>
            </a:r>
            <a:r>
              <a:rPr lang="cs-CZ" dirty="0" smtClean="0"/>
              <a:t> vztahů</a:t>
            </a:r>
          </a:p>
          <a:p>
            <a:pPr lvl="1"/>
            <a:r>
              <a:rPr lang="cs-CZ" dirty="0" smtClean="0"/>
              <a:t>Spíše explorativní charakter</a:t>
            </a:r>
          </a:p>
          <a:p>
            <a:pPr lvl="1"/>
            <a:r>
              <a:rPr lang="cs-CZ" dirty="0" smtClean="0"/>
              <a:t>Často </a:t>
            </a:r>
            <a:r>
              <a:rPr lang="cs-CZ" dirty="0" err="1" smtClean="0"/>
              <a:t>obtižné</a:t>
            </a:r>
            <a:r>
              <a:rPr lang="cs-CZ" dirty="0" smtClean="0"/>
              <a:t> najít ve výsledcích nějaký smysl</a:t>
            </a:r>
          </a:p>
          <a:p>
            <a:r>
              <a:rPr lang="cs-CZ" dirty="0" smtClean="0"/>
              <a:t>Víceúrovňové modelování</a:t>
            </a:r>
          </a:p>
          <a:p>
            <a:pPr lvl="1"/>
            <a:r>
              <a:rPr lang="cs-CZ" dirty="0" smtClean="0"/>
              <a:t>Závisle proměnnou ovlivňují proměnné z různých úrovní</a:t>
            </a:r>
          </a:p>
          <a:p>
            <a:pPr lvl="1"/>
            <a:r>
              <a:rPr lang="cs-CZ" dirty="0" smtClean="0"/>
              <a:t>Volební chování jedince je ovlivněno jeho </a:t>
            </a:r>
            <a:r>
              <a:rPr lang="cs-CZ" dirty="0" err="1" smtClean="0"/>
              <a:t>vlasnostmi</a:t>
            </a:r>
            <a:r>
              <a:rPr lang="cs-CZ" dirty="0" smtClean="0"/>
              <a:t> a vlastnostmi prostředí</a:t>
            </a:r>
          </a:p>
          <a:p>
            <a:pPr lvl="1"/>
            <a:r>
              <a:rPr lang="cs-CZ" dirty="0" smtClean="0"/>
              <a:t>Různé vlastnosti voliče v různém prostředí vedou k různým volbám</a:t>
            </a:r>
          </a:p>
          <a:p>
            <a:pPr lvl="1"/>
            <a:r>
              <a:rPr lang="cs-CZ" dirty="0" smtClean="0"/>
              <a:t>Obvyklý problém: nedostatek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38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7151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71512"/>
            <a:ext cx="7791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Regrese - připomenutí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Nástroj k analýze vlivu více nezávisle proměnných na jednu závisle proměnné</a:t>
            </a:r>
          </a:p>
          <a:p>
            <a:r>
              <a:rPr lang="cs-CZ" dirty="0" smtClean="0"/>
              <a:t>Vstupní podmínky:</a:t>
            </a:r>
          </a:p>
          <a:p>
            <a:pPr lvl="1"/>
            <a:r>
              <a:rPr lang="cs-CZ" dirty="0" smtClean="0"/>
              <a:t>Normalita závisle proměnné</a:t>
            </a:r>
          </a:p>
          <a:p>
            <a:pPr lvl="1"/>
            <a:r>
              <a:rPr lang="cs-CZ" dirty="0" smtClean="0"/>
              <a:t>Předpoklad lineárního vztahu</a:t>
            </a:r>
          </a:p>
          <a:p>
            <a:pPr lvl="1"/>
            <a:r>
              <a:rPr lang="cs-CZ" dirty="0" smtClean="0"/>
              <a:t>Nepřítomnost </a:t>
            </a:r>
            <a:r>
              <a:rPr lang="cs-CZ" dirty="0" err="1" smtClean="0"/>
              <a:t>multikolinearity</a:t>
            </a:r>
            <a:endParaRPr lang="cs-CZ" dirty="0" smtClean="0"/>
          </a:p>
          <a:p>
            <a:pPr lvl="1"/>
            <a:r>
              <a:rPr lang="cs-CZ" dirty="0" smtClean="0"/>
              <a:t>Nezávislost případů</a:t>
            </a:r>
          </a:p>
          <a:p>
            <a:r>
              <a:rPr lang="cs-CZ" dirty="0" smtClean="0"/>
              <a:t>Odhad parametrů regresní přímky</a:t>
            </a:r>
          </a:p>
          <a:p>
            <a:pPr lvl="1"/>
            <a:r>
              <a:rPr lang="cs-CZ" dirty="0" smtClean="0"/>
              <a:t>Konstanta</a:t>
            </a:r>
          </a:p>
          <a:p>
            <a:pPr lvl="1"/>
            <a:r>
              <a:rPr lang="cs-CZ" dirty="0" smtClean="0"/>
              <a:t>Nestandardizované koeficienty</a:t>
            </a:r>
          </a:p>
          <a:p>
            <a:pPr lvl="1"/>
            <a:r>
              <a:rPr lang="cs-CZ" dirty="0" smtClean="0"/>
              <a:t>rezidua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0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v prostorové analýze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Nezávislost pozorování</a:t>
            </a:r>
          </a:p>
          <a:p>
            <a:pPr lvl="1"/>
            <a:r>
              <a:rPr lang="cs-CZ" dirty="0" smtClean="0"/>
              <a:t>Často narušeno</a:t>
            </a:r>
          </a:p>
          <a:p>
            <a:pPr lvl="1"/>
            <a:r>
              <a:rPr lang="cs-CZ" dirty="0" smtClean="0"/>
              <a:t>V blízkých lokalitách často podobné hodnoty</a:t>
            </a:r>
          </a:p>
          <a:p>
            <a:r>
              <a:rPr lang="cs-CZ" dirty="0" smtClean="0"/>
              <a:t>Normalita závisle proměnné</a:t>
            </a:r>
          </a:p>
          <a:p>
            <a:pPr lvl="1"/>
            <a:r>
              <a:rPr lang="cs-CZ" dirty="0" smtClean="0"/>
              <a:t>Velmi důležitá zejména pro hodnoty inferenční statistiky</a:t>
            </a:r>
          </a:p>
          <a:p>
            <a:pPr lvl="1"/>
            <a:r>
              <a:rPr lang="cs-CZ" dirty="0" smtClean="0"/>
              <a:t>V analýze zahrnující všechny případy není nutná taková přísnost</a:t>
            </a:r>
          </a:p>
          <a:p>
            <a:pPr lvl="1"/>
            <a:r>
              <a:rPr lang="cs-CZ" dirty="0" smtClean="0"/>
              <a:t>Rozdělení by se ale normálnímu mělo alespoň přibližovat</a:t>
            </a:r>
          </a:p>
          <a:p>
            <a:r>
              <a:rPr lang="cs-CZ" dirty="0" err="1" smtClean="0"/>
              <a:t>Multikolinearita</a:t>
            </a:r>
            <a:endParaRPr lang="cs-CZ" dirty="0" smtClean="0"/>
          </a:p>
          <a:p>
            <a:pPr lvl="1"/>
            <a:r>
              <a:rPr lang="cs-CZ" dirty="0" smtClean="0"/>
              <a:t>Častý problém</a:t>
            </a:r>
          </a:p>
          <a:p>
            <a:r>
              <a:rPr lang="cs-CZ" dirty="0" err="1" smtClean="0"/>
              <a:t>Nestacionarita</a:t>
            </a:r>
            <a:endParaRPr lang="cs-CZ" dirty="0" smtClean="0"/>
          </a:p>
          <a:p>
            <a:pPr lvl="1"/>
            <a:r>
              <a:rPr lang="cs-CZ" dirty="0" smtClean="0"/>
              <a:t>V různých místech mohou být vztahy mezi proměnnými různé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3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Základ: „jednoduchá regrese“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Závisle proměnná: podpora strany</a:t>
            </a:r>
          </a:p>
          <a:p>
            <a:r>
              <a:rPr lang="cs-CZ" dirty="0" smtClean="0"/>
              <a:t>Nezávisle proměnné: indikátory konfliktních linií</a:t>
            </a:r>
          </a:p>
          <a:p>
            <a:endParaRPr lang="cs-CZ" dirty="0"/>
          </a:p>
          <a:p>
            <a:r>
              <a:rPr lang="cs-CZ" dirty="0" smtClean="0"/>
              <a:t>Příklad: podpora ČSSD</a:t>
            </a:r>
          </a:p>
          <a:p>
            <a:r>
              <a:rPr lang="cs-CZ" dirty="0" err="1" smtClean="0"/>
              <a:t>Np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vlastníci/pracující: podíl </a:t>
            </a:r>
            <a:r>
              <a:rPr lang="cs-CZ" dirty="0" err="1" smtClean="0"/>
              <a:t>osvč</a:t>
            </a:r>
            <a:r>
              <a:rPr lang="cs-CZ" dirty="0" smtClean="0"/>
              <a:t>, nezaměstnanost </a:t>
            </a:r>
          </a:p>
          <a:p>
            <a:pPr lvl="1"/>
            <a:r>
              <a:rPr lang="cs-CZ" dirty="0" smtClean="0"/>
              <a:t>Město/venkov: velikost obce (</a:t>
            </a:r>
            <a:r>
              <a:rPr lang="cs-CZ" dirty="0" err="1" smtClean="0"/>
              <a:t>dummy</a:t>
            </a:r>
            <a:r>
              <a:rPr lang="cs-CZ" dirty="0" smtClean="0"/>
              <a:t>),  zemědělství</a:t>
            </a:r>
          </a:p>
          <a:p>
            <a:pPr lvl="1"/>
            <a:r>
              <a:rPr lang="cs-CZ" dirty="0" smtClean="0"/>
              <a:t>Církev/stát: katolíci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282411"/>
              </p:ext>
            </p:extLst>
          </p:nvPr>
        </p:nvGraphicFramePr>
        <p:xfrm>
          <a:off x="755578" y="1340759"/>
          <a:ext cx="5328590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303"/>
                <a:gridCol w="1038090"/>
                <a:gridCol w="1776197"/>
              </a:tblGrid>
              <a:tr h="30603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Beta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konstanta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14.54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nad 65 let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0.28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0.18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podnikatelé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</a:t>
                      </a:r>
                      <a:r>
                        <a:rPr lang="cs-CZ" sz="2000" u="none" strike="noStrike" dirty="0" smtClean="0">
                          <a:effectLst/>
                        </a:rPr>
                        <a:t>0.77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-0.29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nezaměstnanost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0.49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0.12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průmysl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0.11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zemědělství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VŠ vzdělání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-0.24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-0.21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katolící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rodáci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0.11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0.17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ves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</a:t>
                      </a:r>
                      <a:r>
                        <a:rPr lang="cs-CZ" sz="2000" u="none" strike="noStrike" dirty="0" smtClean="0">
                          <a:effectLst/>
                        </a:rPr>
                        <a:t>0.78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maloměsto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adj. R2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0.60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1145*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060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*váženo velikostí obce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Uložení reziduí</a:t>
            </a:r>
          </a:p>
          <a:p>
            <a:r>
              <a:rPr lang="cs-CZ" dirty="0" smtClean="0"/>
              <a:t>Zobrazení v mapě</a:t>
            </a:r>
          </a:p>
          <a:p>
            <a:r>
              <a:rPr lang="cs-CZ" dirty="0" smtClean="0"/>
              <a:t>Identifikace dalších možných vlivů (specifický region,  lokální téma, změna kandidátů, změna v konkurenční straně,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4" y="0"/>
            <a:ext cx="923020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Interakce = proměnná x proměnná</a:t>
            </a:r>
          </a:p>
          <a:p>
            <a:r>
              <a:rPr lang="cs-CZ" dirty="0" smtClean="0"/>
              <a:t>Jak se mění </a:t>
            </a:r>
            <a:r>
              <a:rPr lang="cs-CZ" b="1" dirty="0" smtClean="0"/>
              <a:t>EFEKT </a:t>
            </a:r>
            <a:r>
              <a:rPr lang="cs-CZ" dirty="0" smtClean="0"/>
              <a:t>jedné proměnné při změně hodnoty druhé proměnné o jednotku</a:t>
            </a:r>
          </a:p>
          <a:p>
            <a:r>
              <a:rPr lang="cs-CZ" dirty="0" smtClean="0"/>
              <a:t>Např. efekt nezaměstnanosti je větší na periferii než v centru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074382"/>
              </p:ext>
            </p:extLst>
          </p:nvPr>
        </p:nvGraphicFramePr>
        <p:xfrm>
          <a:off x="539552" y="8965"/>
          <a:ext cx="6408714" cy="656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6238"/>
                <a:gridCol w="2136238"/>
                <a:gridCol w="2136238"/>
              </a:tblGrid>
              <a:tr h="253016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Beta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konstanta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15.79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nad 65 let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podnikatelé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-0.27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nezaměstnanost</a:t>
                      </a:r>
                      <a:endParaRPr lang="cs-CZ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0.33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průmysl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8543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zemědělství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305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VŠ vzdělání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katolící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rodáci</a:t>
                      </a:r>
                      <a:endParaRPr lang="cs-CZ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ves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-0.56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888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maloměsto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suburbium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-4.80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-0.41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int_suburb_osvc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0.31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0.22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7440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int_suburb_nezam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0.03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adj. R2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effectLst/>
                        </a:rPr>
                        <a:t>0.62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1145*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30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*váženo velikostí obce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7975</TotalTime>
  <Words>394</Words>
  <Application>Microsoft Office PowerPoint</Application>
  <PresentationFormat>Předvádění na obrazovce (4:3)</PresentationFormat>
  <Paragraphs>143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Bookman Old Style</vt:lpstr>
      <vt:lpstr>Calibri</vt:lpstr>
      <vt:lpstr>Gill Sans MT</vt:lpstr>
      <vt:lpstr>Wingdings</vt:lpstr>
      <vt:lpstr>Wingdings 3</vt:lpstr>
      <vt:lpstr>Původ</vt:lpstr>
      <vt:lpstr>Regresní analýza v „prostorové“ analýze</vt:lpstr>
      <vt:lpstr>Regrese - připomenutí</vt:lpstr>
      <vt:lpstr>Specifika v prostorové analýze</vt:lpstr>
      <vt:lpstr>Základ: „jednoduchá regrese“</vt:lpstr>
      <vt:lpstr>tabulka</vt:lpstr>
      <vt:lpstr>Další postup</vt:lpstr>
      <vt:lpstr>Prezentace aplikace PowerPoint</vt:lpstr>
      <vt:lpstr>Přidání interakce</vt:lpstr>
      <vt:lpstr>Prezentace aplikace PowerPoint</vt:lpstr>
      <vt:lpstr>Rezidua po přidání interakcí</vt:lpstr>
      <vt:lpstr>Prezentace aplikace PowerPoint</vt:lpstr>
      <vt:lpstr>Další možnosti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Regresní analýza</dc:title>
  <dc:creator>Petr voda</dc:creator>
  <cp:lastModifiedBy>Petr Voda</cp:lastModifiedBy>
  <cp:revision>23</cp:revision>
  <dcterms:created xsi:type="dcterms:W3CDTF">2010-12-05T14:19:29Z</dcterms:created>
  <dcterms:modified xsi:type="dcterms:W3CDTF">2016-05-05T12:27:33Z</dcterms:modified>
</cp:coreProperties>
</file>