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3" r:id="rId3"/>
    <p:sldId id="335" r:id="rId4"/>
    <p:sldId id="324" r:id="rId5"/>
    <p:sldId id="342" r:id="rId6"/>
    <p:sldId id="343" r:id="rId7"/>
    <p:sldId id="344" r:id="rId8"/>
    <p:sldId id="345" r:id="rId9"/>
    <p:sldId id="336" r:id="rId10"/>
    <p:sldId id="338" r:id="rId11"/>
    <p:sldId id="341" r:id="rId12"/>
    <p:sldId id="346" r:id="rId13"/>
    <p:sldId id="347" r:id="rId14"/>
    <p:sldId id="356" r:id="rId15"/>
    <p:sldId id="337" r:id="rId16"/>
    <p:sldId id="361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39" r:id="rId26"/>
    <p:sldId id="257" r:id="rId27"/>
    <p:sldId id="318" r:id="rId28"/>
    <p:sldId id="319" r:id="rId29"/>
    <p:sldId id="340" r:id="rId30"/>
    <p:sldId id="357" r:id="rId31"/>
    <p:sldId id="365" r:id="rId32"/>
    <p:sldId id="360" r:id="rId33"/>
    <p:sldId id="362" r:id="rId34"/>
    <p:sldId id="363" r:id="rId35"/>
    <p:sldId id="364" r:id="rId36"/>
    <p:sldId id="358" r:id="rId37"/>
    <p:sldId id="35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Voda" initials="PV" lastIdx="1" clrIdx="0">
    <p:extLst>
      <p:ext uri="{19B8F6BF-5375-455C-9EA6-DF929625EA0E}">
        <p15:presenceInfo xmlns:p15="http://schemas.microsoft.com/office/powerpoint/2012/main" userId="e85772176cfde6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094" autoAdjust="0"/>
  </p:normalViewPr>
  <p:slideViewPr>
    <p:cSldViewPr>
      <p:cViewPr varScale="1">
        <p:scale>
          <a:sx n="89" d="100"/>
          <a:sy n="89" d="100"/>
        </p:scale>
        <p:origin x="63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89A85-4CC4-4615-A55D-E34C5BA9668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FDC7-87DF-4FAF-8AF2-E78FDE68A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37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BFDC7-87DF-4FAF-8AF2-E78FDE68A69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A298-DB83-4CDC-AA30-F995E3F938E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85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72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1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42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56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0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41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7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5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6438-8364-4128-8DF6-F20B4DB85226}" type="datetimeFigureOut">
              <a:rPr lang="cs-CZ" smtClean="0"/>
              <a:t>28.3.2016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4E40-7886-4D4F-A0BA-DD1977060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7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Uvod/Produkty-a-sluzby/RUIAN/2-Poskytovani-udaju-RUIAN-ISUI-VDP/Ciselniky-ISUI/Nizsi-uzemni-prvky-a-uzemne-evidencni-jednotky.aspx" TargetMode="External"/><Relationship Id="rId2" Type="http://schemas.openxmlformats.org/officeDocument/2006/relationships/hyperlink" Target="http://apl.czso.cz/irso4/cisel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iSMS/ukazvyb.js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80263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Seminář</a:t>
            </a:r>
            <a:br>
              <a:rPr lang="cs-CZ" dirty="0" smtClean="0"/>
            </a:br>
            <a:r>
              <a:rPr lang="cs-CZ" dirty="0" smtClean="0"/>
              <a:t>Prostorová data a</a:t>
            </a:r>
            <a:br>
              <a:rPr lang="cs-CZ" dirty="0" smtClean="0"/>
            </a:br>
            <a:r>
              <a:rPr lang="cs-CZ" dirty="0" smtClean="0"/>
              <a:t>popis volební podpory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81608" y="5949280"/>
            <a:ext cx="5662392" cy="908720"/>
          </a:xfrm>
        </p:spPr>
        <p:txBody>
          <a:bodyPr/>
          <a:lstStyle/>
          <a:p>
            <a:r>
              <a:rPr lang="cs-CZ" dirty="0" smtClean="0"/>
              <a:t>Mgr. </a:t>
            </a:r>
            <a:r>
              <a:rPr lang="cs-CZ" dirty="0" smtClean="0"/>
              <a:t>Petr Voda,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9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Vlastnosti dle reprezentace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(izolované) objekty x (spojitá) pole</a:t>
            </a:r>
          </a:p>
          <a:p>
            <a:r>
              <a:rPr lang="cs-CZ" dirty="0" smtClean="0"/>
              <a:t>Objekty: např. obce</a:t>
            </a:r>
          </a:p>
          <a:p>
            <a:r>
              <a:rPr lang="cs-CZ" dirty="0" smtClean="0"/>
              <a:t>Pole: např. vzduch</a:t>
            </a:r>
          </a:p>
          <a:p>
            <a:endParaRPr lang="cs-CZ" dirty="0"/>
          </a:p>
          <a:p>
            <a:r>
              <a:rPr lang="cs-CZ" dirty="0" smtClean="0"/>
              <a:t>Reprezentace</a:t>
            </a:r>
          </a:p>
          <a:p>
            <a:pPr lvl="1"/>
            <a:r>
              <a:rPr lang="cs-CZ" dirty="0" smtClean="0"/>
              <a:t>Body</a:t>
            </a:r>
          </a:p>
          <a:p>
            <a:pPr lvl="1"/>
            <a:r>
              <a:rPr lang="cs-CZ" dirty="0" smtClean="0"/>
              <a:t>Linie</a:t>
            </a:r>
          </a:p>
          <a:p>
            <a:pPr lvl="1"/>
            <a:r>
              <a:rPr lang="cs-CZ" dirty="0" smtClean="0"/>
              <a:t>Polygony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2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polygonu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Malý region  =  vysoká homogenita/     </a:t>
            </a:r>
          </a:p>
          <a:p>
            <a:pPr marL="0" indent="0">
              <a:buNone/>
            </a:pPr>
            <a:r>
              <a:rPr lang="cs-CZ" dirty="0" smtClean="0"/>
              <a:t>                               vysoký „šum“</a:t>
            </a:r>
          </a:p>
          <a:p>
            <a:r>
              <a:rPr lang="cs-CZ" dirty="0" smtClean="0"/>
              <a:t>Velký region = nízká homogenita/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nízký šum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Funkční x administrativní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1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836712"/>
            <a:ext cx="3322712" cy="5289451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apl.czso.cz/irso4/cisel.jsp</a:t>
            </a: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Viz  </a:t>
            </a:r>
            <a:r>
              <a:rPr lang="cs-CZ" dirty="0">
                <a:hlinkClick r:id="rId3"/>
              </a:rPr>
              <a:t>http://www.cuzk.cz/Uvod/Produkty-a-sluzby/RUIAN/2-Poskytovani-udaju-RUIAN-ISUI-VDP/Ciselniky-ISUI/Nizsi-uzemni-prvky-a-uzemne-evidencni-jednotky.aspx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schéma soust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" y="252244"/>
            <a:ext cx="5036982" cy="6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83" y="3785"/>
            <a:ext cx="3975720" cy="61170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" y="4245159"/>
            <a:ext cx="5386316" cy="25885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785"/>
            <a:ext cx="5386314" cy="23036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07470"/>
            <a:ext cx="5386314" cy="23439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80112" y="6309320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google.maps.com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2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měřítky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020487"/>
              </p:ext>
            </p:extLst>
          </p:nvPr>
        </p:nvGraphicFramePr>
        <p:xfrm>
          <a:off x="457200" y="1600200"/>
          <a:ext cx="82296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576064"/>
                <a:gridCol w="792088"/>
                <a:gridCol w="588398"/>
                <a:gridCol w="707747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nezaměstnanost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vš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obyvatel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Brno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9,4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20,6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385913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14,19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Městské části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64316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Části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26781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ZSJ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kvůli značným rozdílům ve velikosti jednotek je obvykle vhodné používat váhy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033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Důsledky „měření“ (sběru dat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 err="1" smtClean="0"/>
              <a:t>socio</a:t>
            </a:r>
            <a:r>
              <a:rPr lang="cs-CZ" dirty="0" smtClean="0"/>
              <a:t>-ekonomické analýze obvykle není problém s chybějícími daty za místa</a:t>
            </a:r>
          </a:p>
          <a:p>
            <a:r>
              <a:rPr lang="cs-CZ" dirty="0" smtClean="0"/>
              <a:t>Problém s chybějícími daty pro čas (mnoho údajů je zjišťováno jen z cenzu)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Bojkot sčítání (např. Řekové v Albánii, Albánci v Makedonii a Srbsku, …)</a:t>
            </a:r>
          </a:p>
          <a:p>
            <a:pPr lvl="1"/>
            <a:r>
              <a:rPr lang="cs-CZ" dirty="0" smtClean="0"/>
              <a:t>V ČR otázka víry a vyznání v roce 2011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7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Agregovaná data</a:t>
            </a:r>
          </a:p>
          <a:p>
            <a:pPr lvl="1"/>
            <a:r>
              <a:rPr lang="cs-CZ" dirty="0" smtClean="0"/>
              <a:t>Nebezpečí ekologické chyby</a:t>
            </a:r>
          </a:p>
          <a:p>
            <a:r>
              <a:rPr lang="cs-CZ" dirty="0" smtClean="0"/>
              <a:t>Kardinální proměnné</a:t>
            </a:r>
          </a:p>
          <a:p>
            <a:pPr lvl="1"/>
            <a:r>
              <a:rPr lang="cs-CZ" dirty="0" smtClean="0"/>
              <a:t>Možnosti pro využití řady statistických nástrojů</a:t>
            </a:r>
          </a:p>
          <a:p>
            <a:r>
              <a:rPr lang="cs-CZ" dirty="0" smtClean="0"/>
              <a:t>Prostorová data</a:t>
            </a:r>
          </a:p>
          <a:p>
            <a:pPr lvl="1"/>
            <a:r>
              <a:rPr lang="cs-CZ" dirty="0" smtClean="0"/>
              <a:t>Narušení obvyklých předpokladů</a:t>
            </a:r>
          </a:p>
          <a:p>
            <a:pPr lvl="1"/>
            <a:r>
              <a:rPr lang="cs-CZ" dirty="0" smtClean="0"/>
              <a:t>Otázka měřítkové úrovně</a:t>
            </a:r>
          </a:p>
          <a:p>
            <a:pPr lvl="1"/>
            <a:r>
              <a:rPr lang="cs-CZ" dirty="0" smtClean="0"/>
              <a:t>Otázka spolehlivosti dat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pro analýzu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Volební výsledky (předmět výzkumu, závisle proměnná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Nejlépe jako % platných hlasů pro stranu v území</a:t>
            </a:r>
          </a:p>
          <a:p>
            <a:pPr lvl="2"/>
            <a:r>
              <a:rPr lang="cs-CZ" dirty="0" smtClean="0"/>
              <a:t>V </a:t>
            </a:r>
            <a:r>
              <a:rPr lang="cs-CZ" dirty="0" err="1" smtClean="0"/>
              <a:t>longitudálním</a:t>
            </a:r>
            <a:r>
              <a:rPr lang="cs-CZ" dirty="0" smtClean="0"/>
              <a:t> výzkumu % z oprávněných voličů – odpadá problém s účastí</a:t>
            </a:r>
            <a:endParaRPr lang="cs-CZ" dirty="0" smtClean="0"/>
          </a:p>
          <a:p>
            <a:r>
              <a:rPr lang="cs-CZ" dirty="0" err="1" smtClean="0"/>
              <a:t>socio</a:t>
            </a:r>
            <a:r>
              <a:rPr lang="cs-CZ" dirty="0" smtClean="0"/>
              <a:t>-ekonomická </a:t>
            </a:r>
            <a:r>
              <a:rPr lang="cs-CZ" dirty="0" smtClean="0"/>
              <a:t>data (nezávisle proměnné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Možnost vypočítat celou řadu indikátorů</a:t>
            </a:r>
          </a:p>
          <a:p>
            <a:pPr lvl="1"/>
            <a:r>
              <a:rPr lang="cs-CZ" dirty="0" smtClean="0"/>
              <a:t>Různá pravidla pro různé ukazatele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2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482"/>
            <a:ext cx="8229600" cy="970246"/>
          </a:xfrm>
        </p:spPr>
        <p:txBody>
          <a:bodyPr/>
          <a:lstStyle/>
          <a:p>
            <a:r>
              <a:rPr lang="cs-CZ" dirty="0" smtClean="0"/>
              <a:t>Ukazatele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/>
          </a:bodyPr>
          <a:lstStyle/>
          <a:p>
            <a:r>
              <a:rPr lang="cs-CZ" dirty="0" smtClean="0"/>
              <a:t>Ekonomická aktivita:</a:t>
            </a:r>
          </a:p>
          <a:p>
            <a:pPr lvl="1"/>
            <a:r>
              <a:rPr lang="cs-CZ" dirty="0" smtClean="0"/>
              <a:t>Míra nezaměstnanosti</a:t>
            </a:r>
          </a:p>
          <a:p>
            <a:pPr lvl="1"/>
            <a:r>
              <a:rPr lang="cs-CZ" dirty="0" smtClean="0"/>
              <a:t>Podíl pracujících v sektorech ekonomiky (zemědělství, průmysl, služby)</a:t>
            </a:r>
          </a:p>
          <a:p>
            <a:pPr lvl="1"/>
            <a:r>
              <a:rPr lang="cs-CZ" dirty="0" smtClean="0"/>
              <a:t>Podíl pracujících v soukromém x veřejném sektoru</a:t>
            </a:r>
          </a:p>
          <a:p>
            <a:pPr lvl="1"/>
            <a:r>
              <a:rPr lang="cs-CZ" dirty="0" smtClean="0"/>
              <a:t>Podíl osob s různým postavením v zaměstnání (zaměstnanec, zaměstnavatel, </a:t>
            </a:r>
            <a:r>
              <a:rPr lang="cs-CZ" dirty="0" err="1" smtClean="0"/>
              <a:t>osvč</a:t>
            </a:r>
            <a:r>
              <a:rPr lang="cs-CZ" dirty="0" smtClean="0"/>
              <a:t>)</a:t>
            </a:r>
          </a:p>
          <a:p>
            <a:r>
              <a:rPr lang="cs-CZ" dirty="0" smtClean="0"/>
              <a:t>Vzdělání</a:t>
            </a:r>
          </a:p>
          <a:p>
            <a:pPr lvl="1"/>
            <a:r>
              <a:rPr lang="cs-CZ" dirty="0" smtClean="0"/>
              <a:t>Podíl osob s VŠ vzděláním</a:t>
            </a:r>
          </a:p>
          <a:p>
            <a:r>
              <a:rPr lang="cs-CZ" dirty="0" smtClean="0"/>
              <a:t>Víra</a:t>
            </a:r>
          </a:p>
          <a:p>
            <a:pPr lvl="1"/>
            <a:r>
              <a:rPr lang="cs-CZ" dirty="0" smtClean="0"/>
              <a:t>Podíl osob s určitým vyznáním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1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MPSV</a:t>
            </a:r>
          </a:p>
          <a:p>
            <a:r>
              <a:rPr lang="cs-CZ" dirty="0"/>
              <a:t>Obecná míra nezaměstnanosti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78861"/>
            <a:ext cx="8398576" cy="38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Prostorová analýza x analýza v prostoru</a:t>
            </a:r>
          </a:p>
          <a:p>
            <a:pPr lvl="1"/>
            <a:r>
              <a:rPr lang="cs-CZ" dirty="0" smtClean="0"/>
              <a:t>V </a:t>
            </a:r>
            <a:r>
              <a:rPr lang="cs-CZ" b="1" dirty="0" smtClean="0"/>
              <a:t>politologii</a:t>
            </a:r>
            <a:r>
              <a:rPr lang="cs-CZ" dirty="0" smtClean="0"/>
              <a:t> se prostorové hlasovaní (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voting</a:t>
            </a:r>
            <a:r>
              <a:rPr lang="cs-CZ" dirty="0" smtClean="0"/>
              <a:t>) a prostorová analýza voleb (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) týká myšleného politického prostoru</a:t>
            </a:r>
          </a:p>
          <a:p>
            <a:pPr lvl="1"/>
            <a:r>
              <a:rPr lang="cs-CZ" dirty="0" smtClean="0"/>
              <a:t>V </a:t>
            </a:r>
            <a:r>
              <a:rPr lang="cs-CZ" b="1" dirty="0" smtClean="0"/>
              <a:t>geografii</a:t>
            </a:r>
            <a:r>
              <a:rPr lang="cs-CZ" dirty="0" smtClean="0"/>
              <a:t> se prostorová analýza týká fyzického prostoru </a:t>
            </a:r>
          </a:p>
          <a:p>
            <a:r>
              <a:rPr lang="cs-CZ" dirty="0" smtClean="0"/>
              <a:t>Kvantitativní</a:t>
            </a:r>
          </a:p>
          <a:p>
            <a:r>
              <a:rPr lang="cs-CZ" dirty="0" smtClean="0"/>
              <a:t>V tradičním pojetí prostorové analýzy se neuplatňují jiné než kvantitativní metody</a:t>
            </a:r>
          </a:p>
        </p:txBody>
      </p:sp>
    </p:spTree>
    <p:extLst>
      <p:ext uri="{BB962C8B-B14F-4D97-AF65-F5344CB8AC3E}">
        <p14:creationId xmlns:p14="http://schemas.microsoft.com/office/powerpoint/2010/main" val="6573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dirty="0"/>
              <a:t>Míra nezaměstnanosti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Z ČSÚ do roku 2012</a:t>
            </a:r>
          </a:p>
          <a:p>
            <a:r>
              <a:rPr lang="cs-CZ" dirty="0" smtClean="0"/>
              <a:t>Míra registrované nezaměstnanosti – </a:t>
            </a:r>
          </a:p>
          <a:p>
            <a:pPr lvl="1"/>
            <a:r>
              <a:rPr lang="cs-CZ" dirty="0" smtClean="0"/>
              <a:t>v čitateli počet neumístěných uchazečů o zaměstnání a ve jmenovateli disponibilní pracovní síla, tj. zaměstnaní z VŠPS + neumístění uchazeči </a:t>
            </a:r>
          </a:p>
          <a:p>
            <a:pPr lvl="1"/>
            <a:r>
              <a:rPr lang="cs-CZ" dirty="0" smtClean="0"/>
              <a:t> Od července 2004: </a:t>
            </a:r>
          </a:p>
          <a:p>
            <a:pPr lvl="1"/>
            <a:r>
              <a:rPr lang="cs-CZ" dirty="0" smtClean="0"/>
              <a:t> v čitateli počet dosažitelných neumístěných uchazečů o zaměstnání a ve jmenovateli součet počtu zaměstnaných z VŠPS, pracujících cizinců registrovaných na úřadech práce, nebo s platným povolením k zaměstnávání, či živnostenským oprávněním a počtu dosažitelných neumístěných uchazečů o zaměstnání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0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nezaměstnanosti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 sčítáni lidu</a:t>
            </a:r>
          </a:p>
          <a:p>
            <a:endParaRPr lang="cs-CZ" dirty="0"/>
          </a:p>
          <a:p>
            <a:r>
              <a:rPr lang="cs-CZ" dirty="0" smtClean="0"/>
              <a:t>= Nezaměstnaní/ekonomicky aktivní *100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0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 nejvyššího ukončeného </a:t>
            </a:r>
            <a:r>
              <a:rPr lang="cs-CZ" dirty="0"/>
              <a:t>vzdělání </a:t>
            </a:r>
            <a:r>
              <a:rPr lang="cs-CZ" dirty="0" smtClean="0"/>
              <a:t>/ obyvatelstvo starší 15 let *100</a:t>
            </a:r>
          </a:p>
          <a:p>
            <a:r>
              <a:rPr lang="cs-CZ" dirty="0" smtClean="0"/>
              <a:t>Osoby s vyšším odborným vzděláním se obvykle počítají jako osoby s maturitou (ne VŠ)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4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Kategorie Věřící ve sčítání lidu 2011 obsahuje všechny (včetně rytířů </a:t>
            </a:r>
            <a:r>
              <a:rPr lang="cs-CZ" dirty="0" err="1" smtClean="0"/>
              <a:t>Jedi</a:t>
            </a:r>
            <a:r>
              <a:rPr lang="cs-CZ" dirty="0" smtClean="0"/>
              <a:t> a vyznavačů špagetového monstra)</a:t>
            </a:r>
          </a:p>
          <a:p>
            <a:r>
              <a:rPr lang="cs-CZ" dirty="0" smtClean="0"/>
              <a:t>Vhodné pracovat jen s jasnými kategoriemi</a:t>
            </a:r>
          </a:p>
          <a:p>
            <a:pPr lvl="1"/>
            <a:r>
              <a:rPr lang="cs-CZ" dirty="0" smtClean="0"/>
              <a:t>Počet osob s římskokatolickým vyznáním/počet obyvatel celkem *100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ukazatele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Podíl rodáků (narození v obci obvyklého </a:t>
            </a:r>
            <a:r>
              <a:rPr lang="cs-CZ" dirty="0" smtClean="0"/>
              <a:t>bydliště/obyvatelé * 100)</a:t>
            </a:r>
          </a:p>
          <a:p>
            <a:r>
              <a:rPr lang="cs-CZ" dirty="0" smtClean="0"/>
              <a:t>Podíl osob nad 65 let</a:t>
            </a:r>
          </a:p>
          <a:p>
            <a:r>
              <a:rPr lang="cs-CZ" dirty="0" smtClean="0"/>
              <a:t>Podíl osob žijících v bytových domech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apl.czso.cz/iSMS/ukazvyb.jsp</a:t>
            </a:r>
            <a:endParaRPr lang="cs-CZ" dirty="0" smtClean="0"/>
          </a:p>
          <a:p>
            <a:r>
              <a:rPr lang="cs-CZ" dirty="0"/>
              <a:t>https://vdb.czso.cz/vdbvo2/faces/cs/index.jsf?page=metodika-uvod</a:t>
            </a:r>
          </a:p>
        </p:txBody>
      </p:sp>
    </p:spTree>
    <p:extLst>
      <p:ext uri="{BB962C8B-B14F-4D97-AF65-F5344CB8AC3E}">
        <p14:creationId xmlns:p14="http://schemas.microsoft.com/office/powerpoint/2010/main" val="35680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rozložení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Průměr + směrodatná odchylka</a:t>
            </a:r>
          </a:p>
          <a:p>
            <a:r>
              <a:rPr lang="cs-CZ" dirty="0" smtClean="0"/>
              <a:t>Variační koeficient</a:t>
            </a:r>
          </a:p>
          <a:p>
            <a:r>
              <a:rPr lang="cs-CZ" dirty="0" err="1" smtClean="0"/>
              <a:t>Giniho</a:t>
            </a:r>
            <a:r>
              <a:rPr lang="cs-CZ" dirty="0" smtClean="0"/>
              <a:t> koeficient</a:t>
            </a:r>
          </a:p>
          <a:p>
            <a:r>
              <a:rPr lang="cs-CZ" dirty="0" smtClean="0"/>
              <a:t>Území (stabilní) volební podpory a indikátory s ním spojené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8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Odpověď na otázku JAK?</a:t>
            </a:r>
          </a:p>
          <a:p>
            <a:endParaRPr lang="cs-CZ" dirty="0" smtClean="0"/>
          </a:p>
          <a:p>
            <a:r>
              <a:rPr lang="cs-CZ" dirty="0" smtClean="0"/>
              <a:t>Kolik získaly strany hlasů?</a:t>
            </a:r>
          </a:p>
          <a:p>
            <a:r>
              <a:rPr lang="cs-CZ" dirty="0" smtClean="0"/>
              <a:t>Jaké byly rozdíly mezi zisky stran?</a:t>
            </a:r>
          </a:p>
          <a:p>
            <a:r>
              <a:rPr lang="cs-CZ" dirty="0" smtClean="0"/>
              <a:t>Jak je koncentrovaná podpora stran ve volbách?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9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Účelem deskriptivní statistiky je zjistit vlastnosti proměnné</a:t>
            </a:r>
          </a:p>
          <a:p>
            <a:pPr lvl="1"/>
            <a:r>
              <a:rPr lang="cs-CZ" dirty="0" smtClean="0"/>
              <a:t>(Porozumět používaným datům)</a:t>
            </a:r>
          </a:p>
          <a:p>
            <a:r>
              <a:rPr lang="cs-CZ" dirty="0" smtClean="0"/>
              <a:t>Vlastnosti proměnné mají důsledek pro další analýzy</a:t>
            </a:r>
          </a:p>
          <a:p>
            <a:r>
              <a:rPr lang="cs-CZ" dirty="0" smtClean="0"/>
              <a:t>A pro interpretaci výsledků </a:t>
            </a:r>
            <a:r>
              <a:rPr lang="cs-CZ" dirty="0" smtClean="0"/>
              <a:t>analýz</a:t>
            </a:r>
          </a:p>
          <a:p>
            <a:endParaRPr lang="cs-CZ" dirty="0"/>
          </a:p>
          <a:p>
            <a:r>
              <a:rPr lang="cs-CZ" dirty="0" smtClean="0"/>
              <a:t>(vytváření agregovaných dat)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9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+ </a:t>
            </a:r>
            <a:r>
              <a:rPr lang="cs-CZ" dirty="0" err="1" smtClean="0"/>
              <a:t>sm.odch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Průměr - Hledáme </a:t>
            </a:r>
            <a:r>
              <a:rPr lang="cs-CZ" dirty="0" smtClean="0"/>
              <a:t>hodnotu, která nejlépe reprezentuje </a:t>
            </a:r>
            <a:r>
              <a:rPr lang="cs-CZ" dirty="0" smtClean="0"/>
              <a:t>proměnnou</a:t>
            </a:r>
          </a:p>
          <a:p>
            <a:r>
              <a:rPr lang="cs-CZ" dirty="0"/>
              <a:t>Samotná střední hodnota </a:t>
            </a:r>
            <a:r>
              <a:rPr lang="cs-CZ" dirty="0" smtClean="0"/>
              <a:t>poskytuje </a:t>
            </a:r>
            <a:r>
              <a:rPr lang="cs-CZ" dirty="0"/>
              <a:t>značně redukovanou (a zkreslenou) představu o vlastnostech proměnné</a:t>
            </a:r>
          </a:p>
          <a:p>
            <a:r>
              <a:rPr lang="cs-CZ" dirty="0"/>
              <a:t>Míra variability doplňuje informaci, jak dobře střední hodnota reprezentuje </a:t>
            </a:r>
            <a:r>
              <a:rPr lang="cs-CZ" dirty="0" smtClean="0"/>
              <a:t>všechny případy</a:t>
            </a:r>
            <a:endParaRPr lang="cs-CZ" dirty="0"/>
          </a:p>
          <a:p>
            <a:r>
              <a:rPr lang="cs-CZ" dirty="0"/>
              <a:t>Ukazuje, jak moc se mezi sebou liší hodnoty proměnné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8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Variační koeficient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=směrodatná odchylka/průměr</a:t>
            </a:r>
          </a:p>
          <a:p>
            <a:r>
              <a:rPr lang="cs-CZ" dirty="0" smtClean="0"/>
              <a:t>V prostorové analýze využíván jako míra koncentrace</a:t>
            </a:r>
          </a:p>
          <a:p>
            <a:r>
              <a:rPr lang="cs-CZ" dirty="0" smtClean="0"/>
              <a:t>Neznamená ale míru územní koncentrace!!!</a:t>
            </a:r>
          </a:p>
          <a:p>
            <a:r>
              <a:rPr lang="cs-CZ" dirty="0" smtClean="0"/>
              <a:t>Nebere v potaz rozložení hodnot v prostoru</a:t>
            </a:r>
          </a:p>
          <a:p>
            <a:r>
              <a:rPr lang="cs-CZ" dirty="0" smtClean="0"/>
              <a:t>0 – velmi malé rozdíly v hodnotách proměnné</a:t>
            </a:r>
          </a:p>
          <a:p>
            <a:r>
              <a:rPr lang="cs-CZ" dirty="0" smtClean="0"/>
              <a:t>Nemá pevnou horní hranici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2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x vysvětlení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</a:t>
            </a:r>
          </a:p>
          <a:p>
            <a:pPr lvl="1"/>
            <a:r>
              <a:rPr lang="cs-CZ" dirty="0" smtClean="0"/>
              <a:t>Statistické vlastnosti dat</a:t>
            </a:r>
          </a:p>
          <a:p>
            <a:pPr lvl="1"/>
            <a:r>
              <a:rPr lang="cs-CZ" dirty="0" smtClean="0"/>
              <a:t>Prostorové vlastnosti dat</a:t>
            </a:r>
          </a:p>
          <a:p>
            <a:r>
              <a:rPr lang="cs-CZ" dirty="0" smtClean="0"/>
              <a:t>Vysvětlení</a:t>
            </a:r>
          </a:p>
          <a:p>
            <a:pPr lvl="1"/>
            <a:r>
              <a:rPr lang="cs-CZ" dirty="0" smtClean="0"/>
              <a:t>Proč je podpora strany rozložena popsaným způsobem?</a:t>
            </a:r>
          </a:p>
          <a:p>
            <a:pPr lvl="1"/>
            <a:r>
              <a:rPr lang="cs-CZ" b="1" dirty="0"/>
              <a:t>nutný teoretický předpoklad vztahů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7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Giniho</a:t>
            </a:r>
            <a:r>
              <a:rPr lang="cs-CZ" dirty="0" smtClean="0"/>
              <a:t> koeficient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Rozdíl skutečného a ideálně rovnoměrného rozložení</a:t>
            </a:r>
          </a:p>
          <a:p>
            <a:r>
              <a:rPr lang="cs-CZ" dirty="0" smtClean="0"/>
              <a:t>Není obsažen v </a:t>
            </a:r>
            <a:r>
              <a:rPr lang="cs-CZ" dirty="0" err="1" smtClean="0"/>
              <a:t>spss</a:t>
            </a:r>
            <a:r>
              <a:rPr lang="cs-CZ" dirty="0" smtClean="0"/>
              <a:t> ani </a:t>
            </a:r>
            <a:r>
              <a:rPr lang="cs-CZ" dirty="0" err="1" smtClean="0"/>
              <a:t>excelu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Seřadit jednotky dle relativního zisku</a:t>
            </a:r>
          </a:p>
          <a:p>
            <a:r>
              <a:rPr lang="cs-CZ" dirty="0" smtClean="0"/>
              <a:t>Z absolutních hodnot vypočítat kumulovaná procenta</a:t>
            </a:r>
          </a:p>
          <a:p>
            <a:r>
              <a:rPr lang="cs-CZ" dirty="0" smtClean="0"/>
              <a:t>Vložit </a:t>
            </a:r>
            <a:r>
              <a:rPr lang="cs-CZ" dirty="0"/>
              <a:t>do wessa.net (http://</a:t>
            </a:r>
            <a:r>
              <a:rPr lang="cs-CZ" dirty="0" smtClean="0"/>
              <a:t>www.wessa.net/</a:t>
            </a:r>
            <a:r>
              <a:rPr lang="cs-CZ" dirty="0" err="1" smtClean="0"/>
              <a:t>co.wasp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7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Území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Přehlednost, zohlednění populační velikosti</a:t>
            </a:r>
          </a:p>
          <a:p>
            <a:r>
              <a:rPr lang="cs-CZ" dirty="0" smtClean="0"/>
              <a:t>Nevhodné pro lokální strany (např. SMK v SVK)</a:t>
            </a:r>
          </a:p>
          <a:p>
            <a:endParaRPr lang="cs-CZ" dirty="0" smtClean="0"/>
          </a:p>
          <a:p>
            <a:r>
              <a:rPr lang="cs-CZ" dirty="0" smtClean="0"/>
              <a:t>Doplňující indikátory</a:t>
            </a:r>
          </a:p>
          <a:p>
            <a:pPr lvl="1"/>
            <a:r>
              <a:rPr lang="cs-CZ" dirty="0" smtClean="0"/>
              <a:t>Míra úspěšnosti: kolikrát je podpora strany vyšší v (jádru) území volební podpory oproti zbytku území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vývoje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Bazické a řetězové indexy</a:t>
            </a:r>
          </a:p>
          <a:p>
            <a:pPr lvl="1"/>
            <a:r>
              <a:rPr lang="cs-CZ" dirty="0" smtClean="0"/>
              <a:t>Index volební úspěšnosti</a:t>
            </a:r>
          </a:p>
          <a:p>
            <a:pPr lvl="1"/>
            <a:r>
              <a:rPr lang="cs-CZ" dirty="0" smtClean="0"/>
              <a:t>Index volební stability</a:t>
            </a:r>
          </a:p>
          <a:p>
            <a:r>
              <a:rPr lang="cs-CZ" dirty="0" smtClean="0"/>
              <a:t>Korelační koeficient</a:t>
            </a:r>
          </a:p>
          <a:p>
            <a:r>
              <a:rPr lang="cs-CZ" dirty="0" smtClean="0"/>
              <a:t>Území stabilní volební podpory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6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Bazické a řetězové indexy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Řetězový index</a:t>
            </a:r>
          </a:p>
          <a:p>
            <a:pPr lvl="1"/>
            <a:r>
              <a:rPr lang="cs-CZ" dirty="0" smtClean="0"/>
              <a:t>Volby 2013/volby 2010; volby2010/volby2006 …</a:t>
            </a:r>
          </a:p>
          <a:p>
            <a:pPr lvl="1"/>
            <a:r>
              <a:rPr lang="cs-CZ" dirty="0" smtClean="0"/>
              <a:t>Ukazuje postupný vývoj</a:t>
            </a:r>
          </a:p>
          <a:p>
            <a:r>
              <a:rPr lang="cs-CZ" dirty="0" smtClean="0"/>
              <a:t>Bazický index</a:t>
            </a:r>
          </a:p>
          <a:p>
            <a:pPr lvl="1"/>
            <a:r>
              <a:rPr lang="cs-CZ" dirty="0" smtClean="0"/>
              <a:t>Volby 2013/volby2002, volby2010/volby 2002</a:t>
            </a:r>
          </a:p>
          <a:p>
            <a:pPr lvl="1"/>
            <a:r>
              <a:rPr lang="cs-CZ" dirty="0" smtClean="0"/>
              <a:t>Ukazuje změnu stav oproti stanovenému základu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9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Míra souvislosti mezi dvěma proměnnými</a:t>
            </a:r>
          </a:p>
          <a:p>
            <a:r>
              <a:rPr lang="cs-CZ" dirty="0" smtClean="0"/>
              <a:t>Lineární vztah</a:t>
            </a:r>
          </a:p>
          <a:p>
            <a:r>
              <a:rPr lang="cs-CZ" dirty="0" smtClean="0"/>
              <a:t>Možnost vytvořit (libovolně) velkou matici</a:t>
            </a:r>
          </a:p>
          <a:p>
            <a:pPr lvl="1"/>
            <a:r>
              <a:rPr lang="cs-CZ" dirty="0" smtClean="0"/>
              <a:t>Souvislost následujících voleb i souvislost vzdálených voleb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4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Území stabilní volební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Strany s koncentrovanou stabilní podporou X strany s nekoncentrovanou stabilní podporou</a:t>
            </a:r>
          </a:p>
          <a:p>
            <a:r>
              <a:rPr lang="cs-CZ" dirty="0" smtClean="0"/>
              <a:t>Výpočet procenta hlasů přítomných v ÚSVP v každých volbách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4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normálního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Průměr, medián</a:t>
            </a:r>
          </a:p>
          <a:p>
            <a:r>
              <a:rPr lang="cs-CZ" dirty="0" smtClean="0"/>
              <a:t>Směrodatná odchylka</a:t>
            </a:r>
          </a:p>
          <a:p>
            <a:r>
              <a:rPr lang="cs-CZ" dirty="0" err="1" smtClean="0"/>
              <a:t>Kvartily</a:t>
            </a:r>
            <a:endParaRPr lang="cs-CZ" dirty="0" smtClean="0"/>
          </a:p>
          <a:p>
            <a:r>
              <a:rPr lang="cs-CZ" dirty="0" smtClean="0"/>
              <a:t>Šikmost, strmost</a:t>
            </a:r>
          </a:p>
          <a:p>
            <a:endParaRPr lang="cs-CZ" dirty="0"/>
          </a:p>
          <a:p>
            <a:r>
              <a:rPr lang="cs-CZ" dirty="0" smtClean="0"/>
              <a:t>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Můžeme použit proměnné v další analýze?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6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Povaha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Agregovaná data</a:t>
            </a:r>
          </a:p>
          <a:p>
            <a:endParaRPr lang="cs-CZ" dirty="0" smtClean="0"/>
          </a:p>
          <a:p>
            <a:r>
              <a:rPr lang="cs-CZ" dirty="0" smtClean="0"/>
              <a:t>Kardinální</a:t>
            </a:r>
          </a:p>
          <a:p>
            <a:endParaRPr lang="cs-CZ" dirty="0"/>
          </a:p>
          <a:p>
            <a:r>
              <a:rPr lang="cs-CZ" dirty="0" smtClean="0"/>
              <a:t>Prostorové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a časové zařazení</a:t>
            </a:r>
          </a:p>
        </p:txBody>
      </p:sp>
    </p:spTree>
    <p:extLst>
      <p:ext uri="{BB962C8B-B14F-4D97-AF65-F5344CB8AC3E}">
        <p14:creationId xmlns:p14="http://schemas.microsoft.com/office/powerpoint/2010/main" val="1039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683568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624249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80747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2606632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vzniku agregovaných dat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52258" cy="693710"/>
          </a:xfrm>
        </p:spPr>
      </p:pic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06" y="2708920"/>
            <a:ext cx="296987" cy="816714"/>
          </a:xfrm>
          <a:prstGeom prst="rect">
            <a:avLst/>
          </a:prstGeom>
        </p:spPr>
      </p:pic>
      <p:pic>
        <p:nvPicPr>
          <p:cNvPr id="12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82451"/>
            <a:ext cx="346752" cy="953569"/>
          </a:xfrm>
          <a:prstGeom prst="rect">
            <a:avLst/>
          </a:prstGeom>
        </p:spPr>
      </p:pic>
      <p:pic>
        <p:nvPicPr>
          <p:cNvPr id="13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2496933"/>
            <a:ext cx="199853" cy="549595"/>
          </a:xfrm>
          <a:prstGeom prst="rect">
            <a:avLst/>
          </a:prstGeom>
        </p:spPr>
      </p:pic>
      <p:pic>
        <p:nvPicPr>
          <p:cNvPr id="14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51" y="2488542"/>
            <a:ext cx="329900" cy="907226"/>
          </a:xfrm>
          <a:prstGeom prst="rect">
            <a:avLst/>
          </a:prstGeom>
        </p:spPr>
      </p:pic>
      <p:pic>
        <p:nvPicPr>
          <p:cNvPr id="15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1" y="2776573"/>
            <a:ext cx="351949" cy="967859"/>
          </a:xfrm>
          <a:prstGeom prst="rect">
            <a:avLst/>
          </a:prstGeom>
        </p:spPr>
      </p:pic>
      <p:pic>
        <p:nvPicPr>
          <p:cNvPr id="16" name="Zástupný symbol pro obsah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03" y="2550105"/>
            <a:ext cx="267228" cy="734879"/>
          </a:xfrm>
          <a:prstGeom prst="rect">
            <a:avLst/>
          </a:prstGeom>
        </p:spPr>
      </p:pic>
      <p:pic>
        <p:nvPicPr>
          <p:cNvPr id="17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29" y="2564587"/>
            <a:ext cx="289425" cy="795918"/>
          </a:xfrm>
          <a:prstGeom prst="rect">
            <a:avLst/>
          </a:prstGeom>
        </p:spPr>
      </p:pic>
      <p:pic>
        <p:nvPicPr>
          <p:cNvPr id="18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8" y="4544702"/>
            <a:ext cx="153468" cy="422037"/>
          </a:xfrm>
          <a:prstGeom prst="rect">
            <a:avLst/>
          </a:prstGeom>
        </p:spPr>
      </p:pic>
      <p:pic>
        <p:nvPicPr>
          <p:cNvPr id="19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45" y="4544702"/>
            <a:ext cx="153468" cy="422037"/>
          </a:xfrm>
          <a:prstGeom prst="rect">
            <a:avLst/>
          </a:prstGeom>
        </p:spPr>
      </p:pic>
      <p:pic>
        <p:nvPicPr>
          <p:cNvPr id="20" name="Zástupný symbol pro obsah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2" y="3926158"/>
            <a:ext cx="538755" cy="1481575"/>
          </a:xfrm>
          <a:prstGeom prst="rect">
            <a:avLst/>
          </a:prstGeom>
        </p:spPr>
      </p:pic>
      <p:pic>
        <p:nvPicPr>
          <p:cNvPr id="21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4544702"/>
            <a:ext cx="149082" cy="409975"/>
          </a:xfrm>
          <a:prstGeom prst="rect">
            <a:avLst/>
          </a:prstGeom>
        </p:spPr>
      </p:pic>
      <p:pic>
        <p:nvPicPr>
          <p:cNvPr id="22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21" y="4058283"/>
            <a:ext cx="333548" cy="917258"/>
          </a:xfrm>
          <a:prstGeom prst="rect">
            <a:avLst/>
          </a:prstGeom>
        </p:spPr>
      </p:pic>
      <p:pic>
        <p:nvPicPr>
          <p:cNvPr id="23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43" y="4346314"/>
            <a:ext cx="392690" cy="1079897"/>
          </a:xfrm>
          <a:prstGeom prst="rect">
            <a:avLst/>
          </a:prstGeom>
        </p:spPr>
      </p:pic>
      <p:pic>
        <p:nvPicPr>
          <p:cNvPr id="24" name="Zástupný symbol pro obsah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49" y="4119846"/>
            <a:ext cx="458492" cy="1260854"/>
          </a:xfrm>
          <a:prstGeom prst="rect">
            <a:avLst/>
          </a:prstGeom>
        </p:spPr>
      </p:pic>
      <p:pic>
        <p:nvPicPr>
          <p:cNvPr id="25" name="Zástupný symbol pro obsah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99" y="4134328"/>
            <a:ext cx="264255" cy="726700"/>
          </a:xfrm>
          <a:prstGeom prst="rect">
            <a:avLst/>
          </a:prstGeom>
        </p:spPr>
      </p:pic>
      <p:sp>
        <p:nvSpPr>
          <p:cNvPr id="31" name="Zástupný symbol pro obsah 2"/>
          <p:cNvSpPr txBox="1">
            <a:spLocks/>
          </p:cNvSpPr>
          <p:nvPr/>
        </p:nvSpPr>
        <p:spPr>
          <a:xfrm>
            <a:off x="4881712" y="1600201"/>
            <a:ext cx="380508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Různě vysocí lidé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4881712" y="2158597"/>
            <a:ext cx="415478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 několika místnostech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72774" y="2276601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624814" y="2276601"/>
            <a:ext cx="1923064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672030" y="3903958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632972" y="3883930"/>
            <a:ext cx="1923064" cy="1584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4892506" y="2730352"/>
            <a:ext cx="4154784" cy="2757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Agregace dat</a:t>
            </a:r>
          </a:p>
          <a:p>
            <a:pPr lvl="1"/>
            <a:r>
              <a:rPr lang="cs-CZ" dirty="0" smtClean="0"/>
              <a:t>Jen jeden údaj za místnost</a:t>
            </a:r>
          </a:p>
          <a:p>
            <a:pPr lvl="1"/>
            <a:r>
              <a:rPr lang="cs-CZ" dirty="0" smtClean="0"/>
              <a:t>Různé situace mohou vést ke stejnému výsledku</a:t>
            </a:r>
          </a:p>
        </p:txBody>
      </p:sp>
    </p:spTree>
    <p:extLst>
      <p:ext uri="{BB962C8B-B14F-4D97-AF65-F5344CB8AC3E}">
        <p14:creationId xmlns:p14="http://schemas.microsoft.com/office/powerpoint/2010/main" val="20222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98671"/>
              </p:ext>
            </p:extLst>
          </p:nvPr>
        </p:nvGraphicFramePr>
        <p:xfrm>
          <a:off x="107505" y="548680"/>
          <a:ext cx="698477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368152"/>
                <a:gridCol w="576064"/>
                <a:gridCol w="720080"/>
                <a:gridCol w="792088"/>
                <a:gridCol w="965197"/>
                <a:gridCol w="14110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Adresa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vyznání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Karel J.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Jana B.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2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důchodce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Jiří K.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Květa 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Tomáš V.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Marie H.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 Z.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Eva A.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KSČM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Zdeněk C.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Pavel N.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24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student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Anna R.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Emil </a:t>
                      </a:r>
                      <a:r>
                        <a:rPr lang="cs-CZ" baseline="0" dirty="0" smtClean="0"/>
                        <a:t>M.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</a:t>
                      </a:r>
                      <a:r>
                        <a:rPr lang="cs-CZ" baseline="0" dirty="0" smtClean="0"/>
                        <a:t> trh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Lucie 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 trh 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Milan T.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 trh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Pravoúhlá spojnice 7"/>
          <p:cNvCxnSpPr/>
          <p:nvPr/>
        </p:nvCxnSpPr>
        <p:spPr>
          <a:xfrm>
            <a:off x="7092280" y="1030756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rot="5400000" flipH="1" flipV="1">
            <a:off x="6984268" y="1736812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>
            <a:off x="7092280" y="3629508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5400000" flipH="1" flipV="1">
            <a:off x="6984268" y="4335564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7092280" y="5128448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7092280" y="5632647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>
            <a:off x="7092280" y="2572879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flipV="1">
            <a:off x="7092280" y="3077078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956376" y="14780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Údolní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956376" y="2870828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Marešova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956376" y="4095487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Jaselská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956375" y="544798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Obilní trh</a:t>
            </a:r>
            <a:endParaRPr lang="cs-CZ" dirty="0"/>
          </a:p>
        </p:txBody>
      </p:sp>
      <p:cxnSp>
        <p:nvCxnSpPr>
          <p:cNvPr id="34" name="Pravoúhlá spojnice 33"/>
          <p:cNvCxnSpPr/>
          <p:nvPr/>
        </p:nvCxnSpPr>
        <p:spPr>
          <a:xfrm rot="5400000" flipH="1" flipV="1">
            <a:off x="1698275" y="275086"/>
            <a:ext cx="55017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/>
          <p:nvPr/>
        </p:nvCxnSpPr>
        <p:spPr>
          <a:xfrm>
            <a:off x="1973362" y="21814"/>
            <a:ext cx="5262934" cy="1007495"/>
          </a:xfrm>
          <a:prstGeom prst="bentConnector3">
            <a:avLst>
              <a:gd name="adj1" fmla="val 10130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655995"/>
              </p:ext>
            </p:extLst>
          </p:nvPr>
        </p:nvGraphicFramePr>
        <p:xfrm>
          <a:off x="35499" y="3933056"/>
          <a:ext cx="91085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6"/>
                <a:gridCol w="1152128"/>
                <a:gridCol w="720080"/>
                <a:gridCol w="720080"/>
                <a:gridCol w="648072"/>
                <a:gridCol w="792088"/>
                <a:gridCol w="648072"/>
                <a:gridCol w="576064"/>
                <a:gridCol w="648072"/>
                <a:gridCol w="648072"/>
                <a:gridCol w="792088"/>
                <a:gridCol w="61155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ulice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KSČM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zaměstanci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42,5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33,3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Obilní</a:t>
                      </a:r>
                      <a:r>
                        <a:rPr lang="cs-CZ" baseline="0" dirty="0" smtClean="0"/>
                        <a:t> trh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799149"/>
              </p:ext>
            </p:extLst>
          </p:nvPr>
        </p:nvGraphicFramePr>
        <p:xfrm>
          <a:off x="251520" y="188640"/>
          <a:ext cx="69847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368152"/>
                <a:gridCol w="576064"/>
                <a:gridCol w="720080"/>
                <a:gridCol w="792088"/>
                <a:gridCol w="965197"/>
                <a:gridCol w="14110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Adresa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vyznání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Karel J.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Jana B.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2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důchodce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Jiří K.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Květa 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699792" y="0"/>
            <a:ext cx="720080" cy="2348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15616" y="4581128"/>
            <a:ext cx="108012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7" idx="2"/>
          </p:cNvCxnSpPr>
          <p:nvPr/>
        </p:nvCxnSpPr>
        <p:spPr>
          <a:xfrm flipH="1">
            <a:off x="1691680" y="2348880"/>
            <a:ext cx="136815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5452" y="238868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(18+73+34+45)/4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75856" y="44624"/>
            <a:ext cx="864096" cy="20882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67744" y="4581128"/>
            <a:ext cx="734800" cy="28317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15616" y="2429338"/>
            <a:ext cx="1682747" cy="3285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2" idx="2"/>
          </p:cNvCxnSpPr>
          <p:nvPr/>
        </p:nvCxnSpPr>
        <p:spPr>
          <a:xfrm flipH="1">
            <a:off x="2699792" y="2132856"/>
            <a:ext cx="1008112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415057" y="320426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3xAno/4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449219" y="3217837"/>
            <a:ext cx="864096" cy="38875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995936" y="44624"/>
            <a:ext cx="1008112" cy="21602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>
            <a:stCxn id="20" idx="2"/>
            <a:endCxn id="23" idx="0"/>
          </p:cNvCxnSpPr>
          <p:nvPr/>
        </p:nvCxnSpPr>
        <p:spPr>
          <a:xfrm flipH="1">
            <a:off x="3364945" y="2204864"/>
            <a:ext cx="11350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093994" y="4594701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822145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48486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213019" y="4609642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45035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83168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/>
          <p:cNvCxnSpPr>
            <a:stCxn id="20" idx="2"/>
            <a:endCxn id="24" idx="0"/>
          </p:cNvCxnSpPr>
          <p:nvPr/>
        </p:nvCxnSpPr>
        <p:spPr>
          <a:xfrm flipH="1">
            <a:off x="4093096" y="2204864"/>
            <a:ext cx="406896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0" idx="2"/>
            <a:endCxn id="25" idx="0"/>
          </p:cNvCxnSpPr>
          <p:nvPr/>
        </p:nvCxnSpPr>
        <p:spPr>
          <a:xfrm>
            <a:off x="4499992" y="2204864"/>
            <a:ext cx="255827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0" idx="2"/>
          </p:cNvCxnSpPr>
          <p:nvPr/>
        </p:nvCxnSpPr>
        <p:spPr>
          <a:xfrm>
            <a:off x="4499992" y="2204864"/>
            <a:ext cx="9508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0" idx="2"/>
          </p:cNvCxnSpPr>
          <p:nvPr/>
        </p:nvCxnSpPr>
        <p:spPr>
          <a:xfrm>
            <a:off x="4499992" y="2204864"/>
            <a:ext cx="16026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0" idx="2"/>
          </p:cNvCxnSpPr>
          <p:nvPr/>
        </p:nvCxnSpPr>
        <p:spPr>
          <a:xfrm>
            <a:off x="4499992" y="2204864"/>
            <a:ext cx="2194399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9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EKOLOGICKÁ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procesu agregace se ztrácí informace</a:t>
            </a:r>
          </a:p>
          <a:p>
            <a:r>
              <a:rPr lang="cs-CZ" dirty="0" smtClean="0"/>
              <a:t>Nelze hovořit o pozorovaných vztazích jako o platných pro individuální voliče </a:t>
            </a:r>
          </a:p>
          <a:p>
            <a:pPr lvl="1"/>
            <a:r>
              <a:rPr lang="cs-CZ" dirty="0" smtClean="0"/>
              <a:t>V našem případě: tam kde je nějaký katolík získala hlas KDU nebo TOP09. Přitom ale oba katolíci nevolili.</a:t>
            </a:r>
          </a:p>
          <a:p>
            <a:pPr lvl="1"/>
            <a:r>
              <a:rPr lang="cs-CZ" dirty="0" smtClean="0"/>
              <a:t>V reálném světě nejsme schopni věrohodně z agregovaných dat věrohodně rekonstruovat individuální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prostorových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Autokorelace (více seminář 28. 4.)</a:t>
            </a:r>
            <a:endParaRPr lang="cs-CZ" dirty="0" smtClean="0"/>
          </a:p>
          <a:p>
            <a:pPr lvl="1"/>
            <a:r>
              <a:rPr lang="cs-CZ" dirty="0" smtClean="0"/>
              <a:t>„vše souvisí se vším, a co si je blíž, to spolu souvisí více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Porušení předpokladu o nezávislosti pozorování</a:t>
            </a:r>
            <a:endParaRPr lang="cs-CZ" dirty="0" smtClean="0"/>
          </a:p>
          <a:p>
            <a:r>
              <a:rPr lang="cs-CZ" dirty="0" err="1" smtClean="0"/>
              <a:t>Nestacionarita</a:t>
            </a:r>
            <a:r>
              <a:rPr lang="cs-CZ" dirty="0"/>
              <a:t> (více seminář </a:t>
            </a:r>
            <a:r>
              <a:rPr lang="cs-CZ" dirty="0" smtClean="0"/>
              <a:t>5. 5.)</a:t>
            </a:r>
            <a:endParaRPr lang="cs-CZ" dirty="0" smtClean="0"/>
          </a:p>
          <a:p>
            <a:pPr lvl="1"/>
            <a:r>
              <a:rPr lang="cs-CZ" dirty="0" smtClean="0"/>
              <a:t>Volební chování jedné společenské skupiny se může v prostoru lišit (katolíci ve Valašských </a:t>
            </a:r>
            <a:r>
              <a:rPr lang="cs-CZ" dirty="0" err="1" smtClean="0"/>
              <a:t>Klouboucích</a:t>
            </a:r>
            <a:r>
              <a:rPr lang="cs-CZ" dirty="0" smtClean="0"/>
              <a:t> </a:t>
            </a:r>
            <a:r>
              <a:rPr lang="cs-CZ" dirty="0" smtClean="0"/>
              <a:t>x </a:t>
            </a:r>
            <a:r>
              <a:rPr lang="cs-CZ" dirty="0" smtClean="0"/>
              <a:t>katolíci </a:t>
            </a:r>
            <a:r>
              <a:rPr lang="cs-CZ" dirty="0" smtClean="0"/>
              <a:t>v severních Čechách, podnikatelé v Praze x podnikatelé na Svitavsku)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1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22736</TotalTime>
  <Words>1364</Words>
  <Application>Microsoft Office PowerPoint</Application>
  <PresentationFormat>Předvádění na obrazovce (4:3)</PresentationFormat>
  <Paragraphs>452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Seminář Prostorová data a popis volební podpory</vt:lpstr>
      <vt:lpstr>Úvodem</vt:lpstr>
      <vt:lpstr>Popis x vysvětlení</vt:lpstr>
      <vt:lpstr>Povaha dat</vt:lpstr>
      <vt:lpstr>Princip vzniku agregovaných dat</vt:lpstr>
      <vt:lpstr>Prezentace aplikace PowerPoint</vt:lpstr>
      <vt:lpstr>Prezentace aplikace PowerPoint</vt:lpstr>
      <vt:lpstr>EKOLOGICKÁ CHYBA</vt:lpstr>
      <vt:lpstr>Specifika prostorových dat</vt:lpstr>
      <vt:lpstr>Vlastnosti dle reprezentace prostoru</vt:lpstr>
      <vt:lpstr>Velikost polygonu</vt:lpstr>
      <vt:lpstr>Prezentace aplikace PowerPoint</vt:lpstr>
      <vt:lpstr>Prezentace aplikace PowerPoint</vt:lpstr>
      <vt:lpstr>Rozdíly mezi měřítky</vt:lpstr>
      <vt:lpstr>Důsledky „měření“ (sběru dat)</vt:lpstr>
      <vt:lpstr>Shrnutí</vt:lpstr>
      <vt:lpstr>Data pro analýzu</vt:lpstr>
      <vt:lpstr>Ukazatele</vt:lpstr>
      <vt:lpstr>Míra nezaměstnanosti</vt:lpstr>
      <vt:lpstr>Míra nezaměstnanosti</vt:lpstr>
      <vt:lpstr>Míra nezaměstnanosti</vt:lpstr>
      <vt:lpstr>Vzdělání</vt:lpstr>
      <vt:lpstr>Víra</vt:lpstr>
      <vt:lpstr>Další ukazatele</vt:lpstr>
      <vt:lpstr>Popis rozložení volební podpory</vt:lpstr>
      <vt:lpstr>Úvod</vt:lpstr>
      <vt:lpstr>Proč?</vt:lpstr>
      <vt:lpstr>Průměr + sm.odch.</vt:lpstr>
      <vt:lpstr>Variační koeficient</vt:lpstr>
      <vt:lpstr>Giniho koeficient</vt:lpstr>
      <vt:lpstr>Území volební podpory</vt:lpstr>
      <vt:lpstr>Popis vývoje volební podpory</vt:lpstr>
      <vt:lpstr>Bazické a řetězové indexy </vt:lpstr>
      <vt:lpstr>Korelační analýza</vt:lpstr>
      <vt:lpstr>Území stabilní volební podpory</vt:lpstr>
      <vt:lpstr>Analýza normálního rozdělení</vt:lpstr>
      <vt:lpstr>Proč?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2. Popisné statistiky</dc:title>
  <dc:creator>UzivATEL</dc:creator>
  <cp:lastModifiedBy>Petr Voda</cp:lastModifiedBy>
  <cp:revision>74</cp:revision>
  <dcterms:created xsi:type="dcterms:W3CDTF">2012-03-08T20:23:58Z</dcterms:created>
  <dcterms:modified xsi:type="dcterms:W3CDTF">2016-04-07T15:09:19Z</dcterms:modified>
</cp:coreProperties>
</file>