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81" r:id="rId7"/>
    <p:sldId id="275" r:id="rId8"/>
    <p:sldId id="300" r:id="rId9"/>
    <p:sldId id="302" r:id="rId10"/>
    <p:sldId id="283" r:id="rId11"/>
    <p:sldId id="282" r:id="rId12"/>
    <p:sldId id="301" r:id="rId13"/>
    <p:sldId id="257" r:id="rId14"/>
    <p:sldId id="285" r:id="rId15"/>
    <p:sldId id="276" r:id="rId16"/>
    <p:sldId id="259" r:id="rId17"/>
    <p:sldId id="309" r:id="rId18"/>
    <p:sldId id="293" r:id="rId19"/>
    <p:sldId id="297" r:id="rId20"/>
    <p:sldId id="263" r:id="rId21"/>
    <p:sldId id="305" r:id="rId22"/>
    <p:sldId id="298" r:id="rId23"/>
    <p:sldId id="299" r:id="rId24"/>
    <p:sldId id="307" r:id="rId25"/>
    <p:sldId id="294" r:id="rId26"/>
    <p:sldId id="258" r:id="rId27"/>
    <p:sldId id="295" r:id="rId28"/>
    <p:sldId id="292" r:id="rId29"/>
    <p:sldId id="310" r:id="rId30"/>
    <p:sldId id="261" r:id="rId31"/>
    <p:sldId id="308" r:id="rId32"/>
    <p:sldId id="284" r:id="rId33"/>
    <p:sldId id="288" r:id="rId34"/>
    <p:sldId id="262" r:id="rId35"/>
    <p:sldId id="303" r:id="rId36"/>
    <p:sldId id="286" r:id="rId37"/>
    <p:sldId id="289" r:id="rId38"/>
    <p:sldId id="260" r:id="rId39"/>
    <p:sldId id="306" r:id="rId40"/>
    <p:sldId id="290" r:id="rId41"/>
    <p:sldId id="277" r:id="rId42"/>
    <p:sldId id="291" r:id="rId43"/>
    <p:sldId id="296" r:id="rId44"/>
    <p:sldId id="280" r:id="rId45"/>
    <p:sldId id="265" r:id="rId46"/>
    <p:sldId id="270" r:id="rId47"/>
    <p:sldId id="311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6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0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4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55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0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1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8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86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D1DE-AB5F-48EA-994A-7EBE72DA34B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FD4C-576B-4406-A847-49D7D10DB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  <a:br>
              <a:rPr lang="cs-CZ" dirty="0" smtClean="0"/>
            </a:br>
            <a:r>
              <a:rPr lang="cs-CZ" dirty="0" smtClean="0"/>
              <a:t>Slovensko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 509 16.3. 2016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37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" y="1412776"/>
            <a:ext cx="869588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5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HZDS </a:t>
            </a:r>
            <a:r>
              <a:rPr lang="cs-CZ" dirty="0"/>
              <a:t>v </a:t>
            </a:r>
            <a:r>
              <a:rPr lang="cs-CZ" dirty="0" smtClean="0"/>
              <a:t>letech 1994-2010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488"/>
              </p:ext>
            </p:extLst>
          </p:nvPr>
        </p:nvGraphicFramePr>
        <p:xfrm>
          <a:off x="107504" y="908720"/>
          <a:ext cx="8928994" cy="54726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9876"/>
                <a:gridCol w="694075"/>
                <a:gridCol w="694075"/>
                <a:gridCol w="693096"/>
                <a:gridCol w="694075"/>
                <a:gridCol w="694075"/>
                <a:gridCol w="694075"/>
                <a:gridCol w="693096"/>
                <a:gridCol w="694075"/>
                <a:gridCol w="621632"/>
                <a:gridCol w="1076844"/>
              </a:tblGrid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1994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1998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2010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Konstanta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54,71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68,70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51,69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19,83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10,20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kupní síla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podnikatelé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nezaměstnanost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maďarská menšina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-0,51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-0,71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-0,41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-0,67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-0,30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-0,61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-0,50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Katolíci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0,09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zemědělství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1000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-0,86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-1,28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-1,24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-0,79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-0,98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-0,89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53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nad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-3,69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-0,81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-0,68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Migrace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vysokoškoláci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-0,46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-0,53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-0,51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-0,12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0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Imdex determinace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0,58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0,56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0,49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0,30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32240" y="6581001"/>
            <a:ext cx="16727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vlastní výpočet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6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SDĽ </a:t>
            </a:r>
            <a:r>
              <a:rPr lang="cs-CZ" sz="4000" dirty="0"/>
              <a:t>a </a:t>
            </a:r>
            <a:r>
              <a:rPr lang="cs-CZ" sz="4000" dirty="0" smtClean="0"/>
              <a:t>SMĚR v</a:t>
            </a:r>
            <a:r>
              <a:rPr lang="cs-CZ" sz="4000" dirty="0"/>
              <a:t> letech 1994-2010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50776"/>
              </p:ext>
            </p:extLst>
          </p:nvPr>
        </p:nvGraphicFramePr>
        <p:xfrm>
          <a:off x="323528" y="1196752"/>
          <a:ext cx="8424937" cy="54726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69097"/>
                <a:gridCol w="599979"/>
                <a:gridCol w="504656"/>
                <a:gridCol w="504656"/>
                <a:gridCol w="672873"/>
                <a:gridCol w="841092"/>
                <a:gridCol w="841092"/>
                <a:gridCol w="672873"/>
                <a:gridCol w="672873"/>
                <a:gridCol w="672873"/>
                <a:gridCol w="672873"/>
              </a:tblGrid>
              <a:tr h="3219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SV 1994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SDĽ 1998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SMER 2002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SMER 2006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SMER 2010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9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Konstanta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5,31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7,97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47,89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62,92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kupní síla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podnikatelé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nezaměstnanost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maďarská menšina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-0,25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-0,50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-0,65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-0,39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-0,75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-0,50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-0,78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Katolíci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-0,38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-0,29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-0,12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-0,25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zemědělství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1000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-0,46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-0,49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1,14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0,68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1,14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1,06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nad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0,72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2,31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0,58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Migrace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vysokoškoláci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-0,04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-0,64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-0,14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-0,91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2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Index determinace 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0,68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21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8" y="1340768"/>
            <a:ext cx="88289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1556792"/>
            <a:ext cx="9144000" cy="49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 a </a:t>
            </a:r>
            <a:r>
              <a:rPr lang="cs-CZ" dirty="0" err="1" smtClean="0"/>
              <a:t>SaS</a:t>
            </a:r>
            <a:r>
              <a:rPr lang="cs-CZ" dirty="0" smtClean="0"/>
              <a:t> 2002 - 2010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86131"/>
              </p:ext>
            </p:extLst>
          </p:nvPr>
        </p:nvGraphicFramePr>
        <p:xfrm>
          <a:off x="251520" y="1268760"/>
          <a:ext cx="8352927" cy="5040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3406"/>
                <a:gridCol w="1596730"/>
                <a:gridCol w="1597597"/>
                <a:gridCol w="1597597"/>
                <a:gridCol w="1597597"/>
              </a:tblGrid>
              <a:tr h="2965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 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 2002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SaS 2010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65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B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Beta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B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Beta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Konstanta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1,36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 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0,14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 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kupní síla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0,19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0,04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0,31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podnikatelé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-0,14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0,00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0,00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služby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0,06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0,11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0,02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0,03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nezaměstnanost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0,09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0,24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-0,01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-0,02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maďarská menšina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-0,07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-0,41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-0,06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-0,34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Katolíci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-0,09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0,00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-0,01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zemědělství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0,04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obce do 1000 obyv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-0,29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-0,03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0,07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obce do 5000 </a:t>
                      </a:r>
                      <a:r>
                        <a:rPr lang="cs-CZ" sz="1400" dirty="0" err="1">
                          <a:effectLst/>
                          <a:latin typeface="+mn-lt"/>
                        </a:rPr>
                        <a:t>obyv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-0,49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-0,05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0,57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0,05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Obce do 50000 obyv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0,10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0,00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0,81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0,03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obce nad 50000 obyv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-1,21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-0,02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+mn-lt"/>
                        </a:rPr>
                        <a:t>1,57</a:t>
                      </a:r>
                      <a:endParaRPr lang="cs-CZ" sz="1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0,02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Migrace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0,07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0,04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vysokoškoláci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0,09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0,06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0,31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0,19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Index determinace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0,22</a:t>
                      </a:r>
                      <a:endParaRPr lang="cs-CZ" sz="14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0,42</a:t>
                      </a:r>
                      <a:endParaRPr lang="cs-CZ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38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" y="980728"/>
            <a:ext cx="89536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9" y="1052736"/>
            <a:ext cx="88686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SDKÚ </a:t>
            </a:r>
            <a:r>
              <a:rPr lang="cs-CZ" alt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letech 1994-2010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34632"/>
              </p:ext>
            </p:extLst>
          </p:nvPr>
        </p:nvGraphicFramePr>
        <p:xfrm>
          <a:off x="107505" y="1196752"/>
          <a:ext cx="8784976" cy="55446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6080"/>
                <a:gridCol w="658809"/>
                <a:gridCol w="641449"/>
                <a:gridCol w="641449"/>
                <a:gridCol w="598917"/>
                <a:gridCol w="599784"/>
                <a:gridCol w="599784"/>
                <a:gridCol w="599784"/>
                <a:gridCol w="599784"/>
                <a:gridCol w="599784"/>
                <a:gridCol w="599784"/>
                <a:gridCol w="599784"/>
                <a:gridCol w="599784"/>
              </a:tblGrid>
              <a:tr h="2641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DU 1994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DS 1994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SDK 1998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SDKÚ 2002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SDKÚ 2006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SDKÚ 2010</a:t>
                      </a:r>
                      <a:endParaRPr lang="cs-CZ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41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Konstanta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-1,90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1,22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-0,66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-5,24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-4,57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kupní síla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0,09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podnikatelé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služby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0,01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0,20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3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nezaměstnanost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0,02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0,10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0,04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3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maďarská menšina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-0,32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Katolíci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zemědělství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3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1000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-0,09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-0,25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3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-0,56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3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1,22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475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nad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3,46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3,27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0,42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Migrace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vysokoškoláci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0,27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0,22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0,13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0,19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0,36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0,09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0,58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0,27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0,66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0,25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0,54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6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0,34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9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4651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0"/>
            <a:ext cx="2916387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2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1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391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21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SMK a Most – </a:t>
            </a:r>
            <a:r>
              <a:rPr lang="cs-CZ" dirty="0" err="1" smtClean="0"/>
              <a:t>Híd</a:t>
            </a:r>
            <a:r>
              <a:rPr lang="cs-CZ" dirty="0" smtClean="0"/>
              <a:t> v</a:t>
            </a:r>
            <a:r>
              <a:rPr lang="cs-CZ" dirty="0"/>
              <a:t> letech 1994-2010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99602"/>
              </p:ext>
            </p:extLst>
          </p:nvPr>
        </p:nvGraphicFramePr>
        <p:xfrm>
          <a:off x="323528" y="1268760"/>
          <a:ext cx="8496942" cy="53285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64370"/>
                <a:gridCol w="556250"/>
                <a:gridCol w="556250"/>
                <a:gridCol w="556250"/>
                <a:gridCol w="555221"/>
                <a:gridCol w="555221"/>
                <a:gridCol w="555221"/>
                <a:gridCol w="555221"/>
                <a:gridCol w="555221"/>
                <a:gridCol w="555221"/>
                <a:gridCol w="555221"/>
                <a:gridCol w="555221"/>
                <a:gridCol w="622054"/>
              </a:tblGrid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MK 1994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SMK 1998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SMK 2002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SMK 2006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SMK 2010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Most 2010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Konstanta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-1,61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-4,05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-3,44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-3,46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kupní síla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podnikatelé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nezaměstnanost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maďarská menšina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1,00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1,02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0,49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0,92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0,45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0,87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Katolíci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zemědělství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1000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-0,56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1,52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1,33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2,11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1,27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2,72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-0,88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3,40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70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nad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2,36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2,64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Migrace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vysokoškoláci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0,86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0,78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3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4259"/>
            <a:ext cx="8610098" cy="60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1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6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1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36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ea typeface="Calibri" pitchFamily="34" charset="0"/>
                <a:cs typeface="Times New Roman" pitchFamily="18" charset="0"/>
              </a:rPr>
              <a:t>KDH v </a:t>
            </a:r>
            <a:r>
              <a:rPr lang="cs-CZ" altLang="cs-CZ" sz="4000" dirty="0" smtClean="0">
                <a:ea typeface="Calibri" pitchFamily="34" charset="0"/>
                <a:cs typeface="Times New Roman" pitchFamily="18" charset="0"/>
              </a:rPr>
              <a:t>letech </a:t>
            </a:r>
            <a:r>
              <a:rPr lang="cs-CZ" altLang="cs-CZ" sz="4000" dirty="0">
                <a:ea typeface="Calibri" pitchFamily="34" charset="0"/>
                <a:cs typeface="Times New Roman" pitchFamily="18" charset="0"/>
              </a:rPr>
              <a:t>1994 – 2010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23839"/>
              </p:ext>
            </p:extLst>
          </p:nvPr>
        </p:nvGraphicFramePr>
        <p:xfrm>
          <a:off x="323528" y="1268760"/>
          <a:ext cx="8280918" cy="517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0346"/>
                <a:gridCol w="764314"/>
                <a:gridCol w="841594"/>
                <a:gridCol w="842444"/>
                <a:gridCol w="842444"/>
                <a:gridCol w="842444"/>
                <a:gridCol w="842444"/>
                <a:gridCol w="842444"/>
                <a:gridCol w="842444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1994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Konstanta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12,34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 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10,61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 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12,34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 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10,61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 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kupní síla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-0,15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-0,15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-0,15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podnikatelé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-0,03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0,01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služby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0,09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0,08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0,09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0,08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0,04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nezaměstnanost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-0,10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-0,14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maďarská menšina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-0,38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-0,39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-0,14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-0,38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-0,13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-0,39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Katolíci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0,38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0,41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0,38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0,41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zemědělství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-0,06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-0,06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-0,05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obce do 1000 obyv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0,19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0,19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0,00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obce do 5000 obyv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-1,73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-1,45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-1,73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-1,45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-0,07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Obce do 50000 obyv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-2,77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-2,71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-0,06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-2,77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-2,71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-0,06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obce nad 50000 obyv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-1,84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-3,13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-0,02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-1,84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-0,01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-3,13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-0,02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Migrace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-0,04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-0,03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-0,05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vysokoškoláci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0,02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0,00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0,05</a:t>
                      </a:r>
                      <a:endParaRPr lang="cs-CZ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0,02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Index determinace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0,34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19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" y="908720"/>
            <a:ext cx="89477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5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1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sz="4000" dirty="0">
                <a:ea typeface="Calibri" pitchFamily="34" charset="0"/>
                <a:cs typeface="Arial" panose="020B0604020202020204" pitchFamily="34" charset="0"/>
              </a:rPr>
              <a:t>SNS v </a:t>
            </a:r>
            <a:r>
              <a:rPr lang="cs-CZ" altLang="cs-CZ" sz="4000" dirty="0" smtClean="0">
                <a:ea typeface="Calibri" pitchFamily="34" charset="0"/>
                <a:cs typeface="Arial" panose="020B0604020202020204" pitchFamily="34" charset="0"/>
              </a:rPr>
              <a:t>letech </a:t>
            </a:r>
            <a:r>
              <a:rPr lang="cs-CZ" altLang="cs-CZ" sz="4000" dirty="0">
                <a:ea typeface="Calibri" pitchFamily="34" charset="0"/>
                <a:cs typeface="Arial" panose="020B0604020202020204" pitchFamily="34" charset="0"/>
              </a:rPr>
              <a:t>1994 - </a:t>
            </a:r>
            <a:r>
              <a:rPr lang="cs-CZ" altLang="cs-CZ" sz="4000" dirty="0" smtClean="0">
                <a:ea typeface="Calibri" pitchFamily="34" charset="0"/>
                <a:cs typeface="Arial" panose="020B0604020202020204" pitchFamily="34" charset="0"/>
              </a:rPr>
              <a:t>2010</a:t>
            </a:r>
            <a:endParaRPr lang="cs-CZ" sz="4000" dirty="0"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37835"/>
              </p:ext>
            </p:extLst>
          </p:nvPr>
        </p:nvGraphicFramePr>
        <p:xfrm>
          <a:off x="179513" y="1196750"/>
          <a:ext cx="8568951" cy="53285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14479"/>
                <a:gridCol w="475319"/>
                <a:gridCol w="475319"/>
                <a:gridCol w="633760"/>
                <a:gridCol w="633760"/>
                <a:gridCol w="633760"/>
                <a:gridCol w="633760"/>
                <a:gridCol w="633760"/>
                <a:gridCol w="589748"/>
                <a:gridCol w="519329"/>
                <a:gridCol w="475319"/>
                <a:gridCol w="475319"/>
                <a:gridCol w="475319"/>
              </a:tblGrid>
              <a:tr h="3153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SNS 1994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SNS 1998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SNS 2002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PSNS 2002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SNS 2006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SNS 2010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53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Beta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Beta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Konstanta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1,29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8,49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5,81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8,70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kupní síla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podnikatelé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nezaměstnanost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-0,15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83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maďarská menšina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-0,47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-0,39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-0,16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-0,57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-0,46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Katolíci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0,26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0,05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0,02</a:t>
                      </a:r>
                      <a:endParaRPr lang="cs-CZ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0,12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zemědělství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1000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-0,17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do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-0,68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obce nad 50000 obyv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-0,34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0,78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-1,72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Migrace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0,04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vysokoškoláci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0,16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0,14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-0,07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-0,06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0,36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0,40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0,22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0,17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0,44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40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8466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179" y="116632"/>
            <a:ext cx="8229600" cy="1143000"/>
          </a:xfrm>
        </p:spPr>
        <p:txBody>
          <a:bodyPr/>
          <a:lstStyle/>
          <a:p>
            <a:r>
              <a:rPr lang="cs-CZ" dirty="0" smtClean="0"/>
              <a:t>Slovensko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1" y="1412776"/>
            <a:ext cx="9144000" cy="51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61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7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1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4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9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325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1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Slovensko?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23375" cy="4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361"/>
            <a:ext cx="9144000" cy="39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Slovensko?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361"/>
            <a:ext cx="9144000" cy="39832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381"/>
            <a:ext cx="9144000" cy="41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660"/>
            <a:ext cx="9144000" cy="40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NR SR 2006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844824"/>
            <a:ext cx="917441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12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1720</Words>
  <Application>Microsoft Office PowerPoint</Application>
  <PresentationFormat>Předvádění na obrazovce (4:3)</PresentationFormat>
  <Paragraphs>1207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Prostorová analýza voleb  Slovensko </vt:lpstr>
      <vt:lpstr>Slovensko </vt:lpstr>
      <vt:lpstr>Slovensko </vt:lpstr>
      <vt:lpstr>Slovensko </vt:lpstr>
      <vt:lpstr>Slovensko? </vt:lpstr>
      <vt:lpstr>Prezentace aplikace PowerPoint</vt:lpstr>
      <vt:lpstr>Slovensko? </vt:lpstr>
      <vt:lpstr>Prezentace aplikace PowerPoint</vt:lpstr>
      <vt:lpstr>NR SR 2006</vt:lpstr>
      <vt:lpstr>Prezentace aplikace PowerPoint</vt:lpstr>
      <vt:lpstr>Prezentace aplikace PowerPoint</vt:lpstr>
      <vt:lpstr>Prezentace aplikace PowerPoint</vt:lpstr>
      <vt:lpstr>HZDS v letech 1994-2010</vt:lpstr>
      <vt:lpstr>Prezentace aplikace PowerPoint</vt:lpstr>
      <vt:lpstr>SMĚR </vt:lpstr>
      <vt:lpstr>SDĽ a SMĚR v letech 1994-2010</vt:lpstr>
      <vt:lpstr>Prezentace aplikace PowerPoint</vt:lpstr>
      <vt:lpstr>Prezentace aplikace PowerPoint</vt:lpstr>
      <vt:lpstr>Prezentace aplikace PowerPoint</vt:lpstr>
      <vt:lpstr>ANO a SaS 2002 - 2010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SDKÚ v letech 1994-2010</vt:lpstr>
      <vt:lpstr>Prezentace aplikace PowerPoint</vt:lpstr>
      <vt:lpstr>Prezentace aplikace PowerPoint</vt:lpstr>
      <vt:lpstr>Prezentace aplikace PowerPoint</vt:lpstr>
      <vt:lpstr>SMK a Most – Híd v letech 1994-2010</vt:lpstr>
      <vt:lpstr>Prezentace aplikace PowerPoint</vt:lpstr>
      <vt:lpstr>Prezentace aplikace PowerPoint</vt:lpstr>
      <vt:lpstr>Prezentace aplikace PowerPoint</vt:lpstr>
      <vt:lpstr>KDH v letech 1994 – 2010</vt:lpstr>
      <vt:lpstr>Prezentace aplikace PowerPoint</vt:lpstr>
      <vt:lpstr>Prezentace aplikace PowerPoint</vt:lpstr>
      <vt:lpstr>Prezentace aplikace PowerPoint</vt:lpstr>
      <vt:lpstr>SNS v letech 1994 - 2010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Závěrem 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Pink</dc:creator>
  <cp:lastModifiedBy>Michal Pink</cp:lastModifiedBy>
  <cp:revision>13</cp:revision>
  <dcterms:created xsi:type="dcterms:W3CDTF">2016-03-15T13:52:00Z</dcterms:created>
  <dcterms:modified xsi:type="dcterms:W3CDTF">2016-03-16T12:59:17Z</dcterms:modified>
</cp:coreProperties>
</file>