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1"/>
  </p:notesMasterIdLst>
  <p:sldIdLst>
    <p:sldId id="258" r:id="rId2"/>
    <p:sldId id="262" r:id="rId3"/>
    <p:sldId id="263" r:id="rId4"/>
    <p:sldId id="261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355" r:id="rId14"/>
    <p:sldId id="257" r:id="rId15"/>
    <p:sldId id="266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2" r:id="rId24"/>
    <p:sldId id="289" r:id="rId25"/>
    <p:sldId id="281" r:id="rId26"/>
    <p:sldId id="286" r:id="rId27"/>
    <p:sldId id="288" r:id="rId28"/>
    <p:sldId id="290" r:id="rId29"/>
    <p:sldId id="287" r:id="rId30"/>
    <p:sldId id="293" r:id="rId31"/>
    <p:sldId id="296" r:id="rId32"/>
    <p:sldId id="294" r:id="rId33"/>
    <p:sldId id="297" r:id="rId34"/>
    <p:sldId id="291" r:id="rId35"/>
    <p:sldId id="292" r:id="rId36"/>
    <p:sldId id="357" r:id="rId37"/>
    <p:sldId id="358" r:id="rId38"/>
    <p:sldId id="359" r:id="rId39"/>
    <p:sldId id="361" r:id="rId40"/>
    <p:sldId id="362" r:id="rId41"/>
    <p:sldId id="363" r:id="rId42"/>
    <p:sldId id="299" r:id="rId43"/>
    <p:sldId id="302" r:id="rId44"/>
    <p:sldId id="305" r:id="rId45"/>
    <p:sldId id="306" r:id="rId46"/>
    <p:sldId id="303" r:id="rId47"/>
    <p:sldId id="364" r:id="rId48"/>
    <p:sldId id="307" r:id="rId49"/>
    <p:sldId id="365" r:id="rId50"/>
    <p:sldId id="308" r:id="rId51"/>
    <p:sldId id="309" r:id="rId52"/>
    <p:sldId id="304" r:id="rId53"/>
    <p:sldId id="312" r:id="rId54"/>
    <p:sldId id="315" r:id="rId55"/>
    <p:sldId id="316" r:id="rId56"/>
    <p:sldId id="318" r:id="rId57"/>
    <p:sldId id="322" r:id="rId58"/>
    <p:sldId id="317" r:id="rId59"/>
    <p:sldId id="366" r:id="rId60"/>
    <p:sldId id="320" r:id="rId61"/>
    <p:sldId id="321" r:id="rId62"/>
    <p:sldId id="313" r:id="rId63"/>
    <p:sldId id="335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14" r:id="rId77"/>
    <p:sldId id="336" r:id="rId78"/>
    <p:sldId id="337" r:id="rId79"/>
    <p:sldId id="340" r:id="rId80"/>
    <p:sldId id="344" r:id="rId81"/>
    <p:sldId id="350" r:id="rId82"/>
    <p:sldId id="347" r:id="rId83"/>
    <p:sldId id="348" r:id="rId84"/>
    <p:sldId id="349" r:id="rId85"/>
    <p:sldId id="352" r:id="rId86"/>
    <p:sldId id="351" r:id="rId87"/>
    <p:sldId id="345" r:id="rId88"/>
    <p:sldId id="354" r:id="rId89"/>
    <p:sldId id="353" r:id="rId90"/>
    <p:sldId id="367" r:id="rId91"/>
    <p:sldId id="368" r:id="rId92"/>
    <p:sldId id="369" r:id="rId93"/>
    <p:sldId id="371" r:id="rId94"/>
    <p:sldId id="372" r:id="rId95"/>
    <p:sldId id="373" r:id="rId96"/>
    <p:sldId id="374" r:id="rId97"/>
    <p:sldId id="375" r:id="rId98"/>
    <p:sldId id="376" r:id="rId99"/>
    <p:sldId id="379" r:id="rId100"/>
    <p:sldId id="378" r:id="rId101"/>
    <p:sldId id="377" r:id="rId102"/>
    <p:sldId id="380" r:id="rId103"/>
    <p:sldId id="383" r:id="rId104"/>
    <p:sldId id="381" r:id="rId105"/>
    <p:sldId id="384" r:id="rId106"/>
    <p:sldId id="370" r:id="rId107"/>
    <p:sldId id="382" r:id="rId108"/>
    <p:sldId id="385" r:id="rId109"/>
    <p:sldId id="338" r:id="rId1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nz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14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commentAuthors" Target="commentAuthor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0</c:v>
                </c:pt>
                <c:pt idx="1">
                  <c:v>1 až 3</c:v>
                </c:pt>
                <c:pt idx="2">
                  <c:v>4 až 6</c:v>
                </c:pt>
                <c:pt idx="3">
                  <c:v>7 až 9</c:v>
                </c:pt>
                <c:pt idx="4">
                  <c:v>10 až 12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24</c:v>
                </c:pt>
                <c:pt idx="1">
                  <c:v>33</c:v>
                </c:pt>
                <c:pt idx="2">
                  <c:v>14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axId val="35835904"/>
        <c:axId val="35837440"/>
      </c:barChart>
      <c:catAx>
        <c:axId val="35835904"/>
        <c:scaling>
          <c:orientation val="minMax"/>
        </c:scaling>
        <c:axPos val="b"/>
        <c:tickLblPos val="nextTo"/>
        <c:crossAx val="35837440"/>
        <c:crosses val="autoZero"/>
        <c:auto val="1"/>
        <c:lblAlgn val="ctr"/>
        <c:lblOffset val="100"/>
      </c:catAx>
      <c:valAx>
        <c:axId val="35837440"/>
        <c:scaling>
          <c:orientation val="minMax"/>
        </c:scaling>
        <c:axPos val="l"/>
        <c:majorGridlines/>
        <c:numFmt formatCode="General" sourceLinked="1"/>
        <c:tickLblPos val="nextTo"/>
        <c:crossAx val="3583590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0</c:v>
                </c:pt>
                <c:pt idx="1">
                  <c:v>1 až 3</c:v>
                </c:pt>
                <c:pt idx="2">
                  <c:v>4 až 6</c:v>
                </c:pt>
                <c:pt idx="3">
                  <c:v>7 až 9</c:v>
                </c:pt>
                <c:pt idx="4">
                  <c:v>10 až 12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24</c:v>
                </c:pt>
                <c:pt idx="1">
                  <c:v>33</c:v>
                </c:pt>
                <c:pt idx="2">
                  <c:v>14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</c:ser>
        <c:axId val="39041280"/>
        <c:axId val="39055360"/>
      </c:barChart>
      <c:catAx>
        <c:axId val="39041280"/>
        <c:scaling>
          <c:orientation val="minMax"/>
        </c:scaling>
        <c:axPos val="b"/>
        <c:tickLblPos val="nextTo"/>
        <c:crossAx val="39055360"/>
        <c:crosses val="autoZero"/>
        <c:auto val="1"/>
        <c:lblAlgn val="ctr"/>
        <c:lblOffset val="100"/>
      </c:catAx>
      <c:valAx>
        <c:axId val="39055360"/>
        <c:scaling>
          <c:orientation val="minMax"/>
        </c:scaling>
        <c:axPos val="l"/>
        <c:majorGridlines/>
        <c:numFmt formatCode="General" sourceLinked="1"/>
        <c:tickLblPos val="nextTo"/>
        <c:crossAx val="390412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Nekonformní alespoň v polovině případů</c:v>
                </c:pt>
                <c:pt idx="1">
                  <c:v>Konformní ve více než polovině případů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axId val="39206272"/>
        <c:axId val="39212160"/>
      </c:barChart>
      <c:catAx>
        <c:axId val="39206272"/>
        <c:scaling>
          <c:orientation val="minMax"/>
        </c:scaling>
        <c:axPos val="b"/>
        <c:tickLblPos val="nextTo"/>
        <c:crossAx val="39212160"/>
        <c:crosses val="autoZero"/>
        <c:auto val="1"/>
        <c:lblAlgn val="ctr"/>
        <c:lblOffset val="100"/>
      </c:catAx>
      <c:valAx>
        <c:axId val="39212160"/>
        <c:scaling>
          <c:orientation val="minMax"/>
        </c:scaling>
        <c:axPos val="l"/>
        <c:majorGridlines/>
        <c:numFmt formatCode="General" sourceLinked="1"/>
        <c:tickLblPos val="nextTo"/>
        <c:crossAx val="392062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255B-DBDA-449C-91F6-ED1E5A4418F1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9F4FF-EA19-4278-975F-8D95AFD2F7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765175"/>
            <a:ext cx="7772400" cy="190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6000" dirty="0" smtClean="0">
                <a:solidFill>
                  <a:srgbClr val="000000"/>
                </a:solidFill>
              </a:rPr>
              <a:t>Konformita</a:t>
            </a:r>
            <a:endParaRPr lang="cs-CZ" sz="6000" dirty="0">
              <a:solidFill>
                <a:srgbClr val="000000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213100"/>
            <a:ext cx="6400800" cy="280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000" dirty="0">
                <a:solidFill>
                  <a:srgbClr val="898989"/>
                </a:solidFill>
              </a:rPr>
              <a:t>Sociální psychologie II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000" dirty="0">
              <a:solidFill>
                <a:srgbClr val="898989"/>
              </a:solidFill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000" dirty="0" smtClean="0">
                <a:solidFill>
                  <a:srgbClr val="898989"/>
                </a:solidFill>
              </a:rPr>
              <a:t>8. </a:t>
            </a:r>
            <a:r>
              <a:rPr lang="cs-CZ" sz="3000" dirty="0">
                <a:solidFill>
                  <a:srgbClr val="898989"/>
                </a:solidFill>
              </a:rPr>
              <a:t>3. </a:t>
            </a:r>
            <a:r>
              <a:rPr lang="cs-CZ" sz="3000" smtClean="0">
                <a:solidFill>
                  <a:srgbClr val="898989"/>
                </a:solidFill>
              </a:rPr>
              <a:t>2016</a:t>
            </a:r>
            <a:endParaRPr lang="cs-CZ" sz="3000" dirty="0">
              <a:solidFill>
                <a:srgbClr val="898989"/>
              </a:solidFill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000" dirty="0">
              <a:solidFill>
                <a:srgbClr val="898989"/>
              </a:solidFill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000" dirty="0">
                <a:solidFill>
                  <a:srgbClr val="000000"/>
                </a:solidFill>
              </a:rPr>
              <a:t>Jan Šerek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31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755576" y="2564904"/>
            <a:ext cx="1705117" cy="15185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39752" y="4667652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procedura opakována 100 krát</a:t>
            </a:r>
          </a:p>
          <a:p>
            <a:endParaRPr lang="cs-CZ" sz="3200" b="1" dirty="0" smtClean="0">
              <a:solidFill>
                <a:schemeClr val="bg1"/>
              </a:solidFill>
            </a:endParaRPr>
          </a:p>
          <a:p>
            <a:r>
              <a:rPr lang="cs-CZ" sz="3200" b="1" dirty="0" smtClean="0">
                <a:solidFill>
                  <a:schemeClr val="bg1"/>
                </a:solidFill>
              </a:rPr>
              <a:t>celkem 3 sezení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  <a:p>
            <a:pPr indent="12700">
              <a:buNone/>
            </a:pPr>
            <a:r>
              <a:rPr lang="cs-CZ" dirty="0" smtClean="0"/>
              <a:t>sociální vliv může vycházet jak od většiny, tak od </a:t>
            </a:r>
            <a:r>
              <a:rPr lang="cs-CZ" b="1" dirty="0" smtClean="0"/>
              <a:t>menšiny</a:t>
            </a:r>
            <a:endParaRPr lang="cs-CZ" dirty="0" smtClean="0"/>
          </a:p>
          <a:p>
            <a:pPr indent="12700">
              <a:buNone/>
            </a:pPr>
            <a:r>
              <a:rPr lang="cs-CZ" dirty="0" smtClean="0"/>
              <a:t>zatímco sociální vliv většiny můžeme vysvětlit jako vliv normativní či „naivní“ formu vlivu informačního, na vliv menšiny </a:t>
            </a:r>
            <a:r>
              <a:rPr lang="cs-CZ" b="1" dirty="0" smtClean="0"/>
              <a:t>tato vysvětlení uplatnit nelze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  <a:p>
            <a:pPr indent="12700">
              <a:buNone/>
            </a:pPr>
            <a:r>
              <a:rPr lang="cs-CZ" dirty="0" smtClean="0"/>
              <a:t>sociální vliv může vycházet jak od většiny, tak od </a:t>
            </a:r>
            <a:r>
              <a:rPr lang="cs-CZ" b="1" dirty="0" smtClean="0"/>
              <a:t>menšiny</a:t>
            </a:r>
            <a:endParaRPr lang="cs-CZ" dirty="0" smtClean="0"/>
          </a:p>
          <a:p>
            <a:pPr indent="12700">
              <a:buNone/>
            </a:pPr>
            <a:r>
              <a:rPr lang="cs-CZ" dirty="0" smtClean="0"/>
              <a:t>zatímco sociální vliv většiny můžeme vysvětlit jako vliv normativní či „naivní“ formu vlivu informačního, na vliv menšiny </a:t>
            </a:r>
            <a:r>
              <a:rPr lang="cs-CZ" b="1" dirty="0" smtClean="0"/>
              <a:t>tato vysvětlení uplatnit nelze</a:t>
            </a:r>
            <a:endParaRPr lang="cs-CZ" dirty="0" smtClean="0"/>
          </a:p>
          <a:p>
            <a:pPr indent="12700">
              <a:buNone/>
            </a:pPr>
            <a:r>
              <a:rPr lang="cs-CZ" dirty="0" smtClean="0"/>
              <a:t>vliv většiny a menšiny proto probíhá </a:t>
            </a:r>
            <a:r>
              <a:rPr lang="cs-CZ" b="1" dirty="0" smtClean="0"/>
              <a:t>odlišnými procesy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vystavení názoru </a:t>
            </a:r>
            <a:r>
              <a:rPr lang="cs-CZ" sz="2400" b="1" dirty="0" smtClean="0"/>
              <a:t>většiny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63813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(schéma podle Martin &amp; </a:t>
            </a:r>
            <a:r>
              <a:rPr lang="cs-CZ" sz="1400" dirty="0" err="1" smtClean="0"/>
              <a:t>Hewstone</a:t>
            </a:r>
            <a:r>
              <a:rPr lang="cs-CZ" sz="1400" dirty="0" smtClean="0"/>
              <a:t>, 2012)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3768" y="2492896"/>
            <a:ext cx="2088232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chceme se nemýlit a/nebo být přijati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povrchní zpracování názoru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veřejné přijetí</a:t>
            </a:r>
          </a:p>
          <a:p>
            <a:pPr algn="ctr"/>
            <a:endParaRPr lang="cs-CZ" sz="2400" b="1" dirty="0"/>
          </a:p>
        </p:txBody>
      </p:sp>
      <p:cxnSp>
        <p:nvCxnSpPr>
          <p:cNvPr id="16" name="Přímá spojovací šipka 15"/>
          <p:cNvCxnSpPr>
            <a:stCxn id="4" idx="3"/>
            <a:endCxn id="7" idx="1"/>
          </p:cNvCxnSpPr>
          <p:nvPr/>
        </p:nvCxnSpPr>
        <p:spPr>
          <a:xfrm>
            <a:off x="2195736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7" idx="3"/>
            <a:endCxn id="10" idx="1"/>
          </p:cNvCxnSpPr>
          <p:nvPr/>
        </p:nvCxnSpPr>
        <p:spPr>
          <a:xfrm>
            <a:off x="4572000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3"/>
            <a:endCxn id="12" idx="1"/>
          </p:cNvCxnSpPr>
          <p:nvPr/>
        </p:nvCxnSpPr>
        <p:spPr>
          <a:xfrm>
            <a:off x="6444208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vystavení názoru </a:t>
            </a:r>
            <a:r>
              <a:rPr lang="cs-CZ" sz="2400" b="1" dirty="0" smtClean="0"/>
              <a:t>většiny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077072"/>
            <a:ext cx="1584176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vystavení názoru </a:t>
            </a:r>
            <a:r>
              <a:rPr lang="cs-CZ" sz="2400" b="1" dirty="0" smtClean="0"/>
              <a:t>menšiny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63813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(schéma podle Martin &amp; </a:t>
            </a:r>
            <a:r>
              <a:rPr lang="cs-CZ" sz="1400" dirty="0" err="1" smtClean="0"/>
              <a:t>Hewstone</a:t>
            </a:r>
            <a:r>
              <a:rPr lang="cs-CZ" sz="1400" dirty="0" smtClean="0"/>
              <a:t>, 2012)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3768" y="2492896"/>
            <a:ext cx="2088232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chceme se nemýlit a/nebo být přijati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3768" y="4077072"/>
            <a:ext cx="2088232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máme zájem, chceme porozumět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povrchní zpracování názoru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4077072"/>
            <a:ext cx="1584176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hlubší zpracování názoru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veřejné přijetí</a:t>
            </a:r>
          </a:p>
          <a:p>
            <a:pPr algn="ctr"/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732240" y="4077072"/>
            <a:ext cx="1584176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soukromé přijetí</a:t>
            </a:r>
          </a:p>
          <a:p>
            <a:pPr algn="ctr"/>
            <a:endParaRPr lang="cs-CZ" sz="2400" b="1" dirty="0"/>
          </a:p>
        </p:txBody>
      </p:sp>
      <p:cxnSp>
        <p:nvCxnSpPr>
          <p:cNvPr id="16" name="Přímá spojovací šipka 15"/>
          <p:cNvCxnSpPr>
            <a:stCxn id="4" idx="3"/>
            <a:endCxn id="7" idx="1"/>
          </p:cNvCxnSpPr>
          <p:nvPr/>
        </p:nvCxnSpPr>
        <p:spPr>
          <a:xfrm>
            <a:off x="2195736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5" idx="3"/>
            <a:endCxn id="8" idx="1"/>
          </p:cNvCxnSpPr>
          <p:nvPr/>
        </p:nvCxnSpPr>
        <p:spPr>
          <a:xfrm>
            <a:off x="2195736" y="466742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3"/>
            <a:endCxn id="11" idx="1"/>
          </p:cNvCxnSpPr>
          <p:nvPr/>
        </p:nvCxnSpPr>
        <p:spPr>
          <a:xfrm>
            <a:off x="4572000" y="466742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7" idx="3"/>
            <a:endCxn id="10" idx="1"/>
          </p:cNvCxnSpPr>
          <p:nvPr/>
        </p:nvCxnSpPr>
        <p:spPr>
          <a:xfrm>
            <a:off x="4572000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3"/>
            <a:endCxn id="12" idx="1"/>
          </p:cNvCxnSpPr>
          <p:nvPr/>
        </p:nvCxnSpPr>
        <p:spPr>
          <a:xfrm>
            <a:off x="6444208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1" idx="3"/>
            <a:endCxn id="14" idx="1"/>
          </p:cNvCxnSpPr>
          <p:nvPr/>
        </p:nvCxnSpPr>
        <p:spPr>
          <a:xfrm>
            <a:off x="6444208" y="466742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vystavení názoru </a:t>
            </a:r>
            <a:r>
              <a:rPr lang="cs-CZ" sz="2400" b="1" dirty="0" smtClean="0"/>
              <a:t>většiny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077072"/>
            <a:ext cx="1584176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vystavení názoru </a:t>
            </a:r>
            <a:r>
              <a:rPr lang="cs-CZ" sz="2400" b="1" dirty="0" smtClean="0"/>
              <a:t>menšiny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3768" y="2492896"/>
            <a:ext cx="2088232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chceme se nemýlit a/nebo být přijati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83768" y="4077072"/>
            <a:ext cx="2088232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máme zájem, chceme porozumět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60032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povrchní zpracování názoru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4077072"/>
            <a:ext cx="1584176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hlubší zpracování názoru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732240" y="2492896"/>
            <a:ext cx="1584176" cy="11806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veřejné přijetí</a:t>
            </a:r>
          </a:p>
          <a:p>
            <a:pPr algn="ctr"/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732240" y="4077072"/>
            <a:ext cx="1584176" cy="11806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cs-CZ" sz="2400" dirty="0" smtClean="0"/>
              <a:t>soukromé přijetí</a:t>
            </a:r>
          </a:p>
          <a:p>
            <a:pPr algn="ctr"/>
            <a:endParaRPr lang="cs-CZ" sz="2400" b="1" dirty="0"/>
          </a:p>
        </p:txBody>
      </p:sp>
      <p:cxnSp>
        <p:nvCxnSpPr>
          <p:cNvPr id="16" name="Přímá spojovací šipka 15"/>
          <p:cNvCxnSpPr>
            <a:stCxn id="4" idx="3"/>
            <a:endCxn id="7" idx="1"/>
          </p:cNvCxnSpPr>
          <p:nvPr/>
        </p:nvCxnSpPr>
        <p:spPr>
          <a:xfrm>
            <a:off x="2195736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5" idx="3"/>
            <a:endCxn id="8" idx="1"/>
          </p:cNvCxnSpPr>
          <p:nvPr/>
        </p:nvCxnSpPr>
        <p:spPr>
          <a:xfrm>
            <a:off x="2195736" y="466742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3"/>
            <a:endCxn id="11" idx="1"/>
          </p:cNvCxnSpPr>
          <p:nvPr/>
        </p:nvCxnSpPr>
        <p:spPr>
          <a:xfrm>
            <a:off x="4572000" y="466742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7" idx="3"/>
            <a:endCxn id="10" idx="1"/>
          </p:cNvCxnSpPr>
          <p:nvPr/>
        </p:nvCxnSpPr>
        <p:spPr>
          <a:xfrm>
            <a:off x="4572000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3"/>
            <a:endCxn id="12" idx="1"/>
          </p:cNvCxnSpPr>
          <p:nvPr/>
        </p:nvCxnSpPr>
        <p:spPr>
          <a:xfrm>
            <a:off x="6444208" y="3083246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1" idx="3"/>
            <a:endCxn id="14" idx="1"/>
          </p:cNvCxnSpPr>
          <p:nvPr/>
        </p:nvCxnSpPr>
        <p:spPr>
          <a:xfrm>
            <a:off x="6444208" y="4667422"/>
            <a:ext cx="2880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395536" y="3861048"/>
            <a:ext cx="8208912" cy="16561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95536" y="55892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</a:rPr>
              <a:t>sociální vliv menšiny může proběhnout na latentní, neuvědomované rovině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220072" y="638132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(schéma podle Martin &amp; </a:t>
            </a:r>
            <a:r>
              <a:rPr lang="cs-CZ" sz="1400" dirty="0" err="1" smtClean="0"/>
              <a:t>Hewstone</a:t>
            </a:r>
            <a:r>
              <a:rPr lang="cs-CZ" sz="1400" dirty="0" smtClean="0"/>
              <a:t>, 2012)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404020"/>
            <a:ext cx="2160240" cy="210339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3568" y="2708276"/>
            <a:ext cx="2160240" cy="21033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83568" y="508518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variace s </a:t>
            </a:r>
            <a:r>
              <a:rPr lang="cs-CZ" sz="2400" b="1" dirty="0" smtClean="0">
                <a:solidFill>
                  <a:srgbClr val="C00000"/>
                </a:solidFill>
              </a:rPr>
              <a:t>paobrazy</a:t>
            </a:r>
            <a:r>
              <a:rPr lang="cs-CZ" sz="2400" dirty="0" smtClean="0"/>
              <a:t> (1980) – potvrzuje předpoklad, že k vlivu menšiny dochází na </a:t>
            </a:r>
            <a:r>
              <a:rPr lang="cs-CZ" sz="2400" b="1" dirty="0" smtClean="0"/>
              <a:t>latentní rovině</a:t>
            </a:r>
          </a:p>
          <a:p>
            <a:pPr marL="722313"/>
            <a:r>
              <a:rPr lang="cs-CZ" sz="2400" dirty="0" smtClean="0"/>
              <a:t>(vliv se neprojevil při hodnocení barvy jako takové, ale až při hodnocení následných paobrazů)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6084168" y="476672"/>
            <a:ext cx="2160240" cy="2103392"/>
          </a:xfrm>
          <a:prstGeom prst="rect">
            <a:avLst/>
          </a:prstGeom>
          <a:solidFill>
            <a:srgbClr val="F8D71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084168" y="2780928"/>
            <a:ext cx="2160240" cy="2103392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995936" y="1196752"/>
            <a:ext cx="1080120" cy="792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3995936" y="3356992"/>
            <a:ext cx="1080120" cy="7920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menšina není stoprocentně konzistentní </a:t>
            </a:r>
            <a:r>
              <a:rPr lang="cs-CZ" dirty="0" smtClean="0"/>
              <a:t>(v některých případech označuje barvu za modrou) </a:t>
            </a:r>
            <a:r>
              <a:rPr lang="cs-CZ" dirty="0" smtClean="0">
                <a:sym typeface="Wingdings" pitchFamily="2" charset="2"/>
              </a:rPr>
              <a:t> její schopnost ovlivnit většinu rapidně klesá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  <a:p>
            <a:pPr indent="12700">
              <a:buNone/>
            </a:pPr>
            <a:r>
              <a:rPr lang="cs-CZ" dirty="0" smtClean="0"/>
              <a:t>menšina musí být ve svém názoru konzistentní a sebejistá</a:t>
            </a:r>
          </a:p>
          <a:p>
            <a:pPr indent="12700">
              <a:buNone/>
            </a:pPr>
            <a:r>
              <a:rPr lang="cs-CZ" dirty="0" smtClean="0"/>
              <a:t>základem úspěchu je podnítit u většiny procesy hlubšího zpracování (podnítit většinu zvažovat různá pro a proti, vtáhnout většinu do debaty)</a:t>
            </a:r>
          </a:p>
          <a:p>
            <a:pPr indent="12700"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teorie konverze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conversion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theory</a:t>
            </a:r>
            <a:r>
              <a:rPr lang="cs-CZ" sz="2400" i="1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 (</a:t>
            </a:r>
            <a:r>
              <a:rPr lang="cs-CZ" sz="2400" dirty="0" err="1" smtClean="0"/>
              <a:t>Serge</a:t>
            </a:r>
            <a:r>
              <a:rPr lang="cs-CZ" sz="2400" dirty="0" smtClean="0"/>
              <a:t> </a:t>
            </a:r>
            <a:r>
              <a:rPr lang="cs-CZ" sz="2400" dirty="0" err="1" smtClean="0"/>
              <a:t>Moscovici</a:t>
            </a:r>
            <a:r>
              <a:rPr lang="cs-CZ" sz="2400" dirty="0" smtClean="0"/>
              <a:t>)</a:t>
            </a:r>
          </a:p>
          <a:p>
            <a:pPr indent="12700">
              <a:buNone/>
            </a:pPr>
            <a:r>
              <a:rPr lang="cs-CZ" sz="2400" dirty="0" smtClean="0"/>
              <a:t>vliv menšiny a většiny je výrazem </a:t>
            </a:r>
            <a:r>
              <a:rPr lang="cs-CZ" sz="2400" dirty="0" smtClean="0">
                <a:solidFill>
                  <a:srgbClr val="C00000"/>
                </a:solidFill>
              </a:rPr>
              <a:t>odlišných</a:t>
            </a:r>
            <a:r>
              <a:rPr lang="cs-CZ" sz="2400" dirty="0" smtClean="0"/>
              <a:t> procesů</a:t>
            </a:r>
          </a:p>
          <a:p>
            <a:pPr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teorie sociálního dopadu/vlivu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social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impact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theory</a:t>
            </a:r>
            <a:r>
              <a:rPr lang="cs-CZ" sz="2400" i="1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Bibb</a:t>
            </a:r>
            <a:r>
              <a:rPr lang="cs-CZ" sz="2400" dirty="0" smtClean="0"/>
              <a:t> </a:t>
            </a:r>
            <a:r>
              <a:rPr lang="cs-CZ" sz="2400" dirty="0" err="1" smtClean="0"/>
              <a:t>Latané</a:t>
            </a:r>
            <a:r>
              <a:rPr lang="cs-CZ" sz="2400" dirty="0" smtClean="0"/>
              <a:t>)</a:t>
            </a:r>
          </a:p>
          <a:p>
            <a:pPr marL="355600" indent="0">
              <a:buNone/>
            </a:pPr>
            <a:r>
              <a:rPr lang="cs-CZ" sz="2400" dirty="0" smtClean="0"/>
              <a:t>vliv menšiny a většiny je důsledkem </a:t>
            </a:r>
            <a:r>
              <a:rPr lang="cs-CZ" sz="2400" dirty="0" smtClean="0">
                <a:solidFill>
                  <a:srgbClr val="C00000"/>
                </a:solidFill>
              </a:rPr>
              <a:t>téhož</a:t>
            </a:r>
            <a:r>
              <a:rPr lang="cs-CZ" sz="2400" dirty="0" smtClean="0"/>
              <a:t> procesu</a:t>
            </a:r>
          </a:p>
          <a:p>
            <a:pPr marL="355600" indent="0">
              <a:buNone/>
            </a:pPr>
            <a:r>
              <a:rPr lang="cs-CZ" sz="2400" dirty="0" smtClean="0"/>
              <a:t>sociální vliv skupiny zesiluje její:</a:t>
            </a:r>
          </a:p>
          <a:p>
            <a:pPr marL="808038" indent="0">
              <a:buNone/>
            </a:pPr>
            <a:r>
              <a:rPr lang="cs-CZ" sz="2400" dirty="0" smtClean="0"/>
              <a:t>1) důležitost pro člověka (</a:t>
            </a:r>
            <a:r>
              <a:rPr lang="cs-CZ" sz="2400" i="1" dirty="0" err="1" smtClean="0"/>
              <a:t>strength</a:t>
            </a:r>
            <a:r>
              <a:rPr lang="cs-CZ" sz="2400" dirty="0" smtClean="0"/>
              <a:t>)</a:t>
            </a:r>
          </a:p>
          <a:p>
            <a:pPr marL="808038" indent="0">
              <a:buNone/>
            </a:pPr>
            <a:r>
              <a:rPr lang="cs-CZ" sz="2400" dirty="0" smtClean="0"/>
              <a:t>2) fyzická a časová blízkost (</a:t>
            </a:r>
            <a:r>
              <a:rPr lang="cs-CZ" sz="2400" i="1" dirty="0" err="1" smtClean="0"/>
              <a:t>immediacy</a:t>
            </a:r>
            <a:r>
              <a:rPr lang="cs-CZ" sz="2400" i="1" dirty="0" smtClean="0"/>
              <a:t>)</a:t>
            </a:r>
            <a:endParaRPr lang="cs-CZ" sz="2400" dirty="0" smtClean="0"/>
          </a:p>
          <a:p>
            <a:pPr marL="808038" indent="0">
              <a:buNone/>
            </a:pPr>
            <a:r>
              <a:rPr lang="cs-CZ" sz="2400" dirty="0" smtClean="0"/>
              <a:t>3) početní velikost (</a:t>
            </a:r>
            <a:r>
              <a:rPr lang="cs-CZ" sz="2400" i="1" dirty="0" err="1" smtClean="0"/>
              <a:t>number</a:t>
            </a:r>
            <a:r>
              <a:rPr lang="cs-CZ" sz="2400" dirty="0" smtClean="0"/>
              <a:t>)</a:t>
            </a:r>
          </a:p>
          <a:p>
            <a:pPr marL="355600" indent="0">
              <a:buNone/>
            </a:pPr>
            <a:endParaRPr lang="cs-CZ" sz="2400" dirty="0" smtClean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konformita</a:t>
            </a:r>
          </a:p>
          <a:p>
            <a:pPr>
              <a:buNone/>
            </a:pPr>
            <a:r>
              <a:rPr lang="cs-CZ" dirty="0" smtClean="0"/>
              <a:t>informační sociální vliv</a:t>
            </a:r>
          </a:p>
          <a:p>
            <a:pPr>
              <a:buNone/>
            </a:pPr>
            <a:r>
              <a:rPr lang="cs-CZ" dirty="0" smtClean="0"/>
              <a:t>normativní sociální vliv</a:t>
            </a:r>
          </a:p>
          <a:p>
            <a:pPr>
              <a:buNone/>
            </a:pPr>
            <a:r>
              <a:rPr lang="cs-CZ" dirty="0" smtClean="0"/>
              <a:t>osobní přijetí</a:t>
            </a:r>
          </a:p>
          <a:p>
            <a:pPr>
              <a:buNone/>
            </a:pPr>
            <a:r>
              <a:rPr lang="cs-CZ" dirty="0" smtClean="0"/>
              <a:t>veřejné vyhovění</a:t>
            </a:r>
          </a:p>
          <a:p>
            <a:pPr>
              <a:buNone/>
            </a:pPr>
            <a:r>
              <a:rPr lang="cs-CZ" dirty="0" smtClean="0"/>
              <a:t>poslušnost</a:t>
            </a:r>
          </a:p>
          <a:p>
            <a:pPr>
              <a:buNone/>
            </a:pPr>
            <a:r>
              <a:rPr lang="cs-CZ" dirty="0" smtClean="0"/>
              <a:t>teorie konverze (vliv menšiny)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31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755576" y="2564904"/>
            <a:ext cx="1705117" cy="15185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39752" y="4437112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výsledky: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člověk si na prvním sezení vytvoří svou vlastní normu, které se stabilně drží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31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755576" y="2564904"/>
            <a:ext cx="1705117" cy="1518575"/>
          </a:xfrm>
          <a:prstGeom prst="rect">
            <a:avLst/>
          </a:prstGeom>
          <a:noFill/>
        </p:spPr>
      </p:pic>
      <p:pic>
        <p:nvPicPr>
          <p:cNvPr id="6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1475656" y="908720"/>
            <a:ext cx="1705117" cy="1518575"/>
          </a:xfrm>
          <a:prstGeom prst="rect">
            <a:avLst/>
          </a:prstGeom>
          <a:noFill/>
        </p:spPr>
      </p:pic>
      <p:pic>
        <p:nvPicPr>
          <p:cNvPr id="7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1763688" y="4221088"/>
            <a:ext cx="1705117" cy="151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31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755576" y="2564904"/>
            <a:ext cx="1705117" cy="1518575"/>
          </a:xfrm>
          <a:prstGeom prst="rect">
            <a:avLst/>
          </a:prstGeom>
          <a:noFill/>
        </p:spPr>
      </p:pic>
      <p:pic>
        <p:nvPicPr>
          <p:cNvPr id="6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1475656" y="908720"/>
            <a:ext cx="1705117" cy="1518575"/>
          </a:xfrm>
          <a:prstGeom prst="rect">
            <a:avLst/>
          </a:prstGeom>
          <a:noFill/>
        </p:spPr>
      </p:pic>
      <p:pic>
        <p:nvPicPr>
          <p:cNvPr id="7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1763688" y="4221088"/>
            <a:ext cx="1705117" cy="151857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707904" y="4437112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výsledky:</a:t>
            </a:r>
          </a:p>
          <a:p>
            <a:r>
              <a:rPr lang="cs-CZ" sz="3200" b="1" dirty="0" smtClean="0">
                <a:solidFill>
                  <a:schemeClr val="bg1"/>
                </a:solidFill>
              </a:rPr>
              <a:t>je-li účastníků více, stabilní normu si vytvoří skupina jako celek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560" y="1340768"/>
          <a:ext cx="7848872" cy="41044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2248"/>
                <a:gridCol w="1404156"/>
                <a:gridCol w="1404156"/>
                <a:gridCol w="1404156"/>
                <a:gridCol w="1404156"/>
              </a:tblGrid>
              <a:tr h="1368152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Sezení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1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2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3</a:t>
                      </a:r>
                      <a:endParaRPr lang="cs-CZ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4</a:t>
                      </a:r>
                      <a:endParaRPr lang="cs-CZ" sz="3600" dirty="0"/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cs-CZ" sz="3600" b="1" dirty="0" smtClean="0"/>
                        <a:t>varianta A</a:t>
                      </a:r>
                      <a:endParaRPr lang="cs-CZ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sám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skupina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skupina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skupina</a:t>
                      </a:r>
                      <a:endParaRPr lang="cs-CZ" sz="2800" dirty="0"/>
                    </a:p>
                  </a:txBody>
                  <a:tcPr anchor="ctr"/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cs-CZ" sz="3600" b="1" dirty="0" smtClean="0"/>
                        <a:t>varianta B</a:t>
                      </a:r>
                      <a:endParaRPr lang="cs-CZ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skupina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skupina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skupina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sám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25C-113031611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90426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25C-113031611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904268" cy="525658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267744" y="2636912"/>
            <a:ext cx="2088232" cy="10081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25C-113031611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904268" cy="5256584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7308304" y="2348880"/>
            <a:ext cx="720080" cy="7920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jedna z osob byl ve skutečnosti výzkumníkův asistent, který úspěšně nastavil určitou normu, kterou přijali i ostatní členové skupiny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jedna z osob byl ve skutečnosti výzkumníkův asistent, který úspěšně nastavil určitou normu, kterou přijali i ostatní členové skupiny</a:t>
            </a:r>
          </a:p>
          <a:p>
            <a:r>
              <a:rPr lang="cs-CZ" sz="2800" dirty="0" smtClean="0"/>
              <a:t>opakované individuální testování po jednom roce ukázalo, že původní skupinová norma stále působí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34247" cy="355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jedna z osob byl ve skutečnosti výzkumníkův asistent, který úspěšně nastavil určitou normu, kterou přijali i ostatní členové skupiny</a:t>
            </a:r>
          </a:p>
          <a:p>
            <a:r>
              <a:rPr lang="cs-CZ" sz="2800" dirty="0" smtClean="0"/>
              <a:t>opakované individuální testování po jednom roce ukázalo, že původní skupinová norma stále působí</a:t>
            </a:r>
          </a:p>
          <a:p>
            <a:r>
              <a:rPr lang="cs-CZ" sz="2800" dirty="0" smtClean="0"/>
              <a:t>výzkumníkův asistent záměrně nastavil extrémní normu a pak se členové skupin postupně obměňovali; nastavená norma vydržela čtyři až pět „generací“ po odchodu asistenta ze skupiny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 nejednoznačné, nestrukturované situaci</a:t>
            </a:r>
            <a:br>
              <a:rPr lang="cs-CZ" dirty="0" smtClean="0"/>
            </a:br>
            <a:r>
              <a:rPr lang="cs-CZ" dirty="0" smtClean="0"/>
              <a:t>se ustaví skupinová norma, která ovlivňuje,</a:t>
            </a:r>
            <a:br>
              <a:rPr lang="cs-CZ" dirty="0" smtClean="0"/>
            </a:br>
            <a:r>
              <a:rPr lang="cs-CZ" dirty="0" smtClean="0"/>
              <a:t>jak členové skupiny interpretují okolní svět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 nejednoznačné, nestrukturované situaci</a:t>
            </a:r>
            <a:br>
              <a:rPr lang="cs-CZ" dirty="0" smtClean="0"/>
            </a:br>
            <a:r>
              <a:rPr lang="cs-CZ" dirty="0" smtClean="0">
                <a:solidFill>
                  <a:srgbClr val="C00000"/>
                </a:solidFill>
              </a:rPr>
              <a:t>se ustaví </a:t>
            </a:r>
            <a:r>
              <a:rPr lang="cs-CZ" dirty="0" smtClean="0"/>
              <a:t>skupinová norma, která ovlivňuje,</a:t>
            </a:r>
            <a:br>
              <a:rPr lang="cs-CZ" dirty="0" smtClean="0"/>
            </a:br>
            <a:r>
              <a:rPr lang="cs-CZ" dirty="0" smtClean="0"/>
              <a:t>jak členové skupiny interpretují okolní svět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443711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přirozeně nebo záměrně</a:t>
            </a:r>
            <a:endParaRPr lang="cs-CZ" sz="3200" b="1" dirty="0">
              <a:solidFill>
                <a:srgbClr val="C00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1403648" y="3501008"/>
            <a:ext cx="288032" cy="7920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08920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 vnímat svět správně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učinit správné rozhodnutí; zároveň věří,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 názor druhých lidí je přesnější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16016" y="2636912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chtějí, aby je ostatní členové přijali a měli rádi, a protože se bojí </a:t>
            </a: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negativníc</a:t>
            </a:r>
            <a:r>
              <a:rPr lang="cs-CZ" sz="2800" dirty="0" smtClean="0"/>
              <a:t>h reakcí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08920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 vnímat svět správně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učinit správné rozhodnutí; zároveň věří,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 názor druhých lidí je přesnější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informační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16016" y="2636912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chtějí, aby je ostatní členové přijali a měli rádi, a protože se bojí </a:t>
            </a: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negativníc</a:t>
            </a:r>
            <a:r>
              <a:rPr lang="cs-CZ" sz="2800" dirty="0" smtClean="0"/>
              <a:t>h reakcí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16016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normativní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08920"/>
            <a:ext cx="424847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 vnímat svět správně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učinit správné rozhodnutí; zároveň věří,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 názor druhých lidí je přesnější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informační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16016" y="2636912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chtějí, aby je ostatní členové přijali a měli rádi, a protože se bojí </a:t>
            </a: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negativníc</a:t>
            </a:r>
            <a:r>
              <a:rPr lang="cs-CZ" sz="2800" dirty="0" smtClean="0"/>
              <a:t>h reakcí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16016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normativní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27584" y="5589240"/>
            <a:ext cx="4248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539552" y="5733256"/>
            <a:ext cx="8208912" cy="936104"/>
          </a:xfrm>
          <a:prstGeom prst="wedgeRectCallout">
            <a:avLst>
              <a:gd name="adj1" fmla="val -32306"/>
              <a:gd name="adj2" fmla="val -79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400" dirty="0" smtClean="0">
                <a:solidFill>
                  <a:schemeClr val="tx1"/>
                </a:solidFill>
              </a:rPr>
              <a:t>spojen s osobním přijetím (</a:t>
            </a:r>
            <a:r>
              <a:rPr lang="cs-CZ" sz="2400" b="1" dirty="0" err="1" smtClean="0">
                <a:solidFill>
                  <a:srgbClr val="C00000"/>
                </a:solidFill>
              </a:rPr>
              <a:t>private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acceptance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lvl="0" algn="ctr"/>
            <a:r>
              <a:rPr lang="cs-CZ" sz="2400" dirty="0" smtClean="0">
                <a:solidFill>
                  <a:schemeClr val="tx1"/>
                </a:solidFill>
              </a:rPr>
              <a:t>věřím, že skupina má pravdu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08920"/>
            <a:ext cx="424847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 vnímat svět správně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učinit správné rozhodnutí; zároveň věří,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 názor druhých lidí je přesnější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informační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16016" y="2636912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chtějí, aby je ostatní členové přijali a měli rádi, a protože se bojí </a:t>
            </a: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negativníc</a:t>
            </a:r>
            <a:r>
              <a:rPr lang="cs-CZ" sz="2800" dirty="0" smtClean="0"/>
              <a:t>h reakcí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16016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normativní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27584" y="5589240"/>
            <a:ext cx="424847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bdélníkový popisek 11"/>
          <p:cNvSpPr/>
          <p:nvPr/>
        </p:nvSpPr>
        <p:spPr>
          <a:xfrm>
            <a:off x="539552" y="5733256"/>
            <a:ext cx="8208912" cy="936104"/>
          </a:xfrm>
          <a:prstGeom prst="wedgeRectCallout">
            <a:avLst>
              <a:gd name="adj1" fmla="val 31040"/>
              <a:gd name="adj2" fmla="val -766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400" dirty="0" smtClean="0">
                <a:solidFill>
                  <a:schemeClr val="tx1"/>
                </a:solidFill>
              </a:rPr>
              <a:t>spojen s veřejným vyhověním (</a:t>
            </a:r>
            <a:r>
              <a:rPr lang="cs-CZ" sz="2400" b="1" dirty="0" smtClean="0">
                <a:solidFill>
                  <a:srgbClr val="C00000"/>
                </a:solidFill>
              </a:rPr>
              <a:t>public </a:t>
            </a:r>
            <a:r>
              <a:rPr lang="cs-CZ" sz="2400" b="1" dirty="0" err="1" smtClean="0">
                <a:solidFill>
                  <a:srgbClr val="C00000"/>
                </a:solidFill>
              </a:rPr>
              <a:t>compliance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</a:p>
          <a:p>
            <a:pPr lvl="0" algn="ctr"/>
            <a:r>
              <a:rPr lang="cs-CZ" sz="2400" dirty="0" smtClean="0">
                <a:solidFill>
                  <a:schemeClr val="tx1"/>
                </a:solidFill>
              </a:rPr>
              <a:t>navenek sice přijmu normu, ale nemusím jí sám nutně věřit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08920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 vnímat svět správně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učinit správné rozhodnutí; zároveň věří,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 názor druhých lidí je přesnější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informační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16016" y="2636912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chtějí, aby je ostatní členové přijali a měli rádi, a protože se bojí </a:t>
            </a: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negativníc</a:t>
            </a:r>
            <a:r>
              <a:rPr lang="cs-CZ" sz="2800" dirty="0" smtClean="0"/>
              <a:t>h reakcí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16016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normativní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bdélníkový popisek 10"/>
          <p:cNvSpPr/>
          <p:nvPr/>
        </p:nvSpPr>
        <p:spPr>
          <a:xfrm>
            <a:off x="2987824" y="3573016"/>
            <a:ext cx="3024336" cy="1296144"/>
          </a:xfrm>
          <a:prstGeom prst="wedgeRectCallout">
            <a:avLst>
              <a:gd name="adj1" fmla="val -15370"/>
              <a:gd name="adj2" fmla="val 502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Sherifův</a:t>
            </a:r>
            <a:r>
              <a:rPr lang="cs-CZ" sz="2400" b="1" dirty="0" smtClean="0"/>
              <a:t> experiment?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proč členové skupiny akceptují skupinovou normu?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08920"/>
            <a:ext cx="424847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 vnímat svět správně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učinit správné rozhodnutí; zároveň věří,</a:t>
            </a:r>
            <a:b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 názor druhých lidí je přesnější 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informační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716016" y="2636912"/>
            <a:ext cx="424847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protože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chtějí, aby je ostatní členové přijali a měli rádi, a protože se bojí </a:t>
            </a:r>
            <a:r>
              <a:rPr kumimoji="0" lang="cs-CZ" sz="28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negativníc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h reakcí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16016" y="5013176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normativní sociální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vliv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976664" cy="36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dirty="0" smtClean="0"/>
              <a:t>Jaké situace zvyšují šanci, že se projeví informační sociální vliv?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dirty="0" smtClean="0"/>
              <a:t>Jaké situace zvyšují šanci, že se projeví informační sociální vliv?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/>
              <a:t>nejednoznačnost, nestrukturovanost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(klasická verze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Sherifova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experimentu)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dirty="0" smtClean="0"/>
              <a:t>Jaké situace zvyšují šanci, že se projeví informační sociální vliv?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/>
              <a:t>nejednoznačnost, nestrukturovanost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(klasická verze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Sherifova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experimentu)</a:t>
            </a:r>
          </a:p>
          <a:p>
            <a:r>
              <a:rPr lang="cs-CZ" dirty="0" smtClean="0"/>
              <a:t>stres, úzkost, krize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(manipulace s pohodlím účastníků)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dirty="0" smtClean="0"/>
              <a:t>Jaké situace zvyšují šanci, že se projeví informační sociální vliv?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/>
              <a:t>nejednoznačnost, nestrukturovanost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(klasická verze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Sherifova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experimentu)</a:t>
            </a:r>
          </a:p>
          <a:p>
            <a:r>
              <a:rPr lang="cs-CZ" dirty="0" smtClean="0"/>
              <a:t>stres, úzkost, krize</a:t>
            </a:r>
            <a:br>
              <a:rPr lang="cs-CZ" dirty="0" smtClean="0"/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(manipulace s pohodlím účastníků)</a:t>
            </a:r>
            <a:endParaRPr lang="cs-CZ" dirty="0" smtClean="0"/>
          </a:p>
          <a:p>
            <a:r>
              <a:rPr lang="cs-CZ" dirty="0" smtClean="0"/>
              <a:t>ostatní vnímáni jako experti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85396"/>
            <a:ext cx="3102661" cy="180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/>
              <a:t>1951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Experiment s posuzováním délky čar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83768" y="5013176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600" b="1" dirty="0" err="1" smtClean="0"/>
              <a:t>Solomon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Asch</a:t>
            </a:r>
            <a:endParaRPr lang="cs-CZ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2140248" cy="267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5220072" y="2348880"/>
            <a:ext cx="936104" cy="11521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44008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76256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884368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96336" y="5229200"/>
            <a:ext cx="144016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72400" y="4941168"/>
            <a:ext cx="144016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44008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76256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884368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96336" y="5229200"/>
            <a:ext cx="144016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72400" y="4941168"/>
            <a:ext cx="144016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636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98782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99592" y="19168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06794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71600" y="36450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Konformita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změna</a:t>
            </a:r>
          </a:p>
          <a:p>
            <a:pPr marL="0" indent="0">
              <a:buNone/>
            </a:pPr>
            <a:r>
              <a:rPr lang="cs-CZ" dirty="0" smtClean="0"/>
              <a:t>	chování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smtClean="0"/>
              <a:t>nebo </a:t>
            </a:r>
            <a:r>
              <a:rPr lang="cs-CZ" dirty="0" smtClean="0"/>
              <a:t>postojů, myšlení, vnímání atd.</a:t>
            </a:r>
          </a:p>
          <a:p>
            <a:pPr marL="0" indent="0">
              <a:buNone/>
            </a:pPr>
            <a:r>
              <a:rPr lang="cs-CZ" dirty="0" smtClean="0"/>
              <a:t>způsobená</a:t>
            </a:r>
          </a:p>
          <a:p>
            <a:pPr marL="0" indent="0">
              <a:buNone/>
            </a:pPr>
            <a:r>
              <a:rPr lang="cs-CZ" dirty="0" smtClean="0"/>
              <a:t>	skutečným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smtClean="0"/>
              <a:t>nebo</a:t>
            </a:r>
            <a:r>
              <a:rPr lang="cs-CZ" dirty="0" smtClean="0"/>
              <a:t> imaginárním</a:t>
            </a:r>
          </a:p>
          <a:p>
            <a:pPr marL="0" indent="0">
              <a:buNone/>
            </a:pPr>
            <a:r>
              <a:rPr lang="cs-CZ" dirty="0" smtClean="0"/>
              <a:t>vlivem druhých lidí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44008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76256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17240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96336" y="5229200"/>
            <a:ext cx="144016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884368" y="4941168"/>
            <a:ext cx="144016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44008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76256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17240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96336" y="5229200"/>
            <a:ext cx="144016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884368" y="4941168"/>
            <a:ext cx="144016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8782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99592" y="19168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71600" y="36450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Kolik lidí se přizpůsobilo většině ze 12 pokusů? </a:t>
            </a:r>
            <a:endParaRPr lang="cs-CZ" sz="36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účastník si vyslechl odpovědi ostatních, avšak měl možnost sám odpovědět tajně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účastník si vyslechl odpovědi ostatních, avšak měl možnost sám odpovědět tajně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59632" y="2924944"/>
            <a:ext cx="7437512" cy="118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noProof="0" dirty="0" smtClean="0"/>
              <a:t>výskyt případů konformity s názorem většiny dramaticky poklesl, ale nezmizel úplně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účastník si vyslechl odpovědi ostatních, avšak měl možnost sám odpovědět tajně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59632" y="2924944"/>
            <a:ext cx="7437512" cy="1180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noProof="0" dirty="0" smtClean="0"/>
              <a:t>výskyt případů konformity s názorem většiny dramaticky poklesl, ale nezmizel úplně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259632" y="4293096"/>
            <a:ext cx="7437512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000" noProof="0" dirty="0" err="1" smtClean="0">
                <a:solidFill>
                  <a:srgbClr val="C00000"/>
                </a:solidFill>
              </a:rPr>
              <a:t>Aschův</a:t>
            </a:r>
            <a:r>
              <a:rPr lang="cs-CZ" sz="3000" noProof="0" dirty="0" smtClean="0">
                <a:solidFill>
                  <a:srgbClr val="C00000"/>
                </a:solidFill>
              </a:rPr>
              <a:t> experiment demonstruje především normativní sociální vliv, ale částečně se v něm uplatňuje rovněž informační sociální vliv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 rostoucím počtem členů skupiny rostl výskyt konformity</a:t>
            </a:r>
          </a:p>
          <a:p>
            <a:pPr marL="722313" indent="0">
              <a:buNone/>
            </a:pPr>
            <a:r>
              <a:rPr lang="cs-CZ" dirty="0" smtClean="0"/>
              <a:t>pouze jeden člověk neměl téměř žádný vliv</a:t>
            </a:r>
          </a:p>
          <a:p>
            <a:pPr marL="722313" indent="0">
              <a:buNone/>
            </a:pPr>
            <a:r>
              <a:rPr lang="cs-CZ" dirty="0" smtClean="0"/>
              <a:t>dva lidé již určitý vliv měli</a:t>
            </a:r>
          </a:p>
          <a:p>
            <a:pPr marL="722313" indent="0">
              <a:buNone/>
            </a:pPr>
            <a:r>
              <a:rPr lang="cs-CZ" dirty="0" smtClean="0"/>
              <a:t>tři lidé měli ještě větší vliv</a:t>
            </a:r>
          </a:p>
          <a:p>
            <a:pPr marL="722313" indent="0">
              <a:buNone/>
            </a:pPr>
            <a:r>
              <a:rPr lang="cs-CZ" dirty="0" smtClean="0"/>
              <a:t>při dalším rozšiřování skupiny již k nárůstu vlivu nedocházelo</a:t>
            </a:r>
          </a:p>
        </p:txBody>
      </p:sp>
      <p:sp>
        <p:nvSpPr>
          <p:cNvPr id="4" name="Veselý obličej 3"/>
          <p:cNvSpPr/>
          <p:nvPr/>
        </p:nvSpPr>
        <p:spPr>
          <a:xfrm>
            <a:off x="755576" y="2852936"/>
            <a:ext cx="360040" cy="360040"/>
          </a:xfrm>
          <a:prstGeom prst="smileyFac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Veselý obličej 6"/>
          <p:cNvSpPr/>
          <p:nvPr/>
        </p:nvSpPr>
        <p:spPr>
          <a:xfrm>
            <a:off x="755576" y="3429000"/>
            <a:ext cx="360040" cy="36004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Veselý obličej 7"/>
          <p:cNvSpPr/>
          <p:nvPr/>
        </p:nvSpPr>
        <p:spPr>
          <a:xfrm>
            <a:off x="395536" y="3429000"/>
            <a:ext cx="360040" cy="36004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Veselý obličej 8"/>
          <p:cNvSpPr/>
          <p:nvPr/>
        </p:nvSpPr>
        <p:spPr>
          <a:xfrm>
            <a:off x="755576" y="3933056"/>
            <a:ext cx="360040" cy="360040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Veselý obličej 9"/>
          <p:cNvSpPr/>
          <p:nvPr/>
        </p:nvSpPr>
        <p:spPr>
          <a:xfrm>
            <a:off x="35496" y="3933056"/>
            <a:ext cx="360040" cy="360040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Veselý obličej 10"/>
          <p:cNvSpPr/>
          <p:nvPr/>
        </p:nvSpPr>
        <p:spPr>
          <a:xfrm>
            <a:off x="395536" y="3933056"/>
            <a:ext cx="360040" cy="360040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44008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76256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17240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96336" y="5229200"/>
            <a:ext cx="144016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884368" y="4941168"/>
            <a:ext cx="144016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8782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C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99592" y="19168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71600" y="36450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přítomnost alespoň jednoho člověka, který dal správnou odpověď, dramaticky snížila výskyt konformity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054592" cy="317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44008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876256" y="4365104"/>
            <a:ext cx="208823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65212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172400" y="4653136"/>
            <a:ext cx="144016" cy="1872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596336" y="5229200"/>
            <a:ext cx="144016" cy="12961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884368" y="4941168"/>
            <a:ext cx="144016" cy="15841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38031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74035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100392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8782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99592" y="191683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18448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71600" y="36450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A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/>
              <a:t>1935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výskyt konformity se snížil i tehdy, pokud tento člověk dal odpověď, která byla špatná, avšak lišila se od názoru většiny</a:t>
            </a:r>
          </a:p>
          <a:p>
            <a:pPr marL="722313" indent="0">
              <a:buNone/>
            </a:pPr>
            <a:endParaRPr lang="cs-CZ" dirty="0" smtClean="0"/>
          </a:p>
          <a:p>
            <a:pPr marL="722313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výskyt konformity se snížil i tehdy, pokud tento člověk dal odpověď, která byla špatná, avšak lišila se od názoru většiny</a:t>
            </a:r>
          </a:p>
          <a:p>
            <a:pPr marL="0" indent="0"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konformitu podkopává již samotná existence opozičního názoru, byť by tento názor byl nesprávný </a:t>
            </a:r>
          </a:p>
          <a:p>
            <a:pPr marL="722313" indent="0">
              <a:buNone/>
            </a:pPr>
            <a:endParaRPr lang="cs-CZ" dirty="0" smtClean="0"/>
          </a:p>
          <a:p>
            <a:pPr marL="722313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konformita se objevovala méně častěji, čím očividněji byl názor většiny chybný</a:t>
            </a:r>
          </a:p>
          <a:p>
            <a:r>
              <a:rPr lang="cs-CZ" dirty="0" smtClean="0"/>
              <a:t>u mladších dětí (&lt; 10 let) se konformita objevovala častěji než u starších</a:t>
            </a:r>
          </a:p>
          <a:p>
            <a:r>
              <a:rPr lang="cs-CZ" dirty="0" smtClean="0"/>
              <a:t>v zemích s kolektivistickou kulturou se konformita objevovala častěji než v zemích s individualistickou kulturou</a:t>
            </a:r>
          </a:p>
          <a:p>
            <a:r>
              <a:rPr lang="cs-CZ" dirty="0" smtClean="0"/>
              <a:t>v novějších studiích se konformita objevuje méně častěji než v </a:t>
            </a:r>
            <a:r>
              <a:rPr lang="cs-CZ" dirty="0" err="1" smtClean="0"/>
              <a:t>Aschově</a:t>
            </a:r>
            <a:r>
              <a:rPr lang="cs-CZ" dirty="0" smtClean="0"/>
              <a:t> experimentu z 50. let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512168"/>
          </a:xfrm>
        </p:spPr>
        <p:txBody>
          <a:bodyPr>
            <a:normAutofit/>
          </a:bodyPr>
          <a:lstStyle/>
          <a:p>
            <a:r>
              <a:rPr lang="cs-CZ" dirty="0" smtClean="0"/>
              <a:t>Proč byli lidé v experimentu konformní?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b="29390"/>
          <a:stretch>
            <a:fillRect/>
          </a:stretch>
        </p:blipFill>
        <p:spPr bwMode="auto">
          <a:xfrm>
            <a:off x="1029832" y="332656"/>
            <a:ext cx="70705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4653136"/>
            <a:ext cx="8147248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častá interpretace, podle níž mají lidé sklon slepě následovat většinu, neodpovídá tomu, co účastníci experimentu ve skutečnosti prožívali a dělali</a:t>
            </a:r>
          </a:p>
          <a:p>
            <a:pPr marL="722313" indent="0">
              <a:buNone/>
            </a:pPr>
            <a:endParaRPr lang="cs-CZ" sz="2800" dirty="0" smtClean="0"/>
          </a:p>
          <a:p>
            <a:pPr marL="722313" indent="0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účastníci si v duchu vytvářeli a kriticky zvažovali různé teorie, proč druzí dávají chybné odpovědi</a:t>
            </a:r>
          </a:p>
          <a:p>
            <a:pPr marL="0" indent="0">
              <a:buNone/>
            </a:pPr>
            <a:r>
              <a:rPr lang="cs-CZ" sz="2800" dirty="0" smtClean="0"/>
              <a:t>rovněž zvažovali kontext dané situace, než se rozhodli nějak zachovat</a:t>
            </a:r>
          </a:p>
          <a:p>
            <a:pPr marL="0" indent="0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účastníci si v duchu vytvářeli a kriticky zvažovali různé teorie, proč druzí dávají chybné odpovědi</a:t>
            </a:r>
          </a:p>
          <a:p>
            <a:pPr marL="0" indent="0">
              <a:buNone/>
            </a:pPr>
            <a:r>
              <a:rPr lang="cs-CZ" sz="2800" dirty="0" smtClean="0"/>
              <a:t>rovněž zvažovali kontext dané situace, než se rozhodli nějak zachovat</a:t>
            </a:r>
          </a:p>
          <a:p>
            <a:pPr marL="0" indent="0">
              <a:buNone/>
            </a:pPr>
            <a:endParaRPr lang="cs-CZ" sz="2800" dirty="0" smtClean="0"/>
          </a:p>
          <a:p>
            <a:pPr marL="722313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„… nechci vypadat jako hlupák …“</a:t>
            </a:r>
          </a:p>
          <a:p>
            <a:pPr marL="722313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„… nechci výzkumníkům pokazit experiment …“</a:t>
            </a:r>
          </a:p>
          <a:p>
            <a:pPr marL="722313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„… možná mám dneska něco s očima …“</a:t>
            </a:r>
          </a:p>
          <a:p>
            <a:pPr marL="722313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„… první člověk má asi nějaké postižení a ostatní ho nechtějí ztrapnit …“</a:t>
            </a:r>
          </a:p>
          <a:p>
            <a:pPr marL="722313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„… je mi to vlastně jedno, kdyby však šlo o něco důležitého, třeba o politiku, klidně se většině postavím …“</a:t>
            </a:r>
          </a:p>
          <a:p>
            <a:pPr marL="0" indent="0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Kolik lidí se přizpůsobilo většině ze 12 pokusů? </a:t>
            </a:r>
            <a:endParaRPr lang="cs-CZ" sz="36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Kolik lidí se přizpůsobilo většině ze 12 pokusů? </a:t>
            </a:r>
            <a:endParaRPr lang="cs-CZ" sz="3600" dirty="0"/>
          </a:p>
        </p:txBody>
      </p:sp>
      <p:graphicFrame>
        <p:nvGraphicFramePr>
          <p:cNvPr id="4" name="Graf 3"/>
          <p:cNvGraphicFramePr/>
          <p:nvPr/>
        </p:nvGraphicFramePr>
        <p:xfrm>
          <a:off x="899592" y="1700808"/>
          <a:ext cx="712879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Kritické reakce na </a:t>
            </a:r>
            <a:r>
              <a:rPr lang="cs-CZ" b="1" dirty="0" err="1" smtClean="0"/>
              <a:t>Ashovy</a:t>
            </a:r>
            <a:r>
              <a:rPr lang="cs-CZ" b="1" dirty="0" smtClean="0"/>
              <a:t> studie:</a:t>
            </a:r>
          </a:p>
          <a:p>
            <a:pPr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Může nám konformita při posuzování délky úseček skutečně něco říci o konformitě v daleko závažnějších situacích?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Neupínáme se příliš na vliv většiny a nepodceňujeme význam menšiny?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cs-CZ" dirty="0" smtClean="0"/>
              <a:t>Experiment s autokinetickou iluzí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83768" y="5013176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600" b="1" dirty="0" err="1" smtClean="0"/>
              <a:t>Muzafer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Sherif</a:t>
            </a:r>
            <a:endParaRPr lang="cs-CZ" sz="3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2039094" cy="26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Autofit/>
          </a:bodyPr>
          <a:lstStyle/>
          <a:p>
            <a:r>
              <a:rPr lang="cs-CZ" sz="9600" dirty="0" smtClean="0"/>
              <a:t>1961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Experiment s elektrickými šoky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83768" y="5013176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600" b="1" dirty="0" err="1" smtClean="0"/>
              <a:t>Stanley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Milgram</a:t>
            </a:r>
            <a:endParaRPr lang="cs-CZ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2117966" cy="28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62446"/>
              <a:gd name="adj2" fmla="val -893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Zvyšte úroveň šoků o jeden stupeň výš pokaždé, když student odpoví špatně.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71560"/>
              <a:gd name="adj2" fmla="val 389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Mám drobné problémy se srdcem.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71560"/>
              <a:gd name="adj2" fmla="val 389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Prosím pusťte mě, začíná mě zlobit srdce, odmítám pokračovat, nechte mě jít.</a:t>
            </a:r>
          </a:p>
        </p:txBody>
      </p:sp>
      <p:sp>
        <p:nvSpPr>
          <p:cNvPr id="10" name="Obdélníkový popisek 9"/>
          <p:cNvSpPr/>
          <p:nvPr/>
        </p:nvSpPr>
        <p:spPr>
          <a:xfrm>
            <a:off x="1907704" y="3573016"/>
            <a:ext cx="1080120" cy="648072"/>
          </a:xfrm>
          <a:prstGeom prst="wedgeRectCallout">
            <a:avLst>
              <a:gd name="adj1" fmla="val 21941"/>
              <a:gd name="adj2" fmla="val -10533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150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71560"/>
              <a:gd name="adj2" fmla="val 389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Naprosto odmítám dál odpovídat! Pusťte mě! Pusťte mě! Pusťte mě!</a:t>
            </a:r>
          </a:p>
        </p:txBody>
      </p:sp>
      <p:sp>
        <p:nvSpPr>
          <p:cNvPr id="10" name="Obdélníkový popisek 9"/>
          <p:cNvSpPr/>
          <p:nvPr/>
        </p:nvSpPr>
        <p:spPr>
          <a:xfrm>
            <a:off x="3923928" y="3573016"/>
            <a:ext cx="1080120" cy="648072"/>
          </a:xfrm>
          <a:prstGeom prst="wedgeRectCallout">
            <a:avLst>
              <a:gd name="adj1" fmla="val 21941"/>
              <a:gd name="adj2" fmla="val -10533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300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71560"/>
              <a:gd name="adj2" fmla="val 389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10" name="Obdélníkový popisek 9"/>
          <p:cNvSpPr/>
          <p:nvPr/>
        </p:nvSpPr>
        <p:spPr>
          <a:xfrm>
            <a:off x="4499992" y="3573016"/>
            <a:ext cx="1080120" cy="648072"/>
          </a:xfrm>
          <a:prstGeom prst="wedgeRectCallout">
            <a:avLst>
              <a:gd name="adj1" fmla="val 21941"/>
              <a:gd name="adj2" fmla="val -10533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330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91813"/>
              <a:gd name="adj2" fmla="val -2839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63459"/>
              <a:gd name="adj2" fmla="val -861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1. Prosím, pokračujte.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63459"/>
              <a:gd name="adj2" fmla="val -861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2. Experiment vyžaduje, abyste pokračoval.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63459"/>
              <a:gd name="adj2" fmla="val -861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3. Je naprosto zásadní, abyste pokračoval.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63459"/>
              <a:gd name="adj2" fmla="val -861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4. Nemáte jinou možnost, musíte pokračovat.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611560" y="4293096"/>
            <a:ext cx="4752528" cy="1800200"/>
          </a:xfrm>
          <a:prstGeom prst="wedgeRoundRectCallout">
            <a:avLst>
              <a:gd name="adj1" fmla="val 63459"/>
              <a:gd name="adj2" fmla="val -861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I když mohou být šoky bolestivé, nehrozí trvalé poškození tkáně, proto prosím pokračujte.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0405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Hledáme dobrovolníky pro výzkum paměti a učení.</a:t>
            </a:r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6984776" cy="276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3020538" cy="38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8100392" y="645333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3933056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výsledky:</a:t>
            </a:r>
          </a:p>
          <a:p>
            <a:endParaRPr lang="cs-CZ" sz="2400" b="1" dirty="0" smtClean="0"/>
          </a:p>
          <a:p>
            <a:r>
              <a:rPr lang="cs-CZ" sz="2400" b="1" dirty="0" smtClean="0">
                <a:solidFill>
                  <a:srgbClr val="C00000"/>
                </a:solidFill>
              </a:rPr>
              <a:t>65 %</a:t>
            </a:r>
            <a:r>
              <a:rPr lang="cs-CZ" sz="2400" b="1" dirty="0" smtClean="0"/>
              <a:t> (26 ze 40) účastníků pokračovalo až do konce (450 V)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z těch, co odmítli, nejvíce přestalo na 150 V (6 ze 14)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cs-CZ" sz="3000" dirty="0" smtClean="0"/>
              <a:t>učitel neslyší hlas studenta, pouze bouchání na zeď při 300 V </a:t>
            </a:r>
            <a:r>
              <a:rPr lang="cs-CZ" sz="3000" b="1" dirty="0" smtClean="0"/>
              <a:t>(65 %)</a:t>
            </a:r>
          </a:p>
          <a:p>
            <a:r>
              <a:rPr lang="cs-CZ" sz="3000" dirty="0" smtClean="0"/>
              <a:t>učitel i student jsou ve stejné místnosti, mají vizuální kontakt </a:t>
            </a:r>
            <a:r>
              <a:rPr lang="cs-CZ" sz="3000" b="1" dirty="0" smtClean="0"/>
              <a:t>(40 %)</a:t>
            </a:r>
          </a:p>
          <a:p>
            <a:r>
              <a:rPr lang="cs-CZ" sz="3000" dirty="0" smtClean="0"/>
              <a:t>učitel musí osobně přikládat studentovy ruce na šokové zařízení </a:t>
            </a:r>
            <a:r>
              <a:rPr lang="cs-CZ" sz="3000" b="1" dirty="0" smtClean="0"/>
              <a:t>(30 %)</a:t>
            </a:r>
          </a:p>
          <a:p>
            <a:r>
              <a:rPr lang="cs-CZ" sz="3000" dirty="0" smtClean="0"/>
              <a:t>experimentátor vyzývá k zastavení studie, student chce pokračovat </a:t>
            </a:r>
            <a:r>
              <a:rPr lang="cs-CZ" sz="3000" b="1" dirty="0" smtClean="0"/>
              <a:t>(0 %)</a:t>
            </a:r>
            <a:endParaRPr lang="cs-CZ" sz="3000" dirty="0" smtClean="0"/>
          </a:p>
          <a:p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 roli experimentátora není vědec v bílém plášti, ale obyčejný člověk, který vypadá také jako dobrovolník </a:t>
            </a:r>
            <a:r>
              <a:rPr lang="cs-CZ" sz="3000" b="1" dirty="0" smtClean="0"/>
              <a:t>(20 %)</a:t>
            </a:r>
          </a:p>
          <a:p>
            <a:r>
              <a:rPr lang="cs-CZ" sz="3000" dirty="0" smtClean="0"/>
              <a:t>jsou přítomni dva experimentátoři, kteří se hádají, zda pokračovat </a:t>
            </a:r>
            <a:r>
              <a:rPr lang="cs-CZ" sz="3000" b="1" dirty="0" smtClean="0"/>
              <a:t>(0 %)</a:t>
            </a:r>
          </a:p>
          <a:p>
            <a:r>
              <a:rPr lang="cs-CZ" sz="3000" dirty="0" smtClean="0"/>
              <a:t>existují tři učitelé, dva z nich (ve skutečnosti herci) postupně odmítnou spolupracovat </a:t>
            </a:r>
            <a:r>
              <a:rPr lang="cs-CZ" sz="3000" b="1" dirty="0" smtClean="0"/>
              <a:t>(10 %)</a:t>
            </a:r>
            <a:endParaRPr lang="cs-CZ" sz="3000" dirty="0" smtClean="0"/>
          </a:p>
          <a:p>
            <a:r>
              <a:rPr lang="cs-CZ" sz="3000" dirty="0" smtClean="0"/>
              <a:t>existují dva učitelé, jeden z nich (ve skutečnosti herec) uděluje šoky, respondent jakoby jen pomáhá </a:t>
            </a:r>
            <a:r>
              <a:rPr lang="cs-CZ" sz="3000" b="1" dirty="0" smtClean="0"/>
              <a:t>(92.5 %)</a:t>
            </a:r>
            <a:endParaRPr lang="cs-CZ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zkoumaný efekt je nazýván jako </a:t>
            </a:r>
            <a:r>
              <a:rPr lang="cs-CZ" sz="2800" b="1" dirty="0" smtClean="0">
                <a:solidFill>
                  <a:srgbClr val="C00000"/>
                </a:solidFill>
              </a:rPr>
              <a:t>poslušnost (obedience)</a:t>
            </a:r>
          </a:p>
          <a:p>
            <a:pPr marL="355600" indent="0">
              <a:buNone/>
            </a:pPr>
            <a:r>
              <a:rPr lang="cs-CZ" sz="2800" dirty="0" smtClean="0"/>
              <a:t>jde o formu sociální vlivu, kdy jedna osoba vydává pokyny a druhá pokynům vyhovuje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zkoumaný efekt je nazýván jako </a:t>
            </a:r>
            <a:r>
              <a:rPr lang="cs-CZ" sz="2800" b="1" dirty="0" smtClean="0">
                <a:solidFill>
                  <a:srgbClr val="C00000"/>
                </a:solidFill>
              </a:rPr>
              <a:t>poslušnost (obedience)</a:t>
            </a:r>
          </a:p>
          <a:p>
            <a:pPr marL="355600" indent="0">
              <a:buNone/>
            </a:pPr>
            <a:r>
              <a:rPr lang="cs-CZ" sz="2800" dirty="0" smtClean="0"/>
              <a:t>jde o formu sociální vlivu, kdy jedna osoba vydává pokyny a druhá pokynům vyhovuje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podle okolností se může úroveň poslušnosti zásadně lišit (u </a:t>
            </a:r>
            <a:r>
              <a:rPr lang="cs-CZ" sz="2800" dirty="0" err="1" smtClean="0"/>
              <a:t>Milgrama</a:t>
            </a:r>
            <a:r>
              <a:rPr lang="cs-CZ" sz="2800" dirty="0" smtClean="0"/>
              <a:t> od 0 do 90 %)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klíčem je porozumět kontextu, ve kterém k poslušnosti dochází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31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755576" y="2564904"/>
            <a:ext cx="1705117" cy="151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člověk je lapen v </a:t>
            </a:r>
            <a:r>
              <a:rPr lang="cs-CZ" sz="2600" dirty="0" smtClean="0">
                <a:solidFill>
                  <a:srgbClr val="C00000"/>
                </a:solidFill>
              </a:rPr>
              <a:t>neznámé a nejasné </a:t>
            </a:r>
            <a:r>
              <a:rPr lang="cs-CZ" sz="2600" dirty="0" smtClean="0"/>
              <a:t>situaci, v níž dostává z různých stran různá vodítka</a:t>
            </a:r>
          </a:p>
          <a:p>
            <a:pPr marL="452438" indent="0">
              <a:buNone/>
            </a:pPr>
            <a:r>
              <a:rPr lang="cs-CZ" sz="2600" b="1" dirty="0" smtClean="0"/>
              <a:t>kterému vodítku vyhoví?</a:t>
            </a: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člověk je lapen v </a:t>
            </a:r>
            <a:r>
              <a:rPr lang="cs-CZ" sz="2600" dirty="0" smtClean="0">
                <a:solidFill>
                  <a:srgbClr val="C00000"/>
                </a:solidFill>
              </a:rPr>
              <a:t>neznámé a nejasné </a:t>
            </a:r>
            <a:r>
              <a:rPr lang="cs-CZ" sz="2600" dirty="0" smtClean="0"/>
              <a:t>situaci, v níž dostává z různých stran různá vodítka</a:t>
            </a:r>
          </a:p>
          <a:p>
            <a:pPr marL="452438" indent="0">
              <a:buNone/>
            </a:pPr>
            <a:r>
              <a:rPr lang="cs-CZ" sz="2600" b="1" dirty="0" smtClean="0"/>
              <a:t>kterému vodítku vyhoví?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velmi důležitý je hlas autority, která je vnímána jako legitimní a poskytuje jednoznačné pokyny</a:t>
            </a:r>
          </a:p>
          <a:p>
            <a:pPr marL="966788" indent="-514350">
              <a:buAutoNum type="arabicParenR"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člověk je lapen v </a:t>
            </a:r>
            <a:r>
              <a:rPr lang="cs-CZ" sz="2600" dirty="0" smtClean="0">
                <a:solidFill>
                  <a:srgbClr val="C00000"/>
                </a:solidFill>
              </a:rPr>
              <a:t>neznámé a nejasné </a:t>
            </a:r>
            <a:r>
              <a:rPr lang="cs-CZ" sz="2600" dirty="0" smtClean="0"/>
              <a:t>situaci, v níž dostává z různých stran různá vodítka</a:t>
            </a:r>
          </a:p>
          <a:p>
            <a:pPr marL="452438" indent="0">
              <a:buNone/>
            </a:pPr>
            <a:r>
              <a:rPr lang="cs-CZ" sz="2600" b="1" dirty="0" smtClean="0"/>
              <a:t>kterému vodítku vyhoví?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velmi důležitý je hlas autority, která je vnímána jako legitimní a poskytuje jednoznačné pokyny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záleží na tom, zda má vyžadované chování oporu v nějaké legitimní instituci (např. věda)</a:t>
            </a:r>
          </a:p>
          <a:p>
            <a:pPr marL="966788" indent="-514350">
              <a:buAutoNum type="arabicParenR"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člověk je lapen v </a:t>
            </a:r>
            <a:r>
              <a:rPr lang="cs-CZ" sz="2600" dirty="0" smtClean="0">
                <a:solidFill>
                  <a:srgbClr val="C00000"/>
                </a:solidFill>
              </a:rPr>
              <a:t>neznámé a nejasné </a:t>
            </a:r>
            <a:r>
              <a:rPr lang="cs-CZ" sz="2600" dirty="0" smtClean="0"/>
              <a:t>situaci, v níž dostává z různých stran různá vodítka</a:t>
            </a:r>
          </a:p>
          <a:p>
            <a:pPr marL="452438" indent="0">
              <a:buNone/>
            </a:pPr>
            <a:r>
              <a:rPr lang="cs-CZ" sz="2600" b="1" dirty="0" smtClean="0"/>
              <a:t>kterému vodítku vyhoví?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velmi důležitý je hlas autority, která je vnímána jako legitimní a poskytuje jednoznačné pokyny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záleží na tom, zda má vyžadované chování oporu v nějaké legitimní instituci (např. věda)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hlas „oběti“ je pro nás tím důležitější, čím je nám osoba fyzicky a emočně bližší</a:t>
            </a:r>
          </a:p>
          <a:p>
            <a:pPr marL="966788" indent="-514350">
              <a:buAutoNum type="arabicParenR"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/>
              <a:t>člověk je lapen v </a:t>
            </a:r>
            <a:r>
              <a:rPr lang="cs-CZ" sz="2600" dirty="0" smtClean="0">
                <a:solidFill>
                  <a:srgbClr val="C00000"/>
                </a:solidFill>
              </a:rPr>
              <a:t>neznámé a nejasné </a:t>
            </a:r>
            <a:r>
              <a:rPr lang="cs-CZ" sz="2600" dirty="0" smtClean="0"/>
              <a:t>situaci, v níž dostává z různých stran různá vodítka</a:t>
            </a:r>
          </a:p>
          <a:p>
            <a:pPr marL="452438" indent="0">
              <a:buNone/>
            </a:pPr>
            <a:r>
              <a:rPr lang="cs-CZ" sz="2600" b="1" dirty="0" smtClean="0"/>
              <a:t>kterému vodítku vyhoví?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velmi důležitý je hlas autority, která je vnímána jako legitimní a poskytuje jednoznačné pokyny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záleží na tom, zda má vyžadované chování oporu v nějaké legitimní instituci (např. věda)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hlas „oběti“ je pro nás tím důležitější, čím je nám osoba fyzicky a emočně bližší</a:t>
            </a:r>
          </a:p>
          <a:p>
            <a:pPr marL="966788" indent="-514350">
              <a:buAutoNum type="arabicParenR"/>
            </a:pPr>
            <a:r>
              <a:rPr lang="cs-CZ" sz="2600" dirty="0" smtClean="0"/>
              <a:t>nasloucháme dalším hlasům a hledáme u nich oporu pro své jednání</a:t>
            </a:r>
          </a:p>
          <a:p>
            <a:pPr marL="966788" indent="-514350">
              <a:buAutoNum type="arabicParenR"/>
            </a:pPr>
            <a:endParaRPr lang="cs-CZ" sz="2600" dirty="0" smtClean="0"/>
          </a:p>
          <a:p>
            <a:pPr marL="966788" indent="-514350">
              <a:buAutoNum type="arabicParenR"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desinterpretace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12527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Milgramův</a:t>
            </a:r>
            <a:r>
              <a:rPr lang="cs-CZ" dirty="0" smtClean="0">
                <a:solidFill>
                  <a:srgbClr val="C00000"/>
                </a:solidFill>
              </a:rPr>
              <a:t> experiment ukázal, že lidé slepě poslouchají příkazy autorit.“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Serek\AppData\Local\Microsoft\Windows\Temporary Internet Files\Content.IE5\V3S8CW7K\MC900078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743450" cy="361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desinterpretace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12527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Milgramův</a:t>
            </a:r>
            <a:r>
              <a:rPr lang="cs-CZ" dirty="0" smtClean="0">
                <a:solidFill>
                  <a:srgbClr val="C00000"/>
                </a:solidFill>
              </a:rPr>
              <a:t> experiment ukázal, že </a:t>
            </a:r>
            <a:r>
              <a:rPr lang="cs-CZ" u="sng" dirty="0" smtClean="0">
                <a:solidFill>
                  <a:srgbClr val="C00000"/>
                </a:solidFill>
              </a:rPr>
              <a:t>lidé</a:t>
            </a:r>
            <a:r>
              <a:rPr lang="cs-CZ" dirty="0" smtClean="0">
                <a:solidFill>
                  <a:srgbClr val="C00000"/>
                </a:solidFill>
              </a:rPr>
              <a:t> slepě poslouchají příkazy autorit.“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Serek\AppData\Local\Microsoft\Windows\Temporary Internet Files\Content.IE5\V3S8CW7K\MC900078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743450" cy="361315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80928"/>
            <a:ext cx="374441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 téměř každé variantě experimentu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byla podstatná část lidí, kteří poslušnost odmítli (v některých variantách všichni)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desinterpretace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12527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Milgramův</a:t>
            </a:r>
            <a:r>
              <a:rPr lang="cs-CZ" dirty="0" smtClean="0">
                <a:solidFill>
                  <a:srgbClr val="C00000"/>
                </a:solidFill>
              </a:rPr>
              <a:t> experiment ukázal, že lidé </a:t>
            </a:r>
            <a:r>
              <a:rPr lang="cs-CZ" u="sng" dirty="0" smtClean="0">
                <a:solidFill>
                  <a:srgbClr val="C00000"/>
                </a:solidFill>
              </a:rPr>
              <a:t>slepě</a:t>
            </a:r>
            <a:r>
              <a:rPr lang="cs-CZ" dirty="0" smtClean="0">
                <a:solidFill>
                  <a:srgbClr val="C00000"/>
                </a:solidFill>
              </a:rPr>
              <a:t> poslouchají příkazy autorit.“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Serek\AppData\Local\Microsoft\Windows\Temporary Internet Files\Content.IE5\V3S8CW7K\MC900078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743450" cy="361315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80928"/>
            <a:ext cx="374441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/>
              <a:t>i účastníci, kteří experiment dokončili, obvykle po celou dobu o situaci usilovně přemýšleli a zvažovali různá vodítka, jak se zachovat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desinterpretace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12527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Milgramův</a:t>
            </a:r>
            <a:r>
              <a:rPr lang="cs-CZ" dirty="0" smtClean="0">
                <a:solidFill>
                  <a:srgbClr val="C00000"/>
                </a:solidFill>
              </a:rPr>
              <a:t> experiment ukázal, že lidé slepě poslouchají </a:t>
            </a:r>
            <a:r>
              <a:rPr lang="cs-CZ" u="sng" dirty="0" smtClean="0">
                <a:solidFill>
                  <a:srgbClr val="C00000"/>
                </a:solidFill>
              </a:rPr>
              <a:t>příkazy</a:t>
            </a:r>
            <a:r>
              <a:rPr lang="cs-CZ" dirty="0" smtClean="0">
                <a:solidFill>
                  <a:srgbClr val="C00000"/>
                </a:solidFill>
              </a:rPr>
              <a:t> autorit.“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Serek\AppData\Local\Microsoft\Windows\Temporary Internet Files\Content.IE5\V3S8CW7K\MC900078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743450" cy="361315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80928"/>
            <a:ext cx="374441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/>
              <a:t>účastníci výzkumu od experimentátora nedostávali téměř žádné otevřené příkazy, vždy šlo o zdánlivě legitimní pokyny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desinterpretace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12527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„</a:t>
            </a:r>
            <a:r>
              <a:rPr lang="cs-CZ" dirty="0" err="1" smtClean="0">
                <a:solidFill>
                  <a:srgbClr val="C00000"/>
                </a:solidFill>
              </a:rPr>
              <a:t>Milgramův</a:t>
            </a:r>
            <a:r>
              <a:rPr lang="cs-CZ" dirty="0" smtClean="0">
                <a:solidFill>
                  <a:srgbClr val="C00000"/>
                </a:solidFill>
              </a:rPr>
              <a:t> experiment ukázal, že lidé slepě poslouchají příkazy </a:t>
            </a:r>
            <a:r>
              <a:rPr lang="cs-CZ" u="sng" dirty="0" smtClean="0">
                <a:solidFill>
                  <a:srgbClr val="C00000"/>
                </a:solidFill>
              </a:rPr>
              <a:t>autorit</a:t>
            </a:r>
            <a:r>
              <a:rPr lang="cs-CZ" dirty="0" smtClean="0">
                <a:solidFill>
                  <a:srgbClr val="C00000"/>
                </a:solidFill>
              </a:rPr>
              <a:t>.“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2291" name="Picture 3" descr="C:\Users\Serek\AppData\Local\Microsoft\Windows\Temporary Internet Files\Content.IE5\V3S8CW7K\MC900078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743450" cy="3613150"/>
          </a:xfrm>
          <a:prstGeom prst="rect">
            <a:avLst/>
          </a:prstGeom>
          <a:noFill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2780928"/>
            <a:ext cx="374441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většina účastníků vyhověla pouze autoritám, které byly vnímány jako legitimní a které vydávaly konzistentní pokyny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876256" y="263691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31" name="Picture 11" descr="C:\Users\Serek\AppData\Local\Microsoft\Windows\Temporary Internet Files\Content.IE5\V3S8CW7K\MC900397438[1].wmf"/>
          <p:cNvPicPr>
            <a:picLocks noChangeAspect="1" noChangeArrowheads="1"/>
          </p:cNvPicPr>
          <p:nvPr/>
        </p:nvPicPr>
        <p:blipFill>
          <a:blip r:embed="rId2" cstate="print"/>
          <a:srcRect r="46079"/>
          <a:stretch>
            <a:fillRect/>
          </a:stretch>
        </p:blipFill>
        <p:spPr bwMode="auto">
          <a:xfrm>
            <a:off x="755576" y="2564904"/>
            <a:ext cx="1705117" cy="15185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771800" y="4005064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„Za chvíli se světlo začne hýbat. Po pár sekundách zmizí. Poté mi řekněte vzdálenost, do jaké se pohnulo. Snažte se to odhadnout co možná nejpřesněji.“</a:t>
            </a:r>
            <a:endParaRPr lang="cs-CZ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664295"/>
          </a:xfrm>
        </p:spPr>
        <p:txBody>
          <a:bodyPr>
            <a:noAutofit/>
          </a:bodyPr>
          <a:lstStyle/>
          <a:p>
            <a:r>
              <a:rPr lang="cs-CZ" sz="9600" dirty="0" smtClean="0"/>
              <a:t>1969</a:t>
            </a:r>
            <a:endParaRPr lang="cs-CZ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„Modrozelené“ experimenty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83768" y="5013176"/>
            <a:ext cx="4038600" cy="6046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3600" b="1" dirty="0" err="1" smtClean="0"/>
              <a:t>Serge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Moscovici</a:t>
            </a:r>
            <a:endParaRPr lang="cs-CZ" sz="3600" b="1" dirty="0"/>
          </a:p>
        </p:txBody>
      </p:sp>
      <p:pic>
        <p:nvPicPr>
          <p:cNvPr id="1026" name="Picture 2" descr="http://eelv.fr/wp-content/uploads/2014/11/moscovic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585" y="1700808"/>
            <a:ext cx="366060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7664" y="764704"/>
            <a:ext cx="5832648" cy="26642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13316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241176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349188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457200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565212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67322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7664" y="764704"/>
            <a:ext cx="5832648" cy="2664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13316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241176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349188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457200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565212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67322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7664" y="764704"/>
            <a:ext cx="5832648" cy="26642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13316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241176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349188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457200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565212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67322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7664" y="764704"/>
            <a:ext cx="5832648" cy="26642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1331640" y="5229200"/>
            <a:ext cx="792088" cy="792088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2411760" y="5229200"/>
            <a:ext cx="792088" cy="792088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349188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457200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565212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67322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547664" y="764704"/>
            <a:ext cx="5832648" cy="26642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1331640" y="5229200"/>
            <a:ext cx="792088" cy="792088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2411760" y="5229200"/>
            <a:ext cx="792088" cy="792088"/>
          </a:xfrm>
          <a:prstGeom prst="smileyFac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349188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457200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eselý obličej 10"/>
          <p:cNvSpPr/>
          <p:nvPr/>
        </p:nvSpPr>
        <p:spPr>
          <a:xfrm>
            <a:off x="565212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eselý obličej 11"/>
          <p:cNvSpPr/>
          <p:nvPr/>
        </p:nvSpPr>
        <p:spPr>
          <a:xfrm>
            <a:off x="6732240" y="5229200"/>
            <a:ext cx="792088" cy="79208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ný popisek 13"/>
          <p:cNvSpPr/>
          <p:nvPr/>
        </p:nvSpPr>
        <p:spPr>
          <a:xfrm>
            <a:off x="539552" y="4077072"/>
            <a:ext cx="1512168" cy="864096"/>
          </a:xfrm>
          <a:prstGeom prst="wedgeEllipseCallout">
            <a:avLst>
              <a:gd name="adj1" fmla="val 18631"/>
              <a:gd name="adj2" fmla="val 725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zelená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Oválný popisek 14"/>
          <p:cNvSpPr/>
          <p:nvPr/>
        </p:nvSpPr>
        <p:spPr>
          <a:xfrm>
            <a:off x="2267744" y="4077072"/>
            <a:ext cx="1512168" cy="864096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zelená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pokud „nekonformní“ dvojice označovala barvu za </a:t>
            </a:r>
            <a:r>
              <a:rPr lang="cs-CZ" b="1" dirty="0" smtClean="0">
                <a:solidFill>
                  <a:srgbClr val="0070C0"/>
                </a:solidFill>
              </a:rPr>
              <a:t>modrou</a:t>
            </a:r>
            <a:r>
              <a:rPr lang="cs-CZ" dirty="0" smtClean="0"/>
              <a:t>, za zelenou ji neoznačil téměř nikdo z dalších účastníků (0,25 % odpovědí)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ji však konzistentně označovala za </a:t>
            </a:r>
            <a:r>
              <a:rPr lang="cs-CZ" b="1" dirty="0" smtClean="0">
                <a:solidFill>
                  <a:srgbClr val="00B050"/>
                </a:solidFill>
              </a:rPr>
              <a:t>zelenou</a:t>
            </a:r>
            <a:r>
              <a:rPr lang="cs-CZ" dirty="0" smtClean="0"/>
              <a:t>, strhli s sebou </a:t>
            </a:r>
            <a:r>
              <a:rPr lang="cs-CZ" b="1" dirty="0" smtClean="0"/>
              <a:t>8,42 %</a:t>
            </a:r>
            <a:r>
              <a:rPr lang="cs-CZ" dirty="0" smtClean="0"/>
              <a:t> odpovědí (alespoň jednou barvu za zelenou označilo 32 % účastníků)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teorie konverze</a:t>
            </a:r>
          </a:p>
          <a:p>
            <a:pPr indent="12700">
              <a:buNone/>
            </a:pPr>
            <a:r>
              <a:rPr lang="cs-CZ" dirty="0" smtClean="0"/>
              <a:t>sociální vliv může vycházet jak od většiny, tak od </a:t>
            </a:r>
            <a:r>
              <a:rPr lang="cs-CZ" b="1" dirty="0" smtClean="0"/>
              <a:t>menšiny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2453</Words>
  <Application>Microsoft Office PowerPoint</Application>
  <PresentationFormat>Předvádění na obrazovce (4:3)</PresentationFormat>
  <Paragraphs>433</Paragraphs>
  <Slides>109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109</vt:i4>
      </vt:variant>
    </vt:vector>
  </HeadingPairs>
  <TitlesOfParts>
    <vt:vector size="110" baseType="lpstr">
      <vt:lpstr>Motiv sady Office</vt:lpstr>
      <vt:lpstr>Snímek 1</vt:lpstr>
      <vt:lpstr>Snímek 2</vt:lpstr>
      <vt:lpstr>Snímek 3</vt:lpstr>
      <vt:lpstr>Konformita</vt:lpstr>
      <vt:lpstr>1935</vt:lpstr>
      <vt:lpstr>Experiment s autokinetickou iluzí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Varianty</vt:lpstr>
      <vt:lpstr>Varianty</vt:lpstr>
      <vt:lpstr>Varianty</vt:lpstr>
      <vt:lpstr>Interpretace</vt:lpstr>
      <vt:lpstr>Interpretace</vt:lpstr>
      <vt:lpstr>Interpretace</vt:lpstr>
      <vt:lpstr>Interpretace</vt:lpstr>
      <vt:lpstr>Interpretace</vt:lpstr>
      <vt:lpstr>Interpretace</vt:lpstr>
      <vt:lpstr>Interpretace</vt:lpstr>
      <vt:lpstr>Interpretace</vt:lpstr>
      <vt:lpstr>Interpretace</vt:lpstr>
      <vt:lpstr>Jaké situace zvyšují šanci, že se projeví informační sociální vliv? </vt:lpstr>
      <vt:lpstr>Jaké situace zvyšují šanci, že se projeví informační sociální vliv? </vt:lpstr>
      <vt:lpstr>Jaké situace zvyšují šanci, že se projeví informační sociální vliv? </vt:lpstr>
      <vt:lpstr>Jaké situace zvyšují šanci, že se projeví informační sociální vliv? </vt:lpstr>
      <vt:lpstr>1951</vt:lpstr>
      <vt:lpstr>Experiment s posuzováním délky čar</vt:lpstr>
      <vt:lpstr>Snímek 36</vt:lpstr>
      <vt:lpstr>Snímek 37</vt:lpstr>
      <vt:lpstr>Snímek 38</vt:lpstr>
      <vt:lpstr>Snímek 39</vt:lpstr>
      <vt:lpstr>Snímek 40</vt:lpstr>
      <vt:lpstr>Snímek 41</vt:lpstr>
      <vt:lpstr>Kolik lidí se přizpůsobilo většině ze 12 pokusů? </vt:lpstr>
      <vt:lpstr>Varianty</vt:lpstr>
      <vt:lpstr>Varianty</vt:lpstr>
      <vt:lpstr>Varianty</vt:lpstr>
      <vt:lpstr>Varianty</vt:lpstr>
      <vt:lpstr>Snímek 47</vt:lpstr>
      <vt:lpstr>Varianty</vt:lpstr>
      <vt:lpstr>Snímek 49</vt:lpstr>
      <vt:lpstr>Varianty</vt:lpstr>
      <vt:lpstr>Varianty</vt:lpstr>
      <vt:lpstr>Varianty</vt:lpstr>
      <vt:lpstr>Proč byli lidé v experimentu konformní?</vt:lpstr>
      <vt:lpstr>Snímek 54</vt:lpstr>
      <vt:lpstr>Snímek 55</vt:lpstr>
      <vt:lpstr>Snímek 56</vt:lpstr>
      <vt:lpstr>Kolik lidí se přizpůsobilo většině ze 12 pokusů? </vt:lpstr>
      <vt:lpstr>Kolik lidí se přizpůsobilo většině ze 12 pokusů? </vt:lpstr>
      <vt:lpstr>Snímek 59</vt:lpstr>
      <vt:lpstr>1961</vt:lpstr>
      <vt:lpstr>Experiment s elektrickými šoky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Varianty</vt:lpstr>
      <vt:lpstr>Varianty</vt:lpstr>
      <vt:lpstr>Interpretace</vt:lpstr>
      <vt:lpstr>Interpretace</vt:lpstr>
      <vt:lpstr>Interpretace</vt:lpstr>
      <vt:lpstr>Interpretace</vt:lpstr>
      <vt:lpstr>Interpretace</vt:lpstr>
      <vt:lpstr>Interpretace</vt:lpstr>
      <vt:lpstr>Interpretace</vt:lpstr>
      <vt:lpstr>Tradiční desinterpretace</vt:lpstr>
      <vt:lpstr>Tradiční desinterpretace</vt:lpstr>
      <vt:lpstr>Tradiční desinterpretace</vt:lpstr>
      <vt:lpstr>Tradiční desinterpretace</vt:lpstr>
      <vt:lpstr>Tradiční desinterpretace</vt:lpstr>
      <vt:lpstr>1969</vt:lpstr>
      <vt:lpstr>„Modrozelené“ experimenty</vt:lpstr>
      <vt:lpstr>Snímek 92</vt:lpstr>
      <vt:lpstr>Snímek 93</vt:lpstr>
      <vt:lpstr>Snímek 94</vt:lpstr>
      <vt:lpstr>Snímek 95</vt:lpstr>
      <vt:lpstr>Snímek 96</vt:lpstr>
      <vt:lpstr>Výsledky</vt:lpstr>
      <vt:lpstr>Interpretace</vt:lpstr>
      <vt:lpstr>Interpretace</vt:lpstr>
      <vt:lpstr>Interpretace</vt:lpstr>
      <vt:lpstr>Interpretace</vt:lpstr>
      <vt:lpstr>Interpretace</vt:lpstr>
      <vt:lpstr>Interpretace</vt:lpstr>
      <vt:lpstr>Interpretace</vt:lpstr>
      <vt:lpstr>Snímek 105</vt:lpstr>
      <vt:lpstr>Variace</vt:lpstr>
      <vt:lpstr>Interpretace</vt:lpstr>
      <vt:lpstr>Alternativní teorie</vt:lpstr>
      <vt:lpstr>Shrnutí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Konformita</dc:title>
  <dc:creator>Honza</dc:creator>
  <cp:lastModifiedBy>Jan Šerek</cp:lastModifiedBy>
  <cp:revision>118</cp:revision>
  <dcterms:modified xsi:type="dcterms:W3CDTF">2016-03-08T12:23:31Z</dcterms:modified>
</cp:coreProperties>
</file>