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6"/>
  </p:notesMasterIdLst>
  <p:sldIdLst>
    <p:sldId id="256" r:id="rId2"/>
    <p:sldId id="257" r:id="rId3"/>
    <p:sldId id="414" r:id="rId4"/>
    <p:sldId id="361" r:id="rId5"/>
    <p:sldId id="362" r:id="rId6"/>
    <p:sldId id="363" r:id="rId7"/>
    <p:sldId id="364" r:id="rId8"/>
    <p:sldId id="296" r:id="rId9"/>
    <p:sldId id="365" r:id="rId10"/>
    <p:sldId id="299" r:id="rId11"/>
    <p:sldId id="412" r:id="rId12"/>
    <p:sldId id="300" r:id="rId13"/>
    <p:sldId id="334" r:id="rId14"/>
    <p:sldId id="413" r:id="rId15"/>
    <p:sldId id="301" r:id="rId16"/>
    <p:sldId id="336" r:id="rId17"/>
    <p:sldId id="337" r:id="rId18"/>
    <p:sldId id="338" r:id="rId19"/>
    <p:sldId id="339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4" r:id="rId29"/>
    <p:sldId id="416" r:id="rId30"/>
    <p:sldId id="417" r:id="rId31"/>
    <p:sldId id="307" r:id="rId32"/>
    <p:sldId id="418" r:id="rId33"/>
    <p:sldId id="262" r:id="rId34"/>
    <p:sldId id="263" r:id="rId35"/>
    <p:sldId id="264" r:id="rId36"/>
    <p:sldId id="265" r:id="rId37"/>
    <p:sldId id="266" r:id="rId38"/>
    <p:sldId id="311" r:id="rId39"/>
    <p:sldId id="419" r:id="rId40"/>
    <p:sldId id="268" r:id="rId41"/>
    <p:sldId id="420" r:id="rId42"/>
    <p:sldId id="421" r:id="rId43"/>
    <p:sldId id="269" r:id="rId44"/>
    <p:sldId id="270" r:id="rId45"/>
    <p:sldId id="422" r:id="rId46"/>
    <p:sldId id="423" r:id="rId47"/>
    <p:sldId id="271" r:id="rId48"/>
    <p:sldId id="342" r:id="rId49"/>
    <p:sldId id="375" r:id="rId50"/>
    <p:sldId id="380" r:id="rId51"/>
    <p:sldId id="381" r:id="rId52"/>
    <p:sldId id="382" r:id="rId53"/>
    <p:sldId id="383" r:id="rId54"/>
    <p:sldId id="314" r:id="rId55"/>
    <p:sldId id="425" r:id="rId56"/>
    <p:sldId id="426" r:id="rId57"/>
    <p:sldId id="427" r:id="rId58"/>
    <p:sldId id="276" r:id="rId59"/>
    <p:sldId id="384" r:id="rId60"/>
    <p:sldId id="315" r:id="rId61"/>
    <p:sldId id="385" r:id="rId62"/>
    <p:sldId id="277" r:id="rId63"/>
    <p:sldId id="278" r:id="rId64"/>
    <p:sldId id="279" r:id="rId65"/>
    <p:sldId id="429" r:id="rId66"/>
    <p:sldId id="434" r:id="rId67"/>
    <p:sldId id="324" r:id="rId68"/>
    <p:sldId id="326" r:id="rId69"/>
    <p:sldId id="327" r:id="rId70"/>
    <p:sldId id="282" r:id="rId71"/>
    <p:sldId id="320" r:id="rId72"/>
    <p:sldId id="321" r:id="rId73"/>
    <p:sldId id="322" r:id="rId74"/>
    <p:sldId id="286" r:id="rId75"/>
    <p:sldId id="287" r:id="rId76"/>
    <p:sldId id="288" r:id="rId77"/>
    <p:sldId id="289" r:id="rId78"/>
    <p:sldId id="290" r:id="rId79"/>
    <p:sldId id="291" r:id="rId80"/>
    <p:sldId id="350" r:id="rId81"/>
    <p:sldId id="352" r:id="rId82"/>
    <p:sldId id="351" r:id="rId83"/>
    <p:sldId id="399" r:id="rId84"/>
    <p:sldId id="354" r:id="rId85"/>
    <p:sldId id="329" r:id="rId86"/>
    <p:sldId id="401" r:id="rId87"/>
    <p:sldId id="400" r:id="rId88"/>
    <p:sldId id="402" r:id="rId89"/>
    <p:sldId id="405" r:id="rId90"/>
    <p:sldId id="403" r:id="rId91"/>
    <p:sldId id="404" r:id="rId92"/>
    <p:sldId id="406" r:id="rId93"/>
    <p:sldId id="430" r:id="rId94"/>
    <p:sldId id="433" r:id="rId95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  <a:srgbClr val="FF99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</p:spTree>
    <p:extLst>
      <p:ext uri="{BB962C8B-B14F-4D97-AF65-F5344CB8AC3E}">
        <p14:creationId xmlns:p14="http://schemas.microsoft.com/office/powerpoint/2010/main" xmlns="" val="30742663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39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1680106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1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261034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31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3998149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42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4210331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52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343906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62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29874179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7972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98070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8371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94853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151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49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35330606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93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2588290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93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25882905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93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25882905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93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2588290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34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35242896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44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35393461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54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11650588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64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24577586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75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14936642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85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3233498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60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14996449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33357166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33357166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33357166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33357166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36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31578642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46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16256859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33357166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33357166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57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23488368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67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2564705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48712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88932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40970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3125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95038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48003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18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13263598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33357166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333571664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333571664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28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1517746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70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392287713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28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39550461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55794462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150783498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49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219217727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59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316033086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80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331569197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80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331569197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80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331569197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1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274905994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2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1929070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70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392287713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224622556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351075887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7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173861291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8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371242191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9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309535592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5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369242923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6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138715025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7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1243793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8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139075209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9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522540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90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305793830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0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278333931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1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197864544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2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243834534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4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81940258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4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304422287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8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3619031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0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206753687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0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395684753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4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348943584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4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1640927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01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120429358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4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308765461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4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381910105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4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291592272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4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191914954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03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144724320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03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1447243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01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120429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E6EC8-2553-4CEB-8541-36B721832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83788-7D7E-4BDB-8E3E-D5AC0352C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53F70-555D-4380-B889-D127CE5C8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72956-8417-44CE-AF67-01F3C0F4A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73EFA-2E1B-46DE-B3D1-F8626CB55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274D7-A202-45AC-B6B7-96F440EA5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53238-85D7-4782-A435-33C037B04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D4762-13D2-4B69-A9DE-AF4324EFD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E96EC-BA6B-4C30-A16F-110AA08B8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52A01-DF6E-4441-8F37-FBF62B8FA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C974C-F207-447A-88A3-ABC0B9487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548C4-28F3-40FC-B35E-E5C43F92F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Klikněte pro úpravu formátu textu nadpisu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4763"/>
            <a:ext cx="2132013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4763"/>
            <a:ext cx="2132013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B1CB1E2B-D220-4338-8360-6E5353DB6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685800" y="765175"/>
            <a:ext cx="7772400" cy="1901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</a:rPr>
              <a:t>Stereotypy a předsudky</a:t>
            </a: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371600" y="3213100"/>
            <a:ext cx="6400800" cy="2808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000" dirty="0">
                <a:solidFill>
                  <a:srgbClr val="898989"/>
                </a:solidFill>
              </a:rPr>
              <a:t>Sociální psychologie II</a:t>
            </a:r>
          </a:p>
          <a:p>
            <a:pPr algn="ctr">
              <a:lnSpc>
                <a:spcPct val="90000"/>
              </a:lnSpc>
              <a:spcBef>
                <a:spcPts val="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3000" dirty="0">
              <a:solidFill>
                <a:srgbClr val="898989"/>
              </a:solidFill>
            </a:endParaRPr>
          </a:p>
          <a:p>
            <a:pPr algn="ctr">
              <a:lnSpc>
                <a:spcPct val="90000"/>
              </a:lnSpc>
              <a:spcBef>
                <a:spcPts val="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000" dirty="0" smtClean="0">
                <a:solidFill>
                  <a:srgbClr val="898989"/>
                </a:solidFill>
              </a:rPr>
              <a:t>19. </a:t>
            </a:r>
            <a:r>
              <a:rPr lang="cs-CZ" sz="3000" dirty="0">
                <a:solidFill>
                  <a:srgbClr val="898989"/>
                </a:solidFill>
              </a:rPr>
              <a:t>4. </a:t>
            </a:r>
            <a:r>
              <a:rPr lang="cs-CZ" sz="3000" dirty="0" smtClean="0">
                <a:solidFill>
                  <a:srgbClr val="898989"/>
                </a:solidFill>
              </a:rPr>
              <a:t>2016</a:t>
            </a:r>
            <a:endParaRPr lang="cs-CZ" sz="3000" dirty="0">
              <a:solidFill>
                <a:srgbClr val="898989"/>
              </a:solidFill>
            </a:endParaRPr>
          </a:p>
          <a:p>
            <a:pPr algn="ctr">
              <a:lnSpc>
                <a:spcPct val="90000"/>
              </a:lnSpc>
              <a:spcBef>
                <a:spcPts val="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3000" dirty="0">
              <a:solidFill>
                <a:srgbClr val="898989"/>
              </a:solidFill>
            </a:endParaRPr>
          </a:p>
          <a:p>
            <a:pPr algn="ctr">
              <a:lnSpc>
                <a:spcPct val="90000"/>
              </a:lnSpc>
              <a:spcBef>
                <a:spcPts val="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000" b="1" dirty="0">
                <a:solidFill>
                  <a:srgbClr val="000000"/>
                </a:solidFill>
              </a:rPr>
              <a:t>Jan Šerek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9600" cy="14351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b="1" smtClean="0">
                <a:solidFill>
                  <a:srgbClr val="C00000"/>
                </a:solidFill>
              </a:rPr>
              <a:t>Jak stereotypy vznikají?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00200"/>
            <a:ext cx="8229600" cy="533400"/>
          </a:xfrm>
        </p:spPr>
        <p:txBody>
          <a:bodyPr lIns="0" tIns="0" rIns="0" bIns="0"/>
          <a:lstStyle/>
          <a:p>
            <a:pPr marL="0" indent="0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 smtClean="0"/>
              <a:t>nutnou, ale ne dostačující podmínkou </a:t>
            </a:r>
            <a:r>
              <a:rPr lang="cs-CZ" sz="2800" b="1" smtClean="0">
                <a:solidFill>
                  <a:srgbClr val="C00000"/>
                </a:solidFill>
              </a:rPr>
              <a:t>kategorizace</a:t>
            </a:r>
            <a:endParaRPr lang="cs-CZ" sz="2800" smtClean="0">
              <a:solidFill>
                <a:schemeClr val="tx1"/>
              </a:solidFill>
            </a:endParaRPr>
          </a:p>
          <a:p>
            <a:pPr marL="0" indent="0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00" b="1" smtClean="0">
              <a:solidFill>
                <a:schemeClr val="tx1"/>
              </a:solidFill>
            </a:endParaRPr>
          </a:p>
          <a:p>
            <a:pPr marL="0" indent="0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00" b="1" smtClean="0">
              <a:solidFill>
                <a:srgbClr val="C00000"/>
              </a:solidFill>
            </a:endParaRPr>
          </a:p>
          <a:p>
            <a:pPr marL="0" indent="0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00" smtClean="0"/>
          </a:p>
        </p:txBody>
      </p:sp>
      <p:sp>
        <p:nvSpPr>
          <p:cNvPr id="6148" name="Rectangle 2"/>
          <p:cNvSpPr txBox="1">
            <a:spLocks noChangeArrowheads="1"/>
          </p:cNvSpPr>
          <p:nvPr/>
        </p:nvSpPr>
        <p:spPr bwMode="auto">
          <a:xfrm>
            <a:off x="468313" y="4724400"/>
            <a:ext cx="8229600" cy="1872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err="1">
                <a:solidFill>
                  <a:srgbClr val="000000"/>
                </a:solidFill>
              </a:rPr>
              <a:t>na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kategorizaci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navazují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další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procesy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např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r>
              <a:rPr lang="cs-CZ" sz="2400" dirty="0" smtClean="0">
                <a:solidFill>
                  <a:srgbClr val="000000"/>
                </a:solidFill>
              </a:rPr>
              <a:t>:</a:t>
            </a:r>
          </a:p>
          <a:p>
            <a:pPr marL="355600" indent="-355600">
              <a:spcBef>
                <a:spcPts val="8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dirty="0" smtClean="0">
                <a:solidFill>
                  <a:schemeClr val="tx1"/>
                </a:solidFill>
              </a:rPr>
              <a:t>důraz na vnitroskupinové podobnosti a </a:t>
            </a:r>
            <a:r>
              <a:rPr lang="cs-CZ" sz="2400" dirty="0" err="1" smtClean="0">
                <a:solidFill>
                  <a:schemeClr val="tx1"/>
                </a:solidFill>
              </a:rPr>
              <a:t>meziskupinové</a:t>
            </a:r>
            <a:r>
              <a:rPr lang="cs-CZ" sz="2400" dirty="0" smtClean="0">
                <a:solidFill>
                  <a:schemeClr val="tx1"/>
                </a:solidFill>
              </a:rPr>
              <a:t> rozdíly</a:t>
            </a:r>
            <a:endParaRPr lang="en-US" sz="2400" b="1" dirty="0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>
              <a:solidFill>
                <a:srgbClr val="C00000"/>
              </a:solidFill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149" name="Elipsa 6"/>
          <p:cNvSpPr>
            <a:spLocks noChangeArrowheads="1"/>
          </p:cNvSpPr>
          <p:nvPr/>
        </p:nvSpPr>
        <p:spPr bwMode="auto">
          <a:xfrm>
            <a:off x="1042988" y="2133600"/>
            <a:ext cx="1800225" cy="18002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cs-CZ" sz="2800"/>
              <a:t>Němci</a:t>
            </a:r>
            <a:endParaRPr lang="en-US" sz="2800"/>
          </a:p>
        </p:txBody>
      </p:sp>
      <p:sp>
        <p:nvSpPr>
          <p:cNvPr id="6150" name="Elipsa 7"/>
          <p:cNvSpPr>
            <a:spLocks noChangeArrowheads="1"/>
          </p:cNvSpPr>
          <p:nvPr/>
        </p:nvSpPr>
        <p:spPr bwMode="auto">
          <a:xfrm>
            <a:off x="2987675" y="2636838"/>
            <a:ext cx="1800225" cy="180022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cs-CZ" sz="2800">
                <a:solidFill>
                  <a:schemeClr val="tx1"/>
                </a:solidFill>
              </a:rPr>
              <a:t>Češi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6151" name="Elipsa 9"/>
          <p:cNvSpPr>
            <a:spLocks noChangeArrowheads="1"/>
          </p:cNvSpPr>
          <p:nvPr/>
        </p:nvSpPr>
        <p:spPr bwMode="auto">
          <a:xfrm>
            <a:off x="4932363" y="2133600"/>
            <a:ext cx="1800225" cy="18002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cs-CZ" sz="2800"/>
              <a:t>Poláci</a:t>
            </a:r>
            <a:endParaRPr lang="en-US" sz="2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9600" cy="14351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b="1" smtClean="0">
                <a:solidFill>
                  <a:srgbClr val="C00000"/>
                </a:solidFill>
              </a:rPr>
              <a:t>Jak stereotypy vznikají?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00200"/>
            <a:ext cx="8229600" cy="533400"/>
          </a:xfrm>
        </p:spPr>
        <p:txBody>
          <a:bodyPr lIns="0" tIns="0" rIns="0" bIns="0"/>
          <a:lstStyle/>
          <a:p>
            <a:pPr marL="0" indent="0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 smtClean="0"/>
              <a:t>nutnou, ale ne dostačující podmínkou </a:t>
            </a:r>
            <a:r>
              <a:rPr lang="cs-CZ" sz="2800" b="1" smtClean="0">
                <a:solidFill>
                  <a:srgbClr val="C00000"/>
                </a:solidFill>
              </a:rPr>
              <a:t>kategorizace</a:t>
            </a:r>
            <a:endParaRPr lang="cs-CZ" sz="2800" smtClean="0">
              <a:solidFill>
                <a:schemeClr val="tx1"/>
              </a:solidFill>
            </a:endParaRPr>
          </a:p>
          <a:p>
            <a:pPr marL="0" indent="0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00" b="1" smtClean="0">
              <a:solidFill>
                <a:schemeClr val="tx1"/>
              </a:solidFill>
            </a:endParaRPr>
          </a:p>
          <a:p>
            <a:pPr marL="0" indent="0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00" b="1" smtClean="0">
              <a:solidFill>
                <a:srgbClr val="C00000"/>
              </a:solidFill>
            </a:endParaRPr>
          </a:p>
          <a:p>
            <a:pPr marL="0" indent="0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00" smtClean="0"/>
          </a:p>
        </p:txBody>
      </p:sp>
      <p:sp>
        <p:nvSpPr>
          <p:cNvPr id="6148" name="Rectangle 2"/>
          <p:cNvSpPr txBox="1">
            <a:spLocks noChangeArrowheads="1"/>
          </p:cNvSpPr>
          <p:nvPr/>
        </p:nvSpPr>
        <p:spPr bwMode="auto">
          <a:xfrm>
            <a:off x="468313" y="4724400"/>
            <a:ext cx="8229600" cy="1872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err="1">
                <a:solidFill>
                  <a:srgbClr val="000000"/>
                </a:solidFill>
              </a:rPr>
              <a:t>na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kategorizaci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navazují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další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procesy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např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r>
              <a:rPr lang="cs-CZ" sz="2400" dirty="0" smtClean="0">
                <a:solidFill>
                  <a:srgbClr val="000000"/>
                </a:solidFill>
              </a:rPr>
              <a:t>:</a:t>
            </a:r>
          </a:p>
          <a:p>
            <a:pPr marL="355600" indent="-355600">
              <a:spcBef>
                <a:spcPts val="8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dirty="0" smtClean="0">
                <a:solidFill>
                  <a:schemeClr val="tx1"/>
                </a:solidFill>
              </a:rPr>
              <a:t>důraz na vnitroskupinové podobnosti a </a:t>
            </a:r>
            <a:r>
              <a:rPr lang="cs-CZ" sz="2400" dirty="0" err="1" smtClean="0">
                <a:solidFill>
                  <a:schemeClr val="tx1"/>
                </a:solidFill>
              </a:rPr>
              <a:t>meziskupinové</a:t>
            </a:r>
            <a:r>
              <a:rPr lang="cs-CZ" sz="2400" dirty="0" smtClean="0">
                <a:solidFill>
                  <a:schemeClr val="tx1"/>
                </a:solidFill>
              </a:rPr>
              <a:t> rozdíly</a:t>
            </a:r>
          </a:p>
          <a:p>
            <a:pPr marL="355600" indent="-355600">
              <a:spcBef>
                <a:spcPts val="8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C00000"/>
                </a:solidFill>
              </a:rPr>
              <a:t>out-group </a:t>
            </a:r>
            <a:r>
              <a:rPr lang="en-US" sz="2400" b="1" dirty="0">
                <a:solidFill>
                  <a:srgbClr val="C00000"/>
                </a:solidFill>
              </a:rPr>
              <a:t>homogeneity</a:t>
            </a:r>
            <a:r>
              <a:rPr lang="cs-CZ" sz="2400" b="1" dirty="0">
                <a:solidFill>
                  <a:srgbClr val="C00000"/>
                </a:solidFill>
              </a:rPr>
              <a:t> </a:t>
            </a:r>
            <a:r>
              <a:rPr lang="cs-CZ" sz="2400" b="1" dirty="0" err="1">
                <a:solidFill>
                  <a:srgbClr val="C00000"/>
                </a:solidFill>
              </a:rPr>
              <a:t>bias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(vs. in-group differentiation)</a:t>
            </a: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>
              <a:solidFill>
                <a:srgbClr val="C00000"/>
              </a:solidFill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149" name="Elipsa 6"/>
          <p:cNvSpPr>
            <a:spLocks noChangeArrowheads="1"/>
          </p:cNvSpPr>
          <p:nvPr/>
        </p:nvSpPr>
        <p:spPr bwMode="auto">
          <a:xfrm>
            <a:off x="1042988" y="2133600"/>
            <a:ext cx="1800225" cy="18002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cs-CZ" sz="2800"/>
              <a:t>Němci</a:t>
            </a:r>
            <a:endParaRPr lang="en-US" sz="2800"/>
          </a:p>
        </p:txBody>
      </p:sp>
      <p:sp>
        <p:nvSpPr>
          <p:cNvPr id="6150" name="Elipsa 7"/>
          <p:cNvSpPr>
            <a:spLocks noChangeArrowheads="1"/>
          </p:cNvSpPr>
          <p:nvPr/>
        </p:nvSpPr>
        <p:spPr bwMode="auto">
          <a:xfrm>
            <a:off x="2987675" y="2636838"/>
            <a:ext cx="1800225" cy="180022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cs-CZ" sz="2800">
                <a:solidFill>
                  <a:schemeClr val="tx1"/>
                </a:solidFill>
              </a:rPr>
              <a:t>Češi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6151" name="Elipsa 9"/>
          <p:cNvSpPr>
            <a:spLocks noChangeArrowheads="1"/>
          </p:cNvSpPr>
          <p:nvPr/>
        </p:nvSpPr>
        <p:spPr bwMode="auto">
          <a:xfrm>
            <a:off x="4932363" y="2133600"/>
            <a:ext cx="1800225" cy="18002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cs-CZ" sz="2800"/>
              <a:t>Poláci</a:t>
            </a:r>
            <a:endParaRPr lang="en-US" sz="2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9600" cy="14351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b="1" smtClean="0">
                <a:solidFill>
                  <a:srgbClr val="C00000"/>
                </a:solidFill>
              </a:rPr>
              <a:t>Jak stereotypy vznikají?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357313"/>
            <a:ext cx="8229600" cy="533400"/>
          </a:xfrm>
        </p:spPr>
        <p:txBody>
          <a:bodyPr lIns="0" tIns="0" rIns="0" bIns="0"/>
          <a:lstStyle/>
          <a:p>
            <a:pPr marL="0" indent="0" algn="ctr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 smtClean="0"/>
              <a:t>Odkud se bere obsah stereotypů?</a:t>
            </a:r>
            <a:endParaRPr lang="cs-CZ" sz="2800" smtClean="0">
              <a:solidFill>
                <a:schemeClr val="tx1"/>
              </a:solidFill>
            </a:endParaRPr>
          </a:p>
          <a:p>
            <a:pPr marL="0" indent="0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00" b="1" smtClean="0">
              <a:solidFill>
                <a:schemeClr val="tx1"/>
              </a:solidFill>
            </a:endParaRPr>
          </a:p>
          <a:p>
            <a:pPr marL="0" indent="0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00" b="1" smtClean="0">
              <a:solidFill>
                <a:srgbClr val="C00000"/>
              </a:solidFill>
            </a:endParaRPr>
          </a:p>
          <a:p>
            <a:pPr marL="0" indent="0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9600" cy="14351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b="1" smtClean="0">
                <a:solidFill>
                  <a:srgbClr val="C00000"/>
                </a:solidFill>
              </a:rPr>
              <a:t>Jak stereotypy vznikají?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357313"/>
            <a:ext cx="8229600" cy="533400"/>
          </a:xfrm>
        </p:spPr>
        <p:txBody>
          <a:bodyPr lIns="0" tIns="0" rIns="0" bIns="0"/>
          <a:lstStyle/>
          <a:p>
            <a:pPr marL="0" indent="0" algn="ctr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 smtClean="0"/>
              <a:t>Odkud se bere obsah stereotypů?</a:t>
            </a:r>
            <a:endParaRPr lang="cs-CZ" sz="2800" smtClean="0">
              <a:solidFill>
                <a:schemeClr val="tx1"/>
              </a:solidFill>
            </a:endParaRPr>
          </a:p>
          <a:p>
            <a:pPr marL="0" indent="0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00" b="1" smtClean="0">
              <a:solidFill>
                <a:schemeClr val="tx1"/>
              </a:solidFill>
            </a:endParaRPr>
          </a:p>
          <a:p>
            <a:pPr marL="0" indent="0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00" b="1" smtClean="0">
              <a:solidFill>
                <a:srgbClr val="C00000"/>
              </a:solidFill>
            </a:endParaRPr>
          </a:p>
          <a:p>
            <a:pPr marL="0" indent="0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00" smtClean="0"/>
          </a:p>
        </p:txBody>
      </p:sp>
      <p:sp>
        <p:nvSpPr>
          <p:cNvPr id="9220" name="Rectangle 2"/>
          <p:cNvSpPr txBox="1">
            <a:spLocks noChangeArrowheads="1"/>
          </p:cNvSpPr>
          <p:nvPr/>
        </p:nvSpPr>
        <p:spPr bwMode="auto">
          <a:xfrm>
            <a:off x="428625" y="2071688"/>
            <a:ext cx="8229600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 b="1">
                <a:solidFill>
                  <a:srgbClr val="C00000"/>
                </a:solidFill>
              </a:rPr>
              <a:t>ultimate attribution error</a:t>
            </a:r>
            <a:endParaRPr lang="en-US" sz="2800" b="1">
              <a:solidFill>
                <a:srgbClr val="C00000"/>
              </a:solidFill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1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1">
              <a:solidFill>
                <a:srgbClr val="C00000"/>
              </a:solidFill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>
              <a:solidFill>
                <a:srgbClr val="000000"/>
              </a:solidFill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996952"/>
          <a:ext cx="8064897" cy="28803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88299"/>
                <a:gridCol w="2688299"/>
                <a:gridCol w="2688299"/>
              </a:tblGrid>
              <a:tr h="960107"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pozitivní chování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negativní chování</a:t>
                      </a:r>
                      <a:endParaRPr lang="cs-CZ" sz="2000" dirty="0"/>
                    </a:p>
                  </a:txBody>
                  <a:tcPr anchor="ctr"/>
                </a:tc>
              </a:tr>
              <a:tr h="960107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vlastní</a:t>
                      </a:r>
                      <a:r>
                        <a:rPr lang="cs-CZ" sz="2000" baseline="0" dirty="0" smtClean="0"/>
                        <a:t> skupina</a:t>
                      </a:r>
                      <a:br>
                        <a:rPr lang="cs-CZ" sz="2000" baseline="0" dirty="0" smtClean="0"/>
                      </a:br>
                      <a:r>
                        <a:rPr lang="cs-CZ" sz="2000" baseline="0" dirty="0" smtClean="0"/>
                        <a:t>(in-</a:t>
                      </a:r>
                      <a:r>
                        <a:rPr lang="cs-CZ" sz="2000" baseline="0" dirty="0" err="1" smtClean="0"/>
                        <a:t>group</a:t>
                      </a:r>
                      <a:r>
                        <a:rPr lang="cs-CZ" sz="2000" baseline="0" dirty="0" smtClean="0"/>
                        <a:t>)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</a:tr>
              <a:tr h="960107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cizí skupina</a:t>
                      </a:r>
                      <a:br>
                        <a:rPr lang="cs-CZ" sz="2000" dirty="0" smtClean="0"/>
                      </a:br>
                      <a:r>
                        <a:rPr lang="cs-CZ" sz="2000" dirty="0" smtClean="0"/>
                        <a:t>(</a:t>
                      </a:r>
                      <a:r>
                        <a:rPr lang="cs-CZ" sz="2000" dirty="0" err="1" smtClean="0"/>
                        <a:t>out</a:t>
                      </a:r>
                      <a:r>
                        <a:rPr lang="cs-CZ" sz="2000" dirty="0" smtClean="0"/>
                        <a:t>-</a:t>
                      </a:r>
                      <a:r>
                        <a:rPr lang="cs-CZ" sz="2000" dirty="0" err="1" smtClean="0"/>
                        <a:t>group</a:t>
                      </a:r>
                      <a:r>
                        <a:rPr lang="cs-CZ" sz="2000" dirty="0" smtClean="0"/>
                        <a:t>)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9600" cy="14351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b="1" smtClean="0">
                <a:solidFill>
                  <a:srgbClr val="C00000"/>
                </a:solidFill>
              </a:rPr>
              <a:t>Jak stereotypy vznikají?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357313"/>
            <a:ext cx="8229600" cy="533400"/>
          </a:xfrm>
        </p:spPr>
        <p:txBody>
          <a:bodyPr lIns="0" tIns="0" rIns="0" bIns="0"/>
          <a:lstStyle/>
          <a:p>
            <a:pPr marL="0" indent="0" algn="ctr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 smtClean="0"/>
              <a:t>Odkud se bere obsah stereotypů?</a:t>
            </a:r>
            <a:endParaRPr lang="cs-CZ" sz="2800" smtClean="0">
              <a:solidFill>
                <a:schemeClr val="tx1"/>
              </a:solidFill>
            </a:endParaRPr>
          </a:p>
          <a:p>
            <a:pPr marL="0" indent="0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00" b="1" smtClean="0">
              <a:solidFill>
                <a:schemeClr val="tx1"/>
              </a:solidFill>
            </a:endParaRPr>
          </a:p>
          <a:p>
            <a:pPr marL="0" indent="0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00" b="1" smtClean="0">
              <a:solidFill>
                <a:srgbClr val="C00000"/>
              </a:solidFill>
            </a:endParaRPr>
          </a:p>
          <a:p>
            <a:pPr marL="0" indent="0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00" smtClean="0"/>
          </a:p>
        </p:txBody>
      </p:sp>
      <p:sp>
        <p:nvSpPr>
          <p:cNvPr id="9220" name="Rectangle 2"/>
          <p:cNvSpPr txBox="1">
            <a:spLocks noChangeArrowheads="1"/>
          </p:cNvSpPr>
          <p:nvPr/>
        </p:nvSpPr>
        <p:spPr bwMode="auto">
          <a:xfrm>
            <a:off x="428625" y="2071688"/>
            <a:ext cx="8229600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 b="1">
                <a:solidFill>
                  <a:srgbClr val="C00000"/>
                </a:solidFill>
              </a:rPr>
              <a:t>ultimate attribution error</a:t>
            </a:r>
            <a:endParaRPr lang="en-US" sz="2800" b="1">
              <a:solidFill>
                <a:srgbClr val="C00000"/>
              </a:solidFill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1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1">
              <a:solidFill>
                <a:srgbClr val="C00000"/>
              </a:solidFill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>
              <a:solidFill>
                <a:srgbClr val="000000"/>
              </a:solidFill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996952"/>
          <a:ext cx="8064897" cy="28803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88299"/>
                <a:gridCol w="2688299"/>
                <a:gridCol w="2688299"/>
              </a:tblGrid>
              <a:tr h="960107"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pozitivní chování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negativní chování</a:t>
                      </a:r>
                      <a:endParaRPr lang="cs-CZ" sz="2000" dirty="0"/>
                    </a:p>
                  </a:txBody>
                  <a:tcPr anchor="ctr"/>
                </a:tc>
              </a:tr>
              <a:tr h="960107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vlastní</a:t>
                      </a:r>
                      <a:r>
                        <a:rPr lang="cs-CZ" sz="2000" baseline="0" dirty="0" smtClean="0"/>
                        <a:t> skupina</a:t>
                      </a:r>
                      <a:br>
                        <a:rPr lang="cs-CZ" sz="2000" baseline="0" dirty="0" smtClean="0"/>
                      </a:br>
                      <a:r>
                        <a:rPr lang="cs-CZ" sz="2000" baseline="0" dirty="0" smtClean="0"/>
                        <a:t>(in-</a:t>
                      </a:r>
                      <a:r>
                        <a:rPr lang="cs-CZ" sz="2000" baseline="0" dirty="0" err="1" smtClean="0"/>
                        <a:t>group</a:t>
                      </a:r>
                      <a:r>
                        <a:rPr lang="cs-CZ" sz="2000" baseline="0" dirty="0" smtClean="0"/>
                        <a:t>)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dispozice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situace</a:t>
                      </a:r>
                      <a:endParaRPr lang="cs-CZ" sz="2000" dirty="0"/>
                    </a:p>
                  </a:txBody>
                  <a:tcPr anchor="ctr"/>
                </a:tc>
              </a:tr>
              <a:tr h="960107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cizí skupina</a:t>
                      </a:r>
                      <a:br>
                        <a:rPr lang="cs-CZ" sz="2000" dirty="0" smtClean="0"/>
                      </a:br>
                      <a:r>
                        <a:rPr lang="cs-CZ" sz="2000" dirty="0" smtClean="0"/>
                        <a:t>(</a:t>
                      </a:r>
                      <a:r>
                        <a:rPr lang="cs-CZ" sz="2000" dirty="0" err="1" smtClean="0"/>
                        <a:t>out</a:t>
                      </a:r>
                      <a:r>
                        <a:rPr lang="cs-CZ" sz="2000" dirty="0" smtClean="0"/>
                        <a:t>-</a:t>
                      </a:r>
                      <a:r>
                        <a:rPr lang="cs-CZ" sz="2000" dirty="0" err="1" smtClean="0"/>
                        <a:t>group</a:t>
                      </a:r>
                      <a:r>
                        <a:rPr lang="cs-CZ" sz="2000" dirty="0" smtClean="0"/>
                        <a:t>)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situace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dispozice</a:t>
                      </a:r>
                      <a:endParaRPr lang="cs-CZ" sz="20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9600" cy="14351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b="1" smtClean="0">
                <a:solidFill>
                  <a:srgbClr val="C00000"/>
                </a:solidFill>
              </a:rPr>
              <a:t>Jak stereotypy vznikají?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2028825"/>
            <a:ext cx="8229600" cy="900113"/>
          </a:xfrm>
        </p:spPr>
        <p:txBody>
          <a:bodyPr lIns="0" tIns="0" rIns="0" bIns="0"/>
          <a:lstStyle/>
          <a:p>
            <a:pPr marL="0" indent="0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200" b="1" smtClean="0">
                <a:solidFill>
                  <a:srgbClr val="C00000"/>
                </a:solidFill>
              </a:rPr>
              <a:t>iluzorní korelace</a:t>
            </a:r>
            <a:r>
              <a:rPr lang="cs-CZ" sz="2200" smtClean="0">
                <a:solidFill>
                  <a:schemeClr val="tx1"/>
                </a:solidFill>
              </a:rPr>
              <a:t> (Hamilton &amp; Gifford), tj. tendence přecenit sílu vztahu mezi dvěma jevy, které jsou pro nás nějakým způsobem nápadné </a:t>
            </a:r>
          </a:p>
          <a:p>
            <a:pPr marL="0" indent="0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200" b="1" smtClean="0">
              <a:solidFill>
                <a:schemeClr val="tx1"/>
              </a:solidFill>
            </a:endParaRPr>
          </a:p>
          <a:p>
            <a:pPr marL="0" indent="0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200" b="1" smtClean="0">
              <a:solidFill>
                <a:srgbClr val="C00000"/>
              </a:solidFill>
            </a:endParaRPr>
          </a:p>
          <a:p>
            <a:pPr marL="0" indent="0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20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357313"/>
            <a:ext cx="82296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>
                <a:solidFill>
                  <a:srgbClr val="000000"/>
                </a:solidFill>
              </a:rPr>
              <a:t>Odkud se bere obsah stereotypů?</a:t>
            </a:r>
            <a:endParaRPr lang="cs-CZ" sz="2800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00" b="1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00" b="1">
              <a:solidFill>
                <a:srgbClr val="C00000"/>
              </a:solidFill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9600" cy="14351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b="1" smtClean="0">
                <a:solidFill>
                  <a:srgbClr val="C00000"/>
                </a:solidFill>
              </a:rPr>
              <a:t>Jak stereotypy vznikají?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2028825"/>
            <a:ext cx="8229600" cy="900113"/>
          </a:xfrm>
        </p:spPr>
        <p:txBody>
          <a:bodyPr lIns="0" tIns="0" rIns="0" bIns="0"/>
          <a:lstStyle/>
          <a:p>
            <a:pPr marL="0" indent="0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200" b="1" dirty="0" smtClean="0">
                <a:solidFill>
                  <a:srgbClr val="C00000"/>
                </a:solidFill>
              </a:rPr>
              <a:t>iluzorní korelace</a:t>
            </a:r>
            <a:r>
              <a:rPr lang="cs-CZ" sz="2200" dirty="0" smtClean="0">
                <a:solidFill>
                  <a:schemeClr val="tx1"/>
                </a:solidFill>
              </a:rPr>
              <a:t> (</a:t>
            </a:r>
            <a:r>
              <a:rPr lang="cs-CZ" sz="2200" dirty="0" err="1" smtClean="0">
                <a:solidFill>
                  <a:schemeClr val="tx1"/>
                </a:solidFill>
              </a:rPr>
              <a:t>Hamilton</a:t>
            </a:r>
            <a:r>
              <a:rPr lang="cs-CZ" sz="2200" dirty="0" smtClean="0">
                <a:solidFill>
                  <a:schemeClr val="tx1"/>
                </a:solidFill>
              </a:rPr>
              <a:t> &amp; </a:t>
            </a:r>
            <a:r>
              <a:rPr lang="cs-CZ" sz="2200" dirty="0" err="1" smtClean="0">
                <a:solidFill>
                  <a:schemeClr val="tx1"/>
                </a:solidFill>
              </a:rPr>
              <a:t>Gifford</a:t>
            </a:r>
            <a:r>
              <a:rPr lang="cs-CZ" sz="2200" dirty="0" smtClean="0">
                <a:solidFill>
                  <a:schemeClr val="tx1"/>
                </a:solidFill>
              </a:rPr>
              <a:t>), tj. tendence přecenit sílu vztahu mezi dvěma jevy, které jsou pro nás nějakým způsobem nápadné </a:t>
            </a:r>
          </a:p>
          <a:p>
            <a:pPr marL="0" indent="0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200" b="1" dirty="0" smtClean="0">
              <a:solidFill>
                <a:schemeClr val="tx1"/>
              </a:solidFill>
            </a:endParaRPr>
          </a:p>
          <a:p>
            <a:pPr marL="0" indent="0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200" b="1" dirty="0" smtClean="0">
              <a:solidFill>
                <a:srgbClr val="C00000"/>
              </a:solidFill>
            </a:endParaRPr>
          </a:p>
          <a:p>
            <a:pPr marL="0" indent="0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2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357313"/>
            <a:ext cx="82296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>
                <a:solidFill>
                  <a:srgbClr val="000000"/>
                </a:solidFill>
              </a:rPr>
              <a:t>Odkud se bere obsah stereotypů?</a:t>
            </a:r>
            <a:endParaRPr lang="cs-CZ" sz="2800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00" b="1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00" b="1">
              <a:solidFill>
                <a:srgbClr val="C00000"/>
              </a:solidFill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00">
              <a:solidFill>
                <a:srgbClr val="000000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7518444"/>
              </p:ext>
            </p:extLst>
          </p:nvPr>
        </p:nvGraphicFramePr>
        <p:xfrm>
          <a:off x="928688" y="3429000"/>
          <a:ext cx="7143801" cy="25717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81267"/>
                <a:gridCol w="2381267"/>
                <a:gridCol w="2381267"/>
              </a:tblGrid>
              <a:tr h="857256"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Pozitivní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Negativní</a:t>
                      </a:r>
                      <a:endParaRPr lang="cs-CZ" sz="2800" dirty="0"/>
                    </a:p>
                  </a:txBody>
                  <a:tcPr anchor="ctr"/>
                </a:tc>
              </a:tr>
              <a:tr h="857256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Majorita</a:t>
                      </a:r>
                      <a:endParaRPr lang="cs-CZ" sz="2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80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20</a:t>
                      </a:r>
                      <a:endParaRPr lang="cs-CZ" sz="2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Minorita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8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smtClean="0"/>
                        <a:t>2</a:t>
                      </a:r>
                      <a:endParaRPr lang="cs-CZ" sz="28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9600" cy="14351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b="1" smtClean="0">
                <a:solidFill>
                  <a:srgbClr val="C00000"/>
                </a:solidFill>
              </a:rPr>
              <a:t>Jak stereotypy vznikají?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2028825"/>
            <a:ext cx="8229600" cy="900113"/>
          </a:xfrm>
        </p:spPr>
        <p:txBody>
          <a:bodyPr lIns="0" tIns="0" rIns="0" bIns="0"/>
          <a:lstStyle/>
          <a:p>
            <a:pPr marL="0" indent="0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200" b="1" smtClean="0">
                <a:solidFill>
                  <a:srgbClr val="C00000"/>
                </a:solidFill>
              </a:rPr>
              <a:t>iluzorní korelace</a:t>
            </a:r>
            <a:r>
              <a:rPr lang="cs-CZ" sz="2200" smtClean="0">
                <a:solidFill>
                  <a:schemeClr val="tx1"/>
                </a:solidFill>
              </a:rPr>
              <a:t> (Hamilton &amp; Gifford), tj. tendence přecenit sílu vztahu mezi dvěma jevy, které jsou pro nás nějakým způsobem nápadné </a:t>
            </a:r>
          </a:p>
          <a:p>
            <a:pPr marL="0" indent="0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200" b="1" smtClean="0">
              <a:solidFill>
                <a:schemeClr val="tx1"/>
              </a:solidFill>
            </a:endParaRPr>
          </a:p>
          <a:p>
            <a:pPr marL="0" indent="0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200" b="1" smtClean="0">
              <a:solidFill>
                <a:srgbClr val="C00000"/>
              </a:solidFill>
            </a:endParaRPr>
          </a:p>
          <a:p>
            <a:pPr marL="0" indent="0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20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357313"/>
            <a:ext cx="82296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Odkud se bere obsah stereotypů?</a:t>
            </a:r>
            <a:endParaRPr lang="cs-CZ" sz="2800" dirty="0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00" b="1" dirty="0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00" b="1" dirty="0">
              <a:solidFill>
                <a:srgbClr val="C00000"/>
              </a:solidFill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00" dirty="0">
              <a:solidFill>
                <a:srgbClr val="000000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5625826"/>
              </p:ext>
            </p:extLst>
          </p:nvPr>
        </p:nvGraphicFramePr>
        <p:xfrm>
          <a:off x="928688" y="3429000"/>
          <a:ext cx="7143801" cy="25717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81267"/>
                <a:gridCol w="2381267"/>
                <a:gridCol w="2381267"/>
              </a:tblGrid>
              <a:tr h="857256"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Pozitivní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Negativní</a:t>
                      </a:r>
                      <a:endParaRPr lang="cs-CZ" sz="2800" dirty="0"/>
                    </a:p>
                  </a:txBody>
                  <a:tcPr anchor="ctr"/>
                </a:tc>
              </a:tr>
              <a:tr h="857256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Majorita</a:t>
                      </a:r>
                      <a:endParaRPr lang="cs-CZ" sz="2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80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20</a:t>
                      </a:r>
                      <a:endParaRPr lang="cs-CZ" sz="2800" dirty="0"/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Minorita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8</a:t>
                      </a:r>
                      <a:endParaRPr lang="cs-CZ" sz="2800" dirty="0"/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9600" cy="14351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b="1" smtClean="0">
                <a:solidFill>
                  <a:srgbClr val="C00000"/>
                </a:solidFill>
              </a:rPr>
              <a:t>Jak stereotypy vznikají?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2028825"/>
            <a:ext cx="8229600" cy="900113"/>
          </a:xfrm>
        </p:spPr>
        <p:txBody>
          <a:bodyPr lIns="0" tIns="0" rIns="0" bIns="0"/>
          <a:lstStyle/>
          <a:p>
            <a:pPr marL="0" indent="0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200" b="1" smtClean="0">
                <a:solidFill>
                  <a:srgbClr val="C00000"/>
                </a:solidFill>
              </a:rPr>
              <a:t>iluzorní korelace</a:t>
            </a:r>
            <a:r>
              <a:rPr lang="cs-CZ" sz="2200" smtClean="0">
                <a:solidFill>
                  <a:schemeClr val="tx1"/>
                </a:solidFill>
              </a:rPr>
              <a:t> (Hamilton &amp; Gifford), tj. tendence přecenit sílu vztahu mezi dvěma jevy, které jsou pro nás nějakým způsobem nápadné </a:t>
            </a:r>
          </a:p>
          <a:p>
            <a:pPr marL="0" indent="0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200" b="1" smtClean="0">
              <a:solidFill>
                <a:schemeClr val="tx1"/>
              </a:solidFill>
            </a:endParaRPr>
          </a:p>
          <a:p>
            <a:pPr marL="0" indent="0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200" b="1" smtClean="0">
              <a:solidFill>
                <a:srgbClr val="C00000"/>
              </a:solidFill>
            </a:endParaRPr>
          </a:p>
          <a:p>
            <a:pPr marL="0" indent="0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20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357313"/>
            <a:ext cx="82296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>
                <a:solidFill>
                  <a:srgbClr val="000000"/>
                </a:solidFill>
              </a:rPr>
              <a:t>Odkud se bere obsah stereotypů?</a:t>
            </a:r>
            <a:endParaRPr lang="cs-CZ" sz="2800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00" b="1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00" b="1">
              <a:solidFill>
                <a:srgbClr val="C00000"/>
              </a:solidFill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0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340768"/>
            <a:ext cx="6162675" cy="521017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9600" cy="14351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b="1" smtClean="0">
                <a:solidFill>
                  <a:srgbClr val="C00000"/>
                </a:solidFill>
              </a:rPr>
              <a:t>Jak stereotypy vznikají?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2028825"/>
            <a:ext cx="8229600" cy="900113"/>
          </a:xfrm>
        </p:spPr>
        <p:txBody>
          <a:bodyPr lIns="0" tIns="0" rIns="0" bIns="0"/>
          <a:lstStyle/>
          <a:p>
            <a:pPr marL="0" indent="0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200" b="1" smtClean="0">
                <a:solidFill>
                  <a:srgbClr val="C00000"/>
                </a:solidFill>
              </a:rPr>
              <a:t>iluzorní korelace</a:t>
            </a:r>
            <a:r>
              <a:rPr lang="cs-CZ" sz="2200" smtClean="0">
                <a:solidFill>
                  <a:schemeClr val="tx1"/>
                </a:solidFill>
              </a:rPr>
              <a:t> (Hamilton &amp; Gifford), tj. tendence přecenit sílu vztahu mezi dvěma jevy, které jsou pro nás nějakým způsobem nápadné </a:t>
            </a:r>
          </a:p>
          <a:p>
            <a:pPr marL="0" indent="0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200" b="1" smtClean="0">
              <a:solidFill>
                <a:schemeClr val="tx1"/>
              </a:solidFill>
            </a:endParaRPr>
          </a:p>
          <a:p>
            <a:pPr marL="0" indent="0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200" b="1" smtClean="0">
              <a:solidFill>
                <a:srgbClr val="C00000"/>
              </a:solidFill>
            </a:endParaRPr>
          </a:p>
          <a:p>
            <a:pPr marL="0" indent="0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20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357313"/>
            <a:ext cx="82296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>
                <a:solidFill>
                  <a:srgbClr val="000000"/>
                </a:solidFill>
              </a:rPr>
              <a:t>Odkud se bere obsah stereotypů?</a:t>
            </a:r>
            <a:endParaRPr lang="cs-CZ" sz="2800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00" b="1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00" b="1">
              <a:solidFill>
                <a:srgbClr val="C00000"/>
              </a:solidFill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0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3957638"/>
            <a:ext cx="8229600" cy="2043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200" dirty="0">
                <a:solidFill>
                  <a:schemeClr val="tx1"/>
                </a:solidFill>
              </a:rPr>
              <a:t>informace (např. z novin), které </a:t>
            </a:r>
            <a:r>
              <a:rPr lang="cs-CZ" sz="2200" dirty="0" smtClean="0">
                <a:solidFill>
                  <a:schemeClr val="tx1"/>
                </a:solidFill>
              </a:rPr>
              <a:t>kombinují dva nápadné jevy, </a:t>
            </a:r>
            <a:r>
              <a:rPr lang="cs-CZ" sz="2200" dirty="0">
                <a:solidFill>
                  <a:schemeClr val="tx1"/>
                </a:solidFill>
              </a:rPr>
              <a:t>jsou pro nás </a:t>
            </a:r>
            <a:r>
              <a:rPr lang="cs-CZ" sz="2200" b="1" dirty="0">
                <a:solidFill>
                  <a:schemeClr val="tx1"/>
                </a:solidFill>
              </a:rPr>
              <a:t>vysoce zapamatovatelné </a:t>
            </a:r>
            <a:r>
              <a:rPr lang="cs-CZ" sz="2200" dirty="0">
                <a:solidFill>
                  <a:schemeClr val="tx1"/>
                </a:solidFill>
              </a:rPr>
              <a:t>a </a:t>
            </a:r>
            <a:r>
              <a:rPr lang="cs-CZ" sz="2200" b="1" dirty="0">
                <a:solidFill>
                  <a:schemeClr val="tx1"/>
                </a:solidFill>
              </a:rPr>
              <a:t>snadno se vybavují </a:t>
            </a:r>
            <a:r>
              <a:rPr lang="cs-CZ" sz="2200" dirty="0">
                <a:solidFill>
                  <a:schemeClr val="tx1"/>
                </a:solidFill>
              </a:rPr>
              <a:t>z paměti</a:t>
            </a: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200" dirty="0">
                <a:solidFill>
                  <a:schemeClr val="tx1"/>
                </a:solidFill>
              </a:rPr>
              <a:t>proto máme sklon </a:t>
            </a:r>
            <a:r>
              <a:rPr lang="cs-CZ" sz="2200" dirty="0" smtClean="0">
                <a:solidFill>
                  <a:schemeClr val="tx1"/>
                </a:solidFill>
              </a:rPr>
              <a:t>nadhodnocovat </a:t>
            </a:r>
            <a:r>
              <a:rPr lang="cs-CZ" sz="2200" dirty="0">
                <a:solidFill>
                  <a:schemeClr val="tx1"/>
                </a:solidFill>
              </a:rPr>
              <a:t>například své odhady kriminality u minorit</a:t>
            </a: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200" b="1" dirty="0">
              <a:solidFill>
                <a:srgbClr val="C00000"/>
              </a:solidFill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</a:rPr>
              <a:t>Obsah přednášky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3200">
                <a:solidFill>
                  <a:srgbClr val="000000"/>
                </a:solidFill>
              </a:rPr>
              <a:t>Stereotypy</a:t>
            </a:r>
          </a:p>
          <a:p>
            <a:pPr lvl="2" indent="-227013"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400">
                <a:solidFill>
                  <a:srgbClr val="000000"/>
                </a:solidFill>
              </a:rPr>
              <a:t>Jak stereotypy vznikají?</a:t>
            </a:r>
          </a:p>
          <a:p>
            <a:pPr lvl="2" indent="-227013"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400">
                <a:solidFill>
                  <a:srgbClr val="000000"/>
                </a:solidFill>
              </a:rPr>
              <a:t>Jak stereotypy fungují?</a:t>
            </a:r>
          </a:p>
          <a:p>
            <a:pPr marL="342900" indent="-341313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3200">
                <a:solidFill>
                  <a:srgbClr val="000000"/>
                </a:solidFill>
              </a:rPr>
              <a:t>Předsudky</a:t>
            </a:r>
          </a:p>
          <a:p>
            <a:pPr lvl="2" indent="-227013"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400">
                <a:solidFill>
                  <a:srgbClr val="000000"/>
                </a:solidFill>
              </a:rPr>
              <a:t>Jak předsudky vznikají?</a:t>
            </a:r>
          </a:p>
          <a:p>
            <a:pPr lvl="2" indent="-227013"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400">
                <a:solidFill>
                  <a:srgbClr val="000000"/>
                </a:solidFill>
              </a:rPr>
              <a:t>Jak se předsudky vyvíjejí?</a:t>
            </a:r>
          </a:p>
          <a:p>
            <a:pPr lvl="2" indent="-227013"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400">
                <a:solidFill>
                  <a:srgbClr val="000000"/>
                </a:solidFill>
              </a:rPr>
              <a:t>Co předsudky snižuje?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9600" cy="14351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b="1" smtClean="0">
                <a:solidFill>
                  <a:srgbClr val="C00000"/>
                </a:solidFill>
              </a:rPr>
              <a:t>Jak stereotypy fungují?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00200"/>
            <a:ext cx="8229600" cy="4525963"/>
          </a:xfrm>
        </p:spPr>
        <p:txBody>
          <a:bodyPr lIns="0" tIns="0" rIns="0" bIns="0"/>
          <a:lstStyle/>
          <a:p>
            <a:pPr marL="0" indent="0" eaLnBrk="1" hangingPunct="1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 smtClean="0"/>
              <a:t>stereotypy fungují jako jakási </a:t>
            </a:r>
            <a:r>
              <a:rPr lang="cs-CZ" altLang="cs-CZ" sz="2400" b="1" dirty="0" smtClean="0">
                <a:solidFill>
                  <a:schemeClr val="tx1"/>
                </a:solidFill>
              </a:rPr>
              <a:t>schémata</a:t>
            </a:r>
            <a:r>
              <a:rPr lang="cs-CZ" altLang="cs-CZ" sz="2400" dirty="0" smtClean="0"/>
              <a:t>, která:</a:t>
            </a:r>
          </a:p>
          <a:p>
            <a:pPr marL="400050" lvl="1" indent="-400050" eaLnBrk="1" hangingPunct="1"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000" dirty="0" smtClean="0">
                <a:solidFill>
                  <a:srgbClr val="A6A6A6"/>
                </a:solidFill>
              </a:rPr>
              <a:t>zaměřují naši pozornost</a:t>
            </a:r>
          </a:p>
          <a:p>
            <a:pPr marL="400050" lvl="1" indent="-400050" eaLnBrk="1" hangingPunct="1"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000" dirty="0" smtClean="0">
                <a:solidFill>
                  <a:srgbClr val="A6A6A6"/>
                </a:solidFill>
              </a:rPr>
              <a:t>ovlivňují, jak interpretujeme nové informace</a:t>
            </a:r>
          </a:p>
          <a:p>
            <a:pPr marL="400050" lvl="1" indent="-400050" eaLnBrk="1" hangingPunct="1"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000" dirty="0" smtClean="0">
                <a:solidFill>
                  <a:srgbClr val="A6A6A6"/>
                </a:solidFill>
              </a:rPr>
              <a:t>organizují naši zkušenost a usuzování</a:t>
            </a:r>
          </a:p>
          <a:p>
            <a:pPr marL="400050" lvl="1" indent="-400050" eaLnBrk="1" hangingPunct="1"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000" dirty="0" smtClean="0">
                <a:solidFill>
                  <a:srgbClr val="A6A6A6"/>
                </a:solidFill>
              </a:rPr>
              <a:t>ovlivňují, jaké informace si vybavujeme</a:t>
            </a:r>
          </a:p>
        </p:txBody>
      </p:sp>
    </p:spTree>
    <p:extLst>
      <p:ext uri="{BB962C8B-B14F-4D97-AF65-F5344CB8AC3E}">
        <p14:creationId xmlns:p14="http://schemas.microsoft.com/office/powerpoint/2010/main" xmlns="" val="29028561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9600" cy="14351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b="1" smtClean="0">
                <a:solidFill>
                  <a:srgbClr val="C00000"/>
                </a:solidFill>
              </a:rPr>
              <a:t>Jak stereotypy fungují?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00200"/>
            <a:ext cx="8229600" cy="4525963"/>
          </a:xfrm>
        </p:spPr>
        <p:txBody>
          <a:bodyPr lIns="0" tIns="0" rIns="0" bIns="0"/>
          <a:lstStyle/>
          <a:p>
            <a:pPr marL="0" indent="0" eaLnBrk="1" hangingPunct="1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 smtClean="0"/>
              <a:t>stereotypy fungují jako jakási </a:t>
            </a:r>
            <a:r>
              <a:rPr lang="cs-CZ" altLang="cs-CZ" sz="2400" b="1" dirty="0" smtClean="0">
                <a:solidFill>
                  <a:schemeClr val="tx1"/>
                </a:solidFill>
              </a:rPr>
              <a:t>schémata</a:t>
            </a:r>
            <a:r>
              <a:rPr lang="cs-CZ" altLang="cs-CZ" sz="2400" dirty="0" smtClean="0"/>
              <a:t>, která:</a:t>
            </a:r>
          </a:p>
          <a:p>
            <a:pPr marL="400050" lvl="1" indent="-400050" eaLnBrk="1" hangingPunct="1"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000" dirty="0" smtClean="0">
                <a:solidFill>
                  <a:schemeClr val="tx1"/>
                </a:solidFill>
              </a:rPr>
              <a:t>zaměřují naši pozornost</a:t>
            </a:r>
          </a:p>
          <a:p>
            <a:pPr marL="400050" lvl="1" indent="-400050" eaLnBrk="1" hangingPunct="1"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000" dirty="0" smtClean="0">
                <a:solidFill>
                  <a:srgbClr val="A6A6A6"/>
                </a:solidFill>
              </a:rPr>
              <a:t>ovlivňují, jak interpretujeme nové informace</a:t>
            </a:r>
          </a:p>
          <a:p>
            <a:pPr marL="400050" lvl="1" indent="-400050" eaLnBrk="1" hangingPunct="1"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000" dirty="0" smtClean="0">
                <a:solidFill>
                  <a:srgbClr val="A6A6A6"/>
                </a:solidFill>
              </a:rPr>
              <a:t>organizují naši zkušenost a usuzování</a:t>
            </a:r>
          </a:p>
          <a:p>
            <a:pPr marL="400050" lvl="1" indent="-400050" eaLnBrk="1" hangingPunct="1"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000" dirty="0" smtClean="0">
                <a:solidFill>
                  <a:srgbClr val="A6A6A6"/>
                </a:solidFill>
              </a:rPr>
              <a:t>ovlivňují, jaké informace si vybavujeme</a:t>
            </a:r>
          </a:p>
        </p:txBody>
      </p:sp>
    </p:spTree>
    <p:extLst>
      <p:ext uri="{BB962C8B-B14F-4D97-AF65-F5344CB8AC3E}">
        <p14:creationId xmlns:p14="http://schemas.microsoft.com/office/powerpoint/2010/main" xmlns="" val="20688863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Serek\AppData\Local\Microsoft\Windows\Temporary Internet Files\Content.IE5\AO0JF1AB\MC900301300[1].wmf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773238"/>
            <a:ext cx="11525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 descr="C:\Users\Serek\AppData\Local\Microsoft\Windows\Temporary Internet Files\Content.IE5\AO0JF1AB\MC900301300[1].wmf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60575"/>
            <a:ext cx="1154113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" descr="C:\Users\Serek\AppData\Local\Microsoft\Windows\Temporary Internet Files\Content.IE5\AO0JF1AB\MC900301300[1].wmf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573463"/>
            <a:ext cx="1154112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 descr="C:\Users\Serek\AppData\Local\Microsoft\Windows\Temporary Internet Files\Content.IE5\6GOWG4CS\MC900431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49500"/>
            <a:ext cx="251936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Elipsa 11"/>
          <p:cNvSpPr>
            <a:spLocks noChangeArrowheads="1"/>
          </p:cNvSpPr>
          <p:nvPr/>
        </p:nvSpPr>
        <p:spPr bwMode="auto">
          <a:xfrm>
            <a:off x="3492500" y="1052513"/>
            <a:ext cx="4679950" cy="4464050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 altLang="cs-CZ"/>
          </a:p>
        </p:txBody>
      </p:sp>
      <p:pic>
        <p:nvPicPr>
          <p:cNvPr id="21511" name="Picture 2" descr="C:\Users\Serek\AppData\Local\Microsoft\Windows\Temporary Internet Files\Content.IE5\HIUB3LAY\MC90044141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332163"/>
            <a:ext cx="7524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2" descr="C:\Users\Serek\AppData\Local\Microsoft\Windows\Temporary Internet Files\Content.IE5\HIUB3LAY\MC90044141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149725"/>
            <a:ext cx="752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2" descr="C:\Users\Serek\AppData\Local\Microsoft\Windows\Temporary Internet Files\Content.IE5\HIUB3LAY\MC90044141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36838"/>
            <a:ext cx="754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2" descr="C:\Users\Serek\AppData\Local\Microsoft\Windows\Temporary Internet Files\Content.IE5\HIUB3LAY\MC90044141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125538"/>
            <a:ext cx="7540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515" name="Přímá spojovací šipka 17"/>
          <p:cNvCxnSpPr>
            <a:cxnSpLocks noChangeShapeType="1"/>
          </p:cNvCxnSpPr>
          <p:nvPr/>
        </p:nvCxnSpPr>
        <p:spPr bwMode="auto">
          <a:xfrm flipV="1">
            <a:off x="2555875" y="2636838"/>
            <a:ext cx="1728788" cy="360362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21516" name="Přímá spojovací šipka 19"/>
          <p:cNvCxnSpPr>
            <a:cxnSpLocks noChangeShapeType="1"/>
          </p:cNvCxnSpPr>
          <p:nvPr/>
        </p:nvCxnSpPr>
        <p:spPr bwMode="auto">
          <a:xfrm flipV="1">
            <a:off x="2627313" y="2997200"/>
            <a:ext cx="3240087" cy="144463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21517" name="Přímá spojovací šipka 22"/>
          <p:cNvCxnSpPr>
            <a:cxnSpLocks noChangeShapeType="1"/>
          </p:cNvCxnSpPr>
          <p:nvPr/>
        </p:nvCxnSpPr>
        <p:spPr bwMode="auto">
          <a:xfrm>
            <a:off x="2555875" y="3284538"/>
            <a:ext cx="3529013" cy="504825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xmlns="" val="340051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9600" cy="14351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b="1" smtClean="0">
                <a:solidFill>
                  <a:srgbClr val="C00000"/>
                </a:solidFill>
              </a:rPr>
              <a:t>Jak stereotypy fungují?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00200"/>
            <a:ext cx="8229600" cy="4525963"/>
          </a:xfrm>
        </p:spPr>
        <p:txBody>
          <a:bodyPr lIns="0" tIns="0" rIns="0" bIns="0"/>
          <a:lstStyle/>
          <a:p>
            <a:pPr marL="0" indent="0" eaLnBrk="1" hangingPunct="1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 smtClean="0"/>
              <a:t>stereotypy fungují jako jakási </a:t>
            </a:r>
            <a:r>
              <a:rPr lang="cs-CZ" altLang="cs-CZ" sz="2400" b="1" dirty="0" smtClean="0">
                <a:solidFill>
                  <a:schemeClr val="tx1"/>
                </a:solidFill>
              </a:rPr>
              <a:t>schémata</a:t>
            </a:r>
            <a:r>
              <a:rPr lang="cs-CZ" altLang="cs-CZ" sz="2400" dirty="0" smtClean="0"/>
              <a:t>, která:</a:t>
            </a:r>
          </a:p>
          <a:p>
            <a:pPr marL="400050" lvl="1" indent="-400050" eaLnBrk="1" hangingPunct="1"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000" dirty="0" smtClean="0">
                <a:solidFill>
                  <a:srgbClr val="A6A6A6"/>
                </a:solidFill>
              </a:rPr>
              <a:t>zaměřují naši pozornost</a:t>
            </a:r>
          </a:p>
          <a:p>
            <a:pPr marL="400050" lvl="1" indent="-400050" eaLnBrk="1" hangingPunct="1"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000" dirty="0" smtClean="0">
                <a:solidFill>
                  <a:schemeClr val="tx1"/>
                </a:solidFill>
              </a:rPr>
              <a:t>ovlivňují, jak interpretujeme nové informace</a:t>
            </a:r>
          </a:p>
          <a:p>
            <a:pPr marL="400050" lvl="1" indent="-400050" eaLnBrk="1" hangingPunct="1"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000" dirty="0" smtClean="0">
                <a:solidFill>
                  <a:srgbClr val="A6A6A6"/>
                </a:solidFill>
              </a:rPr>
              <a:t>organizují naši zkušenost a usuzování</a:t>
            </a:r>
          </a:p>
          <a:p>
            <a:pPr marL="400050" lvl="1" indent="-400050" eaLnBrk="1" hangingPunct="1"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000" dirty="0" smtClean="0">
                <a:solidFill>
                  <a:srgbClr val="A6A6A6"/>
                </a:solidFill>
              </a:rPr>
              <a:t>ovlivňují, jaké informace si vybavujeme</a:t>
            </a:r>
          </a:p>
        </p:txBody>
      </p:sp>
    </p:spTree>
    <p:extLst>
      <p:ext uri="{BB962C8B-B14F-4D97-AF65-F5344CB8AC3E}">
        <p14:creationId xmlns:p14="http://schemas.microsoft.com/office/powerpoint/2010/main" xmlns="" val="14781249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Serek\AppData\Local\Microsoft\Windows\Temporary Internet Files\Content.IE5\AO0JF1AB\MC900301300[1].wmf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205038"/>
            <a:ext cx="1441450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C:\Users\Serek\AppData\Local\Microsoft\Windows\Temporary Internet Files\Content.IE5\6GOWG4CS\MC900431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49500"/>
            <a:ext cx="251936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" descr="C:\Users\Serek\AppData\Local\Microsoft\Windows\Temporary Internet Files\Content.IE5\6GOWG4CS\MC90033923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2013"/>
            <a:ext cx="1749425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Šipka doprava 16"/>
          <p:cNvSpPr>
            <a:spLocks noChangeArrowheads="1"/>
          </p:cNvSpPr>
          <p:nvPr/>
        </p:nvSpPr>
        <p:spPr bwMode="auto">
          <a:xfrm>
            <a:off x="5364163" y="2565400"/>
            <a:ext cx="1079500" cy="719138"/>
          </a:xfrm>
          <a:prstGeom prst="rightArrow">
            <a:avLst>
              <a:gd name="adj1" fmla="val 50000"/>
              <a:gd name="adj2" fmla="val 50037"/>
            </a:avLst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667494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9600" cy="14351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b="1" smtClean="0">
                <a:solidFill>
                  <a:srgbClr val="C00000"/>
                </a:solidFill>
              </a:rPr>
              <a:t>Jak stereotypy fungují?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00200"/>
            <a:ext cx="8229600" cy="4525963"/>
          </a:xfrm>
        </p:spPr>
        <p:txBody>
          <a:bodyPr lIns="0" tIns="0" rIns="0" bIns="0"/>
          <a:lstStyle/>
          <a:p>
            <a:pPr marL="0" indent="0" eaLnBrk="1" hangingPunct="1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 smtClean="0"/>
              <a:t>stereotypy fungují jako jakási </a:t>
            </a:r>
            <a:r>
              <a:rPr lang="cs-CZ" altLang="cs-CZ" sz="2400" b="1" dirty="0" smtClean="0">
                <a:solidFill>
                  <a:schemeClr val="tx1"/>
                </a:solidFill>
              </a:rPr>
              <a:t>schémata</a:t>
            </a:r>
            <a:r>
              <a:rPr lang="cs-CZ" altLang="cs-CZ" sz="2400" dirty="0" smtClean="0"/>
              <a:t>, která:</a:t>
            </a:r>
          </a:p>
          <a:p>
            <a:pPr marL="400050" lvl="1" indent="-400050" eaLnBrk="1" hangingPunct="1"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000" dirty="0" smtClean="0">
                <a:solidFill>
                  <a:srgbClr val="A6A6A6"/>
                </a:solidFill>
              </a:rPr>
              <a:t>zaměřují naši pozornost</a:t>
            </a:r>
          </a:p>
          <a:p>
            <a:pPr marL="400050" lvl="1" indent="-400050" eaLnBrk="1" hangingPunct="1"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000" dirty="0" smtClean="0">
                <a:solidFill>
                  <a:srgbClr val="A6A6A6"/>
                </a:solidFill>
              </a:rPr>
              <a:t>ovlivňují, jak interpretujeme nové informace</a:t>
            </a:r>
          </a:p>
          <a:p>
            <a:pPr marL="400050" lvl="1" indent="-400050" eaLnBrk="1" hangingPunct="1"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000" dirty="0" smtClean="0">
                <a:solidFill>
                  <a:schemeClr val="tx1"/>
                </a:solidFill>
              </a:rPr>
              <a:t>organizují naši zkušenost a usuzování</a:t>
            </a:r>
          </a:p>
          <a:p>
            <a:pPr marL="400050" lvl="1" indent="-400050" eaLnBrk="1" hangingPunct="1"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000" dirty="0" smtClean="0">
                <a:solidFill>
                  <a:srgbClr val="A6A6A6"/>
                </a:solidFill>
              </a:rPr>
              <a:t>ovlivňují, jaké informace si vybavujeme</a:t>
            </a:r>
          </a:p>
        </p:txBody>
      </p:sp>
    </p:spTree>
    <p:extLst>
      <p:ext uri="{BB962C8B-B14F-4D97-AF65-F5344CB8AC3E}">
        <p14:creationId xmlns:p14="http://schemas.microsoft.com/office/powerpoint/2010/main" xmlns="" val="35993547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Serek\AppData\Local\Microsoft\Windows\Temporary Internet Files\Content.IE5\AO0JF1AB\MC900301300[1].wmf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565400"/>
            <a:ext cx="1441450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C:\Users\Serek\AppData\Local\Microsoft\Windows\Temporary Internet Files\Content.IE5\6GOWG4CS\MC900431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49500"/>
            <a:ext cx="251936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Šipka doprava 16"/>
          <p:cNvSpPr>
            <a:spLocks noChangeArrowheads="1"/>
          </p:cNvSpPr>
          <p:nvPr/>
        </p:nvSpPr>
        <p:spPr bwMode="auto">
          <a:xfrm rot="-1443595">
            <a:off x="4616450" y="2455863"/>
            <a:ext cx="6810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cs-CZ" altLang="cs-CZ"/>
          </a:p>
        </p:txBody>
      </p:sp>
      <p:pic>
        <p:nvPicPr>
          <p:cNvPr id="25605" name="Picture 2" descr="C:\Users\Serek\AppData\Local\Microsoft\Windows\Temporary Internet Files\Content.IE5\AO0JF1AB\MC900301300[1].wmf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9825" y="549275"/>
            <a:ext cx="9112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" descr="C:\Users\Serek\AppData\Local\Microsoft\Windows\Temporary Internet Files\Content.IE5\AO0JF1AB\MC900301300[1].wmf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4863" y="404813"/>
            <a:ext cx="9112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2" descr="C:\Users\Serek\AppData\Local\Microsoft\Windows\Temporary Internet Files\Content.IE5\AO0JF1AB\MC900301300[1].wmf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7163" y="1341438"/>
            <a:ext cx="9112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2" descr="C:\Users\Serek\AppData\Local\Microsoft\Windows\Temporary Internet Files\Content.IE5\AO0JF1AB\MC900301300[1].wmf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9100" y="1484313"/>
            <a:ext cx="911225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2" descr="C:\Users\Serek\AppData\Local\Microsoft\Windows\Temporary Internet Files\Content.IE5\AO0JF1AB\MC900301300[1].wmf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0375" y="1341438"/>
            <a:ext cx="9112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2" descr="C:\Users\Serek\AppData\Local\Microsoft\Windows\Temporary Internet Files\Content.IE5\AO0JF1AB\MC900301300[1].wmf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3788" y="2133600"/>
            <a:ext cx="9112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2" descr="C:\Users\Serek\AppData\Local\Microsoft\Windows\Temporary Internet Files\Content.IE5\AO0JF1AB\MC900301300[1].wmf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1625" y="2636838"/>
            <a:ext cx="9112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2" descr="C:\Users\Serek\AppData\Local\Microsoft\Windows\Temporary Internet Files\Content.IE5\AO0JF1AB\MC900301300[1].wmf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8025" y="2276475"/>
            <a:ext cx="9112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3" name="Elipsa 14"/>
          <p:cNvSpPr>
            <a:spLocks noChangeArrowheads="1"/>
          </p:cNvSpPr>
          <p:nvPr/>
        </p:nvSpPr>
        <p:spPr bwMode="auto">
          <a:xfrm>
            <a:off x="5292725" y="260350"/>
            <a:ext cx="3698875" cy="3529013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518526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9600" cy="14351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b="1" smtClean="0">
                <a:solidFill>
                  <a:srgbClr val="C00000"/>
                </a:solidFill>
              </a:rPr>
              <a:t>Jak stereotypy fungují?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00200"/>
            <a:ext cx="8229600" cy="4525963"/>
          </a:xfrm>
        </p:spPr>
        <p:txBody>
          <a:bodyPr lIns="0" tIns="0" rIns="0" bIns="0"/>
          <a:lstStyle/>
          <a:p>
            <a:pPr marL="0" indent="0" eaLnBrk="1" hangingPunct="1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 smtClean="0"/>
              <a:t>stereotypy fungují jako jakási </a:t>
            </a:r>
            <a:r>
              <a:rPr lang="cs-CZ" altLang="cs-CZ" sz="2400" b="1" dirty="0" smtClean="0">
                <a:solidFill>
                  <a:schemeClr val="tx1"/>
                </a:solidFill>
              </a:rPr>
              <a:t>schémata</a:t>
            </a:r>
            <a:r>
              <a:rPr lang="cs-CZ" altLang="cs-CZ" sz="2400" dirty="0" smtClean="0"/>
              <a:t>, která:</a:t>
            </a:r>
          </a:p>
          <a:p>
            <a:pPr marL="400050" lvl="1" indent="-400050" eaLnBrk="1" hangingPunct="1"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000" dirty="0" smtClean="0">
                <a:solidFill>
                  <a:srgbClr val="A6A6A6"/>
                </a:solidFill>
              </a:rPr>
              <a:t>zaměřují naši pozornost</a:t>
            </a:r>
          </a:p>
          <a:p>
            <a:pPr marL="400050" lvl="1" indent="-400050" eaLnBrk="1" hangingPunct="1"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000" dirty="0" smtClean="0">
                <a:solidFill>
                  <a:srgbClr val="A6A6A6"/>
                </a:solidFill>
              </a:rPr>
              <a:t>ovlivňují, jak interpretujeme nové informace</a:t>
            </a:r>
          </a:p>
          <a:p>
            <a:pPr marL="400050" lvl="1" indent="-400050" eaLnBrk="1" hangingPunct="1"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000" dirty="0" smtClean="0">
                <a:solidFill>
                  <a:srgbClr val="A6A6A6"/>
                </a:solidFill>
              </a:rPr>
              <a:t>organizují naši zkušenost a usuzování</a:t>
            </a:r>
          </a:p>
          <a:p>
            <a:pPr marL="400050" lvl="1" indent="-400050" eaLnBrk="1" hangingPunct="1"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000" dirty="0" smtClean="0">
                <a:solidFill>
                  <a:schemeClr val="tx1"/>
                </a:solidFill>
              </a:rPr>
              <a:t>ovlivňují, jaké informace si vybavujeme</a:t>
            </a:r>
          </a:p>
        </p:txBody>
      </p:sp>
    </p:spTree>
    <p:extLst>
      <p:ext uri="{BB962C8B-B14F-4D97-AF65-F5344CB8AC3E}">
        <p14:creationId xmlns:p14="http://schemas.microsoft.com/office/powerpoint/2010/main" xmlns="" val="42342301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Serek\AppData\Local\Microsoft\Windows\Temporary Internet Files\Content.IE5\AO0JF1AB\MC900301300[1].wmf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2763" y="981075"/>
            <a:ext cx="107791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C:\Users\Serek\AppData\Local\Microsoft\Windows\Temporary Internet Files\Content.IE5\6GOWG4CS\MC900431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49500"/>
            <a:ext cx="251936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 descr="C:\Users\Serek\AppData\Local\Microsoft\Windows\Temporary Internet Files\Content.IE5\AO0JF1AB\MP90043095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276475"/>
            <a:ext cx="1512887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" descr="C:\Users\Serek\AppData\Local\Microsoft\Windows\Temporary Internet Files\Content.IE5\AO0JF1AB\MC900301300[1].wmf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365625"/>
            <a:ext cx="107791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2" descr="C:\Users\Serek\AppData\Local\Microsoft\Windows\Temporary Internet Files\Content.IE5\HIUB3LAY\MC90044141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9750" y="981075"/>
            <a:ext cx="896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81254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9600" cy="14351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b="1" smtClean="0">
                <a:solidFill>
                  <a:srgbClr val="C00000"/>
                </a:solidFill>
              </a:rPr>
              <a:t>Jak stereotypy fungují?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00200"/>
            <a:ext cx="8229600" cy="4853136"/>
          </a:xfrm>
        </p:spPr>
        <p:txBody>
          <a:bodyPr lIns="0" tIns="0" rIns="0" bIns="0"/>
          <a:lstStyle/>
          <a:p>
            <a:pPr marL="363538" indent="-363538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dirty="0" smtClean="0"/>
              <a:t>proč se vůbec stereotypy řídíme …?</a:t>
            </a:r>
            <a:endParaRPr lang="cs-CZ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Postoje vůči sociálním skupinám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kognitivní složka – </a:t>
            </a:r>
            <a:r>
              <a:rPr lang="cs-CZ" dirty="0" smtClean="0">
                <a:solidFill>
                  <a:srgbClr val="C00000"/>
                </a:solidFill>
              </a:rPr>
              <a:t>stereotyp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emocionální – </a:t>
            </a:r>
            <a:r>
              <a:rPr lang="cs-CZ" dirty="0" smtClean="0">
                <a:solidFill>
                  <a:srgbClr val="C00000"/>
                </a:solidFill>
              </a:rPr>
              <a:t>předsudek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behaviorální – </a:t>
            </a:r>
            <a:r>
              <a:rPr lang="cs-CZ" dirty="0" smtClean="0">
                <a:solidFill>
                  <a:srgbClr val="C00000"/>
                </a:solidFill>
              </a:rPr>
              <a:t>diskriminace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9600" cy="14351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b="1" smtClean="0">
                <a:solidFill>
                  <a:srgbClr val="C00000"/>
                </a:solidFill>
              </a:rPr>
              <a:t>Jak stereotypy fungují?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00200"/>
            <a:ext cx="8229600" cy="4853136"/>
          </a:xfrm>
        </p:spPr>
        <p:txBody>
          <a:bodyPr lIns="0" tIns="0" rIns="0" bIns="0"/>
          <a:lstStyle/>
          <a:p>
            <a:pPr marL="363538" indent="-363538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dirty="0" smtClean="0"/>
              <a:t>proč se vůbec stereotypy řídíme …?</a:t>
            </a:r>
          </a:p>
          <a:p>
            <a:pPr marL="363538" indent="-363538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000" dirty="0" smtClean="0"/>
          </a:p>
          <a:p>
            <a:pPr marL="0" indent="0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/>
              <a:t>sociálně kognitivní přístup </a:t>
            </a:r>
            <a:r>
              <a:rPr lang="cs-CZ" sz="2000" dirty="0" smtClean="0"/>
              <a:t>(</a:t>
            </a:r>
            <a:r>
              <a:rPr lang="cs-CZ" sz="2000" dirty="0" err="1" smtClean="0"/>
              <a:t>Fiske</a:t>
            </a:r>
            <a:r>
              <a:rPr lang="cs-CZ" sz="2000" dirty="0" smtClean="0"/>
              <a:t>):</a:t>
            </a:r>
          </a:p>
          <a:p>
            <a:pPr marL="355600" indent="-355600" eaLnBrk="1" hangingPunct="1">
              <a:tabLst>
                <a:tab pos="3556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dirty="0" smtClean="0"/>
              <a:t>„</a:t>
            </a:r>
            <a:r>
              <a:rPr lang="cs-CZ" sz="2000" dirty="0" err="1" smtClean="0">
                <a:solidFill>
                  <a:schemeClr val="tx1"/>
                </a:solidFill>
              </a:rPr>
              <a:t>cognitive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miser</a:t>
            </a:r>
            <a:r>
              <a:rPr lang="cs-CZ" sz="2000" dirty="0" smtClean="0">
                <a:solidFill>
                  <a:schemeClr val="tx1"/>
                </a:solidFill>
              </a:rPr>
              <a:t>“ (skrblík, lenoch)</a:t>
            </a:r>
          </a:p>
          <a:p>
            <a:pPr marL="355600" indent="-355600" eaLnBrk="1" hangingPunct="1">
              <a:tabLst>
                <a:tab pos="3556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dirty="0" smtClean="0">
                <a:solidFill>
                  <a:schemeClr val="tx1"/>
                </a:solidFill>
              </a:rPr>
              <a:t>„</a:t>
            </a:r>
            <a:r>
              <a:rPr lang="cs-CZ" sz="2000" dirty="0" err="1" smtClean="0">
                <a:solidFill>
                  <a:schemeClr val="tx1"/>
                </a:solidFill>
              </a:rPr>
              <a:t>motivated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tactician</a:t>
            </a:r>
            <a:r>
              <a:rPr lang="cs-CZ" sz="2000" dirty="0" smtClean="0">
                <a:solidFill>
                  <a:schemeClr val="tx1"/>
                </a:solidFill>
              </a:rPr>
              <a:t>“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9600" cy="14351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b="1" smtClean="0">
                <a:solidFill>
                  <a:srgbClr val="C00000"/>
                </a:solidFill>
              </a:rPr>
              <a:t>Jak stereotypy fungují?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00200"/>
            <a:ext cx="8229600" cy="4853136"/>
          </a:xfrm>
        </p:spPr>
        <p:txBody>
          <a:bodyPr lIns="0" tIns="0" rIns="0" bIns="0"/>
          <a:lstStyle/>
          <a:p>
            <a:pPr marL="363538" indent="-363538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dirty="0" smtClean="0"/>
              <a:t>proč se vůbec stereotypy řídíme …?</a:t>
            </a:r>
          </a:p>
          <a:p>
            <a:pPr marL="363538" indent="-363538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000" dirty="0" smtClean="0"/>
          </a:p>
          <a:p>
            <a:pPr marL="0" indent="0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/>
              <a:t>sociálně kognitivní přístup </a:t>
            </a:r>
            <a:r>
              <a:rPr lang="cs-CZ" sz="2000" dirty="0" smtClean="0"/>
              <a:t>(</a:t>
            </a:r>
            <a:r>
              <a:rPr lang="cs-CZ" sz="2000" dirty="0" err="1" smtClean="0"/>
              <a:t>Fiske</a:t>
            </a:r>
            <a:r>
              <a:rPr lang="cs-CZ" sz="2000" dirty="0" smtClean="0"/>
              <a:t>):</a:t>
            </a:r>
          </a:p>
          <a:p>
            <a:pPr marL="355600" indent="-355600" eaLnBrk="1" hangingPunct="1">
              <a:tabLst>
                <a:tab pos="3556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dirty="0" smtClean="0"/>
              <a:t>„</a:t>
            </a:r>
            <a:r>
              <a:rPr lang="cs-CZ" sz="2000" dirty="0" err="1" smtClean="0">
                <a:solidFill>
                  <a:schemeClr val="tx1"/>
                </a:solidFill>
              </a:rPr>
              <a:t>cognitive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miser</a:t>
            </a:r>
            <a:r>
              <a:rPr lang="cs-CZ" sz="2000" dirty="0" smtClean="0">
                <a:solidFill>
                  <a:schemeClr val="tx1"/>
                </a:solidFill>
              </a:rPr>
              <a:t>“ (skrblík, lenoch)</a:t>
            </a:r>
          </a:p>
          <a:p>
            <a:pPr marL="355600" indent="-355600" eaLnBrk="1" hangingPunct="1">
              <a:tabLst>
                <a:tab pos="3556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dirty="0" smtClean="0">
                <a:solidFill>
                  <a:schemeClr val="tx1"/>
                </a:solidFill>
              </a:rPr>
              <a:t>„</a:t>
            </a:r>
            <a:r>
              <a:rPr lang="cs-CZ" sz="2000" dirty="0" err="1" smtClean="0">
                <a:solidFill>
                  <a:schemeClr val="tx1"/>
                </a:solidFill>
              </a:rPr>
              <a:t>motivated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tactician</a:t>
            </a:r>
            <a:r>
              <a:rPr lang="cs-CZ" sz="2000" dirty="0" smtClean="0">
                <a:solidFill>
                  <a:schemeClr val="tx1"/>
                </a:solidFill>
              </a:rPr>
              <a:t>“</a:t>
            </a:r>
          </a:p>
          <a:p>
            <a:pPr marL="355600" indent="-355600" eaLnBrk="1" hangingPunct="1">
              <a:buNone/>
              <a:tabLst>
                <a:tab pos="3556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1"/>
                </a:solidFill>
              </a:rPr>
              <a:t>sociálně </a:t>
            </a:r>
            <a:r>
              <a:rPr lang="cs-CZ" sz="2000" b="1" dirty="0" err="1" smtClean="0">
                <a:solidFill>
                  <a:schemeClr val="tx1"/>
                </a:solidFill>
              </a:rPr>
              <a:t>identitní</a:t>
            </a:r>
            <a:r>
              <a:rPr lang="cs-CZ" sz="2000" b="1" dirty="0" smtClean="0">
                <a:solidFill>
                  <a:schemeClr val="tx1"/>
                </a:solidFill>
              </a:rPr>
              <a:t> přístup </a:t>
            </a:r>
            <a:r>
              <a:rPr lang="cs-CZ" sz="2000" dirty="0" smtClean="0">
                <a:solidFill>
                  <a:schemeClr val="tx1"/>
                </a:solidFill>
              </a:rPr>
              <a:t>(</a:t>
            </a:r>
            <a:r>
              <a:rPr lang="cs-CZ" sz="2000" dirty="0" err="1" smtClean="0">
                <a:solidFill>
                  <a:schemeClr val="tx1"/>
                </a:solidFill>
              </a:rPr>
              <a:t>Tajfel</a:t>
            </a:r>
            <a:r>
              <a:rPr lang="cs-CZ" sz="2000" dirty="0" smtClean="0">
                <a:solidFill>
                  <a:schemeClr val="tx1"/>
                </a:solidFill>
              </a:rPr>
              <a:t>, Turner):</a:t>
            </a:r>
          </a:p>
          <a:p>
            <a:pPr marL="355600" indent="-355600" eaLnBrk="1" hangingPunct="1">
              <a:tabLst>
                <a:tab pos="3556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dirty="0" smtClean="0">
                <a:solidFill>
                  <a:schemeClr val="tx1"/>
                </a:solidFill>
              </a:rPr>
              <a:t>každá percepce je kategorická, jedná se o předpoklad našeho fungování v rámci společnosti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9600" cy="14351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b="1" smtClean="0">
                <a:solidFill>
                  <a:srgbClr val="C00000"/>
                </a:solidFill>
              </a:rPr>
              <a:t>Jak stereotypy fungují?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00200"/>
            <a:ext cx="8229600" cy="4853136"/>
          </a:xfrm>
        </p:spPr>
        <p:txBody>
          <a:bodyPr lIns="0" tIns="0" rIns="0" bIns="0"/>
          <a:lstStyle/>
          <a:p>
            <a:pPr marL="363538" indent="-363538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dirty="0" smtClean="0"/>
              <a:t>proč se vůbec stereotypy řídíme …?</a:t>
            </a:r>
          </a:p>
          <a:p>
            <a:pPr marL="363538" indent="-363538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000" dirty="0" smtClean="0"/>
          </a:p>
          <a:p>
            <a:pPr marL="0" indent="0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/>
              <a:t>sociálně kognitivní přístup </a:t>
            </a:r>
            <a:r>
              <a:rPr lang="cs-CZ" sz="2000" dirty="0" smtClean="0"/>
              <a:t>(</a:t>
            </a:r>
            <a:r>
              <a:rPr lang="cs-CZ" sz="2000" dirty="0" err="1" smtClean="0"/>
              <a:t>Fiske</a:t>
            </a:r>
            <a:r>
              <a:rPr lang="cs-CZ" sz="2000" dirty="0" smtClean="0"/>
              <a:t>):</a:t>
            </a:r>
          </a:p>
          <a:p>
            <a:pPr marL="355600" indent="-355600" eaLnBrk="1" hangingPunct="1">
              <a:tabLst>
                <a:tab pos="3556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dirty="0" smtClean="0"/>
              <a:t>„</a:t>
            </a:r>
            <a:r>
              <a:rPr lang="cs-CZ" sz="2000" dirty="0" err="1" smtClean="0">
                <a:solidFill>
                  <a:schemeClr val="tx1"/>
                </a:solidFill>
              </a:rPr>
              <a:t>cognitive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miser</a:t>
            </a:r>
            <a:r>
              <a:rPr lang="cs-CZ" sz="2000" dirty="0" smtClean="0">
                <a:solidFill>
                  <a:schemeClr val="tx1"/>
                </a:solidFill>
              </a:rPr>
              <a:t>“ (skrblík, lenoch)</a:t>
            </a:r>
          </a:p>
          <a:p>
            <a:pPr marL="355600" indent="-355600" eaLnBrk="1" hangingPunct="1">
              <a:tabLst>
                <a:tab pos="3556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dirty="0" smtClean="0">
                <a:solidFill>
                  <a:schemeClr val="tx1"/>
                </a:solidFill>
              </a:rPr>
              <a:t>„</a:t>
            </a:r>
            <a:r>
              <a:rPr lang="cs-CZ" sz="2000" dirty="0" err="1" smtClean="0">
                <a:solidFill>
                  <a:schemeClr val="tx1"/>
                </a:solidFill>
              </a:rPr>
              <a:t>motivated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tactician</a:t>
            </a:r>
            <a:r>
              <a:rPr lang="cs-CZ" sz="2000" dirty="0" smtClean="0">
                <a:solidFill>
                  <a:schemeClr val="tx1"/>
                </a:solidFill>
              </a:rPr>
              <a:t>“</a:t>
            </a:r>
          </a:p>
          <a:p>
            <a:pPr marL="355600" indent="-355600" eaLnBrk="1" hangingPunct="1">
              <a:buNone/>
              <a:tabLst>
                <a:tab pos="3556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1"/>
                </a:solidFill>
              </a:rPr>
              <a:t>sociálně </a:t>
            </a:r>
            <a:r>
              <a:rPr lang="cs-CZ" sz="2000" b="1" dirty="0" err="1" smtClean="0">
                <a:solidFill>
                  <a:schemeClr val="tx1"/>
                </a:solidFill>
              </a:rPr>
              <a:t>identitní</a:t>
            </a:r>
            <a:r>
              <a:rPr lang="cs-CZ" sz="2000" b="1" dirty="0" smtClean="0">
                <a:solidFill>
                  <a:schemeClr val="tx1"/>
                </a:solidFill>
              </a:rPr>
              <a:t> přístup </a:t>
            </a:r>
            <a:r>
              <a:rPr lang="cs-CZ" sz="2000" dirty="0" smtClean="0">
                <a:solidFill>
                  <a:schemeClr val="tx1"/>
                </a:solidFill>
              </a:rPr>
              <a:t>(</a:t>
            </a:r>
            <a:r>
              <a:rPr lang="cs-CZ" sz="2000" dirty="0" err="1" smtClean="0">
                <a:solidFill>
                  <a:schemeClr val="tx1"/>
                </a:solidFill>
              </a:rPr>
              <a:t>Tajfel</a:t>
            </a:r>
            <a:r>
              <a:rPr lang="cs-CZ" sz="2000" dirty="0" smtClean="0">
                <a:solidFill>
                  <a:schemeClr val="tx1"/>
                </a:solidFill>
              </a:rPr>
              <a:t>, Turner):</a:t>
            </a:r>
          </a:p>
          <a:p>
            <a:pPr marL="355600" indent="-355600" eaLnBrk="1" hangingPunct="1">
              <a:tabLst>
                <a:tab pos="3556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dirty="0" smtClean="0">
                <a:solidFill>
                  <a:schemeClr val="tx1"/>
                </a:solidFill>
              </a:rPr>
              <a:t>každá percepce je kategorická, jedná se o předpoklad našeho fungování v rámci společnosti</a:t>
            </a:r>
          </a:p>
          <a:p>
            <a:pPr marL="355600" indent="-355600" eaLnBrk="1" hangingPunct="1">
              <a:buNone/>
              <a:tabLst>
                <a:tab pos="3556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1"/>
                </a:solidFill>
              </a:rPr>
              <a:t>teorie sociálních reprezentací </a:t>
            </a:r>
            <a:r>
              <a:rPr lang="cs-CZ" sz="2000" dirty="0" smtClean="0">
                <a:solidFill>
                  <a:schemeClr val="tx1"/>
                </a:solidFill>
              </a:rPr>
              <a:t>(</a:t>
            </a:r>
            <a:r>
              <a:rPr lang="cs-CZ" sz="2000" dirty="0" err="1" smtClean="0">
                <a:solidFill>
                  <a:schemeClr val="tx1"/>
                </a:solidFill>
              </a:rPr>
              <a:t>Moscovici</a:t>
            </a:r>
            <a:r>
              <a:rPr lang="cs-CZ" sz="2000" dirty="0" smtClean="0">
                <a:solidFill>
                  <a:schemeClr val="tx1"/>
                </a:solidFill>
              </a:rPr>
              <a:t>):</a:t>
            </a:r>
          </a:p>
          <a:p>
            <a:pPr marL="355600" indent="-355600" eaLnBrk="1" hangingPunct="1">
              <a:tabLst>
                <a:tab pos="3556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dirty="0" smtClean="0">
                <a:solidFill>
                  <a:schemeClr val="tx1"/>
                </a:solidFill>
              </a:rPr>
              <a:t>stereotyp není jen individuální obrázek v naší hlavě, ale součást kultury; existuje nezávisle na jednotlivci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</a:rPr>
              <a:t>Předsudek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2620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8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sz="3200" dirty="0">
                <a:solidFill>
                  <a:srgbClr val="000000"/>
                </a:solidFill>
              </a:rPr>
              <a:t>postoj vůči určitému cíli (obvykle sociální skupině), který </a:t>
            </a:r>
            <a:r>
              <a:rPr lang="cs-CZ" sz="3200" dirty="0" smtClean="0">
                <a:solidFill>
                  <a:srgbClr val="000000"/>
                </a:solidFill>
              </a:rPr>
              <a:t>je</a:t>
            </a:r>
            <a:endParaRPr lang="cs-CZ"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</a:rPr>
              <a:t>Předsudek</a:t>
            </a: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2620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8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sz="3200" dirty="0">
                <a:solidFill>
                  <a:srgbClr val="000000"/>
                </a:solidFill>
              </a:rPr>
              <a:t>postoj vůči určitému cíli (obvykle sociální skupině), který je </a:t>
            </a:r>
            <a:r>
              <a:rPr lang="cs-CZ" sz="3200" b="1" dirty="0">
                <a:solidFill>
                  <a:srgbClr val="C00000"/>
                </a:solidFill>
              </a:rPr>
              <a:t>předem </a:t>
            </a:r>
            <a:r>
              <a:rPr lang="cs-CZ" sz="3200" b="1" dirty="0" smtClean="0">
                <a:solidFill>
                  <a:srgbClr val="C00000"/>
                </a:solidFill>
              </a:rPr>
              <a:t>připravený</a:t>
            </a:r>
            <a:endParaRPr lang="cs-CZ"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</a:rPr>
              <a:t>Předsudek</a:t>
            </a: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2620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8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sz="3200" dirty="0">
                <a:solidFill>
                  <a:srgbClr val="000000"/>
                </a:solidFill>
              </a:rPr>
              <a:t>postoj vůči určitému cíli (obvykle sociální skupině), který je </a:t>
            </a:r>
            <a:r>
              <a:rPr lang="cs-CZ" sz="3200" b="1" dirty="0">
                <a:solidFill>
                  <a:srgbClr val="000000"/>
                </a:solidFill>
              </a:rPr>
              <a:t>předem připravený</a:t>
            </a:r>
            <a:r>
              <a:rPr lang="cs-CZ" sz="3200" dirty="0">
                <a:solidFill>
                  <a:srgbClr val="000000"/>
                </a:solidFill>
              </a:rPr>
              <a:t>, </a:t>
            </a:r>
            <a:r>
              <a:rPr lang="cs-CZ" sz="3200" b="1" dirty="0">
                <a:solidFill>
                  <a:srgbClr val="C00000"/>
                </a:solidFill>
              </a:rPr>
              <a:t>nebere ohled na individualitu a alternativní </a:t>
            </a:r>
            <a:r>
              <a:rPr lang="cs-CZ" sz="3200" b="1" dirty="0" smtClean="0">
                <a:solidFill>
                  <a:srgbClr val="C00000"/>
                </a:solidFill>
              </a:rPr>
              <a:t>vysvětlení</a:t>
            </a:r>
            <a:endParaRPr lang="cs-CZ"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</a:rPr>
              <a:t>Předsudek</a:t>
            </a: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2620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8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sz="3200" dirty="0">
                <a:solidFill>
                  <a:srgbClr val="000000"/>
                </a:solidFill>
              </a:rPr>
              <a:t>postoj vůči určitému cíli (obvykle sociální skupině), který je </a:t>
            </a:r>
            <a:r>
              <a:rPr lang="cs-CZ" sz="3200" b="1" dirty="0">
                <a:solidFill>
                  <a:srgbClr val="000000"/>
                </a:solidFill>
              </a:rPr>
              <a:t>předem připravený</a:t>
            </a:r>
            <a:r>
              <a:rPr lang="cs-CZ" sz="3200" dirty="0">
                <a:solidFill>
                  <a:srgbClr val="000000"/>
                </a:solidFill>
              </a:rPr>
              <a:t>, </a:t>
            </a:r>
            <a:r>
              <a:rPr lang="cs-CZ" sz="3200" b="1" dirty="0">
                <a:solidFill>
                  <a:srgbClr val="000000"/>
                </a:solidFill>
              </a:rPr>
              <a:t>nebere ohled na individualitu a alternativní vysvětlení</a:t>
            </a:r>
            <a:r>
              <a:rPr lang="cs-CZ" sz="3200" dirty="0">
                <a:solidFill>
                  <a:srgbClr val="000000"/>
                </a:solidFill>
              </a:rPr>
              <a:t>, </a:t>
            </a:r>
            <a:r>
              <a:rPr lang="cs-CZ" sz="3200" b="1" dirty="0" smtClean="0">
                <a:solidFill>
                  <a:srgbClr val="C00000"/>
                </a:solidFill>
              </a:rPr>
              <a:t>fixovaný</a:t>
            </a:r>
            <a:endParaRPr lang="cs-CZ"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</a:rPr>
              <a:t>Předsudek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2620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8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sz="3200">
                <a:solidFill>
                  <a:srgbClr val="000000"/>
                </a:solidFill>
              </a:rPr>
              <a:t>postoj vůči určitému cíli (obvykle sociální skupině), který je </a:t>
            </a:r>
            <a:r>
              <a:rPr lang="cs-CZ" sz="3200" b="1">
                <a:solidFill>
                  <a:srgbClr val="000000"/>
                </a:solidFill>
              </a:rPr>
              <a:t>předem připravený</a:t>
            </a:r>
            <a:r>
              <a:rPr lang="cs-CZ" sz="3200">
                <a:solidFill>
                  <a:srgbClr val="000000"/>
                </a:solidFill>
              </a:rPr>
              <a:t>, </a:t>
            </a:r>
            <a:r>
              <a:rPr lang="cs-CZ" sz="3200" b="1">
                <a:solidFill>
                  <a:srgbClr val="000000"/>
                </a:solidFill>
              </a:rPr>
              <a:t>nebere ohled na individualitu a alternativní vysvětlení</a:t>
            </a:r>
            <a:r>
              <a:rPr lang="cs-CZ" sz="3200">
                <a:solidFill>
                  <a:srgbClr val="000000"/>
                </a:solidFill>
              </a:rPr>
              <a:t>, </a:t>
            </a:r>
            <a:r>
              <a:rPr lang="cs-CZ" sz="3200" b="1">
                <a:solidFill>
                  <a:srgbClr val="000000"/>
                </a:solidFill>
              </a:rPr>
              <a:t>fixovaný</a:t>
            </a:r>
            <a:r>
              <a:rPr lang="cs-CZ" sz="3200">
                <a:solidFill>
                  <a:srgbClr val="000000"/>
                </a:solidFill>
              </a:rPr>
              <a:t> a obvykle se silným </a:t>
            </a:r>
            <a:r>
              <a:rPr lang="cs-CZ" sz="3200" b="1">
                <a:solidFill>
                  <a:srgbClr val="C00000"/>
                </a:solidFill>
              </a:rPr>
              <a:t>emocionálním nábojem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</a:rPr>
              <a:t>Předsudek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852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8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sz="3200" dirty="0">
                <a:solidFill>
                  <a:srgbClr val="000000"/>
                </a:solidFill>
              </a:rPr>
              <a:t>postoj vůči určitému cíli (obvykle sociální skupině), který je </a:t>
            </a:r>
            <a:r>
              <a:rPr lang="cs-CZ" sz="3200" b="1" dirty="0">
                <a:solidFill>
                  <a:srgbClr val="000000"/>
                </a:solidFill>
              </a:rPr>
              <a:t>předem připravený</a:t>
            </a:r>
            <a:r>
              <a:rPr lang="cs-CZ" sz="3200" dirty="0">
                <a:solidFill>
                  <a:srgbClr val="000000"/>
                </a:solidFill>
              </a:rPr>
              <a:t>, </a:t>
            </a:r>
            <a:r>
              <a:rPr lang="cs-CZ" sz="3200" b="1" dirty="0">
                <a:solidFill>
                  <a:srgbClr val="000000"/>
                </a:solidFill>
              </a:rPr>
              <a:t>nebere ohled na individualitu a alternativní vysvětlení</a:t>
            </a:r>
            <a:r>
              <a:rPr lang="cs-CZ" sz="3200" dirty="0">
                <a:solidFill>
                  <a:srgbClr val="000000"/>
                </a:solidFill>
              </a:rPr>
              <a:t>, </a:t>
            </a:r>
            <a:r>
              <a:rPr lang="cs-CZ" sz="3200" b="1" dirty="0">
                <a:solidFill>
                  <a:srgbClr val="000000"/>
                </a:solidFill>
              </a:rPr>
              <a:t>fixovaný</a:t>
            </a:r>
            <a:r>
              <a:rPr lang="cs-CZ" sz="3200" dirty="0">
                <a:solidFill>
                  <a:srgbClr val="000000"/>
                </a:solidFill>
              </a:rPr>
              <a:t> a obvykle se silným </a:t>
            </a:r>
            <a:r>
              <a:rPr lang="cs-CZ" sz="3200" b="1" dirty="0">
                <a:solidFill>
                  <a:schemeClr val="tx1"/>
                </a:solidFill>
              </a:rPr>
              <a:t>emocionálním </a:t>
            </a:r>
            <a:r>
              <a:rPr lang="cs-CZ" sz="3200" b="1" dirty="0" smtClean="0">
                <a:solidFill>
                  <a:schemeClr val="tx1"/>
                </a:solidFill>
              </a:rPr>
              <a:t>nábojem</a:t>
            </a:r>
            <a:endParaRPr lang="cs-CZ" sz="3200" b="1" dirty="0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sz="3200" b="1" dirty="0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cs-CZ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b="1">
                <a:solidFill>
                  <a:srgbClr val="C00000"/>
                </a:solidFill>
              </a:rPr>
              <a:t>Proč předsudky vznikají?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rek\AppData\Local\Microsoft\Windows\Temporary Internet Files\Content.IE5\AO0JF1AB\MC900301300[1].wmf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773238"/>
            <a:ext cx="11525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C:\Users\Serek\AppData\Local\Microsoft\Windows\Temporary Internet Files\Content.IE5\AO0JF1AB\MC900301300[1].wmf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196975"/>
            <a:ext cx="1154113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 descr="C:\Users\Serek\AppData\Local\Microsoft\Windows\Temporary Internet Files\Content.IE5\AO0JF1AB\MC900301300[1].wmf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989138"/>
            <a:ext cx="1154113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 descr="C:\Users\Serek\AppData\Local\Microsoft\Windows\Temporary Internet Files\Content.IE5\AO0JF1AB\MC900301300[1].wmf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924175"/>
            <a:ext cx="11525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" descr="C:\Users\Serek\AppData\Local\Microsoft\Windows\Temporary Internet Files\Content.IE5\AO0JF1AB\MC900301300[1].wmf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708275"/>
            <a:ext cx="11525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" descr="C:\Users\Serek\AppData\Local\Microsoft\Windows\Temporary Internet Files\Content.IE5\AO0JF1AB\MC900301300[1].wmf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852738"/>
            <a:ext cx="11525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2" descr="C:\Users\Serek\AppData\Local\Microsoft\Windows\Temporary Internet Files\Content.IE5\AO0JF1AB\MC900301300[1].wmf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573463"/>
            <a:ext cx="1154112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" descr="C:\Users\Serek\AppData\Local\Microsoft\Windows\Temporary Internet Files\Content.IE5\AO0JF1AB\MC900301300[1].wmf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429000"/>
            <a:ext cx="1154112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" descr="C:\Users\Serek\AppData\Local\Microsoft\Windows\Temporary Internet Files\Content.IE5\AO0JF1AB\MC900301300[1].wmf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644900"/>
            <a:ext cx="1152525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" descr="C:\Users\Serek\AppData\Local\Microsoft\Windows\Temporary Internet Files\Content.IE5\6GOWG4CS\MC900431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49500"/>
            <a:ext cx="251936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Elipsa 11"/>
          <p:cNvSpPr>
            <a:spLocks noChangeArrowheads="1"/>
          </p:cNvSpPr>
          <p:nvPr/>
        </p:nvSpPr>
        <p:spPr bwMode="auto">
          <a:xfrm>
            <a:off x="3492500" y="1052513"/>
            <a:ext cx="4679950" cy="4464050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28828219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b="1">
                <a:solidFill>
                  <a:srgbClr val="C00000"/>
                </a:solidFill>
              </a:rPr>
              <a:t>Proč předsudky vznikají?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331640" y="2132856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máme k nim trvalé dispozice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b="1">
                <a:solidFill>
                  <a:srgbClr val="C00000"/>
                </a:solidFill>
              </a:rPr>
              <a:t>Proč předsudky vznikají?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331640" y="2132856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máme k nim trvalé dispozice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357301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všichni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907704" y="3573016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někteří více než jiní</a:t>
            </a:r>
            <a:endParaRPr lang="cs-CZ" sz="2000" dirty="0">
              <a:solidFill>
                <a:schemeClr val="tx1"/>
              </a:solidFill>
            </a:endParaRPr>
          </a:p>
        </p:txBody>
      </p:sp>
      <p:cxnSp>
        <p:nvCxnSpPr>
          <p:cNvPr id="7" name="Přímá spojovací šipka 6"/>
          <p:cNvCxnSpPr>
            <a:stCxn id="3" idx="2"/>
            <a:endCxn id="4" idx="0"/>
          </p:cNvCxnSpPr>
          <p:nvPr/>
        </p:nvCxnSpPr>
        <p:spPr bwMode="auto">
          <a:xfrm flipH="1">
            <a:off x="1007604" y="2532966"/>
            <a:ext cx="2124236" cy="104005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Přímá spojovací šipka 7"/>
          <p:cNvCxnSpPr>
            <a:stCxn id="3" idx="2"/>
            <a:endCxn id="5" idx="0"/>
          </p:cNvCxnSpPr>
          <p:nvPr/>
        </p:nvCxnSpPr>
        <p:spPr bwMode="auto">
          <a:xfrm>
            <a:off x="3131840" y="2532966"/>
            <a:ext cx="144016" cy="104005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b="1">
                <a:solidFill>
                  <a:srgbClr val="C00000"/>
                </a:solidFill>
              </a:rPr>
              <a:t>Proč předsudky vznikají?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331640" y="2132856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máme k nim trvalé dispozice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357301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všichni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907704" y="3573016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někteří více než jiní</a:t>
            </a:r>
            <a:endParaRPr lang="cs-CZ" sz="2000" dirty="0">
              <a:solidFill>
                <a:schemeClr val="tx1"/>
              </a:solidFill>
            </a:endParaRPr>
          </a:p>
        </p:txBody>
      </p:sp>
      <p:cxnSp>
        <p:nvCxnSpPr>
          <p:cNvPr id="7" name="Přímá spojovací šipka 6"/>
          <p:cNvCxnSpPr>
            <a:stCxn id="3" idx="2"/>
            <a:endCxn id="4" idx="0"/>
          </p:cNvCxnSpPr>
          <p:nvPr/>
        </p:nvCxnSpPr>
        <p:spPr bwMode="auto">
          <a:xfrm flipH="1">
            <a:off x="1007604" y="2532966"/>
            <a:ext cx="2124236" cy="104005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Přímá spojovací šipka 7"/>
          <p:cNvCxnSpPr>
            <a:stCxn id="3" idx="2"/>
            <a:endCxn id="5" idx="0"/>
          </p:cNvCxnSpPr>
          <p:nvPr/>
        </p:nvCxnSpPr>
        <p:spPr bwMode="auto">
          <a:xfrm>
            <a:off x="3131840" y="2532966"/>
            <a:ext cx="144016" cy="104005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ovéPole 9"/>
          <p:cNvSpPr txBox="1"/>
          <p:nvPr/>
        </p:nvSpPr>
        <p:spPr>
          <a:xfrm>
            <a:off x="107504" y="393305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C00000"/>
                </a:solidFill>
              </a:rPr>
              <a:t>„biologická“ vysvětlení</a:t>
            </a:r>
            <a:endParaRPr lang="cs-CZ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</a:rPr>
              <a:t>Biologická vysvětlení předsudků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457200" y="2492375"/>
            <a:ext cx="3898900" cy="3633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68288" indent="-268288">
              <a:spcBef>
                <a:spcPts val="600"/>
              </a:spcBef>
              <a:buFont typeface="Arial" charset="0"/>
              <a:buChar char="•"/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</a:tabLst>
            </a:pPr>
            <a:r>
              <a:rPr lang="cs-CZ" sz="2400">
                <a:solidFill>
                  <a:srgbClr val="000000"/>
                </a:solidFill>
              </a:rPr>
              <a:t>člověk má vrozený instinkt bránit své teritorium proti vetřelcům</a:t>
            </a:r>
          </a:p>
          <a:p>
            <a:pPr marL="268288" indent="-268288">
              <a:spcBef>
                <a:spcPts val="600"/>
              </a:spcBef>
              <a:buFont typeface="Arial" charset="0"/>
              <a:buChar char="•"/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</a:tabLst>
            </a:pPr>
            <a:r>
              <a:rPr lang="cs-CZ" sz="2400">
                <a:solidFill>
                  <a:srgbClr val="000000"/>
                </a:solidFill>
              </a:rPr>
              <a:t>xenofobie je přirozenou sebeobranou skupin, které sdílejí tytéž geny</a:t>
            </a:r>
          </a:p>
          <a:p>
            <a:pPr marL="268288" indent="-268288">
              <a:spcBef>
                <a:spcPts val="600"/>
              </a:spcBef>
              <a:buFont typeface="Arial" charset="0"/>
              <a:buChar char="•"/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</a:tabLst>
            </a:pPr>
            <a:r>
              <a:rPr lang="cs-CZ" sz="2400">
                <a:solidFill>
                  <a:srgbClr val="000000"/>
                </a:solidFill>
              </a:rPr>
              <a:t>předsudky jsou pochopitelné z hlediska evoluce</a:t>
            </a:r>
          </a:p>
        </p:txBody>
      </p:sp>
      <p:grpSp>
        <p:nvGrpSpPr>
          <p:cNvPr id="32772" name="Group 3"/>
          <p:cNvGrpSpPr>
            <a:grpSpLocks/>
          </p:cNvGrpSpPr>
          <p:nvPr/>
        </p:nvGrpSpPr>
        <p:grpSpPr bwMode="auto">
          <a:xfrm>
            <a:off x="4572000" y="3141663"/>
            <a:ext cx="4037013" cy="2266950"/>
            <a:chOff x="2880" y="1979"/>
            <a:chExt cx="2543" cy="1428"/>
          </a:xfrm>
        </p:grpSpPr>
        <p:pic>
          <p:nvPicPr>
            <p:cNvPr id="3277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0" y="1979"/>
              <a:ext cx="2543" cy="14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2775" name="Text Box 5"/>
            <p:cNvSpPr txBox="1">
              <a:spLocks noChangeArrowheads="1"/>
            </p:cNvSpPr>
            <p:nvPr/>
          </p:nvSpPr>
          <p:spPr bwMode="auto">
            <a:xfrm>
              <a:off x="2880" y="1979"/>
              <a:ext cx="2543" cy="14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468313" y="1628775"/>
            <a:ext cx="82073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514350" indent="-512763">
              <a:buClrTx/>
              <a:buFontTx/>
              <a:buNone/>
              <a:tabLst>
                <a:tab pos="514350" algn="l"/>
                <a:tab pos="1428750" algn="l"/>
                <a:tab pos="2343150" algn="l"/>
                <a:tab pos="3257550" algn="l"/>
                <a:tab pos="4171950" algn="l"/>
                <a:tab pos="5086350" algn="l"/>
                <a:tab pos="6000750" algn="l"/>
                <a:tab pos="6915150" algn="l"/>
                <a:tab pos="7829550" algn="l"/>
                <a:tab pos="8743950" algn="l"/>
                <a:tab pos="9658350" algn="l"/>
                <a:tab pos="10572750" algn="l"/>
              </a:tabLst>
            </a:pPr>
            <a:r>
              <a:rPr lang="cs-CZ" sz="2400">
                <a:solidFill>
                  <a:srgbClr val="C00000"/>
                </a:solidFill>
              </a:rPr>
              <a:t>Ardrey, Lorenz, Morris, Dawkins, Wilson (sociobiologie)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</a:rPr>
              <a:t>Biologická vysvětlení předsudků</a:t>
            </a: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457200" y="1628775"/>
            <a:ext cx="7859713" cy="4497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69875" indent="-268288">
              <a:spcBef>
                <a:spcPts val="700"/>
              </a:spcBef>
              <a:buClrTx/>
              <a:buFontTx/>
              <a:buNone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Kritika</a:t>
            </a:r>
          </a:p>
          <a:p>
            <a:pPr marL="269875" indent="-268288">
              <a:spcBef>
                <a:spcPts val="700"/>
              </a:spcBef>
              <a:buFont typeface="Arial" charset="0"/>
              <a:buChar char="•"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800" dirty="0" err="1" smtClean="0">
                <a:solidFill>
                  <a:srgbClr val="000000"/>
                </a:solidFill>
              </a:rPr>
              <a:t>inter</a:t>
            </a:r>
            <a:r>
              <a:rPr lang="cs-CZ" sz="2800" dirty="0" smtClean="0">
                <a:solidFill>
                  <a:srgbClr val="000000"/>
                </a:solidFill>
              </a:rPr>
              <a:t>-individuální variabilita</a:t>
            </a:r>
          </a:p>
          <a:p>
            <a:pPr marL="269875" indent="-268288">
              <a:spcBef>
                <a:spcPts val="700"/>
              </a:spcBef>
              <a:buFont typeface="Arial" charset="0"/>
              <a:buChar char="•"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obsahová variabilita</a:t>
            </a:r>
          </a:p>
          <a:p>
            <a:pPr marL="269875" indent="-268288">
              <a:spcBef>
                <a:spcPts val="700"/>
              </a:spcBef>
              <a:buFont typeface="Arial" charset="0"/>
              <a:buChar char="•"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endParaRPr lang="cs-CZ" sz="2800" dirty="0" smtClean="0">
              <a:solidFill>
                <a:srgbClr val="000000"/>
              </a:solidFill>
            </a:endParaRPr>
          </a:p>
          <a:p>
            <a:pPr marL="269875" indent="-268288">
              <a:spcBef>
                <a:spcPts val="700"/>
              </a:spcBef>
              <a:buFont typeface="Arial" charset="0"/>
              <a:buChar char="•"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endParaRPr lang="cs-CZ" sz="2800" dirty="0">
              <a:solidFill>
                <a:srgbClr val="000000"/>
              </a:solidFill>
            </a:endParaRPr>
          </a:p>
          <a:p>
            <a:pPr marL="269875" indent="-268288">
              <a:spcBef>
                <a:spcPts val="700"/>
              </a:spcBef>
              <a:buFont typeface="Arial" charset="0"/>
              <a:buNone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endParaRPr lang="cs-CZ" sz="2800" dirty="0">
              <a:solidFill>
                <a:srgbClr val="000000"/>
              </a:solidFill>
            </a:endParaRPr>
          </a:p>
          <a:p>
            <a:pPr marL="269875" indent="-268288">
              <a:spcBef>
                <a:spcPts val="700"/>
              </a:spcBef>
              <a:buFont typeface="Arial" charset="0"/>
              <a:buNone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endParaRPr lang="cs-CZ" sz="2800" dirty="0">
              <a:solidFill>
                <a:srgbClr val="000000"/>
              </a:solidFill>
            </a:endParaRPr>
          </a:p>
          <a:p>
            <a:pPr marL="269875" indent="-268288">
              <a:spcBef>
                <a:spcPts val="700"/>
              </a:spcBef>
              <a:buFont typeface="Arial" charset="0"/>
              <a:buNone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endParaRPr lang="cs-CZ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b="1">
                <a:solidFill>
                  <a:srgbClr val="C00000"/>
                </a:solidFill>
              </a:rPr>
              <a:t>Proč předsudky vznikají?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331640" y="2132856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máme k nim trvalé dispozice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357301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všichni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907704" y="3573016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někteří více než jiní</a:t>
            </a:r>
            <a:endParaRPr lang="cs-CZ" sz="2000" dirty="0">
              <a:solidFill>
                <a:schemeClr val="tx1"/>
              </a:solidFill>
            </a:endParaRPr>
          </a:p>
        </p:txBody>
      </p:sp>
      <p:cxnSp>
        <p:nvCxnSpPr>
          <p:cNvPr id="7" name="Přímá spojovací šipka 6"/>
          <p:cNvCxnSpPr>
            <a:stCxn id="3" idx="2"/>
            <a:endCxn id="4" idx="0"/>
          </p:cNvCxnSpPr>
          <p:nvPr/>
        </p:nvCxnSpPr>
        <p:spPr bwMode="auto">
          <a:xfrm flipH="1">
            <a:off x="1007604" y="2532966"/>
            <a:ext cx="2124236" cy="104005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Přímá spojovací šipka 7"/>
          <p:cNvCxnSpPr>
            <a:stCxn id="3" idx="2"/>
            <a:endCxn id="5" idx="0"/>
          </p:cNvCxnSpPr>
          <p:nvPr/>
        </p:nvCxnSpPr>
        <p:spPr bwMode="auto">
          <a:xfrm>
            <a:off x="3131840" y="2532966"/>
            <a:ext cx="144016" cy="104005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ovéPole 9"/>
          <p:cNvSpPr txBox="1"/>
          <p:nvPr/>
        </p:nvSpPr>
        <p:spPr>
          <a:xfrm>
            <a:off x="107504" y="393305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C00000"/>
                </a:solidFill>
              </a:rPr>
              <a:t>„biologická“ vysvětlení</a:t>
            </a:r>
            <a:endParaRPr lang="cs-CZ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b="1">
                <a:solidFill>
                  <a:srgbClr val="C00000"/>
                </a:solidFill>
              </a:rPr>
              <a:t>Proč předsudky vznikají?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331640" y="2132856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máme k nim trvalé dispozice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357301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všichni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907704" y="3573016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někteří více než jiní</a:t>
            </a:r>
            <a:endParaRPr lang="cs-CZ" sz="2000" dirty="0">
              <a:solidFill>
                <a:schemeClr val="tx1"/>
              </a:solidFill>
            </a:endParaRPr>
          </a:p>
        </p:txBody>
      </p:sp>
      <p:cxnSp>
        <p:nvCxnSpPr>
          <p:cNvPr id="7" name="Přímá spojovací šipka 6"/>
          <p:cNvCxnSpPr>
            <a:stCxn id="3" idx="2"/>
            <a:endCxn id="4" idx="0"/>
          </p:cNvCxnSpPr>
          <p:nvPr/>
        </p:nvCxnSpPr>
        <p:spPr bwMode="auto">
          <a:xfrm flipH="1">
            <a:off x="1007604" y="2532966"/>
            <a:ext cx="2124236" cy="104005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Přímá spojovací šipka 7"/>
          <p:cNvCxnSpPr>
            <a:stCxn id="3" idx="2"/>
            <a:endCxn id="5" idx="0"/>
          </p:cNvCxnSpPr>
          <p:nvPr/>
        </p:nvCxnSpPr>
        <p:spPr bwMode="auto">
          <a:xfrm>
            <a:off x="3131840" y="2532966"/>
            <a:ext cx="144016" cy="104005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ovéPole 9"/>
          <p:cNvSpPr txBox="1"/>
          <p:nvPr/>
        </p:nvSpPr>
        <p:spPr>
          <a:xfrm>
            <a:off x="107504" y="393305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C00000"/>
                </a:solidFill>
              </a:rPr>
              <a:t>„biologická“ vysvětlení</a:t>
            </a:r>
            <a:endParaRPr lang="cs-CZ" sz="2000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411760" y="393305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C00000"/>
                </a:solidFill>
              </a:rPr>
              <a:t>dispoziční vysvětlení</a:t>
            </a:r>
            <a:endParaRPr lang="cs-CZ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457200" y="130175"/>
            <a:ext cx="8229600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dirty="0" smtClean="0">
                <a:solidFill>
                  <a:srgbClr val="000000"/>
                </a:solidFill>
              </a:rPr>
              <a:t>Dispoziční vysvětlení </a:t>
            </a:r>
            <a:r>
              <a:rPr lang="cs-CZ" sz="4400" dirty="0">
                <a:solidFill>
                  <a:srgbClr val="000000"/>
                </a:solidFill>
              </a:rPr>
              <a:t>předsudků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457200" y="2420938"/>
            <a:ext cx="8229600" cy="3937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předsudky vůči cizím skupinám se často objevují pohromadě (pokud má člověk předsudky vůči jedné skupině, často je má i vůči dalším skupinám)</a:t>
            </a:r>
          </a:p>
          <a:p>
            <a:pPr marL="341313" indent="-341313"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 smtClean="0">
                <a:solidFill>
                  <a:srgbClr val="000000"/>
                </a:solidFill>
              </a:rPr>
              <a:t>tato „předsudečnost“ se </a:t>
            </a:r>
            <a:r>
              <a:rPr lang="cs-CZ" sz="2400" dirty="0">
                <a:solidFill>
                  <a:srgbClr val="000000"/>
                </a:solidFill>
              </a:rPr>
              <a:t>často spojuje s </a:t>
            </a:r>
            <a:r>
              <a:rPr lang="cs-CZ" sz="2400" dirty="0" smtClean="0">
                <a:solidFill>
                  <a:srgbClr val="000000"/>
                </a:solidFill>
              </a:rPr>
              <a:t>dalšími stabilními rysy</a:t>
            </a:r>
            <a:endParaRPr lang="cs-CZ" sz="2400" b="1" dirty="0">
              <a:solidFill>
                <a:srgbClr val="000000"/>
              </a:solidFill>
            </a:endParaRP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468313" y="1628775"/>
            <a:ext cx="82073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514350" indent="-512763">
              <a:buClrTx/>
              <a:buFontTx/>
              <a:buNone/>
              <a:tabLst>
                <a:tab pos="514350" algn="l"/>
                <a:tab pos="1428750" algn="l"/>
                <a:tab pos="2343150" algn="l"/>
                <a:tab pos="3257550" algn="l"/>
                <a:tab pos="4171950" algn="l"/>
                <a:tab pos="5086350" algn="l"/>
                <a:tab pos="6000750" algn="l"/>
                <a:tab pos="6915150" algn="l"/>
                <a:tab pos="7829550" algn="l"/>
                <a:tab pos="8743950" algn="l"/>
                <a:tab pos="9658350" algn="l"/>
                <a:tab pos="10572750" algn="l"/>
              </a:tabLst>
            </a:pPr>
            <a:r>
              <a:rPr lang="cs-CZ" sz="2400">
                <a:solidFill>
                  <a:srgbClr val="C00000"/>
                </a:solidFill>
              </a:rPr>
              <a:t>Adorno, Frenkel-Brunswick, Levinson, Sanford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457200" y="130175"/>
            <a:ext cx="8229600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dirty="0" smtClean="0">
                <a:solidFill>
                  <a:srgbClr val="000000"/>
                </a:solidFill>
              </a:rPr>
              <a:t>Dispoziční vysvětlení </a:t>
            </a:r>
            <a:r>
              <a:rPr lang="cs-CZ" sz="4400" dirty="0">
                <a:solidFill>
                  <a:srgbClr val="000000"/>
                </a:solidFill>
              </a:rPr>
              <a:t>předsudků</a:t>
            </a: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457200" y="2469976"/>
            <a:ext cx="8229600" cy="434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existuje </a:t>
            </a:r>
            <a:r>
              <a:rPr lang="cs-CZ" sz="2400" dirty="0" smtClean="0">
                <a:solidFill>
                  <a:srgbClr val="000000"/>
                </a:solidFill>
              </a:rPr>
              <a:t>určitý </a:t>
            </a:r>
            <a:r>
              <a:rPr lang="cs-CZ" sz="2400" dirty="0">
                <a:solidFill>
                  <a:srgbClr val="000000"/>
                </a:solidFill>
              </a:rPr>
              <a:t>osobnostní </a:t>
            </a:r>
            <a:r>
              <a:rPr lang="cs-CZ" sz="2400" dirty="0" smtClean="0">
                <a:solidFill>
                  <a:srgbClr val="000000"/>
                </a:solidFill>
              </a:rPr>
              <a:t>syndrom, charakteristický </a:t>
            </a:r>
            <a:r>
              <a:rPr lang="cs-CZ" sz="2400" b="1" dirty="0">
                <a:solidFill>
                  <a:srgbClr val="000000"/>
                </a:solidFill>
              </a:rPr>
              <a:t>rigiditou</a:t>
            </a:r>
            <a:r>
              <a:rPr lang="cs-CZ" sz="2400" dirty="0">
                <a:solidFill>
                  <a:srgbClr val="000000"/>
                </a:solidFill>
              </a:rPr>
              <a:t> a </a:t>
            </a:r>
            <a:r>
              <a:rPr lang="cs-CZ" sz="2400" b="1" dirty="0">
                <a:solidFill>
                  <a:srgbClr val="000000"/>
                </a:solidFill>
              </a:rPr>
              <a:t>netolerancí k dvojznačnosti</a:t>
            </a:r>
          </a:p>
          <a:p>
            <a:pPr marL="341313" indent="-341313"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 smtClean="0">
                <a:solidFill>
                  <a:srgbClr val="000000"/>
                </a:solidFill>
              </a:rPr>
              <a:t>tento </a:t>
            </a:r>
            <a:r>
              <a:rPr lang="cs-CZ" sz="2400" dirty="0">
                <a:solidFill>
                  <a:srgbClr val="000000"/>
                </a:solidFill>
              </a:rPr>
              <a:t>osobnostní </a:t>
            </a:r>
            <a:r>
              <a:rPr lang="cs-CZ" sz="2400" dirty="0" smtClean="0">
                <a:solidFill>
                  <a:srgbClr val="000000"/>
                </a:solidFill>
              </a:rPr>
              <a:t>syndrom vzniká </a:t>
            </a:r>
            <a:r>
              <a:rPr lang="cs-CZ" sz="2400" dirty="0">
                <a:solidFill>
                  <a:srgbClr val="000000"/>
                </a:solidFill>
              </a:rPr>
              <a:t>v dětství potlačením negativních agresivních pocitů vůči autoritářským rodičům</a:t>
            </a:r>
          </a:p>
          <a:p>
            <a:pPr marL="341313" indent="-341313"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výsledkem je spořádaný občan, který silně respektuje společenská pravidla a autority, avšak zároveň v sobě má velké množství </a:t>
            </a:r>
            <a:r>
              <a:rPr lang="cs-CZ" sz="2400" dirty="0" err="1">
                <a:solidFill>
                  <a:srgbClr val="000000"/>
                </a:solidFill>
              </a:rPr>
              <a:t>hostility</a:t>
            </a:r>
            <a:r>
              <a:rPr lang="cs-CZ" sz="2400" dirty="0">
                <a:solidFill>
                  <a:srgbClr val="000000"/>
                </a:solidFill>
              </a:rPr>
              <a:t> vůči tomu, co je neočekávané, cizí, nekonvenční a nejednoznačné</a:t>
            </a:r>
          </a:p>
          <a:p>
            <a:pPr marL="341313" indent="-341313"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původní verze známá jako </a:t>
            </a:r>
            <a:r>
              <a:rPr lang="cs-CZ" sz="2400" b="1" dirty="0">
                <a:solidFill>
                  <a:srgbClr val="000000"/>
                </a:solidFill>
              </a:rPr>
              <a:t>teorie autoritářské osobnosti</a:t>
            </a: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468313" y="1628775"/>
            <a:ext cx="82073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514350" indent="-512763">
              <a:buClrTx/>
              <a:buFontTx/>
              <a:buNone/>
              <a:tabLst>
                <a:tab pos="514350" algn="l"/>
                <a:tab pos="1428750" algn="l"/>
                <a:tab pos="2343150" algn="l"/>
                <a:tab pos="3257550" algn="l"/>
                <a:tab pos="4171950" algn="l"/>
                <a:tab pos="5086350" algn="l"/>
                <a:tab pos="6000750" algn="l"/>
                <a:tab pos="6915150" algn="l"/>
                <a:tab pos="7829550" algn="l"/>
                <a:tab pos="8743950" algn="l"/>
                <a:tab pos="9658350" algn="l"/>
                <a:tab pos="10572750" algn="l"/>
              </a:tabLst>
            </a:pPr>
            <a:r>
              <a:rPr lang="cs-CZ" sz="2400">
                <a:solidFill>
                  <a:srgbClr val="C00000"/>
                </a:solidFill>
              </a:rPr>
              <a:t>Adorno, Frenkel-Brunswick, Levinson, Sanford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457200" y="130175"/>
            <a:ext cx="8229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sz="4400" dirty="0" smtClean="0">
                <a:solidFill>
                  <a:srgbClr val="000000"/>
                </a:solidFill>
              </a:rPr>
              <a:t>Dispoziční </a:t>
            </a:r>
            <a:r>
              <a:rPr lang="cs-CZ" altLang="cs-CZ" sz="4400" dirty="0" smtClean="0">
                <a:solidFill>
                  <a:srgbClr val="000000"/>
                </a:solidFill>
              </a:rPr>
              <a:t>vysvětlení </a:t>
            </a:r>
            <a:r>
              <a:rPr lang="cs-CZ" altLang="cs-CZ" sz="4400" dirty="0">
                <a:solidFill>
                  <a:srgbClr val="000000"/>
                </a:solidFill>
              </a:rPr>
              <a:t>předsudků</a:t>
            </a:r>
          </a:p>
        </p:txBody>
      </p:sp>
      <p:sp>
        <p:nvSpPr>
          <p:cNvPr id="44035" name="TextovéPole 4"/>
          <p:cNvSpPr txBox="1">
            <a:spLocks noChangeArrowheads="1"/>
          </p:cNvSpPr>
          <p:nvPr/>
        </p:nvSpPr>
        <p:spPr bwMode="auto">
          <a:xfrm>
            <a:off x="468313" y="1700213"/>
            <a:ext cx="3959225" cy="461962"/>
          </a:xfrm>
          <a:prstGeom prst="rect">
            <a:avLst/>
          </a:prstGeom>
          <a:solidFill>
            <a:srgbClr val="FFD9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2400" b="1" dirty="0" smtClean="0">
                <a:solidFill>
                  <a:schemeClr val="tx1"/>
                </a:solidFill>
              </a:rPr>
              <a:t>pravicové autoritářství</a:t>
            </a:r>
            <a:endParaRPr lang="cs-CZ" altLang="cs-CZ" sz="2400" b="1" dirty="0">
              <a:solidFill>
                <a:schemeClr val="tx1"/>
              </a:solidFill>
            </a:endParaRPr>
          </a:p>
        </p:txBody>
      </p:sp>
      <p:sp>
        <p:nvSpPr>
          <p:cNvPr id="44036" name="TextovéPole 5"/>
          <p:cNvSpPr txBox="1">
            <a:spLocks noChangeArrowheads="1"/>
          </p:cNvSpPr>
          <p:nvPr/>
        </p:nvSpPr>
        <p:spPr bwMode="auto">
          <a:xfrm>
            <a:off x="4643438" y="1700213"/>
            <a:ext cx="3960812" cy="461962"/>
          </a:xfrm>
          <a:prstGeom prst="rect">
            <a:avLst/>
          </a:prstGeom>
          <a:solidFill>
            <a:srgbClr val="FFD9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2400" b="1" dirty="0" smtClean="0">
                <a:solidFill>
                  <a:schemeClr val="tx1"/>
                </a:solidFill>
              </a:rPr>
              <a:t>sociální dominance</a:t>
            </a:r>
            <a:endParaRPr lang="cs-CZ" altLang="cs-CZ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25694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Stereotyp</a:t>
            </a:r>
            <a:endParaRPr lang="en-US" altLang="cs-CZ" smtClean="0"/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524375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400" dirty="0" smtClean="0"/>
              <a:t>přesvědčení o tom, že členové nějaké sociální skupiny sdílejí jisté vlastnosti</a:t>
            </a:r>
          </a:p>
          <a:p>
            <a:pPr marL="0" indent="0">
              <a:buNone/>
            </a:pPr>
            <a:r>
              <a:rPr lang="cs-CZ" altLang="cs-CZ" sz="2400" dirty="0" smtClean="0"/>
              <a:t>první použití v psychologickém kontextu: </a:t>
            </a:r>
            <a:r>
              <a:rPr lang="cs-CZ" altLang="cs-CZ" sz="2400" b="1" dirty="0" smtClean="0">
                <a:solidFill>
                  <a:srgbClr val="C00000"/>
                </a:solidFill>
              </a:rPr>
              <a:t>Walter </a:t>
            </a:r>
            <a:r>
              <a:rPr lang="cs-CZ" altLang="cs-CZ" sz="2400" b="1" dirty="0" err="1" smtClean="0">
                <a:solidFill>
                  <a:srgbClr val="C00000"/>
                </a:solidFill>
              </a:rPr>
              <a:t>Lippmann</a:t>
            </a:r>
            <a:r>
              <a:rPr lang="cs-CZ" altLang="cs-CZ" sz="2400" dirty="0" smtClean="0"/>
              <a:t> (1922)</a:t>
            </a:r>
          </a:p>
        </p:txBody>
      </p:sp>
    </p:spTree>
    <p:extLst>
      <p:ext uri="{BB962C8B-B14F-4D97-AF65-F5344CB8AC3E}">
        <p14:creationId xmlns:p14="http://schemas.microsoft.com/office/powerpoint/2010/main" xmlns="" val="9463106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457200" y="130175"/>
            <a:ext cx="8229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sz="4400" dirty="0" smtClean="0">
                <a:solidFill>
                  <a:srgbClr val="000000"/>
                </a:solidFill>
              </a:rPr>
              <a:t>Dispoziční </a:t>
            </a:r>
            <a:r>
              <a:rPr lang="cs-CZ" altLang="cs-CZ" sz="4400" dirty="0" smtClean="0">
                <a:solidFill>
                  <a:srgbClr val="000000"/>
                </a:solidFill>
              </a:rPr>
              <a:t>vysvětlení </a:t>
            </a:r>
            <a:r>
              <a:rPr lang="cs-CZ" altLang="cs-CZ" sz="4400" dirty="0">
                <a:solidFill>
                  <a:srgbClr val="000000"/>
                </a:solidFill>
              </a:rPr>
              <a:t>předsudků</a:t>
            </a:r>
          </a:p>
        </p:txBody>
      </p:sp>
      <p:sp>
        <p:nvSpPr>
          <p:cNvPr id="44035" name="TextovéPole 4"/>
          <p:cNvSpPr txBox="1">
            <a:spLocks noChangeArrowheads="1"/>
          </p:cNvSpPr>
          <p:nvPr/>
        </p:nvSpPr>
        <p:spPr bwMode="auto">
          <a:xfrm>
            <a:off x="468313" y="1700213"/>
            <a:ext cx="3959225" cy="461962"/>
          </a:xfrm>
          <a:prstGeom prst="rect">
            <a:avLst/>
          </a:prstGeom>
          <a:solidFill>
            <a:srgbClr val="FFD9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2400" b="1" dirty="0" smtClean="0">
                <a:solidFill>
                  <a:schemeClr val="tx1"/>
                </a:solidFill>
              </a:rPr>
              <a:t>pravicové autoritářství</a:t>
            </a:r>
            <a:endParaRPr lang="cs-CZ" altLang="cs-CZ" sz="2400" b="1" dirty="0">
              <a:solidFill>
                <a:schemeClr val="tx1"/>
              </a:solidFill>
            </a:endParaRPr>
          </a:p>
        </p:txBody>
      </p:sp>
      <p:sp>
        <p:nvSpPr>
          <p:cNvPr id="44036" name="TextovéPole 5"/>
          <p:cNvSpPr txBox="1">
            <a:spLocks noChangeArrowheads="1"/>
          </p:cNvSpPr>
          <p:nvPr/>
        </p:nvSpPr>
        <p:spPr bwMode="auto">
          <a:xfrm>
            <a:off x="4643438" y="1700213"/>
            <a:ext cx="3960812" cy="461962"/>
          </a:xfrm>
          <a:prstGeom prst="rect">
            <a:avLst/>
          </a:prstGeom>
          <a:solidFill>
            <a:srgbClr val="FFD9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2400" b="1" dirty="0" smtClean="0">
                <a:solidFill>
                  <a:schemeClr val="tx1"/>
                </a:solidFill>
              </a:rPr>
              <a:t>sociální dominance</a:t>
            </a:r>
            <a:endParaRPr lang="cs-CZ" altLang="cs-CZ" sz="2400" b="1" dirty="0">
              <a:solidFill>
                <a:schemeClr val="tx1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8313" y="2276475"/>
            <a:ext cx="3959225" cy="4465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marL="0" lvl="1" indent="0" eaLnBrk="1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C00000"/>
              </a:buClr>
            </a:pPr>
            <a:r>
              <a:rPr lang="cs-CZ" altLang="cs-CZ" sz="2000" dirty="0" err="1" smtClean="0">
                <a:solidFill>
                  <a:srgbClr val="C00000"/>
                </a:solidFill>
              </a:rPr>
              <a:t>Altemeyer</a:t>
            </a:r>
            <a:endParaRPr lang="cs-CZ" altLang="cs-CZ" sz="2000" dirty="0">
              <a:solidFill>
                <a:srgbClr val="C00000"/>
              </a:solidFill>
            </a:endParaRPr>
          </a:p>
          <a:p>
            <a:pPr marL="0" lvl="1" indent="0" eaLnBrk="1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</a:pPr>
            <a:r>
              <a:rPr lang="cs-CZ" altLang="cs-CZ" sz="2000" dirty="0">
                <a:solidFill>
                  <a:srgbClr val="000000"/>
                </a:solidFill>
              </a:rPr>
              <a:t>tendence vidět svět v kategoriích „my“ a „oni“, kteří ohrožují naše hodnoty“</a:t>
            </a:r>
          </a:p>
          <a:p>
            <a:pPr marL="0" lvl="1" indent="0" eaLnBrk="1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</a:pPr>
            <a:r>
              <a:rPr lang="cs-CZ" altLang="cs-CZ" sz="2000" dirty="0">
                <a:solidFill>
                  <a:schemeClr val="tx1"/>
                </a:solidFill>
              </a:rPr>
              <a:t>respekt k autoritám a podpora jejich tvrdého postupu </a:t>
            </a:r>
            <a:r>
              <a:rPr lang="cs-CZ" altLang="cs-CZ" sz="2000" dirty="0" smtClean="0">
                <a:solidFill>
                  <a:schemeClr val="tx1"/>
                </a:solidFill>
              </a:rPr>
              <a:t>vůči morálně </a:t>
            </a:r>
            <a:r>
              <a:rPr lang="cs-CZ" altLang="cs-CZ" sz="2000" dirty="0">
                <a:solidFill>
                  <a:schemeClr val="tx1"/>
                </a:solidFill>
              </a:rPr>
              <a:t>problematickým skupinám či osobám</a:t>
            </a:r>
          </a:p>
          <a:p>
            <a:pPr marL="0" lvl="1" indent="0" eaLnBrk="1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</a:pPr>
            <a:r>
              <a:rPr lang="cs-CZ" altLang="cs-CZ" sz="2000" dirty="0" smtClean="0">
                <a:solidFill>
                  <a:schemeClr val="tx1"/>
                </a:solidFill>
              </a:rPr>
              <a:t>mix submise, agrese a konvencionalismu</a:t>
            </a:r>
            <a:endParaRPr lang="cs-CZ" alt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9900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457200" y="130175"/>
            <a:ext cx="8229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sz="4400" dirty="0" smtClean="0">
                <a:solidFill>
                  <a:srgbClr val="000000"/>
                </a:solidFill>
              </a:rPr>
              <a:t>Dispoziční </a:t>
            </a:r>
            <a:r>
              <a:rPr lang="cs-CZ" altLang="cs-CZ" sz="4400" dirty="0" smtClean="0">
                <a:solidFill>
                  <a:srgbClr val="000000"/>
                </a:solidFill>
              </a:rPr>
              <a:t>vysvětlení </a:t>
            </a:r>
            <a:r>
              <a:rPr lang="cs-CZ" altLang="cs-CZ" sz="4400" dirty="0">
                <a:solidFill>
                  <a:srgbClr val="000000"/>
                </a:solidFill>
              </a:rPr>
              <a:t>předsudků</a:t>
            </a:r>
          </a:p>
        </p:txBody>
      </p:sp>
      <p:sp>
        <p:nvSpPr>
          <p:cNvPr id="44035" name="TextovéPole 4"/>
          <p:cNvSpPr txBox="1">
            <a:spLocks noChangeArrowheads="1"/>
          </p:cNvSpPr>
          <p:nvPr/>
        </p:nvSpPr>
        <p:spPr bwMode="auto">
          <a:xfrm>
            <a:off x="468313" y="1700213"/>
            <a:ext cx="3959225" cy="461962"/>
          </a:xfrm>
          <a:prstGeom prst="rect">
            <a:avLst/>
          </a:prstGeom>
          <a:solidFill>
            <a:srgbClr val="FFD9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2400" b="1" dirty="0" smtClean="0">
                <a:solidFill>
                  <a:schemeClr val="tx1"/>
                </a:solidFill>
              </a:rPr>
              <a:t>pravicové autoritářství</a:t>
            </a:r>
            <a:endParaRPr lang="cs-CZ" altLang="cs-CZ" sz="2400" b="1" dirty="0">
              <a:solidFill>
                <a:schemeClr val="tx1"/>
              </a:solidFill>
            </a:endParaRPr>
          </a:p>
        </p:txBody>
      </p:sp>
      <p:sp>
        <p:nvSpPr>
          <p:cNvPr id="44036" name="TextovéPole 5"/>
          <p:cNvSpPr txBox="1">
            <a:spLocks noChangeArrowheads="1"/>
          </p:cNvSpPr>
          <p:nvPr/>
        </p:nvSpPr>
        <p:spPr bwMode="auto">
          <a:xfrm>
            <a:off x="4643438" y="1700213"/>
            <a:ext cx="3960812" cy="461962"/>
          </a:xfrm>
          <a:prstGeom prst="rect">
            <a:avLst/>
          </a:prstGeom>
          <a:solidFill>
            <a:srgbClr val="FFD9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2400" b="1" dirty="0" smtClean="0">
                <a:solidFill>
                  <a:schemeClr val="tx1"/>
                </a:solidFill>
              </a:rPr>
              <a:t>sociální dominance</a:t>
            </a:r>
            <a:endParaRPr lang="cs-CZ" altLang="cs-CZ" sz="2400" b="1" dirty="0">
              <a:solidFill>
                <a:schemeClr val="tx1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8313" y="2276475"/>
            <a:ext cx="3959225" cy="4465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marL="0" lvl="1" indent="0" eaLnBrk="1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C00000"/>
              </a:buClr>
            </a:pPr>
            <a:r>
              <a:rPr lang="cs-CZ" altLang="cs-CZ" sz="2000" dirty="0" err="1" smtClean="0">
                <a:solidFill>
                  <a:srgbClr val="C00000"/>
                </a:solidFill>
              </a:rPr>
              <a:t>Altemeyer</a:t>
            </a:r>
            <a:endParaRPr lang="cs-CZ" altLang="cs-CZ" sz="2000" dirty="0">
              <a:solidFill>
                <a:srgbClr val="C00000"/>
              </a:solidFill>
            </a:endParaRPr>
          </a:p>
          <a:p>
            <a:pPr marL="0" lvl="1" indent="0" eaLnBrk="1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</a:pPr>
            <a:r>
              <a:rPr lang="cs-CZ" altLang="cs-CZ" sz="2000" dirty="0">
                <a:solidFill>
                  <a:srgbClr val="000000"/>
                </a:solidFill>
              </a:rPr>
              <a:t>tendence vidět svět v kategoriích „my“ a „oni“, kteří ohrožují naše hodnoty“</a:t>
            </a:r>
          </a:p>
          <a:p>
            <a:pPr marL="0" lvl="1" indent="0" eaLnBrk="1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</a:pPr>
            <a:r>
              <a:rPr lang="cs-CZ" altLang="cs-CZ" sz="2000" dirty="0">
                <a:solidFill>
                  <a:schemeClr val="tx1"/>
                </a:solidFill>
              </a:rPr>
              <a:t>respekt k autoritám a podpora jejich tvrdého postupu </a:t>
            </a:r>
            <a:r>
              <a:rPr lang="cs-CZ" altLang="cs-CZ" sz="2000" dirty="0" smtClean="0">
                <a:solidFill>
                  <a:schemeClr val="tx1"/>
                </a:solidFill>
              </a:rPr>
              <a:t>vůči morálně </a:t>
            </a:r>
            <a:r>
              <a:rPr lang="cs-CZ" altLang="cs-CZ" sz="2000" dirty="0">
                <a:solidFill>
                  <a:schemeClr val="tx1"/>
                </a:solidFill>
              </a:rPr>
              <a:t>problematickým skupinám či osobám</a:t>
            </a:r>
          </a:p>
          <a:p>
            <a:pPr marL="0" lvl="1" indent="0" eaLnBrk="1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</a:pPr>
            <a:r>
              <a:rPr lang="cs-CZ" altLang="cs-CZ" sz="2000" dirty="0" smtClean="0">
                <a:solidFill>
                  <a:schemeClr val="tx1"/>
                </a:solidFill>
              </a:rPr>
              <a:t>mix submise, agrese a konvencionalismu</a:t>
            </a:r>
            <a:endParaRPr lang="cs-CZ" altLang="cs-CZ" sz="2000" dirty="0">
              <a:solidFill>
                <a:schemeClr val="tx1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643438" y="2276475"/>
            <a:ext cx="3960812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marL="0" lvl="1" indent="0" eaLnBrk="1" hangingPunct="1">
              <a:lnSpc>
                <a:spcPct val="90000"/>
              </a:lnSpc>
              <a:spcAft>
                <a:spcPts val="1200"/>
              </a:spcAft>
              <a:buClr>
                <a:srgbClr val="C00000"/>
              </a:buClr>
            </a:pPr>
            <a:r>
              <a:rPr lang="cs-CZ" altLang="cs-CZ" sz="2000" dirty="0" err="1" smtClean="0">
                <a:solidFill>
                  <a:srgbClr val="C00000"/>
                </a:solidFill>
              </a:rPr>
              <a:t>Sidanius</a:t>
            </a:r>
            <a:r>
              <a:rPr lang="cs-CZ" altLang="cs-CZ" sz="2000" dirty="0" smtClean="0">
                <a:solidFill>
                  <a:srgbClr val="C00000"/>
                </a:solidFill>
              </a:rPr>
              <a:t> </a:t>
            </a:r>
            <a:r>
              <a:rPr lang="cs-CZ" altLang="cs-CZ" sz="2000" dirty="0">
                <a:solidFill>
                  <a:srgbClr val="C00000"/>
                </a:solidFill>
              </a:rPr>
              <a:t>&amp; </a:t>
            </a:r>
            <a:r>
              <a:rPr lang="cs-CZ" altLang="cs-CZ" sz="2000" dirty="0" err="1">
                <a:solidFill>
                  <a:srgbClr val="C00000"/>
                </a:solidFill>
              </a:rPr>
              <a:t>Pratto</a:t>
            </a:r>
            <a:endParaRPr lang="cs-CZ" altLang="cs-CZ" sz="2000" dirty="0">
              <a:solidFill>
                <a:srgbClr val="C00000"/>
              </a:solidFill>
            </a:endParaRPr>
          </a:p>
          <a:p>
            <a:pPr marL="0" lvl="1" indent="0" eaLnBrk="1" hangingPunct="1">
              <a:lnSpc>
                <a:spcPct val="90000"/>
              </a:lnSpc>
              <a:spcAft>
                <a:spcPts val="1200"/>
              </a:spcAft>
            </a:pPr>
            <a:r>
              <a:rPr lang="cs-CZ" altLang="cs-CZ" sz="2000" dirty="0">
                <a:solidFill>
                  <a:srgbClr val="000000"/>
                </a:solidFill>
              </a:rPr>
              <a:t>tendence schvalovat nerovné postavení mezi sociálními skupinami</a:t>
            </a:r>
          </a:p>
          <a:p>
            <a:pPr marL="0" lvl="1" indent="0" eaLnBrk="1" hangingPunct="1">
              <a:lnSpc>
                <a:spcPct val="90000"/>
              </a:lnSpc>
              <a:spcAft>
                <a:spcPts val="1200"/>
              </a:spcAft>
            </a:pPr>
            <a:r>
              <a:rPr lang="cs-CZ" altLang="cs-CZ" sz="2000" dirty="0">
                <a:solidFill>
                  <a:srgbClr val="000000"/>
                </a:solidFill>
              </a:rPr>
              <a:t>odmítání pomoci skupinám v podřazeném postavení</a:t>
            </a:r>
          </a:p>
          <a:p>
            <a:pPr marL="0" lvl="1" indent="0" eaLnBrk="1" hangingPunct="1">
              <a:lnSpc>
                <a:spcPct val="90000"/>
              </a:lnSpc>
              <a:spcAft>
                <a:spcPts val="1200"/>
              </a:spcAft>
            </a:pPr>
            <a:r>
              <a:rPr lang="cs-CZ" altLang="cs-CZ" sz="2000" dirty="0">
                <a:solidFill>
                  <a:srgbClr val="000000"/>
                </a:solidFill>
              </a:rPr>
              <a:t>obvykle přítomen nějaký „legitimizující mýtus“</a:t>
            </a:r>
          </a:p>
          <a:p>
            <a:pPr marL="0" lvl="1" indent="0" eaLnBrk="1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alt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6247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457200" y="130175"/>
            <a:ext cx="8229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sz="4400" dirty="0" smtClean="0">
                <a:solidFill>
                  <a:srgbClr val="000000"/>
                </a:solidFill>
              </a:rPr>
              <a:t>Dispoziční </a:t>
            </a:r>
            <a:r>
              <a:rPr lang="cs-CZ" altLang="cs-CZ" sz="4400" dirty="0" smtClean="0">
                <a:solidFill>
                  <a:srgbClr val="000000"/>
                </a:solidFill>
              </a:rPr>
              <a:t>vysvětlení </a:t>
            </a:r>
            <a:r>
              <a:rPr lang="cs-CZ" altLang="cs-CZ" sz="4400" dirty="0">
                <a:solidFill>
                  <a:srgbClr val="000000"/>
                </a:solidFill>
              </a:rPr>
              <a:t>předsudků</a:t>
            </a:r>
          </a:p>
        </p:txBody>
      </p:sp>
      <p:sp>
        <p:nvSpPr>
          <p:cNvPr id="44035" name="TextovéPole 4"/>
          <p:cNvSpPr txBox="1">
            <a:spLocks noChangeArrowheads="1"/>
          </p:cNvSpPr>
          <p:nvPr/>
        </p:nvSpPr>
        <p:spPr bwMode="auto">
          <a:xfrm>
            <a:off x="468313" y="1700213"/>
            <a:ext cx="3959225" cy="461962"/>
          </a:xfrm>
          <a:prstGeom prst="rect">
            <a:avLst/>
          </a:prstGeom>
          <a:solidFill>
            <a:srgbClr val="FFD9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2400" b="1" dirty="0" smtClean="0">
                <a:solidFill>
                  <a:schemeClr val="tx1"/>
                </a:solidFill>
              </a:rPr>
              <a:t>pravicové autoritářství</a:t>
            </a:r>
            <a:endParaRPr lang="cs-CZ" altLang="cs-CZ" sz="2400" b="1" dirty="0">
              <a:solidFill>
                <a:schemeClr val="tx1"/>
              </a:solidFill>
            </a:endParaRPr>
          </a:p>
        </p:txBody>
      </p:sp>
      <p:sp>
        <p:nvSpPr>
          <p:cNvPr id="44036" name="TextovéPole 5"/>
          <p:cNvSpPr txBox="1">
            <a:spLocks noChangeArrowheads="1"/>
          </p:cNvSpPr>
          <p:nvPr/>
        </p:nvSpPr>
        <p:spPr bwMode="auto">
          <a:xfrm>
            <a:off x="4643438" y="1700213"/>
            <a:ext cx="3960812" cy="461962"/>
          </a:xfrm>
          <a:prstGeom prst="rect">
            <a:avLst/>
          </a:prstGeom>
          <a:solidFill>
            <a:srgbClr val="FFD9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2400" b="1" dirty="0" smtClean="0">
                <a:solidFill>
                  <a:schemeClr val="tx1"/>
                </a:solidFill>
              </a:rPr>
              <a:t>sociální dominance</a:t>
            </a:r>
            <a:endParaRPr lang="cs-CZ" altLang="cs-CZ" sz="2400" b="1" dirty="0">
              <a:solidFill>
                <a:schemeClr val="tx1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8313" y="2276475"/>
            <a:ext cx="3959225" cy="4465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marL="0" lvl="1" indent="0" eaLnBrk="1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C00000"/>
              </a:buClr>
            </a:pPr>
            <a:r>
              <a:rPr lang="cs-CZ" altLang="cs-CZ" sz="2000" dirty="0" err="1" smtClean="0">
                <a:solidFill>
                  <a:srgbClr val="C00000"/>
                </a:solidFill>
              </a:rPr>
              <a:t>Altemeyer</a:t>
            </a:r>
            <a:endParaRPr lang="cs-CZ" altLang="cs-CZ" sz="2000" dirty="0">
              <a:solidFill>
                <a:srgbClr val="C00000"/>
              </a:solidFill>
            </a:endParaRPr>
          </a:p>
          <a:p>
            <a:pPr marL="0" lvl="1" indent="0" eaLnBrk="1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</a:pPr>
            <a:r>
              <a:rPr lang="cs-CZ" altLang="cs-CZ" sz="2000" dirty="0">
                <a:solidFill>
                  <a:srgbClr val="000000"/>
                </a:solidFill>
              </a:rPr>
              <a:t>tendence vidět svět v kategoriích „my“ a „oni“, kteří ohrožují naše hodnoty“</a:t>
            </a:r>
          </a:p>
          <a:p>
            <a:pPr marL="0" lvl="1" indent="0" eaLnBrk="1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</a:pPr>
            <a:r>
              <a:rPr lang="cs-CZ" altLang="cs-CZ" sz="2000" dirty="0">
                <a:solidFill>
                  <a:schemeClr val="tx1"/>
                </a:solidFill>
              </a:rPr>
              <a:t>respekt k autoritám a podpora jejich tvrdého postupu </a:t>
            </a:r>
            <a:r>
              <a:rPr lang="cs-CZ" altLang="cs-CZ" sz="2000" dirty="0" smtClean="0">
                <a:solidFill>
                  <a:schemeClr val="tx1"/>
                </a:solidFill>
              </a:rPr>
              <a:t>vůči morálně </a:t>
            </a:r>
            <a:r>
              <a:rPr lang="cs-CZ" altLang="cs-CZ" sz="2000" dirty="0">
                <a:solidFill>
                  <a:schemeClr val="tx1"/>
                </a:solidFill>
              </a:rPr>
              <a:t>problematickým skupinám či osobám</a:t>
            </a:r>
          </a:p>
          <a:p>
            <a:pPr marL="0" lvl="1" indent="0" eaLnBrk="1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</a:pPr>
            <a:r>
              <a:rPr lang="cs-CZ" altLang="cs-CZ" sz="2000" dirty="0" smtClean="0">
                <a:solidFill>
                  <a:schemeClr val="tx1"/>
                </a:solidFill>
              </a:rPr>
              <a:t>mix submise, agrese a konvencionalismu</a:t>
            </a:r>
            <a:endParaRPr lang="cs-CZ" altLang="cs-CZ" sz="2000" dirty="0">
              <a:solidFill>
                <a:schemeClr val="tx1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643438" y="2276475"/>
            <a:ext cx="3960812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marL="0" lvl="1" indent="0" eaLnBrk="1" hangingPunct="1">
              <a:lnSpc>
                <a:spcPct val="90000"/>
              </a:lnSpc>
              <a:spcAft>
                <a:spcPts val="1200"/>
              </a:spcAft>
              <a:buClr>
                <a:srgbClr val="C00000"/>
              </a:buClr>
            </a:pPr>
            <a:r>
              <a:rPr lang="cs-CZ" altLang="cs-CZ" sz="2000" dirty="0" err="1" smtClean="0">
                <a:solidFill>
                  <a:srgbClr val="C00000"/>
                </a:solidFill>
              </a:rPr>
              <a:t>Sidanius</a:t>
            </a:r>
            <a:r>
              <a:rPr lang="cs-CZ" altLang="cs-CZ" sz="2000" dirty="0" smtClean="0">
                <a:solidFill>
                  <a:srgbClr val="C00000"/>
                </a:solidFill>
              </a:rPr>
              <a:t> </a:t>
            </a:r>
            <a:r>
              <a:rPr lang="cs-CZ" altLang="cs-CZ" sz="2000" dirty="0">
                <a:solidFill>
                  <a:srgbClr val="C00000"/>
                </a:solidFill>
              </a:rPr>
              <a:t>&amp; </a:t>
            </a:r>
            <a:r>
              <a:rPr lang="cs-CZ" altLang="cs-CZ" sz="2000" dirty="0" err="1">
                <a:solidFill>
                  <a:srgbClr val="C00000"/>
                </a:solidFill>
              </a:rPr>
              <a:t>Pratto</a:t>
            </a:r>
            <a:endParaRPr lang="cs-CZ" altLang="cs-CZ" sz="2000" dirty="0">
              <a:solidFill>
                <a:srgbClr val="C00000"/>
              </a:solidFill>
            </a:endParaRPr>
          </a:p>
          <a:p>
            <a:pPr marL="0" lvl="1" indent="0" eaLnBrk="1" hangingPunct="1">
              <a:lnSpc>
                <a:spcPct val="90000"/>
              </a:lnSpc>
              <a:spcAft>
                <a:spcPts val="1200"/>
              </a:spcAft>
            </a:pPr>
            <a:r>
              <a:rPr lang="cs-CZ" altLang="cs-CZ" sz="2000" dirty="0">
                <a:solidFill>
                  <a:srgbClr val="000000"/>
                </a:solidFill>
              </a:rPr>
              <a:t>tendence schvalovat nerovné postavení mezi sociálními skupinami</a:t>
            </a:r>
          </a:p>
          <a:p>
            <a:pPr marL="0" lvl="1" indent="0" eaLnBrk="1" hangingPunct="1">
              <a:lnSpc>
                <a:spcPct val="90000"/>
              </a:lnSpc>
              <a:spcAft>
                <a:spcPts val="1200"/>
              </a:spcAft>
            </a:pPr>
            <a:r>
              <a:rPr lang="cs-CZ" altLang="cs-CZ" sz="2000" dirty="0">
                <a:solidFill>
                  <a:srgbClr val="000000"/>
                </a:solidFill>
              </a:rPr>
              <a:t>odmítání pomoci skupinám v podřazeném postavení</a:t>
            </a:r>
          </a:p>
          <a:p>
            <a:pPr marL="0" lvl="1" indent="0" eaLnBrk="1" hangingPunct="1">
              <a:lnSpc>
                <a:spcPct val="90000"/>
              </a:lnSpc>
              <a:spcAft>
                <a:spcPts val="1200"/>
              </a:spcAft>
            </a:pPr>
            <a:r>
              <a:rPr lang="cs-CZ" altLang="cs-CZ" sz="2000" dirty="0">
                <a:solidFill>
                  <a:srgbClr val="000000"/>
                </a:solidFill>
              </a:rPr>
              <a:t>obvykle přítomen nějaký „legitimizující mýtus“</a:t>
            </a:r>
          </a:p>
          <a:p>
            <a:pPr marL="0" lvl="1" indent="0" eaLnBrk="1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altLang="cs-CZ" sz="2000" dirty="0">
              <a:solidFill>
                <a:schemeClr val="tx1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643438" y="1700213"/>
            <a:ext cx="4319835" cy="388016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ClrTx/>
              <a:buFontTx/>
              <a:buNone/>
            </a:pPr>
            <a:r>
              <a:rPr lang="cs-CZ" altLang="cs-CZ" sz="1700" b="1" dirty="0" err="1">
                <a:solidFill>
                  <a:srgbClr val="000000"/>
                </a:solidFill>
              </a:rPr>
              <a:t>The</a:t>
            </a:r>
            <a:r>
              <a:rPr lang="cs-CZ" altLang="cs-CZ" sz="1700" b="1" dirty="0">
                <a:solidFill>
                  <a:srgbClr val="000000"/>
                </a:solidFill>
              </a:rPr>
              <a:t> </a:t>
            </a:r>
            <a:r>
              <a:rPr lang="cs-CZ" altLang="cs-CZ" sz="1700" b="1" dirty="0" err="1">
                <a:solidFill>
                  <a:srgbClr val="000000"/>
                </a:solidFill>
              </a:rPr>
              <a:t>Right-Wing</a:t>
            </a:r>
            <a:r>
              <a:rPr lang="cs-CZ" altLang="cs-CZ" sz="1700" b="1" dirty="0">
                <a:solidFill>
                  <a:srgbClr val="000000"/>
                </a:solidFill>
              </a:rPr>
              <a:t> </a:t>
            </a:r>
            <a:r>
              <a:rPr lang="cs-CZ" altLang="cs-CZ" sz="1700" b="1" dirty="0" err="1">
                <a:solidFill>
                  <a:srgbClr val="000000"/>
                </a:solidFill>
              </a:rPr>
              <a:t>Authoritarianism</a:t>
            </a:r>
            <a:r>
              <a:rPr lang="cs-CZ" altLang="cs-CZ" sz="1700" b="1" dirty="0">
                <a:solidFill>
                  <a:srgbClr val="000000"/>
                </a:solidFill>
              </a:rPr>
              <a:t> </a:t>
            </a:r>
            <a:r>
              <a:rPr lang="cs-CZ" altLang="cs-CZ" sz="1700" b="1" dirty="0" err="1">
                <a:solidFill>
                  <a:srgbClr val="000000"/>
                </a:solidFill>
              </a:rPr>
              <a:t>Scale</a:t>
            </a:r>
            <a:r>
              <a:rPr lang="cs-CZ" altLang="cs-CZ" sz="1700" b="1" dirty="0">
                <a:solidFill>
                  <a:srgbClr val="000000"/>
                </a:solidFill>
              </a:rPr>
              <a:t> (RWA3D)</a:t>
            </a:r>
          </a:p>
          <a:p>
            <a:pPr eaLnBrk="1" hangingPunct="1">
              <a:spcAft>
                <a:spcPts val="600"/>
              </a:spcAft>
              <a:buClrTx/>
              <a:buFontTx/>
              <a:buNone/>
            </a:pPr>
            <a:endParaRPr lang="cs-CZ" altLang="cs-CZ" sz="1700" b="1" dirty="0">
              <a:solidFill>
                <a:srgbClr val="000000"/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cs-CZ" altLang="cs-CZ" sz="1700" dirty="0">
                <a:solidFill>
                  <a:srgbClr val="000000"/>
                </a:solidFill>
              </a:rPr>
              <a:t>Klíčem ke správnému životu jsou poslušnost, disciplína a slušnost.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1700" dirty="0">
                <a:solidFill>
                  <a:srgbClr val="000000"/>
                </a:solidFill>
              </a:rPr>
              <a:t>Naše země potřebuje silnou vládu, která zjedná pořádek a navede nás na správnou cestu.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1700" dirty="0" smtClean="0">
                <a:solidFill>
                  <a:srgbClr val="000000"/>
                </a:solidFill>
              </a:rPr>
              <a:t>Namísto </a:t>
            </a:r>
            <a:r>
              <a:rPr lang="cs-CZ" altLang="cs-CZ" sz="1700" dirty="0">
                <a:solidFill>
                  <a:srgbClr val="000000"/>
                </a:solidFill>
              </a:rPr>
              <a:t>všech možných „občanských práv a svobod“ potřebuje naše země jedno jediné – zákon a pořádek.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1700" dirty="0">
                <a:solidFill>
                  <a:srgbClr val="000000"/>
                </a:solidFill>
              </a:rPr>
              <a:t>To, že jsme se odklonili od tradic, se jednoho dne ukáže jako osudová chyba.</a:t>
            </a:r>
          </a:p>
        </p:txBody>
      </p:sp>
    </p:spTree>
    <p:extLst>
      <p:ext uri="{BB962C8B-B14F-4D97-AF65-F5344CB8AC3E}">
        <p14:creationId xmlns:p14="http://schemas.microsoft.com/office/powerpoint/2010/main" xmlns="" val="3238653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457200" y="130175"/>
            <a:ext cx="8229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sz="4400" dirty="0" smtClean="0">
                <a:solidFill>
                  <a:srgbClr val="000000"/>
                </a:solidFill>
              </a:rPr>
              <a:t>Dispoziční </a:t>
            </a:r>
            <a:r>
              <a:rPr lang="cs-CZ" altLang="cs-CZ" sz="4400" dirty="0" smtClean="0">
                <a:solidFill>
                  <a:srgbClr val="000000"/>
                </a:solidFill>
              </a:rPr>
              <a:t>vysvětlení </a:t>
            </a:r>
            <a:r>
              <a:rPr lang="cs-CZ" altLang="cs-CZ" sz="4400" dirty="0">
                <a:solidFill>
                  <a:srgbClr val="000000"/>
                </a:solidFill>
              </a:rPr>
              <a:t>předsudků</a:t>
            </a:r>
          </a:p>
        </p:txBody>
      </p:sp>
      <p:sp>
        <p:nvSpPr>
          <p:cNvPr id="44035" name="TextovéPole 4"/>
          <p:cNvSpPr txBox="1">
            <a:spLocks noChangeArrowheads="1"/>
          </p:cNvSpPr>
          <p:nvPr/>
        </p:nvSpPr>
        <p:spPr bwMode="auto">
          <a:xfrm>
            <a:off x="468313" y="1700213"/>
            <a:ext cx="3959225" cy="461962"/>
          </a:xfrm>
          <a:prstGeom prst="rect">
            <a:avLst/>
          </a:prstGeom>
          <a:solidFill>
            <a:srgbClr val="FFD9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2400" b="1" dirty="0" smtClean="0">
                <a:solidFill>
                  <a:schemeClr val="tx1"/>
                </a:solidFill>
              </a:rPr>
              <a:t>pravicové autoritářství</a:t>
            </a:r>
            <a:endParaRPr lang="cs-CZ" altLang="cs-CZ" sz="2400" b="1" dirty="0">
              <a:solidFill>
                <a:schemeClr val="tx1"/>
              </a:solidFill>
            </a:endParaRPr>
          </a:p>
        </p:txBody>
      </p:sp>
      <p:sp>
        <p:nvSpPr>
          <p:cNvPr id="44036" name="TextovéPole 5"/>
          <p:cNvSpPr txBox="1">
            <a:spLocks noChangeArrowheads="1"/>
          </p:cNvSpPr>
          <p:nvPr/>
        </p:nvSpPr>
        <p:spPr bwMode="auto">
          <a:xfrm>
            <a:off x="4643438" y="1700213"/>
            <a:ext cx="3960812" cy="461962"/>
          </a:xfrm>
          <a:prstGeom prst="rect">
            <a:avLst/>
          </a:prstGeom>
          <a:solidFill>
            <a:srgbClr val="FFD9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2400" b="1" dirty="0" smtClean="0">
                <a:solidFill>
                  <a:schemeClr val="tx1"/>
                </a:solidFill>
              </a:rPr>
              <a:t>sociální dominance</a:t>
            </a:r>
            <a:endParaRPr lang="cs-CZ" altLang="cs-CZ" sz="2400" b="1" dirty="0">
              <a:solidFill>
                <a:schemeClr val="tx1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643438" y="2276475"/>
            <a:ext cx="3960812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marL="0" lvl="1" indent="0" eaLnBrk="1" hangingPunct="1">
              <a:lnSpc>
                <a:spcPct val="90000"/>
              </a:lnSpc>
              <a:spcAft>
                <a:spcPts val="1200"/>
              </a:spcAft>
              <a:buClr>
                <a:srgbClr val="C00000"/>
              </a:buClr>
            </a:pPr>
            <a:r>
              <a:rPr lang="cs-CZ" altLang="cs-CZ" sz="2000" dirty="0" err="1" smtClean="0">
                <a:solidFill>
                  <a:srgbClr val="C00000"/>
                </a:solidFill>
              </a:rPr>
              <a:t>Sidanius</a:t>
            </a:r>
            <a:r>
              <a:rPr lang="cs-CZ" altLang="cs-CZ" sz="2000" dirty="0" smtClean="0">
                <a:solidFill>
                  <a:srgbClr val="C00000"/>
                </a:solidFill>
              </a:rPr>
              <a:t> </a:t>
            </a:r>
            <a:r>
              <a:rPr lang="cs-CZ" altLang="cs-CZ" sz="2000" dirty="0">
                <a:solidFill>
                  <a:srgbClr val="C00000"/>
                </a:solidFill>
              </a:rPr>
              <a:t>&amp; </a:t>
            </a:r>
            <a:r>
              <a:rPr lang="cs-CZ" altLang="cs-CZ" sz="2000" dirty="0" err="1">
                <a:solidFill>
                  <a:srgbClr val="C00000"/>
                </a:solidFill>
              </a:rPr>
              <a:t>Pratto</a:t>
            </a:r>
            <a:endParaRPr lang="cs-CZ" altLang="cs-CZ" sz="2000" dirty="0">
              <a:solidFill>
                <a:srgbClr val="C00000"/>
              </a:solidFill>
            </a:endParaRPr>
          </a:p>
          <a:p>
            <a:pPr marL="0" lvl="1" indent="0" eaLnBrk="1" hangingPunct="1">
              <a:lnSpc>
                <a:spcPct val="90000"/>
              </a:lnSpc>
              <a:spcAft>
                <a:spcPts val="1200"/>
              </a:spcAft>
            </a:pPr>
            <a:r>
              <a:rPr lang="cs-CZ" altLang="cs-CZ" sz="2000" dirty="0">
                <a:solidFill>
                  <a:srgbClr val="000000"/>
                </a:solidFill>
              </a:rPr>
              <a:t>tendence schvalovat nerovné postavení mezi sociálními skupinami</a:t>
            </a:r>
          </a:p>
          <a:p>
            <a:pPr marL="0" lvl="1" indent="0" eaLnBrk="1" hangingPunct="1">
              <a:lnSpc>
                <a:spcPct val="90000"/>
              </a:lnSpc>
              <a:spcAft>
                <a:spcPts val="1200"/>
              </a:spcAft>
            </a:pPr>
            <a:r>
              <a:rPr lang="cs-CZ" altLang="cs-CZ" sz="2000" dirty="0">
                <a:solidFill>
                  <a:srgbClr val="000000"/>
                </a:solidFill>
              </a:rPr>
              <a:t>odmítání pomoci skupinám v podřazeném postavení</a:t>
            </a:r>
          </a:p>
          <a:p>
            <a:pPr marL="0" lvl="1" indent="0" eaLnBrk="1" hangingPunct="1">
              <a:lnSpc>
                <a:spcPct val="90000"/>
              </a:lnSpc>
              <a:spcAft>
                <a:spcPts val="1200"/>
              </a:spcAft>
            </a:pPr>
            <a:r>
              <a:rPr lang="cs-CZ" altLang="cs-CZ" sz="2000" dirty="0">
                <a:solidFill>
                  <a:srgbClr val="000000"/>
                </a:solidFill>
              </a:rPr>
              <a:t>obvykle přítomen nějaký „legitimizující mýtus“</a:t>
            </a:r>
          </a:p>
          <a:p>
            <a:pPr marL="0" lvl="1" indent="0" eaLnBrk="1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altLang="cs-CZ" sz="2000" dirty="0">
              <a:solidFill>
                <a:schemeClr val="tx1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68313" y="1676400"/>
            <a:ext cx="3959225" cy="335694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ClrTx/>
              <a:buFontTx/>
              <a:buNone/>
            </a:pPr>
            <a:r>
              <a:rPr lang="cs-CZ" altLang="cs-CZ" sz="1700" b="1" dirty="0" err="1">
                <a:solidFill>
                  <a:srgbClr val="000000"/>
                </a:solidFill>
              </a:rPr>
              <a:t>Social</a:t>
            </a:r>
            <a:r>
              <a:rPr lang="cs-CZ" altLang="cs-CZ" sz="1700" b="1" dirty="0">
                <a:solidFill>
                  <a:srgbClr val="000000"/>
                </a:solidFill>
              </a:rPr>
              <a:t> Dominance </a:t>
            </a:r>
            <a:r>
              <a:rPr lang="cs-CZ" altLang="cs-CZ" sz="1700" b="1" dirty="0" err="1">
                <a:solidFill>
                  <a:srgbClr val="000000"/>
                </a:solidFill>
              </a:rPr>
              <a:t>Orientation</a:t>
            </a:r>
            <a:r>
              <a:rPr lang="cs-CZ" altLang="cs-CZ" sz="1700" b="1" dirty="0">
                <a:solidFill>
                  <a:srgbClr val="000000"/>
                </a:solidFill>
              </a:rPr>
              <a:t> </a:t>
            </a:r>
            <a:r>
              <a:rPr lang="cs-CZ" altLang="cs-CZ" sz="1700" b="1" dirty="0" err="1">
                <a:solidFill>
                  <a:srgbClr val="000000"/>
                </a:solidFill>
              </a:rPr>
              <a:t>Scale</a:t>
            </a:r>
            <a:endParaRPr lang="cs-CZ" altLang="cs-CZ" sz="1700" b="1" dirty="0">
              <a:solidFill>
                <a:srgbClr val="000000"/>
              </a:solidFill>
            </a:endParaRPr>
          </a:p>
          <a:p>
            <a:pPr eaLnBrk="1" hangingPunct="1">
              <a:spcAft>
                <a:spcPts val="600"/>
              </a:spcAft>
              <a:buClrTx/>
              <a:buFontTx/>
              <a:buNone/>
            </a:pPr>
            <a:endParaRPr lang="cs-CZ" altLang="cs-CZ" sz="1700" b="1" dirty="0">
              <a:solidFill>
                <a:srgbClr val="000000"/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cs-CZ" altLang="cs-CZ" sz="1700" dirty="0">
                <a:solidFill>
                  <a:srgbClr val="000000"/>
                </a:solidFill>
              </a:rPr>
              <a:t>Asi je to v pořádku, že jsou některé skupiny na vrcholku společností, zatímco jiné na jejím spodu.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1700" dirty="0">
                <a:solidFill>
                  <a:srgbClr val="000000"/>
                </a:solidFill>
              </a:rPr>
              <a:t>(*) Všechny skupiny by měly mít v životě stejné šance.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1700" dirty="0">
                <a:solidFill>
                  <a:srgbClr val="000000"/>
                </a:solidFill>
              </a:rPr>
              <a:t>Některé skupiny ve společnosti jsou jednoduše horší než jiné skupiny</a:t>
            </a:r>
            <a:r>
              <a:rPr lang="cs-CZ" altLang="cs-CZ" sz="1700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1700" dirty="0" smtClean="0">
                <a:solidFill>
                  <a:srgbClr val="000000"/>
                </a:solidFill>
              </a:rPr>
              <a:t>(*) </a:t>
            </a:r>
            <a:r>
              <a:rPr lang="cs-CZ" altLang="cs-CZ" sz="1700" dirty="0">
                <a:solidFill>
                  <a:srgbClr val="000000"/>
                </a:solidFill>
              </a:rPr>
              <a:t>Naším cílem by měla být rovnost všech skupin.</a:t>
            </a:r>
          </a:p>
        </p:txBody>
      </p:sp>
    </p:spTree>
    <p:extLst>
      <p:ext uri="{BB962C8B-B14F-4D97-AF65-F5344CB8AC3E}">
        <p14:creationId xmlns:p14="http://schemas.microsoft.com/office/powerpoint/2010/main" xmlns="" val="42041978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dirty="0" smtClean="0">
                <a:solidFill>
                  <a:srgbClr val="000000"/>
                </a:solidFill>
              </a:rPr>
              <a:t>Dispoziční vysvětlení </a:t>
            </a:r>
            <a:r>
              <a:rPr lang="cs-CZ" sz="4400" dirty="0">
                <a:solidFill>
                  <a:srgbClr val="000000"/>
                </a:solidFill>
              </a:rPr>
              <a:t>předsudků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457200" y="1628775"/>
            <a:ext cx="7859713" cy="4497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69875" indent="-268288">
              <a:spcBef>
                <a:spcPts val="700"/>
              </a:spcBef>
              <a:buClrTx/>
              <a:buFontTx/>
              <a:buNone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Kritika</a:t>
            </a:r>
          </a:p>
          <a:p>
            <a:pPr marL="269875" indent="-268288">
              <a:spcBef>
                <a:spcPts val="700"/>
              </a:spcBef>
              <a:buFont typeface="Arial" charset="0"/>
              <a:buChar char="•"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geografická a historická variabilita výskytu předsudků</a:t>
            </a:r>
            <a:endParaRPr lang="cs-CZ" sz="2800" dirty="0">
              <a:solidFill>
                <a:srgbClr val="000000"/>
              </a:solidFill>
            </a:endParaRPr>
          </a:p>
          <a:p>
            <a:pPr marL="269875" indent="-268288">
              <a:spcBef>
                <a:spcPts val="700"/>
              </a:spcBef>
              <a:buFont typeface="Arial" charset="0"/>
              <a:buChar char="•"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800" dirty="0" err="1" smtClean="0">
                <a:solidFill>
                  <a:srgbClr val="000000"/>
                </a:solidFill>
              </a:rPr>
              <a:t>intra</a:t>
            </a:r>
            <a:r>
              <a:rPr lang="cs-CZ" sz="2800" dirty="0" smtClean="0">
                <a:solidFill>
                  <a:srgbClr val="000000"/>
                </a:solidFill>
              </a:rPr>
              <a:t>-individuální variabilita napříč kontexty a v průběhu života</a:t>
            </a:r>
            <a:endParaRPr lang="cs-CZ" sz="2800" dirty="0">
              <a:solidFill>
                <a:srgbClr val="000000"/>
              </a:solidFill>
            </a:endParaRPr>
          </a:p>
          <a:p>
            <a:pPr marL="269875" indent="-268288">
              <a:spcBef>
                <a:spcPts val="700"/>
              </a:spcBef>
              <a:buFont typeface="Arial" charset="0"/>
              <a:buNone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endParaRPr lang="cs-CZ" sz="2800" dirty="0">
              <a:solidFill>
                <a:srgbClr val="000000"/>
              </a:solidFill>
            </a:endParaRPr>
          </a:p>
          <a:p>
            <a:pPr marL="269875" indent="-268288">
              <a:spcBef>
                <a:spcPts val="700"/>
              </a:spcBef>
              <a:buFont typeface="Arial" charset="0"/>
              <a:buNone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endParaRPr lang="cs-CZ" sz="2800" dirty="0">
              <a:solidFill>
                <a:srgbClr val="000000"/>
              </a:solidFill>
            </a:endParaRPr>
          </a:p>
          <a:p>
            <a:pPr marL="269875" indent="-268288">
              <a:spcBef>
                <a:spcPts val="700"/>
              </a:spcBef>
              <a:buFont typeface="Arial" charset="0"/>
              <a:buNone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endParaRPr lang="cs-CZ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b="1">
                <a:solidFill>
                  <a:srgbClr val="C00000"/>
                </a:solidFill>
              </a:rPr>
              <a:t>Proč předsudky vznikají?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331640" y="2132856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máme k nim trvalé dispozice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357301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všichni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907704" y="3573016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někteří více než jiní</a:t>
            </a:r>
            <a:endParaRPr lang="cs-CZ" sz="2000" dirty="0">
              <a:solidFill>
                <a:schemeClr val="tx1"/>
              </a:solidFill>
            </a:endParaRPr>
          </a:p>
        </p:txBody>
      </p:sp>
      <p:cxnSp>
        <p:nvCxnSpPr>
          <p:cNvPr id="7" name="Přímá spojovací šipka 6"/>
          <p:cNvCxnSpPr>
            <a:stCxn id="3" idx="2"/>
            <a:endCxn id="4" idx="0"/>
          </p:cNvCxnSpPr>
          <p:nvPr/>
        </p:nvCxnSpPr>
        <p:spPr bwMode="auto">
          <a:xfrm flipH="1">
            <a:off x="1007604" y="2532966"/>
            <a:ext cx="2124236" cy="104005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Přímá spojovací šipka 7"/>
          <p:cNvCxnSpPr>
            <a:stCxn id="3" idx="2"/>
            <a:endCxn id="5" idx="0"/>
          </p:cNvCxnSpPr>
          <p:nvPr/>
        </p:nvCxnSpPr>
        <p:spPr bwMode="auto">
          <a:xfrm>
            <a:off x="3131840" y="2532966"/>
            <a:ext cx="144016" cy="104005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ovéPole 9"/>
          <p:cNvSpPr txBox="1"/>
          <p:nvPr/>
        </p:nvSpPr>
        <p:spPr>
          <a:xfrm>
            <a:off x="107504" y="393305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C00000"/>
                </a:solidFill>
              </a:rPr>
              <a:t>„biologická“ vysvětlení</a:t>
            </a:r>
            <a:endParaRPr lang="cs-CZ" sz="2000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411760" y="393305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C00000"/>
                </a:solidFill>
              </a:rPr>
              <a:t>dispoziční vysvětlení</a:t>
            </a:r>
            <a:endParaRPr lang="cs-CZ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b="1">
                <a:solidFill>
                  <a:srgbClr val="C00000"/>
                </a:solidFill>
              </a:rPr>
              <a:t>Proč předsudky vznikají?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331640" y="2132856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máme k nim trvalé dispozice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357301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všichni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907704" y="3573016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někteří více než jiní</a:t>
            </a:r>
            <a:endParaRPr lang="cs-CZ" sz="2000" dirty="0">
              <a:solidFill>
                <a:schemeClr val="tx1"/>
              </a:solidFill>
            </a:endParaRPr>
          </a:p>
        </p:txBody>
      </p:sp>
      <p:cxnSp>
        <p:nvCxnSpPr>
          <p:cNvPr id="7" name="Přímá spojovací šipka 6"/>
          <p:cNvCxnSpPr>
            <a:stCxn id="3" idx="2"/>
            <a:endCxn id="4" idx="0"/>
          </p:cNvCxnSpPr>
          <p:nvPr/>
        </p:nvCxnSpPr>
        <p:spPr bwMode="auto">
          <a:xfrm flipH="1">
            <a:off x="1007604" y="2532966"/>
            <a:ext cx="2124236" cy="104005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Přímá spojovací šipka 7"/>
          <p:cNvCxnSpPr>
            <a:stCxn id="3" idx="2"/>
            <a:endCxn id="5" idx="0"/>
          </p:cNvCxnSpPr>
          <p:nvPr/>
        </p:nvCxnSpPr>
        <p:spPr bwMode="auto">
          <a:xfrm>
            <a:off x="3131840" y="2532966"/>
            <a:ext cx="144016" cy="104005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ovéPole 9"/>
          <p:cNvSpPr txBox="1"/>
          <p:nvPr/>
        </p:nvSpPr>
        <p:spPr>
          <a:xfrm>
            <a:off x="107504" y="393305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C00000"/>
                </a:solidFill>
              </a:rPr>
              <a:t>„biologická“ vysvětlení</a:t>
            </a:r>
            <a:endParaRPr lang="cs-CZ" sz="2000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411760" y="393305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C00000"/>
                </a:solidFill>
              </a:rPr>
              <a:t>dispoziční vysvětlení</a:t>
            </a:r>
            <a:endParaRPr lang="cs-CZ" sz="2000" dirty="0">
              <a:solidFill>
                <a:srgbClr val="C0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860032" y="270892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předsudky jsou reakcí na určitou situaci</a:t>
            </a:r>
            <a:endParaRPr lang="cs-CZ" sz="2000" dirty="0">
              <a:solidFill>
                <a:schemeClr val="tx1"/>
              </a:solidFill>
            </a:endParaRPr>
          </a:p>
        </p:txBody>
      </p:sp>
      <p:cxnSp>
        <p:nvCxnSpPr>
          <p:cNvPr id="14" name="Přímá spojovací šipka 13"/>
          <p:cNvCxnSpPr>
            <a:stCxn id="31746" idx="2"/>
            <a:endCxn id="13" idx="0"/>
          </p:cNvCxnSpPr>
          <p:nvPr/>
        </p:nvCxnSpPr>
        <p:spPr bwMode="auto">
          <a:xfrm>
            <a:off x="4572000" y="1417638"/>
            <a:ext cx="2088232" cy="129128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Přímá spojovací šipka 16"/>
          <p:cNvCxnSpPr>
            <a:stCxn id="31746" idx="2"/>
            <a:endCxn id="3" idx="0"/>
          </p:cNvCxnSpPr>
          <p:nvPr/>
        </p:nvCxnSpPr>
        <p:spPr bwMode="auto">
          <a:xfrm flipH="1">
            <a:off x="3131840" y="1417638"/>
            <a:ext cx="1440160" cy="7152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b="1">
                <a:solidFill>
                  <a:srgbClr val="C00000"/>
                </a:solidFill>
              </a:rPr>
              <a:t>Proč předsudky vznikají?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331640" y="2132856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máme k nim trvalé dispozice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357301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všichni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907704" y="3573016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někteří více než jiní</a:t>
            </a:r>
            <a:endParaRPr lang="cs-CZ" sz="2000" dirty="0">
              <a:solidFill>
                <a:schemeClr val="tx1"/>
              </a:solidFill>
            </a:endParaRPr>
          </a:p>
        </p:txBody>
      </p:sp>
      <p:cxnSp>
        <p:nvCxnSpPr>
          <p:cNvPr id="7" name="Přímá spojovací šipka 6"/>
          <p:cNvCxnSpPr>
            <a:stCxn id="3" idx="2"/>
            <a:endCxn id="4" idx="0"/>
          </p:cNvCxnSpPr>
          <p:nvPr/>
        </p:nvCxnSpPr>
        <p:spPr bwMode="auto">
          <a:xfrm flipH="1">
            <a:off x="1007604" y="2532966"/>
            <a:ext cx="2124236" cy="104005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Přímá spojovací šipka 7"/>
          <p:cNvCxnSpPr>
            <a:stCxn id="3" idx="2"/>
            <a:endCxn id="5" idx="0"/>
          </p:cNvCxnSpPr>
          <p:nvPr/>
        </p:nvCxnSpPr>
        <p:spPr bwMode="auto">
          <a:xfrm>
            <a:off x="3131840" y="2532966"/>
            <a:ext cx="144016" cy="104005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ovéPole 9"/>
          <p:cNvSpPr txBox="1"/>
          <p:nvPr/>
        </p:nvSpPr>
        <p:spPr>
          <a:xfrm>
            <a:off x="107504" y="393305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C00000"/>
                </a:solidFill>
              </a:rPr>
              <a:t>„biologická“ vysvětlení</a:t>
            </a:r>
            <a:endParaRPr lang="cs-CZ" sz="2000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411760" y="393305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C00000"/>
                </a:solidFill>
              </a:rPr>
              <a:t>dispoziční vysvětlení</a:t>
            </a:r>
            <a:endParaRPr lang="cs-CZ" sz="2000" dirty="0">
              <a:solidFill>
                <a:srgbClr val="C0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860032" y="270892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předsudky jsou reakcí na určitou situaci</a:t>
            </a:r>
            <a:endParaRPr lang="cs-CZ" sz="2000" dirty="0">
              <a:solidFill>
                <a:schemeClr val="tx1"/>
              </a:solidFill>
            </a:endParaRPr>
          </a:p>
        </p:txBody>
      </p:sp>
      <p:cxnSp>
        <p:nvCxnSpPr>
          <p:cNvPr id="14" name="Přímá spojovací šipka 13"/>
          <p:cNvCxnSpPr>
            <a:stCxn id="31746" idx="2"/>
            <a:endCxn id="13" idx="0"/>
          </p:cNvCxnSpPr>
          <p:nvPr/>
        </p:nvCxnSpPr>
        <p:spPr bwMode="auto">
          <a:xfrm>
            <a:off x="4572000" y="1417638"/>
            <a:ext cx="2088232" cy="129128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Přímá spojovací šipka 16"/>
          <p:cNvCxnSpPr>
            <a:stCxn id="31746" idx="2"/>
            <a:endCxn id="3" idx="0"/>
          </p:cNvCxnSpPr>
          <p:nvPr/>
        </p:nvCxnSpPr>
        <p:spPr bwMode="auto">
          <a:xfrm flipH="1">
            <a:off x="3131840" y="1417638"/>
            <a:ext cx="1440160" cy="7152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ovéPole 14"/>
          <p:cNvSpPr txBox="1"/>
          <p:nvPr/>
        </p:nvSpPr>
        <p:spPr>
          <a:xfrm>
            <a:off x="5796136" y="3501008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C00000"/>
                </a:solidFill>
              </a:rPr>
              <a:t>situační vysvětlení</a:t>
            </a:r>
            <a:endParaRPr lang="cs-CZ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dirty="0" smtClean="0">
                <a:solidFill>
                  <a:srgbClr val="000000"/>
                </a:solidFill>
              </a:rPr>
              <a:t>Situační vysvětlení </a:t>
            </a:r>
            <a:r>
              <a:rPr lang="cs-CZ" sz="4400" dirty="0">
                <a:solidFill>
                  <a:srgbClr val="000000"/>
                </a:solidFill>
              </a:rPr>
              <a:t>předsudků</a:t>
            </a: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457200" y="1628775"/>
            <a:ext cx="7859713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</a:tabLst>
            </a:pPr>
            <a:r>
              <a:rPr lang="cs-CZ" sz="2400" dirty="0" smtClean="0">
                <a:solidFill>
                  <a:srgbClr val="000000"/>
                </a:solidFill>
              </a:rPr>
              <a:t>předsudky </a:t>
            </a:r>
            <a:r>
              <a:rPr lang="cs-CZ" sz="2400" dirty="0">
                <a:solidFill>
                  <a:srgbClr val="000000"/>
                </a:solidFill>
              </a:rPr>
              <a:t>jsou často produktem </a:t>
            </a:r>
            <a:r>
              <a:rPr lang="cs-CZ" sz="2400" b="1" dirty="0">
                <a:solidFill>
                  <a:srgbClr val="C00000"/>
                </a:solidFill>
              </a:rPr>
              <a:t>normativní konformity</a:t>
            </a:r>
            <a:r>
              <a:rPr lang="cs-CZ" sz="2400" dirty="0">
                <a:solidFill>
                  <a:srgbClr val="000000"/>
                </a:solidFill>
              </a:rPr>
              <a:t>, tedy tendence vyhovět očekáváním vlastní skupiny a být v ní akceptován</a:t>
            </a:r>
          </a:p>
          <a:p>
            <a:pPr marL="355600" lvl="1" indent="-355600">
              <a:spcBef>
                <a:spcPts val="700"/>
              </a:spcBef>
              <a:buFont typeface="Arial" charset="0"/>
              <a:buChar char="•"/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</a:tabLst>
            </a:pPr>
            <a:r>
              <a:rPr lang="cs-CZ" sz="2400" dirty="0">
                <a:solidFill>
                  <a:schemeClr val="tx1"/>
                </a:solidFill>
              </a:rPr>
              <a:t>historické posuny v tom, jaká skupina je terčem předsudků a jakou sílu předsudky </a:t>
            </a:r>
            <a:r>
              <a:rPr lang="cs-CZ" sz="2400" dirty="0" smtClean="0">
                <a:solidFill>
                  <a:schemeClr val="tx1"/>
                </a:solidFill>
              </a:rPr>
              <a:t>mají</a:t>
            </a:r>
            <a:endParaRPr lang="cs-CZ" sz="2400" dirty="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buFont typeface="Arial" charset="0"/>
              <a:buNone/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</a:tabLst>
            </a:pPr>
            <a:endParaRPr lang="cs-CZ" sz="2400" dirty="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buFont typeface="Arial" charset="0"/>
              <a:buNone/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dirty="0" smtClean="0">
                <a:solidFill>
                  <a:srgbClr val="000000"/>
                </a:solidFill>
              </a:rPr>
              <a:t>Situační vysvětlení </a:t>
            </a:r>
            <a:r>
              <a:rPr lang="cs-CZ" sz="4400" dirty="0">
                <a:solidFill>
                  <a:srgbClr val="000000"/>
                </a:solidFill>
              </a:rPr>
              <a:t>předsudků</a:t>
            </a: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457200" y="1628775"/>
            <a:ext cx="7859713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</a:tabLst>
            </a:pPr>
            <a:r>
              <a:rPr lang="cs-CZ" sz="2400" dirty="0" smtClean="0">
                <a:solidFill>
                  <a:srgbClr val="000000"/>
                </a:solidFill>
              </a:rPr>
              <a:t>předsudky </a:t>
            </a:r>
            <a:r>
              <a:rPr lang="cs-CZ" sz="2400" dirty="0">
                <a:solidFill>
                  <a:srgbClr val="000000"/>
                </a:solidFill>
              </a:rPr>
              <a:t>jsou často produktem </a:t>
            </a:r>
            <a:r>
              <a:rPr lang="cs-CZ" sz="2400" b="1" dirty="0">
                <a:solidFill>
                  <a:srgbClr val="C00000"/>
                </a:solidFill>
              </a:rPr>
              <a:t>normativní konformity</a:t>
            </a:r>
            <a:r>
              <a:rPr lang="cs-CZ" sz="2400" dirty="0">
                <a:solidFill>
                  <a:srgbClr val="000000"/>
                </a:solidFill>
              </a:rPr>
              <a:t>, tedy tendence vyhovět očekáváním vlastní skupiny a být v ní akceptován</a:t>
            </a:r>
          </a:p>
          <a:p>
            <a:pPr marL="355600" lvl="1" indent="-355600">
              <a:spcBef>
                <a:spcPts val="700"/>
              </a:spcBef>
              <a:buFont typeface="Arial" charset="0"/>
              <a:buChar char="•"/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</a:tabLst>
            </a:pPr>
            <a:r>
              <a:rPr lang="cs-CZ" sz="2400" dirty="0">
                <a:solidFill>
                  <a:schemeClr val="tx1"/>
                </a:solidFill>
              </a:rPr>
              <a:t>historické posuny v tom, jaká skupina je terčem předsudků a jakou sílu předsudky mají</a:t>
            </a:r>
          </a:p>
          <a:p>
            <a:pPr marL="355600" lvl="1" indent="-355600">
              <a:spcBef>
                <a:spcPts val="700"/>
              </a:spcBef>
              <a:buFont typeface="Arial" charset="0"/>
              <a:buChar char="•"/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</a:tabLst>
            </a:pPr>
            <a:r>
              <a:rPr lang="cs-CZ" sz="2400" dirty="0" smtClean="0">
                <a:solidFill>
                  <a:schemeClr val="tx1"/>
                </a:solidFill>
              </a:rPr>
              <a:t>změny předsudků jako důsledek změny sociálního prostředí – např</a:t>
            </a:r>
            <a:r>
              <a:rPr lang="cs-CZ" sz="2400" dirty="0">
                <a:solidFill>
                  <a:srgbClr val="000000"/>
                </a:solidFill>
              </a:rPr>
              <a:t>. lidé, kteří se přestěhovali do New Yorku, přijali zdejší antisemitskou normu </a:t>
            </a:r>
            <a:r>
              <a:rPr lang="cs-CZ" sz="2400" dirty="0">
                <a:solidFill>
                  <a:schemeClr val="bg2"/>
                </a:solidFill>
              </a:rPr>
              <a:t>(Watson, 1950)</a:t>
            </a:r>
            <a:r>
              <a:rPr lang="cs-CZ" sz="2400" dirty="0">
                <a:solidFill>
                  <a:schemeClr val="tx1"/>
                </a:solidFill>
              </a:rPr>
              <a:t>, anebo američtí jižané, kteří vstoupili do armády, začali vykazovat méně předsudků vůči černochům </a:t>
            </a:r>
            <a:r>
              <a:rPr lang="cs-CZ" sz="2400" dirty="0">
                <a:solidFill>
                  <a:schemeClr val="bg2"/>
                </a:solidFill>
              </a:rPr>
              <a:t>(</a:t>
            </a:r>
            <a:r>
              <a:rPr lang="cs-CZ" sz="2400" dirty="0" err="1">
                <a:solidFill>
                  <a:schemeClr val="bg2"/>
                </a:solidFill>
              </a:rPr>
              <a:t>Pettigrew</a:t>
            </a:r>
            <a:r>
              <a:rPr lang="cs-CZ" sz="2400" dirty="0">
                <a:solidFill>
                  <a:schemeClr val="bg2"/>
                </a:solidFill>
              </a:rPr>
              <a:t>, 1958)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endParaRPr lang="cs-CZ" sz="2400" dirty="0">
              <a:solidFill>
                <a:schemeClr val="bg2"/>
              </a:solidFill>
            </a:endParaRPr>
          </a:p>
          <a:p>
            <a:pPr>
              <a:spcBef>
                <a:spcPts val="700"/>
              </a:spcBef>
              <a:buFont typeface="Arial" charset="0"/>
              <a:buNone/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</a:tabLst>
            </a:pPr>
            <a:endParaRPr lang="cs-CZ" sz="2400" dirty="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buFont typeface="Arial" charset="0"/>
              <a:buNone/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</a:tabLst>
            </a:pPr>
            <a:endParaRPr lang="cs-CZ" sz="2400" dirty="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buFont typeface="Arial" charset="0"/>
              <a:buNone/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6033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Stereotyp</a:t>
            </a:r>
            <a:endParaRPr lang="en-US" altLang="cs-CZ" smtClean="0"/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524375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400" dirty="0" smtClean="0"/>
              <a:t>přesvědčení o tom, že členové nějaké sociální skupiny sdílejí jisté vlastnosti</a:t>
            </a:r>
          </a:p>
          <a:p>
            <a:pPr marL="0" indent="0">
              <a:buNone/>
            </a:pPr>
            <a:r>
              <a:rPr lang="cs-CZ" altLang="cs-CZ" sz="2400" dirty="0" smtClean="0"/>
              <a:t>první použití v psychologickém kontextu: </a:t>
            </a:r>
            <a:r>
              <a:rPr lang="cs-CZ" altLang="cs-CZ" sz="2400" b="1" dirty="0" smtClean="0">
                <a:solidFill>
                  <a:srgbClr val="C00000"/>
                </a:solidFill>
              </a:rPr>
              <a:t>Walter </a:t>
            </a:r>
            <a:r>
              <a:rPr lang="cs-CZ" altLang="cs-CZ" sz="2400" b="1" dirty="0" err="1" smtClean="0">
                <a:solidFill>
                  <a:srgbClr val="C00000"/>
                </a:solidFill>
              </a:rPr>
              <a:t>Lippmann</a:t>
            </a:r>
            <a:r>
              <a:rPr lang="cs-CZ" altLang="cs-CZ" sz="2400" dirty="0" smtClean="0"/>
              <a:t> (1922)</a:t>
            </a:r>
          </a:p>
          <a:p>
            <a:pPr marL="0" indent="0"/>
            <a:endParaRPr lang="cs-CZ" altLang="cs-CZ" sz="2400" dirty="0" smtClean="0"/>
          </a:p>
          <a:p>
            <a:pPr marL="0" indent="0">
              <a:buNone/>
            </a:pPr>
            <a:r>
              <a:rPr lang="cs-CZ" altLang="cs-CZ" sz="2400" dirty="0" smtClean="0"/>
              <a:t>lze mít stereotypy rovněž o vlastní skupině</a:t>
            </a:r>
          </a:p>
          <a:p>
            <a:pPr marL="0" indent="0">
              <a:buNone/>
            </a:pPr>
            <a:r>
              <a:rPr lang="cs-CZ" altLang="cs-CZ" sz="2400" dirty="0" smtClean="0"/>
              <a:t>stereotypy nemusí být nutně negativní</a:t>
            </a:r>
          </a:p>
          <a:p>
            <a:pPr marL="0" indent="0">
              <a:buNone/>
            </a:pPr>
            <a:r>
              <a:rPr lang="cs-CZ" altLang="cs-CZ" sz="2400" dirty="0" smtClean="0"/>
              <a:t>ke stereotypům se nutně nemusí vázat nějaké emoce či chování</a:t>
            </a:r>
          </a:p>
          <a:p>
            <a:pPr marL="0" indent="0">
              <a:buFont typeface="Arial" panose="020B0604020202020204" pitchFamily="34" charset="0"/>
              <a:buChar char="•"/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2798191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dirty="0" smtClean="0">
                <a:solidFill>
                  <a:srgbClr val="000000"/>
                </a:solidFill>
              </a:rPr>
              <a:t>Situační vysvětlení </a:t>
            </a:r>
            <a:r>
              <a:rPr lang="cs-CZ" sz="4400" dirty="0">
                <a:solidFill>
                  <a:srgbClr val="000000"/>
                </a:solidFill>
              </a:rPr>
              <a:t>předsudků</a:t>
            </a: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457200" y="1628775"/>
            <a:ext cx="7859713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68288" indent="-268288">
              <a:spcBef>
                <a:spcPts val="700"/>
              </a:spcBef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</a:tabLst>
            </a:pPr>
            <a:r>
              <a:rPr lang="cs-CZ" sz="2400" b="1" dirty="0">
                <a:solidFill>
                  <a:schemeClr val="tx1"/>
                </a:solidFill>
              </a:rPr>
              <a:t>teorie obětního beránka</a:t>
            </a:r>
          </a:p>
          <a:p>
            <a:pPr>
              <a:spcBef>
                <a:spcPts val="700"/>
              </a:spcBef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</a:tabLst>
            </a:pPr>
            <a:r>
              <a:rPr lang="cs-CZ" sz="2400" dirty="0" err="1">
                <a:solidFill>
                  <a:srgbClr val="C00000"/>
                </a:solidFill>
              </a:rPr>
              <a:t>Hovland</a:t>
            </a:r>
            <a:r>
              <a:rPr lang="cs-CZ" sz="2400" dirty="0">
                <a:solidFill>
                  <a:srgbClr val="C00000"/>
                </a:solidFill>
              </a:rPr>
              <a:t> &amp; </a:t>
            </a:r>
            <a:r>
              <a:rPr lang="cs-CZ" sz="2400" dirty="0" err="1">
                <a:solidFill>
                  <a:srgbClr val="C00000"/>
                </a:solidFill>
              </a:rPr>
              <a:t>Sears</a:t>
            </a:r>
            <a:endParaRPr lang="cs-CZ" sz="2400" dirty="0">
              <a:solidFill>
                <a:srgbClr val="C00000"/>
              </a:solidFill>
            </a:endParaRPr>
          </a:p>
          <a:p>
            <a:pPr marL="268288" indent="-268288">
              <a:spcBef>
                <a:spcPts val="700"/>
              </a:spcBef>
              <a:buFont typeface="Arial" charset="0"/>
              <a:buChar char="•"/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</a:tabLst>
            </a:pPr>
            <a:r>
              <a:rPr lang="cs-CZ" sz="2400" dirty="0">
                <a:solidFill>
                  <a:schemeClr val="tx1"/>
                </a:solidFill>
              </a:rPr>
              <a:t>podle analýzy archivních dat míra lynčování na americkém jihu negativně korelovala s cenou </a:t>
            </a:r>
            <a:r>
              <a:rPr lang="cs-CZ" sz="2400" dirty="0" smtClean="0">
                <a:solidFill>
                  <a:schemeClr val="tx1"/>
                </a:solidFill>
              </a:rPr>
              <a:t>bavlny</a:t>
            </a:r>
            <a:endParaRPr lang="cs-CZ" sz="2400" dirty="0">
              <a:solidFill>
                <a:schemeClr val="tx1"/>
              </a:solidFill>
            </a:endParaRPr>
          </a:p>
          <a:p>
            <a:pPr marL="268288" indent="-268288">
              <a:spcBef>
                <a:spcPts val="700"/>
              </a:spcBef>
              <a:buFont typeface="Arial" charset="0"/>
              <a:buChar char="•"/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</a:tabLst>
            </a:pPr>
            <a:endParaRPr lang="cs-CZ" sz="2400" dirty="0">
              <a:solidFill>
                <a:schemeClr val="tx1"/>
              </a:solidFill>
            </a:endParaRPr>
          </a:p>
          <a:p>
            <a:pPr marL="268288" indent="-268288">
              <a:spcBef>
                <a:spcPts val="700"/>
              </a:spcBef>
              <a:buFont typeface="Arial" charset="0"/>
              <a:buChar char="•"/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</a:tabLst>
            </a:pPr>
            <a:endParaRPr lang="cs-CZ" sz="2400" dirty="0">
              <a:solidFill>
                <a:srgbClr val="000000"/>
              </a:solidFill>
            </a:endParaRPr>
          </a:p>
          <a:p>
            <a:pPr marL="268288" indent="-268288">
              <a:spcBef>
                <a:spcPts val="700"/>
              </a:spcBef>
              <a:buFont typeface="Arial" charset="0"/>
              <a:buNone/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</a:tabLst>
            </a:pPr>
            <a:endParaRPr lang="cs-CZ" sz="2400" dirty="0">
              <a:solidFill>
                <a:srgbClr val="000000"/>
              </a:solidFill>
            </a:endParaRPr>
          </a:p>
          <a:p>
            <a:pPr marL="268288" indent="-268288">
              <a:spcBef>
                <a:spcPts val="700"/>
              </a:spcBef>
              <a:buFont typeface="Arial" charset="0"/>
              <a:buNone/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</a:tabLst>
            </a:pPr>
            <a:endParaRPr lang="cs-CZ" sz="2400" dirty="0">
              <a:solidFill>
                <a:srgbClr val="000000"/>
              </a:solidFill>
            </a:endParaRPr>
          </a:p>
          <a:p>
            <a:pPr marL="268288" indent="-268288">
              <a:spcBef>
                <a:spcPts val="700"/>
              </a:spcBef>
              <a:buFont typeface="Arial" charset="0"/>
              <a:buNone/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dirty="0" smtClean="0">
                <a:solidFill>
                  <a:srgbClr val="000000"/>
                </a:solidFill>
              </a:rPr>
              <a:t>Situační vysvětlení </a:t>
            </a:r>
            <a:r>
              <a:rPr lang="cs-CZ" sz="4400" dirty="0">
                <a:solidFill>
                  <a:srgbClr val="000000"/>
                </a:solidFill>
              </a:rPr>
              <a:t>předsudků</a:t>
            </a: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457200" y="1628775"/>
            <a:ext cx="7859713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68288" indent="-268288">
              <a:spcBef>
                <a:spcPts val="700"/>
              </a:spcBef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</a:tabLst>
            </a:pPr>
            <a:r>
              <a:rPr lang="cs-CZ" sz="2400" b="1" dirty="0">
                <a:solidFill>
                  <a:schemeClr val="tx1"/>
                </a:solidFill>
              </a:rPr>
              <a:t>teorie obětního beránka</a:t>
            </a:r>
          </a:p>
          <a:p>
            <a:pPr>
              <a:spcBef>
                <a:spcPts val="700"/>
              </a:spcBef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</a:tabLst>
            </a:pPr>
            <a:r>
              <a:rPr lang="cs-CZ" sz="2400" dirty="0" err="1">
                <a:solidFill>
                  <a:srgbClr val="C00000"/>
                </a:solidFill>
              </a:rPr>
              <a:t>Hovland</a:t>
            </a:r>
            <a:r>
              <a:rPr lang="cs-CZ" sz="2400" dirty="0">
                <a:solidFill>
                  <a:srgbClr val="C00000"/>
                </a:solidFill>
              </a:rPr>
              <a:t> &amp; </a:t>
            </a:r>
            <a:r>
              <a:rPr lang="cs-CZ" sz="2400" dirty="0" err="1">
                <a:solidFill>
                  <a:srgbClr val="C00000"/>
                </a:solidFill>
              </a:rPr>
              <a:t>Sears</a:t>
            </a:r>
            <a:endParaRPr lang="cs-CZ" sz="2400" dirty="0">
              <a:solidFill>
                <a:srgbClr val="C00000"/>
              </a:solidFill>
            </a:endParaRPr>
          </a:p>
          <a:p>
            <a:pPr marL="268288" indent="-268288">
              <a:spcBef>
                <a:spcPts val="700"/>
              </a:spcBef>
              <a:buFont typeface="Arial" charset="0"/>
              <a:buChar char="•"/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</a:tabLst>
            </a:pPr>
            <a:r>
              <a:rPr lang="cs-CZ" sz="2400" dirty="0">
                <a:solidFill>
                  <a:schemeClr val="tx1"/>
                </a:solidFill>
              </a:rPr>
              <a:t>podle analýzy archivních dat míra lynčování na americkém jihu negativně korelovala s cenou bavlny</a:t>
            </a:r>
          </a:p>
          <a:p>
            <a:pPr>
              <a:spcBef>
                <a:spcPts val="700"/>
              </a:spcBef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</a:tabLst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268288" indent="-268288">
              <a:spcBef>
                <a:spcPts val="700"/>
              </a:spcBef>
              <a:buFont typeface="Arial" charset="0"/>
              <a:buChar char="•"/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</a:tabLst>
            </a:pPr>
            <a:r>
              <a:rPr lang="cs-CZ" sz="2400" dirty="0" smtClean="0">
                <a:solidFill>
                  <a:schemeClr val="tx1"/>
                </a:solidFill>
              </a:rPr>
              <a:t>předsudky </a:t>
            </a:r>
            <a:r>
              <a:rPr lang="cs-CZ" sz="2400" dirty="0">
                <a:solidFill>
                  <a:schemeClr val="tx1"/>
                </a:solidFill>
              </a:rPr>
              <a:t>mají základ v pociťované (ekonomické) frustraci vlastní skupiny</a:t>
            </a:r>
          </a:p>
          <a:p>
            <a:pPr marL="268288" indent="-268288">
              <a:spcBef>
                <a:spcPts val="700"/>
              </a:spcBef>
              <a:buFont typeface="Arial" charset="0"/>
              <a:buChar char="•"/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</a:tabLst>
            </a:pPr>
            <a:r>
              <a:rPr lang="cs-CZ" sz="2400" dirty="0">
                <a:solidFill>
                  <a:schemeClr val="tx1"/>
                </a:solidFill>
              </a:rPr>
              <a:t>obracejí se vůči nějaké snadno identifikovatelné skupině, které je připsána odpovědnost za nastalou situaci</a:t>
            </a:r>
          </a:p>
          <a:p>
            <a:pPr marL="268288" indent="-268288">
              <a:spcBef>
                <a:spcPts val="700"/>
              </a:spcBef>
              <a:buFont typeface="Arial" charset="0"/>
              <a:buChar char="•"/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</a:tabLst>
            </a:pPr>
            <a:r>
              <a:rPr lang="cs-CZ" sz="2400" dirty="0">
                <a:solidFill>
                  <a:schemeClr val="tx1"/>
                </a:solidFill>
              </a:rPr>
              <a:t>teorie ukazuje, že lidé mohou mít tendenci obracet svůj hněv, nejistotu a frustraci vůči cizí (obvykle slabší) skupině</a:t>
            </a:r>
          </a:p>
          <a:p>
            <a:pPr marL="268288" indent="-268288">
              <a:spcBef>
                <a:spcPts val="700"/>
              </a:spcBef>
              <a:buFont typeface="Arial" charset="0"/>
              <a:buChar char="•"/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</a:tabLst>
            </a:pPr>
            <a:endParaRPr lang="cs-CZ" sz="2400" dirty="0">
              <a:solidFill>
                <a:schemeClr val="tx1"/>
              </a:solidFill>
            </a:endParaRPr>
          </a:p>
          <a:p>
            <a:pPr marL="268288" indent="-268288">
              <a:spcBef>
                <a:spcPts val="700"/>
              </a:spcBef>
              <a:buFont typeface="Arial" charset="0"/>
              <a:buChar char="•"/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</a:tabLst>
            </a:pPr>
            <a:endParaRPr lang="cs-CZ" sz="2400" dirty="0">
              <a:solidFill>
                <a:schemeClr val="tx1"/>
              </a:solidFill>
            </a:endParaRPr>
          </a:p>
          <a:p>
            <a:pPr marL="268288" indent="-268288">
              <a:spcBef>
                <a:spcPts val="700"/>
              </a:spcBef>
              <a:buFont typeface="Arial" charset="0"/>
              <a:buChar char="•"/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</a:tabLst>
            </a:pPr>
            <a:endParaRPr lang="cs-CZ" sz="2400" dirty="0">
              <a:solidFill>
                <a:srgbClr val="000000"/>
              </a:solidFill>
            </a:endParaRPr>
          </a:p>
          <a:p>
            <a:pPr marL="268288" indent="-268288">
              <a:spcBef>
                <a:spcPts val="700"/>
              </a:spcBef>
              <a:buFont typeface="Arial" charset="0"/>
              <a:buNone/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</a:tabLst>
            </a:pPr>
            <a:endParaRPr lang="cs-CZ" sz="2400" dirty="0">
              <a:solidFill>
                <a:srgbClr val="000000"/>
              </a:solidFill>
            </a:endParaRPr>
          </a:p>
          <a:p>
            <a:pPr marL="268288" indent="-268288">
              <a:spcBef>
                <a:spcPts val="700"/>
              </a:spcBef>
              <a:buFont typeface="Arial" charset="0"/>
              <a:buNone/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</a:tabLst>
            </a:pPr>
            <a:endParaRPr lang="cs-CZ" sz="2400" dirty="0">
              <a:solidFill>
                <a:srgbClr val="000000"/>
              </a:solidFill>
            </a:endParaRPr>
          </a:p>
          <a:p>
            <a:pPr marL="268288" indent="-268288">
              <a:spcBef>
                <a:spcPts val="700"/>
              </a:spcBef>
              <a:buFont typeface="Arial" charset="0"/>
              <a:buNone/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33298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457200" y="1628775"/>
            <a:ext cx="4906963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69875" indent="-268288">
              <a:spcBef>
                <a:spcPts val="700"/>
              </a:spcBef>
              <a:buClrTx/>
              <a:buFontTx/>
              <a:buNone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400" b="1" dirty="0">
                <a:solidFill>
                  <a:srgbClr val="000000"/>
                </a:solidFill>
              </a:rPr>
              <a:t>teorie realistického konfliktu</a:t>
            </a:r>
          </a:p>
          <a:p>
            <a:pPr marL="1587">
              <a:spcBef>
                <a:spcPts val="700"/>
              </a:spcBef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400" dirty="0" err="1">
                <a:solidFill>
                  <a:srgbClr val="C00000"/>
                </a:solidFill>
              </a:rPr>
              <a:t>Sherif</a:t>
            </a:r>
            <a:r>
              <a:rPr lang="cs-CZ" sz="2400" dirty="0">
                <a:solidFill>
                  <a:srgbClr val="C00000"/>
                </a:solidFill>
              </a:rPr>
              <a:t> &amp; </a:t>
            </a:r>
            <a:r>
              <a:rPr lang="cs-CZ" sz="2400" dirty="0" err="1">
                <a:solidFill>
                  <a:srgbClr val="C00000"/>
                </a:solidFill>
              </a:rPr>
              <a:t>Sherif</a:t>
            </a:r>
            <a:endParaRPr lang="cs-CZ" sz="2400" dirty="0">
              <a:solidFill>
                <a:srgbClr val="C00000"/>
              </a:solidFill>
            </a:endParaRPr>
          </a:p>
          <a:p>
            <a:pPr marL="269875" indent="-268288">
              <a:spcBef>
                <a:spcPts val="700"/>
              </a:spcBef>
              <a:buFont typeface="Arial" charset="0"/>
              <a:buChar char="•"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předsudky vznikají v situacích přímého soupeření sociálních skupin o vzácné zdroje a hodnoty (půda, pracovní místa, domovy atd.)</a:t>
            </a:r>
          </a:p>
          <a:p>
            <a:pPr marL="269875" indent="-268288">
              <a:spcBef>
                <a:spcPts val="700"/>
              </a:spcBef>
              <a:buFont typeface="Arial" charset="0"/>
              <a:buChar char="•"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cesta od pouhého soupeření k negativnímu vnímání příslušníků druhých skupin</a:t>
            </a:r>
          </a:p>
          <a:p>
            <a:pPr marL="269875" indent="-268288">
              <a:spcBef>
                <a:spcPts val="700"/>
              </a:spcBef>
              <a:buFont typeface="Arial" charset="0"/>
              <a:buNone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endParaRPr lang="cs-CZ" sz="2400" dirty="0">
              <a:solidFill>
                <a:srgbClr val="000000"/>
              </a:solidFill>
            </a:endParaRPr>
          </a:p>
          <a:p>
            <a:pPr marL="269875" indent="-268288">
              <a:spcBef>
                <a:spcPts val="700"/>
              </a:spcBef>
              <a:buFont typeface="Arial" charset="0"/>
              <a:buNone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dirty="0" smtClean="0">
                <a:solidFill>
                  <a:srgbClr val="000000"/>
                </a:solidFill>
              </a:rPr>
              <a:t>Situační vysvětlení </a:t>
            </a:r>
            <a:r>
              <a:rPr lang="cs-CZ" sz="4400" dirty="0">
                <a:solidFill>
                  <a:srgbClr val="000000"/>
                </a:solidFill>
              </a:rPr>
              <a:t>předsudků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1700213"/>
            <a:ext cx="33067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9438" y="0"/>
            <a:ext cx="4754562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611188" y="1484313"/>
            <a:ext cx="3095625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Sherif, M. et al.  (1961).  </a:t>
            </a:r>
            <a:r>
              <a:rPr lang="en-US" b="1">
                <a:solidFill>
                  <a:srgbClr val="800000"/>
                </a:solidFill>
              </a:rPr>
              <a:t>The Robbers Cave Experiment.</a:t>
            </a:r>
            <a:r>
              <a:rPr lang="en-US">
                <a:solidFill>
                  <a:srgbClr val="000000"/>
                </a:solidFill>
              </a:rPr>
              <a:t> Intergroup Conflict and Cooperation. Institute of Group relations, University of Oklahoma.</a:t>
            </a:r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576263" y="3429000"/>
            <a:ext cx="4535487" cy="304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000000"/>
                </a:solidFill>
              </a:rPr>
              <a:t>experiment s jedenáctiletými </a:t>
            </a:r>
            <a:r>
              <a:rPr lang="cs-CZ" sz="2400">
                <a:solidFill>
                  <a:srgbClr val="000000"/>
                </a:solidFill>
              </a:rPr>
              <a:t>chlapci </a:t>
            </a:r>
            <a:r>
              <a:rPr lang="en-US" sz="2400">
                <a:solidFill>
                  <a:srgbClr val="000000"/>
                </a:solidFill>
              </a:rPr>
              <a:t>na letním táboře </a:t>
            </a:r>
            <a:endParaRPr lang="cs-CZ" sz="240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40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</a:rPr>
              <a:t>náhodné rozdělení do dvou soupeřících skupin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40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</a:rPr>
              <a:t>studium vzniku vzájemných předsudků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06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dirty="0" smtClean="0">
                <a:solidFill>
                  <a:srgbClr val="000000"/>
                </a:solidFill>
              </a:rPr>
              <a:t>Situační vysvětlení </a:t>
            </a:r>
            <a:r>
              <a:rPr lang="cs-CZ" sz="4400" dirty="0">
                <a:solidFill>
                  <a:srgbClr val="000000"/>
                </a:solidFill>
              </a:rPr>
              <a:t>předsudků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457200" y="252413"/>
            <a:ext cx="8229600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dirty="0" smtClean="0">
                <a:solidFill>
                  <a:srgbClr val="000000"/>
                </a:solidFill>
              </a:rPr>
              <a:t>Situační vysvětlení předsudků</a:t>
            </a:r>
            <a:endParaRPr lang="cs-CZ" sz="4400" dirty="0">
              <a:solidFill>
                <a:srgbClr val="000000"/>
              </a:solidFill>
            </a:endParaRP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457200" y="1628775"/>
            <a:ext cx="7859713" cy="4536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69875" indent="-268288">
              <a:spcBef>
                <a:spcPts val="550"/>
              </a:spcBef>
              <a:buClrTx/>
              <a:buFontTx/>
              <a:buNone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400" b="1" dirty="0">
                <a:solidFill>
                  <a:srgbClr val="000000"/>
                </a:solidFill>
              </a:rPr>
              <a:t>teorie sociální identity </a:t>
            </a:r>
            <a:r>
              <a:rPr lang="cs-CZ" sz="2400" b="1" dirty="0">
                <a:solidFill>
                  <a:srgbClr val="C00000"/>
                </a:solidFill>
              </a:rPr>
              <a:t>(Turner &amp; </a:t>
            </a:r>
            <a:r>
              <a:rPr lang="cs-CZ" sz="2400" b="1" dirty="0" err="1">
                <a:solidFill>
                  <a:srgbClr val="C00000"/>
                </a:solidFill>
              </a:rPr>
              <a:t>Tajfel</a:t>
            </a:r>
            <a:r>
              <a:rPr lang="cs-CZ" sz="2400" b="1" dirty="0">
                <a:solidFill>
                  <a:srgbClr val="C00000"/>
                </a:solidFill>
              </a:rPr>
              <a:t>)</a:t>
            </a:r>
          </a:p>
          <a:p>
            <a:pPr marL="269875" indent="-268288">
              <a:spcBef>
                <a:spcPts val="550"/>
              </a:spcBef>
              <a:buFont typeface="Arial" charset="0"/>
              <a:buChar char="•"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přirozená </a:t>
            </a:r>
            <a:r>
              <a:rPr lang="cs-CZ" sz="2400" dirty="0">
                <a:solidFill>
                  <a:schemeClr val="tx1"/>
                </a:solidFill>
              </a:rPr>
              <a:t>tendence kategorizovat sociální svět na „my“ (in-</a:t>
            </a:r>
            <a:r>
              <a:rPr lang="cs-CZ" sz="2400" dirty="0" err="1">
                <a:solidFill>
                  <a:schemeClr val="tx1"/>
                </a:solidFill>
              </a:rPr>
              <a:t>group</a:t>
            </a:r>
            <a:r>
              <a:rPr lang="cs-CZ" sz="2400" dirty="0">
                <a:solidFill>
                  <a:schemeClr val="tx1"/>
                </a:solidFill>
              </a:rPr>
              <a:t>) a „oni“ (</a:t>
            </a:r>
            <a:r>
              <a:rPr lang="cs-CZ" sz="2400" dirty="0" err="1">
                <a:solidFill>
                  <a:schemeClr val="tx1"/>
                </a:solidFill>
              </a:rPr>
              <a:t>out-group</a:t>
            </a:r>
            <a:r>
              <a:rPr lang="cs-CZ" sz="2400" dirty="0" smtClean="0">
                <a:solidFill>
                  <a:schemeClr val="tx1"/>
                </a:solidFill>
              </a:rPr>
              <a:t>)</a:t>
            </a:r>
          </a:p>
          <a:p>
            <a:pPr marL="269875" indent="-268288">
              <a:spcBef>
                <a:spcPts val="550"/>
              </a:spcBef>
              <a:buFont typeface="Arial" charset="0"/>
              <a:buChar char="•"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400" dirty="0" smtClean="0">
                <a:solidFill>
                  <a:schemeClr val="tx1"/>
                </a:solidFill>
              </a:rPr>
              <a:t>skupiny, které považujeme za členské, tvoří součást naší sociální identity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457200" y="252413"/>
            <a:ext cx="8229600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dirty="0" smtClean="0">
                <a:solidFill>
                  <a:srgbClr val="000000"/>
                </a:solidFill>
              </a:rPr>
              <a:t>Situační vysvětlení předsudků</a:t>
            </a:r>
            <a:endParaRPr lang="cs-CZ" sz="4400" dirty="0">
              <a:solidFill>
                <a:srgbClr val="000000"/>
              </a:solidFill>
            </a:endParaRP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457200" y="1628775"/>
            <a:ext cx="7859713" cy="4536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69875" indent="-268288">
              <a:spcBef>
                <a:spcPts val="550"/>
              </a:spcBef>
              <a:buClrTx/>
              <a:buFontTx/>
              <a:buNone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400" b="1" dirty="0">
                <a:solidFill>
                  <a:srgbClr val="000000"/>
                </a:solidFill>
              </a:rPr>
              <a:t>teorie sociální identity </a:t>
            </a:r>
            <a:r>
              <a:rPr lang="cs-CZ" sz="2400" b="1" dirty="0">
                <a:solidFill>
                  <a:srgbClr val="C00000"/>
                </a:solidFill>
              </a:rPr>
              <a:t>(Turner &amp; </a:t>
            </a:r>
            <a:r>
              <a:rPr lang="cs-CZ" sz="2400" b="1" dirty="0" err="1">
                <a:solidFill>
                  <a:srgbClr val="C00000"/>
                </a:solidFill>
              </a:rPr>
              <a:t>Tajfel</a:t>
            </a:r>
            <a:r>
              <a:rPr lang="cs-CZ" sz="2400" b="1" dirty="0">
                <a:solidFill>
                  <a:srgbClr val="C00000"/>
                </a:solidFill>
              </a:rPr>
              <a:t>)</a:t>
            </a:r>
          </a:p>
          <a:p>
            <a:pPr marL="269875" indent="-268288">
              <a:spcBef>
                <a:spcPts val="550"/>
              </a:spcBef>
              <a:buFont typeface="Arial" charset="0"/>
              <a:buChar char="•"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400" dirty="0" smtClean="0">
                <a:solidFill>
                  <a:srgbClr val="000000"/>
                </a:solidFill>
              </a:rPr>
              <a:t>máme dvě důležité potřeby, které může kategorizace naplňovat</a:t>
            </a:r>
          </a:p>
          <a:p>
            <a:pPr marL="1012825" lvl="1" indent="-268288">
              <a:spcBef>
                <a:spcPts val="550"/>
              </a:spcBef>
              <a:buFont typeface="Arial" charset="0"/>
              <a:buChar char="•"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400" b="1" dirty="0" smtClean="0">
                <a:solidFill>
                  <a:srgbClr val="000000"/>
                </a:solidFill>
              </a:rPr>
              <a:t>udržet si pozitivní sebehodnocení </a:t>
            </a:r>
            <a:r>
              <a:rPr lang="cs-CZ" sz="2400" dirty="0" smtClean="0">
                <a:solidFill>
                  <a:srgbClr val="000000"/>
                </a:solidFill>
              </a:rPr>
              <a:t>skrze pozitivní skupinovou identitu</a:t>
            </a:r>
          </a:p>
          <a:p>
            <a:pPr marL="1412875" lvl="2" indent="-268288">
              <a:spcBef>
                <a:spcPts val="550"/>
              </a:spcBef>
              <a:buFont typeface="Arial" charset="0"/>
              <a:buChar char="•"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000" dirty="0" smtClean="0">
                <a:solidFill>
                  <a:srgbClr val="000000"/>
                </a:solidFill>
              </a:rPr>
              <a:t>své sebehodnocení odvozujeme od vnímané hodnoty členských skupin</a:t>
            </a:r>
          </a:p>
          <a:p>
            <a:pPr marL="1412875" lvl="2" indent="-268288">
              <a:spcBef>
                <a:spcPts val="550"/>
              </a:spcBef>
              <a:buFont typeface="Arial" charset="0"/>
              <a:buChar char="•"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000" dirty="0" smtClean="0">
                <a:solidFill>
                  <a:srgbClr val="000000"/>
                </a:solidFill>
              </a:rPr>
              <a:t>tuto hodnotu odvozujeme skrze srovnání s nečlenskými </a:t>
            </a:r>
            <a:r>
              <a:rPr lang="cs-CZ" sz="2000" dirty="0" smtClean="0">
                <a:solidFill>
                  <a:srgbClr val="000000"/>
                </a:solidFill>
              </a:rPr>
              <a:t>skupinami</a:t>
            </a:r>
            <a:endParaRPr lang="cs-CZ" sz="2400" dirty="0" smtClean="0">
              <a:solidFill>
                <a:srgbClr val="000000"/>
              </a:solidFill>
            </a:endParaRPr>
          </a:p>
          <a:p>
            <a:pPr marL="1012825" lvl="1" indent="-268288">
              <a:spcBef>
                <a:spcPts val="550"/>
              </a:spcBef>
              <a:buFont typeface="Arial" charset="0"/>
              <a:buChar char="•"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endParaRPr lang="cs-CZ" sz="2400" dirty="0" smtClean="0">
              <a:solidFill>
                <a:srgbClr val="000000"/>
              </a:solidFill>
            </a:endParaRPr>
          </a:p>
          <a:p>
            <a:pPr marL="1012825" lvl="1" indent="-268288">
              <a:spcBef>
                <a:spcPts val="550"/>
              </a:spcBef>
              <a:buFont typeface="Arial" charset="0"/>
              <a:buChar char="•"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endParaRPr lang="cs-CZ" sz="2400" dirty="0" smtClean="0">
              <a:solidFill>
                <a:srgbClr val="000000"/>
              </a:solidFill>
            </a:endParaRPr>
          </a:p>
          <a:p>
            <a:pPr marL="269875" indent="-268288">
              <a:spcBef>
                <a:spcPts val="550"/>
              </a:spcBef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endParaRPr lang="cs-CZ" sz="2400" b="1" dirty="0">
              <a:solidFill>
                <a:srgbClr val="C00000"/>
              </a:solidFill>
            </a:endParaRPr>
          </a:p>
          <a:p>
            <a:pPr marL="1012825" lvl="1" indent="-268288">
              <a:spcBef>
                <a:spcPts val="550"/>
              </a:spcBef>
              <a:buFont typeface="Arial" charset="0"/>
              <a:buChar char="•"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457200" y="252413"/>
            <a:ext cx="8229600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dirty="0" smtClean="0">
                <a:solidFill>
                  <a:srgbClr val="000000"/>
                </a:solidFill>
              </a:rPr>
              <a:t>Situační vysvětlení předsudků</a:t>
            </a:r>
            <a:endParaRPr lang="cs-CZ" sz="4400" dirty="0">
              <a:solidFill>
                <a:srgbClr val="000000"/>
              </a:solidFill>
            </a:endParaRP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457200" y="1628775"/>
            <a:ext cx="7859713" cy="4536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69875" indent="-268288">
              <a:spcBef>
                <a:spcPts val="550"/>
              </a:spcBef>
              <a:buClrTx/>
              <a:buFontTx/>
              <a:buNone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400" b="1" dirty="0">
                <a:solidFill>
                  <a:srgbClr val="000000"/>
                </a:solidFill>
              </a:rPr>
              <a:t>teorie sociální identity </a:t>
            </a:r>
            <a:r>
              <a:rPr lang="cs-CZ" sz="2400" b="1" dirty="0">
                <a:solidFill>
                  <a:srgbClr val="C00000"/>
                </a:solidFill>
              </a:rPr>
              <a:t>(Turner &amp; </a:t>
            </a:r>
            <a:r>
              <a:rPr lang="cs-CZ" sz="2400" b="1" dirty="0" err="1">
                <a:solidFill>
                  <a:srgbClr val="C00000"/>
                </a:solidFill>
              </a:rPr>
              <a:t>Tajfel</a:t>
            </a:r>
            <a:r>
              <a:rPr lang="cs-CZ" sz="2400" b="1" dirty="0">
                <a:solidFill>
                  <a:srgbClr val="C00000"/>
                </a:solidFill>
              </a:rPr>
              <a:t>)</a:t>
            </a:r>
          </a:p>
          <a:p>
            <a:pPr marL="269875" indent="-268288">
              <a:spcBef>
                <a:spcPts val="550"/>
              </a:spcBef>
              <a:buFont typeface="Arial" charset="0"/>
              <a:buChar char="•"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400" dirty="0" smtClean="0">
                <a:solidFill>
                  <a:srgbClr val="000000"/>
                </a:solidFill>
              </a:rPr>
              <a:t>máme dvě důležité potřeby, které může kategorizace naplňovat</a:t>
            </a:r>
          </a:p>
          <a:p>
            <a:pPr marL="1012825" lvl="1" indent="-268288">
              <a:spcBef>
                <a:spcPts val="550"/>
              </a:spcBef>
              <a:buFont typeface="Arial" charset="0"/>
              <a:buChar char="•"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400" b="1" dirty="0" smtClean="0">
                <a:solidFill>
                  <a:srgbClr val="000000"/>
                </a:solidFill>
              </a:rPr>
              <a:t>udržet si pozitivní sebehodnocení </a:t>
            </a:r>
            <a:r>
              <a:rPr lang="cs-CZ" sz="2400" dirty="0" smtClean="0">
                <a:solidFill>
                  <a:srgbClr val="000000"/>
                </a:solidFill>
              </a:rPr>
              <a:t>skrze pozitivní skupinovou identitu</a:t>
            </a:r>
          </a:p>
          <a:p>
            <a:pPr marL="1412875" lvl="2" indent="-268288">
              <a:spcBef>
                <a:spcPts val="550"/>
              </a:spcBef>
              <a:buFont typeface="Arial" charset="0"/>
              <a:buChar char="•"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000" dirty="0" smtClean="0">
                <a:solidFill>
                  <a:srgbClr val="000000"/>
                </a:solidFill>
              </a:rPr>
              <a:t>své sebehodnocení odvozujeme od vnímané hodnoty členských skupin</a:t>
            </a:r>
          </a:p>
          <a:p>
            <a:pPr marL="1412875" lvl="2" indent="-268288">
              <a:spcBef>
                <a:spcPts val="550"/>
              </a:spcBef>
              <a:buFont typeface="Arial" charset="0"/>
              <a:buChar char="•"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000" dirty="0" smtClean="0">
                <a:solidFill>
                  <a:srgbClr val="000000"/>
                </a:solidFill>
              </a:rPr>
              <a:t>tuto hodnotu odvozujeme skrze srovnání s nečlenskými skupinami</a:t>
            </a:r>
          </a:p>
          <a:p>
            <a:pPr marL="1012825" lvl="1" indent="-268288">
              <a:spcBef>
                <a:spcPts val="550"/>
              </a:spcBef>
              <a:buFont typeface="Arial" charset="0"/>
              <a:buChar char="•"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400" b="1" dirty="0" smtClean="0">
                <a:solidFill>
                  <a:srgbClr val="000000"/>
                </a:solidFill>
              </a:rPr>
              <a:t>redukovat nejistotu</a:t>
            </a:r>
          </a:p>
          <a:p>
            <a:pPr marL="1412875" lvl="2" indent="-268288">
              <a:spcBef>
                <a:spcPts val="550"/>
              </a:spcBef>
              <a:buFont typeface="Arial" charset="0"/>
              <a:buChar char="•"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000" dirty="0" smtClean="0">
                <a:solidFill>
                  <a:srgbClr val="000000"/>
                </a:solidFill>
              </a:rPr>
              <a:t>předsudky napomáhají lepší strukturaci světa, protože zdůrazňují rozdíly mezi skupinami</a:t>
            </a:r>
          </a:p>
          <a:p>
            <a:pPr marL="1412875" lvl="2" indent="-268288">
              <a:spcBef>
                <a:spcPts val="550"/>
              </a:spcBef>
              <a:buFont typeface="Arial" charset="0"/>
              <a:buChar char="•"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endParaRPr lang="cs-CZ" sz="2400" dirty="0" smtClean="0">
              <a:solidFill>
                <a:srgbClr val="000000"/>
              </a:solidFill>
            </a:endParaRPr>
          </a:p>
          <a:p>
            <a:pPr marL="1012825" lvl="1" indent="-268288">
              <a:spcBef>
                <a:spcPts val="550"/>
              </a:spcBef>
              <a:buFont typeface="Arial" charset="0"/>
              <a:buChar char="•"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endParaRPr lang="cs-CZ" sz="2400" dirty="0" smtClean="0">
              <a:solidFill>
                <a:srgbClr val="000000"/>
              </a:solidFill>
            </a:endParaRPr>
          </a:p>
          <a:p>
            <a:pPr marL="1012825" lvl="1" indent="-268288">
              <a:spcBef>
                <a:spcPts val="550"/>
              </a:spcBef>
              <a:buFont typeface="Arial" charset="0"/>
              <a:buChar char="•"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endParaRPr lang="cs-CZ" sz="2400" dirty="0" smtClean="0">
              <a:solidFill>
                <a:srgbClr val="000000"/>
              </a:solidFill>
            </a:endParaRPr>
          </a:p>
          <a:p>
            <a:pPr marL="269875" indent="-268288">
              <a:spcBef>
                <a:spcPts val="550"/>
              </a:spcBef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endParaRPr lang="cs-CZ" sz="2400" b="1" dirty="0">
              <a:solidFill>
                <a:srgbClr val="C00000"/>
              </a:solidFill>
            </a:endParaRPr>
          </a:p>
          <a:p>
            <a:pPr marL="1012825" lvl="1" indent="-268288">
              <a:spcBef>
                <a:spcPts val="550"/>
              </a:spcBef>
              <a:buFont typeface="Arial" charset="0"/>
              <a:buChar char="•"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457200" y="252413"/>
            <a:ext cx="8229600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dirty="0" smtClean="0">
                <a:solidFill>
                  <a:srgbClr val="000000"/>
                </a:solidFill>
              </a:rPr>
              <a:t>Situační vysvětlení předsudků</a:t>
            </a:r>
            <a:endParaRPr lang="cs-CZ" sz="4400" dirty="0">
              <a:solidFill>
                <a:srgbClr val="000000"/>
              </a:solidFill>
            </a:endParaRPr>
          </a:p>
        </p:txBody>
      </p:sp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3573463"/>
            <a:ext cx="2857500" cy="281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0421" name="Obdélník 4"/>
          <p:cNvSpPr>
            <a:spLocks noChangeArrowheads="1"/>
          </p:cNvSpPr>
          <p:nvPr/>
        </p:nvSpPr>
        <p:spPr bwMode="auto">
          <a:xfrm>
            <a:off x="539750" y="4868863"/>
            <a:ext cx="4572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Branscombe</a:t>
            </a:r>
            <a:r>
              <a:rPr lang="cs-CZ">
                <a:solidFill>
                  <a:schemeClr val="tx1"/>
                </a:solidFill>
              </a:rPr>
              <a:t>, N. R., &amp; Wann, D. L. (1994). </a:t>
            </a:r>
            <a:r>
              <a:rPr lang="en-US">
                <a:solidFill>
                  <a:schemeClr val="tx1"/>
                </a:solidFill>
              </a:rPr>
              <a:t>Collective self-esteem consequences of outgroup derogation when a valued social identity is on trial</a:t>
            </a:r>
            <a:r>
              <a:rPr lang="cs-CZ">
                <a:solidFill>
                  <a:schemeClr val="tx1"/>
                </a:solidFill>
              </a:rPr>
              <a:t>. European Journal of Social Psychology, 24, 641-657.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457200" y="252413"/>
            <a:ext cx="8229600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dirty="0" smtClean="0">
                <a:solidFill>
                  <a:srgbClr val="000000"/>
                </a:solidFill>
              </a:rPr>
              <a:t>Situační vysvětlení předsudků</a:t>
            </a:r>
            <a:endParaRPr lang="cs-CZ" sz="4400" dirty="0">
              <a:solidFill>
                <a:srgbClr val="000000"/>
              </a:solidFill>
            </a:endParaRPr>
          </a:p>
        </p:txBody>
      </p:sp>
      <p:sp>
        <p:nvSpPr>
          <p:cNvPr id="61444" name="Obdélník 4"/>
          <p:cNvSpPr>
            <a:spLocks noChangeArrowheads="1"/>
          </p:cNvSpPr>
          <p:nvPr/>
        </p:nvSpPr>
        <p:spPr bwMode="auto">
          <a:xfrm>
            <a:off x="539750" y="4868863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chemeClr val="tx1"/>
                </a:solidFill>
              </a:rPr>
              <a:t>Sinclair, L., &amp; Kunda, Z. (1999). </a:t>
            </a:r>
            <a:r>
              <a:rPr lang="en-US">
                <a:solidFill>
                  <a:schemeClr val="tx1"/>
                </a:solidFill>
              </a:rPr>
              <a:t>Reactions to a black professional: motivated inhibition and activation of conflicting stereotypes. Journal of personality and social psychology</a:t>
            </a:r>
            <a:r>
              <a:rPr lang="cs-CZ">
                <a:solidFill>
                  <a:schemeClr val="tx1"/>
                </a:solidFill>
              </a:rPr>
              <a:t>, 77, 885-904.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1445" name="AutoShape 3"/>
          <p:cNvSpPr>
            <a:spLocks noChangeArrowheads="1"/>
          </p:cNvSpPr>
          <p:nvPr/>
        </p:nvSpPr>
        <p:spPr bwMode="auto">
          <a:xfrm>
            <a:off x="6732588" y="3357563"/>
            <a:ext cx="2411412" cy="2087562"/>
          </a:xfrm>
          <a:prstGeom prst="wedgeEllipseCallout">
            <a:avLst>
              <a:gd name="adj1" fmla="val -59153"/>
              <a:gd name="adj2" fmla="val 3352"/>
            </a:avLst>
          </a:prstGeo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dirty="0">
                <a:solidFill>
                  <a:srgbClr val="000000"/>
                </a:solidFill>
              </a:rPr>
              <a:t>Jsi </a:t>
            </a:r>
            <a:r>
              <a:rPr lang="cs-CZ" sz="2000" dirty="0" smtClean="0">
                <a:solidFill>
                  <a:srgbClr val="000000"/>
                </a:solidFill>
              </a:rPr>
              <a:t>špatný student</a:t>
            </a:r>
            <a:r>
              <a:rPr lang="cs-CZ" sz="2000" dirty="0">
                <a:solidFill>
                  <a:srgbClr val="000000"/>
                </a:solidFill>
              </a:rPr>
              <a:t>!  </a:t>
            </a:r>
          </a:p>
        </p:txBody>
      </p:sp>
      <p:pic>
        <p:nvPicPr>
          <p:cNvPr id="61446" name="Picture 14" descr="C:\Users\Serek\AppData\Local\Microsoft\Windows\Temporary Internet Files\Content.IE5\1G02RS9R\MC90027854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508625" y="4292600"/>
            <a:ext cx="1438275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457200" y="252413"/>
            <a:ext cx="8229600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dirty="0" smtClean="0">
                <a:solidFill>
                  <a:srgbClr val="000000"/>
                </a:solidFill>
              </a:rPr>
              <a:t>Situační vysvětlení předsudků</a:t>
            </a:r>
            <a:endParaRPr lang="cs-CZ" sz="4400" dirty="0">
              <a:solidFill>
                <a:srgbClr val="000000"/>
              </a:solidFill>
            </a:endParaRPr>
          </a:p>
        </p:txBody>
      </p:sp>
      <p:sp>
        <p:nvSpPr>
          <p:cNvPr id="62468" name="Obdélník 4"/>
          <p:cNvSpPr>
            <a:spLocks noChangeArrowheads="1"/>
          </p:cNvSpPr>
          <p:nvPr/>
        </p:nvSpPr>
        <p:spPr bwMode="auto">
          <a:xfrm>
            <a:off x="539750" y="4868863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chemeClr val="tx1"/>
                </a:solidFill>
              </a:rPr>
              <a:t>Sinclair, L., &amp; Kunda, Z. (1999). </a:t>
            </a:r>
            <a:r>
              <a:rPr lang="en-US">
                <a:solidFill>
                  <a:schemeClr val="tx1"/>
                </a:solidFill>
              </a:rPr>
              <a:t>Reactions to a black professional: motivated inhibition and activation of conflicting stereotypes. Journal of personality and social psychology</a:t>
            </a:r>
            <a:r>
              <a:rPr lang="cs-CZ">
                <a:solidFill>
                  <a:schemeClr val="tx1"/>
                </a:solidFill>
              </a:rPr>
              <a:t>, 77, 885-904.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2469" name="AutoShape 3"/>
          <p:cNvSpPr>
            <a:spLocks noChangeArrowheads="1"/>
          </p:cNvSpPr>
          <p:nvPr/>
        </p:nvSpPr>
        <p:spPr bwMode="auto">
          <a:xfrm>
            <a:off x="6732588" y="3357563"/>
            <a:ext cx="2411412" cy="2087562"/>
          </a:xfrm>
          <a:prstGeom prst="wedgeEllipseCallout">
            <a:avLst>
              <a:gd name="adj1" fmla="val -59153"/>
              <a:gd name="adj2" fmla="val 3352"/>
            </a:avLst>
          </a:prstGeo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dirty="0">
                <a:solidFill>
                  <a:srgbClr val="000000"/>
                </a:solidFill>
              </a:rPr>
              <a:t>Jsi </a:t>
            </a:r>
            <a:r>
              <a:rPr lang="cs-CZ" sz="2000" dirty="0" smtClean="0">
                <a:solidFill>
                  <a:srgbClr val="000000"/>
                </a:solidFill>
              </a:rPr>
              <a:t>špatný student</a:t>
            </a:r>
            <a:r>
              <a:rPr lang="cs-CZ" sz="2000" dirty="0">
                <a:solidFill>
                  <a:srgbClr val="000000"/>
                </a:solidFill>
              </a:rPr>
              <a:t>!  </a:t>
            </a:r>
          </a:p>
        </p:txBody>
      </p:sp>
      <p:pic>
        <p:nvPicPr>
          <p:cNvPr id="62470" name="Picture 6" descr="C:\Users\Serek\AppData\Local\Microsoft\Windows\Temporary Internet Files\Content.IE5\7NLOFVGF\MC90028750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4221163"/>
            <a:ext cx="1651000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Stereotyp</a:t>
            </a:r>
            <a:endParaRPr lang="en-US" altLang="cs-CZ" smtClean="0"/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852988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400" dirty="0" smtClean="0"/>
              <a:t>přesvědčení o tom, že členové nějaké sociální skupiny sdílejí jisté vlastnosti</a:t>
            </a:r>
          </a:p>
          <a:p>
            <a:pPr marL="0" indent="0">
              <a:buNone/>
            </a:pPr>
            <a:r>
              <a:rPr lang="cs-CZ" altLang="cs-CZ" sz="2400" dirty="0" smtClean="0"/>
              <a:t>první použití v psychologickém kontextu: </a:t>
            </a:r>
            <a:r>
              <a:rPr lang="cs-CZ" altLang="cs-CZ" sz="2400" b="1" dirty="0" smtClean="0">
                <a:solidFill>
                  <a:srgbClr val="C00000"/>
                </a:solidFill>
              </a:rPr>
              <a:t>Walter </a:t>
            </a:r>
            <a:r>
              <a:rPr lang="cs-CZ" altLang="cs-CZ" sz="2400" b="1" dirty="0" err="1" smtClean="0">
                <a:solidFill>
                  <a:srgbClr val="C00000"/>
                </a:solidFill>
              </a:rPr>
              <a:t>Lippmann</a:t>
            </a:r>
            <a:r>
              <a:rPr lang="cs-CZ" altLang="cs-CZ" sz="2400" dirty="0" smtClean="0"/>
              <a:t> (1922)</a:t>
            </a:r>
          </a:p>
          <a:p>
            <a:pPr marL="0" indent="0"/>
            <a:endParaRPr lang="cs-CZ" altLang="cs-CZ" sz="2400" dirty="0" smtClean="0"/>
          </a:p>
          <a:p>
            <a:pPr marL="0" indent="0">
              <a:buNone/>
            </a:pPr>
            <a:r>
              <a:rPr lang="cs-CZ" altLang="cs-CZ" sz="2400" dirty="0" smtClean="0"/>
              <a:t>lze mít stereotypy rovněž o vlastní skupině</a:t>
            </a:r>
          </a:p>
          <a:p>
            <a:pPr marL="0" indent="0">
              <a:buNone/>
            </a:pPr>
            <a:r>
              <a:rPr lang="cs-CZ" altLang="cs-CZ" sz="2400" dirty="0" smtClean="0"/>
              <a:t>stereotypy nemusí být nutně negativní</a:t>
            </a:r>
          </a:p>
          <a:p>
            <a:pPr marL="0" indent="0">
              <a:buNone/>
            </a:pPr>
            <a:r>
              <a:rPr lang="cs-CZ" altLang="cs-CZ" sz="2400" dirty="0" smtClean="0"/>
              <a:t>ke stereotypům se nutně nemusí vázat nějaké emoce či chování</a:t>
            </a:r>
          </a:p>
          <a:p>
            <a:pPr marL="0" indent="0"/>
            <a:endParaRPr lang="cs-CZ" altLang="cs-CZ" sz="2400" dirty="0" smtClean="0"/>
          </a:p>
          <a:p>
            <a:pPr marL="0" indent="0">
              <a:buNone/>
            </a:pPr>
            <a:r>
              <a:rPr lang="cs-CZ" altLang="cs-CZ" sz="2400" dirty="0" smtClean="0"/>
              <a:t>pro sociální psychology jsou samozřejmě nejzajímavější negativní stereotypy o cizích skupinách …</a:t>
            </a:r>
          </a:p>
          <a:p>
            <a:pPr marL="0" indent="0">
              <a:buFont typeface="Arial" panose="020B0604020202020204" pitchFamily="34" charset="0"/>
              <a:buChar char="•"/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23041295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457200" y="252413"/>
            <a:ext cx="8229600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dirty="0" smtClean="0">
                <a:solidFill>
                  <a:srgbClr val="000000"/>
                </a:solidFill>
              </a:rPr>
              <a:t>Situační vysvětlení předsudků</a:t>
            </a:r>
            <a:endParaRPr lang="cs-CZ" sz="4400" dirty="0">
              <a:solidFill>
                <a:srgbClr val="000000"/>
              </a:solidFill>
            </a:endParaRPr>
          </a:p>
        </p:txBody>
      </p:sp>
      <p:graphicFrame>
        <p:nvGraphicFramePr>
          <p:cNvPr id="29699" name="Group 3"/>
          <p:cNvGraphicFramePr>
            <a:graphicFrameLocks noGrp="1"/>
          </p:cNvGraphicFramePr>
          <p:nvPr/>
        </p:nvGraphicFramePr>
        <p:xfrm>
          <a:off x="468313" y="2420938"/>
          <a:ext cx="8207375" cy="4175126"/>
        </p:xfrm>
        <a:graphic>
          <a:graphicData uri="http://schemas.openxmlformats.org/drawingml/2006/table">
            <a:tbl>
              <a:tblPr/>
              <a:tblGrid>
                <a:gridCol w="2733675"/>
                <a:gridCol w="2736850"/>
                <a:gridCol w="2736850"/>
              </a:tblGrid>
              <a:tr h="1268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Lucida Sans Unicode" charset="0"/>
                          <a:cs typeface="Lucida Sans Unicode" charset="0"/>
                        </a:rPr>
                        <a:t>text popisující obě skupiny jako velmi podobné</a:t>
                      </a: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Lucida Sans Unicode" charset="0"/>
                          <a:cs typeface="Lucida Sans Unicode" charset="0"/>
                        </a:rPr>
                        <a:t>text popisující obě skupiny jako velmi odlišné</a:t>
                      </a: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16383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Lucida Sans Unicode" charset="0"/>
                          <a:cs typeface="Lucida Sans Unicode" charset="0"/>
                        </a:rPr>
                        <a:t>studentům zdůrazněna společná identita 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Lucida Sans Unicode" charset="0"/>
                          <a:cs typeface="Lucida Sans Unicode" charset="0"/>
                        </a:rPr>
                        <a:t>(ohrožení oborové výjimečnosti)</a:t>
                      </a: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12684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Lucida Sans Unicode" charset="0"/>
                          <a:cs typeface="Lucida Sans Unicode" charset="0"/>
                        </a:rPr>
                        <a:t>studentům zdůrazněna společná i oborová identita</a:t>
                      </a: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55317" name="Obdélník 38"/>
          <p:cNvSpPr>
            <a:spLocks noChangeArrowheads="1"/>
          </p:cNvSpPr>
          <p:nvPr/>
        </p:nvSpPr>
        <p:spPr bwMode="auto">
          <a:xfrm>
            <a:off x="323850" y="1341438"/>
            <a:ext cx="61055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chemeClr val="tx1"/>
                </a:solidFill>
              </a:rPr>
              <a:t>Hornsey, M. J., &amp; Hogg, M. A (2000). </a:t>
            </a:r>
            <a:r>
              <a:rPr lang="en-US">
                <a:solidFill>
                  <a:schemeClr val="tx1"/>
                </a:solidFill>
              </a:rPr>
              <a:t>Intergroup Similarity and Subgroup Relations: Some Implications for Assimilation</a:t>
            </a:r>
            <a:r>
              <a:rPr lang="cs-CZ">
                <a:solidFill>
                  <a:schemeClr val="tx1"/>
                </a:solidFill>
              </a:rPr>
              <a:t>. Personality and Social Psychology Bulletin, 26, 948-958.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55318" name="Picture 41" descr="C:\Users\Serek\AppData\Local\Microsoft\Windows\Temporary Internet Files\Content.IE5\1G02RS9R\MC90024078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349500"/>
            <a:ext cx="1820862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9" name="Picture 43" descr="C:\Users\Serek\AppData\Local\Microsoft\Windows\Temporary Internet Files\Content.IE5\V3S8CW7K\MC90027856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2420938"/>
            <a:ext cx="1190625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9" name="Group 3"/>
          <p:cNvGraphicFramePr>
            <a:graphicFrameLocks noGrp="1"/>
          </p:cNvGraphicFramePr>
          <p:nvPr/>
        </p:nvGraphicFramePr>
        <p:xfrm>
          <a:off x="468313" y="2420938"/>
          <a:ext cx="8207375" cy="4175126"/>
        </p:xfrm>
        <a:graphic>
          <a:graphicData uri="http://schemas.openxmlformats.org/drawingml/2006/table">
            <a:tbl>
              <a:tblPr/>
              <a:tblGrid>
                <a:gridCol w="2733675"/>
                <a:gridCol w="2736850"/>
                <a:gridCol w="2736850"/>
              </a:tblGrid>
              <a:tr h="1268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Lucida Sans Unicode" charset="0"/>
                          <a:cs typeface="Lucida Sans Unicode" charset="0"/>
                        </a:rPr>
                        <a:t>text popisující obě skupiny jako velmi podobné</a:t>
                      </a: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Lucida Sans Unicode" charset="0"/>
                          <a:cs typeface="Lucida Sans Unicode" charset="0"/>
                        </a:rPr>
                        <a:t>text popisující obě skupiny jako velmi odlišné</a:t>
                      </a: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16383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Lucida Sans Unicode" charset="0"/>
                          <a:cs typeface="Lucida Sans Unicode" charset="0"/>
                        </a:rPr>
                        <a:t>studentům zdůrazněna společná identita 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Lucida Sans Unicode" charset="0"/>
                          <a:cs typeface="Lucida Sans Unicode" charset="0"/>
                        </a:rPr>
                        <a:t>(ohrožení oborové výjimečnosti)</a:t>
                      </a: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12684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Lucida Sans Unicode" charset="0"/>
                          <a:cs typeface="Lucida Sans Unicode" charset="0"/>
                        </a:rPr>
                        <a:t>studentům zdůrazněna společná i oborová identita</a:t>
                      </a: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Lucida Sans Unicode" charset="0"/>
                          <a:cs typeface="Lucida Sans Unicode" charset="0"/>
                        </a:rPr>
                        <a:t>menší předsudky</a:t>
                      </a: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Lucida Sans Unicode" charset="0"/>
                          <a:cs typeface="Lucida Sans Unicode" charset="0"/>
                        </a:rPr>
                        <a:t>větší předsudky</a:t>
                      </a: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pic>
        <p:nvPicPr>
          <p:cNvPr id="56341" name="Picture 41" descr="C:\Users\Serek\AppData\Local\Microsoft\Windows\Temporary Internet Files\Content.IE5\1G02RS9R\MC90024078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349500"/>
            <a:ext cx="1820862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2" name="Picture 43" descr="C:\Users\Serek\AppData\Local\Microsoft\Windows\Temporary Internet Files\Content.IE5\V3S8CW7K\MC90027856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2420938"/>
            <a:ext cx="1190625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43" name="Obdélník 38"/>
          <p:cNvSpPr>
            <a:spLocks noChangeArrowheads="1"/>
          </p:cNvSpPr>
          <p:nvPr/>
        </p:nvSpPr>
        <p:spPr bwMode="auto">
          <a:xfrm>
            <a:off x="323850" y="1341438"/>
            <a:ext cx="61055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chemeClr val="tx1"/>
                </a:solidFill>
              </a:rPr>
              <a:t>Hornsey, M. J., &amp; Hogg, M. A (2000). </a:t>
            </a:r>
            <a:r>
              <a:rPr lang="en-US">
                <a:solidFill>
                  <a:schemeClr val="tx1"/>
                </a:solidFill>
              </a:rPr>
              <a:t>Intergroup Similarity and Subgroup Relations: Some Implications for Assimilation</a:t>
            </a:r>
            <a:r>
              <a:rPr lang="cs-CZ">
                <a:solidFill>
                  <a:schemeClr val="tx1"/>
                </a:solidFill>
              </a:rPr>
              <a:t>. Personality and Social Psychology Bulletin, 26, 948-958.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457200" y="252413"/>
            <a:ext cx="8229600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dirty="0" smtClean="0">
                <a:solidFill>
                  <a:srgbClr val="000000"/>
                </a:solidFill>
              </a:rPr>
              <a:t>Situační vysvětlení předsudků</a:t>
            </a:r>
            <a:endParaRPr lang="cs-CZ" sz="4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9" name="Group 3"/>
          <p:cNvGraphicFramePr>
            <a:graphicFrameLocks noGrp="1"/>
          </p:cNvGraphicFramePr>
          <p:nvPr/>
        </p:nvGraphicFramePr>
        <p:xfrm>
          <a:off x="468313" y="2420938"/>
          <a:ext cx="8207375" cy="4175126"/>
        </p:xfrm>
        <a:graphic>
          <a:graphicData uri="http://schemas.openxmlformats.org/drawingml/2006/table">
            <a:tbl>
              <a:tblPr/>
              <a:tblGrid>
                <a:gridCol w="2733675"/>
                <a:gridCol w="2736850"/>
                <a:gridCol w="2736850"/>
              </a:tblGrid>
              <a:tr h="1268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Lucida Sans Unicode" charset="0"/>
                          <a:cs typeface="Lucida Sans Unicode" charset="0"/>
                        </a:rPr>
                        <a:t>text popisující obě skupiny jako velmi podobné</a:t>
                      </a: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Lucida Sans Unicode" charset="0"/>
                          <a:cs typeface="Lucida Sans Unicode" charset="0"/>
                        </a:rPr>
                        <a:t>text popisující obě skupiny jako velmi odlišné</a:t>
                      </a: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16383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Lucida Sans Unicode" charset="0"/>
                          <a:cs typeface="Lucida Sans Unicode" charset="0"/>
                        </a:rPr>
                        <a:t>studentům zdůrazněna společná identita 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Lucida Sans Unicode" charset="0"/>
                          <a:cs typeface="Lucida Sans Unicode" charset="0"/>
                        </a:rPr>
                        <a:t>(ohrožení oborové výjimečnosti)</a:t>
                      </a: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Lucida Sans Unicode" charset="0"/>
                          <a:cs typeface="Lucida Sans Unicode" charset="0"/>
                        </a:rPr>
                        <a:t>větší předsudky</a:t>
                      </a: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Lucida Sans Unicode" charset="0"/>
                          <a:cs typeface="Lucida Sans Unicode" charset="0"/>
                        </a:rPr>
                        <a:t>menší předsudky</a:t>
                      </a: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12684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Lucida Sans Unicode" charset="0"/>
                          <a:cs typeface="Lucida Sans Unicode" charset="0"/>
                        </a:rPr>
                        <a:t>studentům zdůrazněna společná i oborová identita</a:t>
                      </a: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Lucida Sans Unicode" charset="0"/>
                          <a:cs typeface="Lucida Sans Unicode" charset="0"/>
                        </a:rPr>
                        <a:t>menší předsudky</a:t>
                      </a: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Lucida Sans Unicode" charset="0"/>
                          <a:cs typeface="Lucida Sans Unicode" charset="0"/>
                        </a:rPr>
                        <a:t>větší předsudky</a:t>
                      </a: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pic>
        <p:nvPicPr>
          <p:cNvPr id="57365" name="Picture 41" descr="C:\Users\Serek\AppData\Local\Microsoft\Windows\Temporary Internet Files\Content.IE5\1G02RS9R\MC90024078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349500"/>
            <a:ext cx="1820862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6" name="Picture 43" descr="C:\Users\Serek\AppData\Local\Microsoft\Windows\Temporary Internet Files\Content.IE5\V3S8CW7K\MC90027856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2420938"/>
            <a:ext cx="1190625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67" name="Obdélník 38"/>
          <p:cNvSpPr>
            <a:spLocks noChangeArrowheads="1"/>
          </p:cNvSpPr>
          <p:nvPr/>
        </p:nvSpPr>
        <p:spPr bwMode="auto">
          <a:xfrm>
            <a:off x="323850" y="1341438"/>
            <a:ext cx="61055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chemeClr val="tx1"/>
                </a:solidFill>
              </a:rPr>
              <a:t>Hornsey, M. J., &amp; Hogg, M. A (2000). </a:t>
            </a:r>
            <a:r>
              <a:rPr lang="en-US">
                <a:solidFill>
                  <a:schemeClr val="tx1"/>
                </a:solidFill>
              </a:rPr>
              <a:t>Intergroup Similarity and Subgroup Relations: Some Implications for Assimilation</a:t>
            </a:r>
            <a:r>
              <a:rPr lang="cs-CZ">
                <a:solidFill>
                  <a:schemeClr val="tx1"/>
                </a:solidFill>
              </a:rPr>
              <a:t>. Personality and Social Psychology Bulletin, 26, 948-958.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457200" y="252413"/>
            <a:ext cx="8229600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dirty="0" smtClean="0">
                <a:solidFill>
                  <a:srgbClr val="000000"/>
                </a:solidFill>
              </a:rPr>
              <a:t>Situační vysvětlení předsudků</a:t>
            </a:r>
            <a:endParaRPr lang="cs-CZ" sz="4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9" name="Group 3"/>
          <p:cNvGraphicFramePr>
            <a:graphicFrameLocks noGrp="1"/>
          </p:cNvGraphicFramePr>
          <p:nvPr/>
        </p:nvGraphicFramePr>
        <p:xfrm>
          <a:off x="468313" y="2420938"/>
          <a:ext cx="8207375" cy="4175126"/>
        </p:xfrm>
        <a:graphic>
          <a:graphicData uri="http://schemas.openxmlformats.org/drawingml/2006/table">
            <a:tbl>
              <a:tblPr/>
              <a:tblGrid>
                <a:gridCol w="2733675"/>
                <a:gridCol w="2736850"/>
                <a:gridCol w="2736850"/>
              </a:tblGrid>
              <a:tr h="1268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Lucida Sans Unicode" charset="0"/>
                          <a:cs typeface="Lucida Sans Unicode" charset="0"/>
                        </a:rPr>
                        <a:t>text popisující obě skupiny jako velmi podobné</a:t>
                      </a: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Lucida Sans Unicode" charset="0"/>
                          <a:cs typeface="Lucida Sans Unicode" charset="0"/>
                        </a:rPr>
                        <a:t>text popisující obě skupiny jako velmi odlišné</a:t>
                      </a: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16383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Lucida Sans Unicode" charset="0"/>
                          <a:cs typeface="Lucida Sans Unicode" charset="0"/>
                        </a:rPr>
                        <a:t>studentům zdůrazněna společná identita 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Lucida Sans Unicode" charset="0"/>
                          <a:cs typeface="Lucida Sans Unicode" charset="0"/>
                        </a:rPr>
                        <a:t>(ohrožení oborové výjimečnosti)</a:t>
                      </a: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Lucida Sans Unicode" charset="0"/>
                          <a:cs typeface="Lucida Sans Unicode" charset="0"/>
                        </a:rPr>
                        <a:t>větší předsudky</a:t>
                      </a: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Lucida Sans Unicode" charset="0"/>
                          <a:cs typeface="Lucida Sans Unicode" charset="0"/>
                        </a:rPr>
                        <a:t>menší předsudky</a:t>
                      </a: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12684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Lucida Sans Unicode" charset="0"/>
                          <a:cs typeface="Lucida Sans Unicode" charset="0"/>
                        </a:rPr>
                        <a:t>studentům zdůrazněna společná i oborová identita</a:t>
                      </a: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Lucida Sans Unicode" charset="0"/>
                          <a:cs typeface="Lucida Sans Unicode" charset="0"/>
                        </a:rPr>
                        <a:t>menší předsudky</a:t>
                      </a: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Lucida Sans Unicode" charset="0"/>
                          <a:cs typeface="Lucida Sans Unicode" charset="0"/>
                        </a:rPr>
                        <a:t>větší předsudky</a:t>
                      </a: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pic>
        <p:nvPicPr>
          <p:cNvPr id="58389" name="Picture 41" descr="C:\Users\Serek\AppData\Local\Microsoft\Windows\Temporary Internet Files\Content.IE5\1G02RS9R\MC90024078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349500"/>
            <a:ext cx="1820862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0" name="Picture 43" descr="C:\Users\Serek\AppData\Local\Microsoft\Windows\Temporary Internet Files\Content.IE5\V3S8CW7K\MC90027856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2420938"/>
            <a:ext cx="1190625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91" name="Text Box 37"/>
          <p:cNvSpPr txBox="1">
            <a:spLocks noChangeArrowheads="1"/>
          </p:cNvSpPr>
          <p:nvPr/>
        </p:nvSpPr>
        <p:spPr bwMode="auto">
          <a:xfrm>
            <a:off x="3276600" y="4221163"/>
            <a:ext cx="5256213" cy="1800225"/>
          </a:xfrm>
          <a:prstGeom prst="rect">
            <a:avLst/>
          </a:prstGeom>
          <a:solidFill>
            <a:srgbClr val="FF95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spcBef>
                <a:spcPts val="55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sz="2400">
                <a:solidFill>
                  <a:srgbClr val="000000"/>
                </a:solidFill>
              </a:rPr>
              <a:t>vědomí, že jsme stejní jako oni, snižuje předsudky … </a:t>
            </a:r>
          </a:p>
          <a:p>
            <a:pPr>
              <a:spcBef>
                <a:spcPts val="55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sz="2400">
                <a:solidFill>
                  <a:srgbClr val="000000"/>
                </a:solidFill>
              </a:rPr>
              <a:t> … ale pouze pokud tím není ohrožena identita (pocit výjimečnosti) naší skupiny</a:t>
            </a:r>
          </a:p>
        </p:txBody>
      </p:sp>
      <p:sp>
        <p:nvSpPr>
          <p:cNvPr id="58392" name="Obdélník 38"/>
          <p:cNvSpPr>
            <a:spLocks noChangeArrowheads="1"/>
          </p:cNvSpPr>
          <p:nvPr/>
        </p:nvSpPr>
        <p:spPr bwMode="auto">
          <a:xfrm>
            <a:off x="323850" y="1341438"/>
            <a:ext cx="61055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chemeClr val="tx1"/>
                </a:solidFill>
              </a:rPr>
              <a:t>Hornsey, M. J., &amp; Hogg, M. A (2000). </a:t>
            </a:r>
            <a:r>
              <a:rPr lang="en-US">
                <a:solidFill>
                  <a:schemeClr val="tx1"/>
                </a:solidFill>
              </a:rPr>
              <a:t>Intergroup Similarity and Subgroup Relations: Some Implications for Assimilation</a:t>
            </a:r>
            <a:r>
              <a:rPr lang="cs-CZ">
                <a:solidFill>
                  <a:schemeClr val="tx1"/>
                </a:solidFill>
              </a:rPr>
              <a:t>. Personality and Social Psychology Bulletin, 26, 948-958.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457200" y="252413"/>
            <a:ext cx="8229600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dirty="0" smtClean="0">
                <a:solidFill>
                  <a:srgbClr val="000000"/>
                </a:solidFill>
              </a:rPr>
              <a:t>Situační vysvětlení předsudků</a:t>
            </a:r>
            <a:endParaRPr lang="cs-CZ" sz="4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b="1">
                <a:solidFill>
                  <a:srgbClr val="C00000"/>
                </a:solidFill>
              </a:rPr>
              <a:t>Jak se předsudky vyvíjejí?</a:t>
            </a:r>
          </a:p>
        </p:txBody>
      </p:sp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8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sz="3200">
                <a:solidFill>
                  <a:srgbClr val="000000"/>
                </a:solidFill>
              </a:rPr>
              <a:t>v roce 1954 popsal Gordon Allport 5 stádií vývoje etnických předsudků ve společnosti: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553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549275"/>
            <a:ext cx="6124575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b="1">
                <a:solidFill>
                  <a:srgbClr val="000000"/>
                </a:solidFill>
              </a:rPr>
              <a:t>1. Pomlouvání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b="1">
                <a:solidFill>
                  <a:srgbClr val="000000"/>
                </a:solidFill>
              </a:rPr>
              <a:t>2. Vyhýbání se</a:t>
            </a:r>
          </a:p>
        </p:txBody>
      </p:sp>
      <p:sp>
        <p:nvSpPr>
          <p:cNvPr id="6656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773238"/>
            <a:ext cx="622935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b="1">
                <a:solidFill>
                  <a:srgbClr val="000000"/>
                </a:solidFill>
              </a:rPr>
              <a:t>3. Diskriminace</a:t>
            </a:r>
          </a:p>
        </p:txBody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2276475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b="1">
                <a:solidFill>
                  <a:srgbClr val="000000"/>
                </a:solidFill>
              </a:rPr>
              <a:t>4. Fyzické útoky</a:t>
            </a:r>
          </a:p>
        </p:txBody>
      </p:sp>
      <p:grpSp>
        <p:nvGrpSpPr>
          <p:cNvPr id="68611" name="Group 2"/>
          <p:cNvGrpSpPr>
            <a:grpSpLocks/>
          </p:cNvGrpSpPr>
          <p:nvPr/>
        </p:nvGrpSpPr>
        <p:grpSpPr bwMode="auto">
          <a:xfrm>
            <a:off x="2190750" y="2166938"/>
            <a:ext cx="4760913" cy="3389312"/>
            <a:chOff x="1380" y="1365"/>
            <a:chExt cx="2999" cy="2135"/>
          </a:xfrm>
        </p:grpSpPr>
        <p:pic>
          <p:nvPicPr>
            <p:cNvPr id="6861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80" y="1365"/>
              <a:ext cx="2999" cy="21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8613" name="Text Box 4"/>
            <p:cNvSpPr txBox="1">
              <a:spLocks noChangeArrowheads="1"/>
            </p:cNvSpPr>
            <p:nvPr/>
          </p:nvSpPr>
          <p:spPr bwMode="auto">
            <a:xfrm>
              <a:off x="1380" y="1365"/>
              <a:ext cx="2999" cy="21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b="1">
                <a:solidFill>
                  <a:srgbClr val="000000"/>
                </a:solidFill>
              </a:rPr>
              <a:t>5. Vyhlazení</a:t>
            </a:r>
          </a:p>
        </p:txBody>
      </p:sp>
      <p:grpSp>
        <p:nvGrpSpPr>
          <p:cNvPr id="69635" name="Group 2"/>
          <p:cNvGrpSpPr>
            <a:grpSpLocks/>
          </p:cNvGrpSpPr>
          <p:nvPr/>
        </p:nvGrpSpPr>
        <p:grpSpPr bwMode="auto">
          <a:xfrm>
            <a:off x="2667000" y="2424113"/>
            <a:ext cx="3808413" cy="2874962"/>
            <a:chOff x="1680" y="1527"/>
            <a:chExt cx="2399" cy="1811"/>
          </a:xfrm>
        </p:grpSpPr>
        <p:pic>
          <p:nvPicPr>
            <p:cNvPr id="6963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80" y="1527"/>
              <a:ext cx="2399" cy="18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9637" name="Text Box 4"/>
            <p:cNvSpPr txBox="1">
              <a:spLocks noChangeArrowheads="1"/>
            </p:cNvSpPr>
            <p:nvPr/>
          </p:nvSpPr>
          <p:spPr bwMode="auto">
            <a:xfrm>
              <a:off x="1680" y="1527"/>
              <a:ext cx="2399" cy="18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9600" cy="14351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b="1" smtClean="0">
                <a:solidFill>
                  <a:srgbClr val="C00000"/>
                </a:solidFill>
              </a:rPr>
              <a:t>Jak stereotypy vznikají?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00200"/>
            <a:ext cx="8229600" cy="533400"/>
          </a:xfrm>
        </p:spPr>
        <p:txBody>
          <a:bodyPr lIns="0" tIns="0" rIns="0" bIns="0"/>
          <a:lstStyle/>
          <a:p>
            <a:pPr marL="0" indent="0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 smtClean="0"/>
              <a:t>nutnou, ale ne dostačující podmínkou </a:t>
            </a:r>
            <a:r>
              <a:rPr lang="cs-CZ" sz="2800" b="1" smtClean="0">
                <a:solidFill>
                  <a:srgbClr val="C00000"/>
                </a:solidFill>
              </a:rPr>
              <a:t>kategorizace</a:t>
            </a:r>
            <a:endParaRPr lang="cs-CZ" sz="2800" smtClean="0">
              <a:solidFill>
                <a:schemeClr val="tx1"/>
              </a:solidFill>
            </a:endParaRPr>
          </a:p>
          <a:p>
            <a:pPr marL="0" indent="0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00" b="1" smtClean="0">
              <a:solidFill>
                <a:schemeClr val="tx1"/>
              </a:solidFill>
            </a:endParaRPr>
          </a:p>
          <a:p>
            <a:pPr marL="0" indent="0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00" b="1" smtClean="0">
              <a:solidFill>
                <a:srgbClr val="C00000"/>
              </a:solidFill>
            </a:endParaRPr>
          </a:p>
          <a:p>
            <a:pPr marL="0" indent="0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00" smtClean="0"/>
          </a:p>
        </p:txBody>
      </p:sp>
      <p:sp>
        <p:nvSpPr>
          <p:cNvPr id="5124" name="Elipsa 6"/>
          <p:cNvSpPr>
            <a:spLocks noChangeArrowheads="1"/>
          </p:cNvSpPr>
          <p:nvPr/>
        </p:nvSpPr>
        <p:spPr bwMode="auto">
          <a:xfrm>
            <a:off x="1042988" y="2133600"/>
            <a:ext cx="1800225" cy="18002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cs-CZ" sz="2800"/>
              <a:t>Němci</a:t>
            </a:r>
            <a:endParaRPr lang="en-US" sz="2800"/>
          </a:p>
        </p:txBody>
      </p:sp>
      <p:sp>
        <p:nvSpPr>
          <p:cNvPr id="5125" name="Elipsa 7"/>
          <p:cNvSpPr>
            <a:spLocks noChangeArrowheads="1"/>
          </p:cNvSpPr>
          <p:nvPr/>
        </p:nvSpPr>
        <p:spPr bwMode="auto">
          <a:xfrm>
            <a:off x="2987675" y="2636838"/>
            <a:ext cx="1800225" cy="180022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cs-CZ" sz="2800">
                <a:solidFill>
                  <a:schemeClr val="tx1"/>
                </a:solidFill>
              </a:rPr>
              <a:t>Češi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5126" name="Elipsa 9"/>
          <p:cNvSpPr>
            <a:spLocks noChangeArrowheads="1"/>
          </p:cNvSpPr>
          <p:nvPr/>
        </p:nvSpPr>
        <p:spPr bwMode="auto">
          <a:xfrm>
            <a:off x="4932363" y="2133600"/>
            <a:ext cx="1800225" cy="18002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cs-CZ" sz="2800"/>
              <a:t>Poláci</a:t>
            </a:r>
            <a:endParaRPr lang="en-US" sz="2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b="1">
                <a:solidFill>
                  <a:srgbClr val="C00000"/>
                </a:solidFill>
              </a:rPr>
              <a:t>Co předsudky snižuje?</a:t>
            </a:r>
          </a:p>
        </p:txBody>
      </p:sp>
      <p:sp>
        <p:nvSpPr>
          <p:cNvPr id="7065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b="1">
                <a:solidFill>
                  <a:srgbClr val="C00000"/>
                </a:solidFill>
              </a:rPr>
              <a:t>Co předsudky snižuje?</a:t>
            </a:r>
          </a:p>
        </p:txBody>
      </p:sp>
      <p:sp>
        <p:nvSpPr>
          <p:cNvPr id="7168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4" name="Text Box 3"/>
          <p:cNvSpPr txBox="1">
            <a:spLocks noChangeArrowheads="1"/>
          </p:cNvSpPr>
          <p:nvPr/>
        </p:nvSpPr>
        <p:spPr bwMode="auto">
          <a:xfrm>
            <a:off x="457200" y="1628774"/>
            <a:ext cx="8255000" cy="522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514350" indent="-514350">
              <a:spcBef>
                <a:spcPts val="700"/>
              </a:spcBef>
              <a:buFont typeface="Times New Roman" pitchFamily="16" charset="0"/>
              <a:buAutoNum type="arabicPeriod"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800" b="1" dirty="0">
                <a:solidFill>
                  <a:srgbClr val="000000"/>
                </a:solidFill>
              </a:rPr>
              <a:t>kontakt</a:t>
            </a:r>
          </a:p>
          <a:p>
            <a:pPr lvl="1" indent="0">
              <a:spcBef>
                <a:spcPts val="700"/>
              </a:spcBef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(</a:t>
            </a:r>
            <a:r>
              <a:rPr lang="cs-CZ" sz="2800" dirty="0" err="1" smtClean="0">
                <a:solidFill>
                  <a:srgbClr val="000000"/>
                </a:solidFill>
              </a:rPr>
              <a:t>Allport</a:t>
            </a:r>
            <a:r>
              <a:rPr lang="cs-CZ" sz="2800" dirty="0" smtClean="0">
                <a:solidFill>
                  <a:srgbClr val="000000"/>
                </a:solidFill>
              </a:rPr>
              <a:t>)</a:t>
            </a:r>
          </a:p>
          <a:p>
            <a:pPr marL="1257300" lvl="1" indent="-514350">
              <a:spcBef>
                <a:spcPts val="700"/>
              </a:spcBef>
              <a:buFont typeface="Calibri" pitchFamily="32" charset="0"/>
              <a:buAutoNum type="alphaLcPeriod"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podpora autority, která zavádí žádoucí sociální normu</a:t>
            </a:r>
          </a:p>
          <a:p>
            <a:pPr marL="1257300" lvl="1" indent="-514350">
              <a:spcBef>
                <a:spcPts val="700"/>
              </a:spcBef>
              <a:buFont typeface="Calibri" pitchFamily="32" charset="0"/>
              <a:buAutoNum type="alphaLcPeriod"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možnost osobních přátelských interakcí</a:t>
            </a:r>
          </a:p>
          <a:p>
            <a:pPr marL="1257300" lvl="1" indent="-514350">
              <a:spcBef>
                <a:spcPts val="700"/>
              </a:spcBef>
              <a:buFont typeface="Calibri" pitchFamily="32" charset="0"/>
              <a:buAutoNum type="alphaLcPeriod"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členové obou skupin mají rovný status</a:t>
            </a:r>
          </a:p>
          <a:p>
            <a:pPr marL="1257300" lvl="1" indent="-514350">
              <a:spcBef>
                <a:spcPts val="700"/>
              </a:spcBef>
              <a:buFont typeface="Calibri" pitchFamily="32" charset="0"/>
              <a:buAutoNum type="alphaLcPeriod"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členové skupin jsou na sobě vzájemně závislí při spolupráci na společném cíli</a:t>
            </a:r>
            <a:endParaRPr lang="cs-CZ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b="1">
                <a:solidFill>
                  <a:srgbClr val="C00000"/>
                </a:solidFill>
              </a:rPr>
              <a:t>Co předsudky snižuje?</a:t>
            </a:r>
          </a:p>
        </p:txBody>
      </p:sp>
      <p:sp>
        <p:nvSpPr>
          <p:cNvPr id="7373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2" name="Text Box 3"/>
          <p:cNvSpPr txBox="1">
            <a:spLocks noChangeArrowheads="1"/>
          </p:cNvSpPr>
          <p:nvPr/>
        </p:nvSpPr>
        <p:spPr bwMode="auto">
          <a:xfrm>
            <a:off x="457200" y="1628775"/>
            <a:ext cx="8255000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514350" indent="-514350">
              <a:spcBef>
                <a:spcPts val="700"/>
              </a:spcBef>
              <a:buFont typeface="Calibri" pitchFamily="32" charset="0"/>
              <a:buAutoNum type="arabicPeriod" startAt="2"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800" b="1" dirty="0" err="1" smtClean="0">
                <a:solidFill>
                  <a:srgbClr val="000000"/>
                </a:solidFill>
              </a:rPr>
              <a:t>dekategorizace</a:t>
            </a:r>
            <a:r>
              <a:rPr lang="cs-CZ" sz="2800" b="1" dirty="0" smtClean="0">
                <a:solidFill>
                  <a:srgbClr val="000000"/>
                </a:solidFill>
              </a:rPr>
              <a:t> a </a:t>
            </a:r>
            <a:r>
              <a:rPr lang="cs-CZ" sz="2800" b="1" dirty="0" err="1" smtClean="0">
                <a:solidFill>
                  <a:srgbClr val="000000"/>
                </a:solidFill>
              </a:rPr>
              <a:t>rekategorizace</a:t>
            </a:r>
            <a:endParaRPr lang="cs-CZ" sz="2800" dirty="0" smtClean="0">
              <a:solidFill>
                <a:srgbClr val="000000"/>
              </a:solidFill>
            </a:endParaRPr>
          </a:p>
          <a:p>
            <a:pPr marL="514350" indent="-514350">
              <a:spcBef>
                <a:spcPts val="700"/>
              </a:spcBef>
              <a:buFont typeface="Calibri" pitchFamily="32" charset="0"/>
              <a:buAutoNum type="arabicPeriod" startAt="2"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endParaRPr lang="cs-CZ" sz="2800" dirty="0">
              <a:solidFill>
                <a:srgbClr val="000000"/>
              </a:solidFill>
            </a:endParaRPr>
          </a:p>
          <a:p>
            <a:pPr marL="457200" indent="-457200"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personalizace členů cizí skupiny (odstranění kategorií jako takových)</a:t>
            </a:r>
            <a:endParaRPr lang="cs-CZ" sz="2800" dirty="0">
              <a:solidFill>
                <a:srgbClr val="000000"/>
              </a:solidFill>
            </a:endParaRPr>
          </a:p>
          <a:p>
            <a:pPr marL="457200" indent="-457200"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zdůraznění společné identity obou skupin</a:t>
            </a:r>
          </a:p>
          <a:p>
            <a:pPr>
              <a:spcBef>
                <a:spcPts val="700"/>
              </a:spcBef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endParaRPr lang="cs-CZ" sz="2800" dirty="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endParaRPr lang="cs-CZ" sz="2800" dirty="0" smtClean="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endParaRPr lang="cs-CZ" sz="2800" dirty="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endParaRPr lang="cs-CZ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b="1">
                <a:solidFill>
                  <a:srgbClr val="C00000"/>
                </a:solidFill>
              </a:rPr>
              <a:t>Co předsudky snižuje?</a:t>
            </a:r>
          </a:p>
        </p:txBody>
      </p:sp>
      <p:sp>
        <p:nvSpPr>
          <p:cNvPr id="7373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2" name="Text Box 3"/>
          <p:cNvSpPr txBox="1">
            <a:spLocks noChangeArrowheads="1"/>
          </p:cNvSpPr>
          <p:nvPr/>
        </p:nvSpPr>
        <p:spPr bwMode="auto">
          <a:xfrm>
            <a:off x="457200" y="1628774"/>
            <a:ext cx="8255000" cy="48245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514350" indent="-514350">
              <a:spcBef>
                <a:spcPts val="700"/>
              </a:spcBef>
              <a:buFont typeface="Calibri" pitchFamily="32" charset="0"/>
              <a:buAutoNum type="arabicPeriod" startAt="2"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800" b="1" dirty="0" err="1" smtClean="0">
                <a:solidFill>
                  <a:srgbClr val="000000"/>
                </a:solidFill>
              </a:rPr>
              <a:t>dekategorizace</a:t>
            </a:r>
            <a:r>
              <a:rPr lang="cs-CZ" sz="2800" b="1" dirty="0" smtClean="0">
                <a:solidFill>
                  <a:srgbClr val="000000"/>
                </a:solidFill>
              </a:rPr>
              <a:t> a </a:t>
            </a:r>
            <a:r>
              <a:rPr lang="cs-CZ" sz="2800" b="1" dirty="0" err="1" smtClean="0">
                <a:solidFill>
                  <a:srgbClr val="000000"/>
                </a:solidFill>
              </a:rPr>
              <a:t>rekategorizace</a:t>
            </a:r>
            <a:endParaRPr lang="cs-CZ" sz="2800" dirty="0" smtClean="0">
              <a:solidFill>
                <a:srgbClr val="000000"/>
              </a:solidFill>
            </a:endParaRPr>
          </a:p>
          <a:p>
            <a:pPr marL="514350" indent="-514350">
              <a:spcBef>
                <a:spcPts val="700"/>
              </a:spcBef>
              <a:buFont typeface="Calibri" pitchFamily="32" charset="0"/>
              <a:buAutoNum type="arabicPeriod" startAt="2"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endParaRPr lang="cs-CZ" sz="2800" dirty="0">
              <a:solidFill>
                <a:srgbClr val="000000"/>
              </a:solidFill>
            </a:endParaRPr>
          </a:p>
          <a:p>
            <a:pPr marL="457200" indent="-457200"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personalizace členů cizí skupiny (odstranění kategorií jako takových)</a:t>
            </a:r>
            <a:endParaRPr lang="cs-CZ" sz="2800" dirty="0">
              <a:solidFill>
                <a:srgbClr val="000000"/>
              </a:solidFill>
            </a:endParaRPr>
          </a:p>
          <a:p>
            <a:pPr marL="457200" indent="-457200"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zdůraznění společné identity obou skupin</a:t>
            </a:r>
          </a:p>
          <a:p>
            <a:pPr>
              <a:spcBef>
                <a:spcPts val="700"/>
              </a:spcBef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endParaRPr lang="cs-CZ" sz="2800" dirty="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problémy</a:t>
            </a:r>
          </a:p>
          <a:p>
            <a:pPr marL="457200" indent="-457200"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v řadě </a:t>
            </a:r>
            <a:r>
              <a:rPr lang="cs-CZ" sz="2800" dirty="0" smtClean="0">
                <a:solidFill>
                  <a:srgbClr val="000000"/>
                </a:solidFill>
              </a:rPr>
              <a:t>případů obtížná </a:t>
            </a:r>
            <a:r>
              <a:rPr lang="cs-CZ" sz="2800" dirty="0">
                <a:solidFill>
                  <a:srgbClr val="000000"/>
                </a:solidFill>
              </a:rPr>
              <a:t>proveditelnost</a:t>
            </a:r>
            <a:endParaRPr lang="cs-CZ" sz="2800" dirty="0" smtClean="0">
              <a:solidFill>
                <a:srgbClr val="000000"/>
              </a:solidFill>
            </a:endParaRPr>
          </a:p>
          <a:p>
            <a:pPr marL="457200" indent="-457200"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potlačení kategorií může být ohrožující</a:t>
            </a:r>
          </a:p>
        </p:txBody>
      </p:sp>
    </p:spTree>
    <p:extLst>
      <p:ext uri="{BB962C8B-B14F-4D97-AF65-F5344CB8AC3E}">
        <p14:creationId xmlns:p14="http://schemas.microsoft.com/office/powerpoint/2010/main" xmlns="" val="40596721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b="1">
                <a:solidFill>
                  <a:srgbClr val="C00000"/>
                </a:solidFill>
              </a:rPr>
              <a:t>Co předsudky snižuje?</a:t>
            </a:r>
          </a:p>
        </p:txBody>
      </p:sp>
      <p:sp>
        <p:nvSpPr>
          <p:cNvPr id="7782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28" name="Text Box 3"/>
          <p:cNvSpPr txBox="1">
            <a:spLocks noChangeArrowheads="1"/>
          </p:cNvSpPr>
          <p:nvPr/>
        </p:nvSpPr>
        <p:spPr bwMode="auto">
          <a:xfrm>
            <a:off x="457200" y="1628775"/>
            <a:ext cx="8255000" cy="7201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514350" indent="-514350">
              <a:spcBef>
                <a:spcPts val="700"/>
              </a:spcBef>
              <a:buFont typeface="+mj-lt"/>
              <a:buAutoNum type="arabicPeriod" startAt="3"/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800" b="1" dirty="0">
                <a:solidFill>
                  <a:srgbClr val="000000"/>
                </a:solidFill>
              </a:rPr>
              <a:t>sociální normy, sociální vliv </a:t>
            </a:r>
            <a:r>
              <a:rPr lang="cs-CZ" sz="2800" dirty="0">
                <a:solidFill>
                  <a:srgbClr val="000000"/>
                </a:solidFill>
              </a:rPr>
              <a:t>odmítající předsudky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b="1">
                <a:solidFill>
                  <a:srgbClr val="C00000"/>
                </a:solidFill>
              </a:rPr>
              <a:t>Co předsudky snižuje?</a:t>
            </a:r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457200" y="1556792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7" name="Obdélník 4"/>
          <p:cNvSpPr>
            <a:spLocks noChangeArrowheads="1"/>
          </p:cNvSpPr>
          <p:nvPr/>
        </p:nvSpPr>
        <p:spPr bwMode="auto">
          <a:xfrm>
            <a:off x="468313" y="1571746"/>
            <a:ext cx="8207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chemeClr val="tx1"/>
                </a:solidFill>
              </a:rPr>
              <a:t>Stangor, Ch., Sechrist, G. B., &amp; Jost, J. T. (2001). </a:t>
            </a:r>
            <a:r>
              <a:rPr lang="en-US">
                <a:solidFill>
                  <a:schemeClr val="tx1"/>
                </a:solidFill>
              </a:rPr>
              <a:t>Changing </a:t>
            </a:r>
            <a:r>
              <a:rPr lang="cs-CZ">
                <a:solidFill>
                  <a:schemeClr val="tx1"/>
                </a:solidFill>
              </a:rPr>
              <a:t>r</a:t>
            </a:r>
            <a:r>
              <a:rPr lang="en-US">
                <a:solidFill>
                  <a:schemeClr val="tx1"/>
                </a:solidFill>
              </a:rPr>
              <a:t>acial </a:t>
            </a:r>
            <a:r>
              <a:rPr lang="cs-CZ">
                <a:solidFill>
                  <a:schemeClr val="tx1"/>
                </a:solidFill>
              </a:rPr>
              <a:t>b</a:t>
            </a:r>
            <a:r>
              <a:rPr lang="en-US">
                <a:solidFill>
                  <a:schemeClr val="tx1"/>
                </a:solidFill>
              </a:rPr>
              <a:t>eliefs by </a:t>
            </a:r>
            <a:r>
              <a:rPr lang="cs-CZ">
                <a:solidFill>
                  <a:schemeClr val="tx1"/>
                </a:solidFill>
              </a:rPr>
              <a:t>p</a:t>
            </a:r>
            <a:r>
              <a:rPr lang="en-US">
                <a:solidFill>
                  <a:schemeClr val="tx1"/>
                </a:solidFill>
              </a:rPr>
              <a:t>roviding </a:t>
            </a:r>
            <a:r>
              <a:rPr lang="cs-CZ">
                <a:solidFill>
                  <a:schemeClr val="tx1"/>
                </a:solidFill>
              </a:rPr>
              <a:t>c</a:t>
            </a:r>
            <a:r>
              <a:rPr lang="en-US">
                <a:solidFill>
                  <a:schemeClr val="tx1"/>
                </a:solidFill>
              </a:rPr>
              <a:t>onsensus </a:t>
            </a:r>
            <a:r>
              <a:rPr lang="cs-CZ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nformation</a:t>
            </a:r>
            <a:r>
              <a:rPr lang="cs-CZ">
                <a:solidFill>
                  <a:schemeClr val="tx1"/>
                </a:solidFill>
              </a:rPr>
              <a:t>. Personality and Social Psychology Bulletin, 27, 486-496.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167844" y="2439579"/>
            <a:ext cx="2808312" cy="707886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tx1"/>
                </a:solidFill>
              </a:rPr>
              <a:t>změřeny stereotypy o lidech černé barvy pleti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59532" y="3369186"/>
            <a:ext cx="3060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tx1"/>
                </a:solidFill>
              </a:rPr>
              <a:t>informace: ostatní studenti měli </a:t>
            </a:r>
            <a:r>
              <a:rPr lang="cs-CZ" sz="2000" b="1" dirty="0" smtClean="0">
                <a:solidFill>
                  <a:schemeClr val="tx1"/>
                </a:solidFill>
              </a:rPr>
              <a:t>pozitivnější</a:t>
            </a:r>
            <a:r>
              <a:rPr lang="cs-CZ" sz="2000" dirty="0" smtClean="0">
                <a:solidFill>
                  <a:schemeClr val="tx1"/>
                </a:solidFill>
              </a:rPr>
              <a:t> odpovědi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436096" y="3330027"/>
            <a:ext cx="3060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tx1"/>
                </a:solidFill>
              </a:rPr>
              <a:t>informace: ostatní studenti měli </a:t>
            </a:r>
            <a:r>
              <a:rPr lang="cs-CZ" sz="2000" b="1" dirty="0" smtClean="0">
                <a:solidFill>
                  <a:schemeClr val="tx1"/>
                </a:solidFill>
              </a:rPr>
              <a:t>negativnější</a:t>
            </a:r>
            <a:r>
              <a:rPr lang="cs-CZ" sz="2000" dirty="0" smtClean="0">
                <a:solidFill>
                  <a:schemeClr val="tx1"/>
                </a:solidFill>
              </a:rPr>
              <a:t> odpovědi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b="1">
                <a:solidFill>
                  <a:srgbClr val="C00000"/>
                </a:solidFill>
              </a:rPr>
              <a:t>Co předsudky snižuje?</a:t>
            </a:r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7" name="Obdélník 4"/>
          <p:cNvSpPr>
            <a:spLocks noChangeArrowheads="1"/>
          </p:cNvSpPr>
          <p:nvPr/>
        </p:nvSpPr>
        <p:spPr bwMode="auto">
          <a:xfrm>
            <a:off x="468313" y="1557338"/>
            <a:ext cx="8207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 err="1">
                <a:solidFill>
                  <a:schemeClr val="tx1"/>
                </a:solidFill>
              </a:rPr>
              <a:t>Stangor</a:t>
            </a:r>
            <a:r>
              <a:rPr lang="cs-CZ" dirty="0">
                <a:solidFill>
                  <a:schemeClr val="tx1"/>
                </a:solidFill>
              </a:rPr>
              <a:t>, Ch., </a:t>
            </a:r>
            <a:r>
              <a:rPr lang="cs-CZ" dirty="0" err="1">
                <a:solidFill>
                  <a:schemeClr val="tx1"/>
                </a:solidFill>
              </a:rPr>
              <a:t>Sechrist</a:t>
            </a:r>
            <a:r>
              <a:rPr lang="cs-CZ" dirty="0">
                <a:solidFill>
                  <a:schemeClr val="tx1"/>
                </a:solidFill>
              </a:rPr>
              <a:t>, G. B., &amp; </a:t>
            </a:r>
            <a:r>
              <a:rPr lang="cs-CZ" dirty="0" err="1">
                <a:solidFill>
                  <a:schemeClr val="tx1"/>
                </a:solidFill>
              </a:rPr>
              <a:t>Jost</a:t>
            </a:r>
            <a:r>
              <a:rPr lang="cs-CZ" dirty="0">
                <a:solidFill>
                  <a:schemeClr val="tx1"/>
                </a:solidFill>
              </a:rPr>
              <a:t>, J. T. (2001). </a:t>
            </a:r>
            <a:r>
              <a:rPr lang="en-US" dirty="0">
                <a:solidFill>
                  <a:schemeClr val="tx1"/>
                </a:solidFill>
              </a:rPr>
              <a:t>Changing </a:t>
            </a:r>
            <a:r>
              <a:rPr lang="cs-CZ" dirty="0">
                <a:solidFill>
                  <a:schemeClr val="tx1"/>
                </a:solidFill>
              </a:rPr>
              <a:t>r</a:t>
            </a:r>
            <a:r>
              <a:rPr lang="en-US" dirty="0" err="1">
                <a:solidFill>
                  <a:schemeClr val="tx1"/>
                </a:solidFill>
              </a:rPr>
              <a:t>acial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b</a:t>
            </a:r>
            <a:r>
              <a:rPr lang="en-US" dirty="0" err="1">
                <a:solidFill>
                  <a:schemeClr val="tx1"/>
                </a:solidFill>
              </a:rPr>
              <a:t>eliefs</a:t>
            </a:r>
            <a:r>
              <a:rPr lang="en-US" dirty="0">
                <a:solidFill>
                  <a:schemeClr val="tx1"/>
                </a:solidFill>
              </a:rPr>
              <a:t> by </a:t>
            </a:r>
            <a:r>
              <a:rPr lang="cs-CZ" dirty="0">
                <a:solidFill>
                  <a:schemeClr val="tx1"/>
                </a:solidFill>
              </a:rPr>
              <a:t>p</a:t>
            </a:r>
            <a:r>
              <a:rPr lang="en-US" dirty="0" err="1">
                <a:solidFill>
                  <a:schemeClr val="tx1"/>
                </a:solidFill>
              </a:rPr>
              <a:t>roviding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en-US" dirty="0" err="1">
                <a:solidFill>
                  <a:schemeClr val="tx1"/>
                </a:solidFill>
              </a:rPr>
              <a:t>onsensus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i</a:t>
            </a:r>
            <a:r>
              <a:rPr lang="en-US" dirty="0" err="1">
                <a:solidFill>
                  <a:schemeClr val="tx1"/>
                </a:solidFill>
              </a:rPr>
              <a:t>nformation</a:t>
            </a:r>
            <a:r>
              <a:rPr lang="cs-CZ" dirty="0">
                <a:solidFill>
                  <a:schemeClr val="tx1"/>
                </a:solidFill>
              </a:rPr>
              <a:t>. Personality and </a:t>
            </a:r>
            <a:r>
              <a:rPr lang="cs-CZ" dirty="0" err="1">
                <a:solidFill>
                  <a:schemeClr val="tx1"/>
                </a:solidFill>
              </a:rPr>
              <a:t>Social</a:t>
            </a:r>
            <a:r>
              <a:rPr lang="cs-CZ" dirty="0">
                <a:solidFill>
                  <a:schemeClr val="tx1"/>
                </a:solidFill>
              </a:rPr>
              <a:t> Psychology Bulletin, 27, 486-496.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167844" y="2425171"/>
            <a:ext cx="2808312" cy="707886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tx1"/>
                </a:solidFill>
              </a:rPr>
              <a:t>změřeny stereotypy o lidech černé barvy pleti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59532" y="3354778"/>
            <a:ext cx="3060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tx1"/>
                </a:solidFill>
              </a:rPr>
              <a:t>informace: ostatní studenti měli </a:t>
            </a:r>
            <a:r>
              <a:rPr lang="cs-CZ" sz="2000" b="1" dirty="0" smtClean="0">
                <a:solidFill>
                  <a:schemeClr val="tx1"/>
                </a:solidFill>
              </a:rPr>
              <a:t>pozitivnější</a:t>
            </a:r>
            <a:r>
              <a:rPr lang="cs-CZ" sz="2000" dirty="0" smtClean="0">
                <a:solidFill>
                  <a:schemeClr val="tx1"/>
                </a:solidFill>
              </a:rPr>
              <a:t> odpovědi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436096" y="3315619"/>
            <a:ext cx="3060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tx1"/>
                </a:solidFill>
              </a:rPr>
              <a:t>informace: ostatní studenti měli </a:t>
            </a:r>
            <a:r>
              <a:rPr lang="cs-CZ" sz="2000" b="1" dirty="0" smtClean="0">
                <a:solidFill>
                  <a:schemeClr val="tx1"/>
                </a:solidFill>
              </a:rPr>
              <a:t>negativnější</a:t>
            </a:r>
            <a:r>
              <a:rPr lang="cs-CZ" sz="2000" dirty="0" smtClean="0">
                <a:solidFill>
                  <a:schemeClr val="tx1"/>
                </a:solidFill>
              </a:rPr>
              <a:t> odpovědi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59532" y="5103259"/>
            <a:ext cx="3060340" cy="40011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tx1"/>
                </a:solidFill>
              </a:rPr>
              <a:t>posun pozitivním směrem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436096" y="5013176"/>
            <a:ext cx="3060340" cy="40011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tx1"/>
                </a:solidFill>
              </a:rPr>
              <a:t>posun negativním směrem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59532" y="5748630"/>
            <a:ext cx="80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rasové stereotypy, o kterých se participanti domnívali, že jsou široce sdílené dalšími studenty, se staly odolnějšími vůči změně</a:t>
            </a:r>
          </a:p>
        </p:txBody>
      </p:sp>
      <p:sp>
        <p:nvSpPr>
          <p:cNvPr id="3" name="Šipka dolů 2"/>
          <p:cNvSpPr/>
          <p:nvPr/>
        </p:nvSpPr>
        <p:spPr bwMode="auto">
          <a:xfrm>
            <a:off x="1547664" y="4293096"/>
            <a:ext cx="648072" cy="576064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  <p:sp>
        <p:nvSpPr>
          <p:cNvPr id="14" name="Šipka dolů 13"/>
          <p:cNvSpPr/>
          <p:nvPr/>
        </p:nvSpPr>
        <p:spPr bwMode="auto">
          <a:xfrm>
            <a:off x="6732240" y="4152812"/>
            <a:ext cx="648072" cy="576064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15204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b="1">
                <a:solidFill>
                  <a:srgbClr val="C00000"/>
                </a:solidFill>
              </a:rPr>
              <a:t>Co předsudky snižuje?</a:t>
            </a:r>
          </a:p>
        </p:txBody>
      </p:sp>
      <p:sp>
        <p:nvSpPr>
          <p:cNvPr id="7373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2" name="Text Box 3"/>
          <p:cNvSpPr txBox="1">
            <a:spLocks noChangeArrowheads="1"/>
          </p:cNvSpPr>
          <p:nvPr/>
        </p:nvSpPr>
        <p:spPr bwMode="auto">
          <a:xfrm>
            <a:off x="457200" y="1628774"/>
            <a:ext cx="8255000" cy="48245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jak tedy strukturovat </a:t>
            </a:r>
            <a:r>
              <a:rPr lang="cs-CZ" sz="2800" dirty="0" err="1" smtClean="0">
                <a:solidFill>
                  <a:srgbClr val="000000"/>
                </a:solidFill>
              </a:rPr>
              <a:t>meziskupinový</a:t>
            </a:r>
            <a:r>
              <a:rPr lang="cs-CZ" sz="2800" dirty="0" smtClean="0">
                <a:solidFill>
                  <a:srgbClr val="000000"/>
                </a:solidFill>
              </a:rPr>
              <a:t> kontakt?</a:t>
            </a:r>
          </a:p>
          <a:p>
            <a:pPr>
              <a:spcBef>
                <a:spcPts val="700"/>
              </a:spcBef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endParaRPr lang="cs-CZ" sz="2800" dirty="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endParaRPr lang="cs-CZ" sz="2800" dirty="0" smtClean="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endParaRPr lang="cs-CZ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7409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b="1">
                <a:solidFill>
                  <a:srgbClr val="C00000"/>
                </a:solidFill>
              </a:rPr>
              <a:t>Co předsudky snižuje?</a:t>
            </a:r>
          </a:p>
        </p:txBody>
      </p:sp>
      <p:sp>
        <p:nvSpPr>
          <p:cNvPr id="7373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2" name="Text Box 3"/>
          <p:cNvSpPr txBox="1">
            <a:spLocks noChangeArrowheads="1"/>
          </p:cNvSpPr>
          <p:nvPr/>
        </p:nvSpPr>
        <p:spPr bwMode="auto">
          <a:xfrm>
            <a:off x="457200" y="1628774"/>
            <a:ext cx="8255000" cy="48245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jak tedy strukturovat </a:t>
            </a:r>
            <a:r>
              <a:rPr lang="cs-CZ" sz="2800" dirty="0" err="1" smtClean="0">
                <a:solidFill>
                  <a:srgbClr val="000000"/>
                </a:solidFill>
              </a:rPr>
              <a:t>meziskupinový</a:t>
            </a:r>
            <a:r>
              <a:rPr lang="cs-CZ" sz="2800" dirty="0" smtClean="0">
                <a:solidFill>
                  <a:srgbClr val="000000"/>
                </a:solidFill>
              </a:rPr>
              <a:t> kontakt?</a:t>
            </a:r>
          </a:p>
          <a:p>
            <a:pPr>
              <a:spcBef>
                <a:spcPts val="700"/>
              </a:spcBef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endParaRPr lang="cs-CZ" sz="2800" dirty="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osobní rozměr</a:t>
            </a:r>
            <a:endParaRPr lang="cs-CZ" sz="2800" dirty="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endParaRPr lang="cs-CZ" sz="2800" dirty="0" smtClean="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endParaRPr lang="cs-CZ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89322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b="1">
                <a:solidFill>
                  <a:srgbClr val="C00000"/>
                </a:solidFill>
              </a:rPr>
              <a:t>Co předsudky snižuje?</a:t>
            </a:r>
          </a:p>
        </p:txBody>
      </p:sp>
      <p:sp>
        <p:nvSpPr>
          <p:cNvPr id="7373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2" name="Text Box 3"/>
          <p:cNvSpPr txBox="1">
            <a:spLocks noChangeArrowheads="1"/>
          </p:cNvSpPr>
          <p:nvPr/>
        </p:nvSpPr>
        <p:spPr bwMode="auto">
          <a:xfrm>
            <a:off x="457200" y="1628774"/>
            <a:ext cx="8255000" cy="48245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jak tedy strukturovat </a:t>
            </a:r>
            <a:r>
              <a:rPr lang="cs-CZ" sz="2800" dirty="0" err="1" smtClean="0">
                <a:solidFill>
                  <a:srgbClr val="000000"/>
                </a:solidFill>
              </a:rPr>
              <a:t>meziskupinový</a:t>
            </a:r>
            <a:r>
              <a:rPr lang="cs-CZ" sz="2800" dirty="0" smtClean="0">
                <a:solidFill>
                  <a:srgbClr val="000000"/>
                </a:solidFill>
              </a:rPr>
              <a:t> kontakt?</a:t>
            </a:r>
          </a:p>
          <a:p>
            <a:pPr>
              <a:spcBef>
                <a:spcPts val="700"/>
              </a:spcBef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endParaRPr lang="cs-CZ" sz="2800" dirty="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osobní rozměr</a:t>
            </a:r>
          </a:p>
          <a:p>
            <a:pPr>
              <a:spcBef>
                <a:spcPts val="700"/>
              </a:spcBef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vzájemná spolupráce, závislost a společný cíl</a:t>
            </a:r>
            <a:endParaRPr lang="cs-CZ" sz="2800" dirty="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endParaRPr lang="cs-CZ" sz="2800" dirty="0" smtClean="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endParaRPr lang="cs-CZ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91668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9600" cy="14351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b="1" smtClean="0">
                <a:solidFill>
                  <a:srgbClr val="C00000"/>
                </a:solidFill>
              </a:rPr>
              <a:t>Jak stereotypy vznikají?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00200"/>
            <a:ext cx="8229600" cy="533400"/>
          </a:xfrm>
        </p:spPr>
        <p:txBody>
          <a:bodyPr lIns="0" tIns="0" rIns="0" bIns="0"/>
          <a:lstStyle/>
          <a:p>
            <a:pPr marL="0" indent="0" eaLnBrk="1" hangingPunct="1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dirty="0" smtClean="0"/>
              <a:t>nutnou, ale ne dostačující podmínkou </a:t>
            </a:r>
            <a:r>
              <a:rPr lang="cs-CZ" altLang="cs-CZ" sz="2800" b="1" dirty="0" smtClean="0">
                <a:solidFill>
                  <a:srgbClr val="C00000"/>
                </a:solidFill>
              </a:rPr>
              <a:t>kategorizace</a:t>
            </a:r>
            <a:endParaRPr lang="cs-CZ" altLang="cs-CZ" sz="2800" dirty="0" smtClean="0">
              <a:solidFill>
                <a:schemeClr val="tx1"/>
              </a:solidFill>
            </a:endParaRPr>
          </a:p>
          <a:p>
            <a:pPr marL="0" indent="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2800" b="1" dirty="0" smtClean="0">
              <a:solidFill>
                <a:schemeClr val="tx1"/>
              </a:solidFill>
            </a:endParaRPr>
          </a:p>
          <a:p>
            <a:pPr marL="0" indent="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2800" b="1" dirty="0" smtClean="0">
              <a:solidFill>
                <a:srgbClr val="C00000"/>
              </a:solidFill>
            </a:endParaRPr>
          </a:p>
          <a:p>
            <a:pPr marL="0" indent="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2800" dirty="0" smtClean="0"/>
          </a:p>
        </p:txBody>
      </p:sp>
      <p:sp>
        <p:nvSpPr>
          <p:cNvPr id="9220" name="Elipsa 6"/>
          <p:cNvSpPr>
            <a:spLocks noChangeArrowheads="1"/>
          </p:cNvSpPr>
          <p:nvPr/>
        </p:nvSpPr>
        <p:spPr bwMode="auto">
          <a:xfrm>
            <a:off x="1042988" y="2133600"/>
            <a:ext cx="1800225" cy="18002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cs-CZ" altLang="cs-CZ" sz="2800"/>
              <a:t>Němci</a:t>
            </a:r>
            <a:endParaRPr lang="en-US" altLang="cs-CZ" sz="2800"/>
          </a:p>
        </p:txBody>
      </p:sp>
      <p:sp>
        <p:nvSpPr>
          <p:cNvPr id="9221" name="Elipsa 7"/>
          <p:cNvSpPr>
            <a:spLocks noChangeArrowheads="1"/>
          </p:cNvSpPr>
          <p:nvPr/>
        </p:nvSpPr>
        <p:spPr bwMode="auto">
          <a:xfrm>
            <a:off x="2987675" y="2636838"/>
            <a:ext cx="1800225" cy="180022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cs-CZ" altLang="cs-CZ" sz="2800">
                <a:solidFill>
                  <a:schemeClr val="tx1"/>
                </a:solidFill>
              </a:rPr>
              <a:t>Češi</a:t>
            </a:r>
            <a:endParaRPr lang="en-US" altLang="cs-CZ" sz="2800">
              <a:solidFill>
                <a:schemeClr val="tx1"/>
              </a:solidFill>
            </a:endParaRPr>
          </a:p>
        </p:txBody>
      </p:sp>
      <p:sp>
        <p:nvSpPr>
          <p:cNvPr id="9222" name="Elipsa 9"/>
          <p:cNvSpPr>
            <a:spLocks noChangeArrowheads="1"/>
          </p:cNvSpPr>
          <p:nvPr/>
        </p:nvSpPr>
        <p:spPr bwMode="auto">
          <a:xfrm>
            <a:off x="4932363" y="2133600"/>
            <a:ext cx="1800225" cy="18002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cs-CZ" altLang="cs-CZ" sz="2800"/>
              <a:t>Poláci</a:t>
            </a:r>
            <a:endParaRPr lang="en-US" altLang="cs-CZ" sz="2800"/>
          </a:p>
        </p:txBody>
      </p:sp>
      <p:sp>
        <p:nvSpPr>
          <p:cNvPr id="9223" name="TextovéPole 6"/>
          <p:cNvSpPr txBox="1">
            <a:spLocks noChangeArrowheads="1"/>
          </p:cNvSpPr>
          <p:nvPr/>
        </p:nvSpPr>
        <p:spPr bwMode="auto">
          <a:xfrm>
            <a:off x="1116013" y="4005263"/>
            <a:ext cx="158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000" b="1">
                <a:solidFill>
                  <a:schemeClr val="tx1"/>
                </a:solidFill>
              </a:rPr>
              <a:t>out-group</a:t>
            </a:r>
          </a:p>
        </p:txBody>
      </p:sp>
      <p:sp>
        <p:nvSpPr>
          <p:cNvPr id="9224" name="TextovéPole 7"/>
          <p:cNvSpPr txBox="1">
            <a:spLocks noChangeArrowheads="1"/>
          </p:cNvSpPr>
          <p:nvPr/>
        </p:nvSpPr>
        <p:spPr bwMode="auto">
          <a:xfrm>
            <a:off x="3059113" y="4508500"/>
            <a:ext cx="158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000" b="1">
                <a:solidFill>
                  <a:schemeClr val="tx1"/>
                </a:solidFill>
              </a:rPr>
              <a:t>in-group</a:t>
            </a:r>
          </a:p>
        </p:txBody>
      </p:sp>
      <p:sp>
        <p:nvSpPr>
          <p:cNvPr id="9225" name="TextovéPole 8"/>
          <p:cNvSpPr txBox="1">
            <a:spLocks noChangeArrowheads="1"/>
          </p:cNvSpPr>
          <p:nvPr/>
        </p:nvSpPr>
        <p:spPr bwMode="auto">
          <a:xfrm>
            <a:off x="5003800" y="4005263"/>
            <a:ext cx="158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000" b="1">
                <a:solidFill>
                  <a:schemeClr val="tx1"/>
                </a:solidFill>
              </a:rPr>
              <a:t>out-group</a:t>
            </a:r>
          </a:p>
        </p:txBody>
      </p:sp>
    </p:spTree>
    <p:extLst>
      <p:ext uri="{BB962C8B-B14F-4D97-AF65-F5344CB8AC3E}">
        <p14:creationId xmlns:p14="http://schemas.microsoft.com/office/powerpoint/2010/main" xmlns="" val="33883865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b="1">
                <a:solidFill>
                  <a:srgbClr val="C00000"/>
                </a:solidFill>
              </a:rPr>
              <a:t>Co předsudky snižuje?</a:t>
            </a:r>
          </a:p>
        </p:txBody>
      </p:sp>
      <p:sp>
        <p:nvSpPr>
          <p:cNvPr id="7373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2" name="Text Box 3"/>
          <p:cNvSpPr txBox="1">
            <a:spLocks noChangeArrowheads="1"/>
          </p:cNvSpPr>
          <p:nvPr/>
        </p:nvSpPr>
        <p:spPr bwMode="auto">
          <a:xfrm>
            <a:off x="457200" y="1628774"/>
            <a:ext cx="8255000" cy="48245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jak tedy strukturovat </a:t>
            </a:r>
            <a:r>
              <a:rPr lang="cs-CZ" sz="2800" dirty="0" err="1" smtClean="0">
                <a:solidFill>
                  <a:srgbClr val="000000"/>
                </a:solidFill>
              </a:rPr>
              <a:t>meziskupinový</a:t>
            </a:r>
            <a:r>
              <a:rPr lang="cs-CZ" sz="2800" dirty="0" smtClean="0">
                <a:solidFill>
                  <a:srgbClr val="000000"/>
                </a:solidFill>
              </a:rPr>
              <a:t> kontakt?</a:t>
            </a:r>
          </a:p>
          <a:p>
            <a:pPr>
              <a:spcBef>
                <a:spcPts val="700"/>
              </a:spcBef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endParaRPr lang="cs-CZ" sz="2800" dirty="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osobní rozměr</a:t>
            </a:r>
          </a:p>
          <a:p>
            <a:pPr>
              <a:spcBef>
                <a:spcPts val="700"/>
              </a:spcBef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vzájemná spolupráce, závislost a společný cíl</a:t>
            </a:r>
          </a:p>
          <a:p>
            <a:pPr>
              <a:spcBef>
                <a:spcPts val="700"/>
              </a:spcBef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přítomnost nepředsudečných sociálních norem</a:t>
            </a:r>
            <a:endParaRPr lang="cs-CZ" sz="2800" dirty="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endParaRPr lang="cs-CZ" sz="2800" dirty="0" smtClean="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endParaRPr lang="cs-CZ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3302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b="1">
                <a:solidFill>
                  <a:srgbClr val="C00000"/>
                </a:solidFill>
              </a:rPr>
              <a:t>Co předsudky snižuje?</a:t>
            </a:r>
          </a:p>
        </p:txBody>
      </p:sp>
      <p:sp>
        <p:nvSpPr>
          <p:cNvPr id="7373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2" name="Text Box 3"/>
          <p:cNvSpPr txBox="1">
            <a:spLocks noChangeArrowheads="1"/>
          </p:cNvSpPr>
          <p:nvPr/>
        </p:nvSpPr>
        <p:spPr bwMode="auto">
          <a:xfrm>
            <a:off x="457200" y="1628774"/>
            <a:ext cx="8255000" cy="48245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jak tedy strukturovat </a:t>
            </a:r>
            <a:r>
              <a:rPr lang="cs-CZ" sz="2800" dirty="0" err="1" smtClean="0">
                <a:solidFill>
                  <a:srgbClr val="000000"/>
                </a:solidFill>
              </a:rPr>
              <a:t>meziskupinový</a:t>
            </a:r>
            <a:r>
              <a:rPr lang="cs-CZ" sz="2800" dirty="0" smtClean="0">
                <a:solidFill>
                  <a:srgbClr val="000000"/>
                </a:solidFill>
              </a:rPr>
              <a:t> kontakt?</a:t>
            </a:r>
          </a:p>
          <a:p>
            <a:pPr>
              <a:spcBef>
                <a:spcPts val="700"/>
              </a:spcBef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endParaRPr lang="cs-CZ" sz="2800" dirty="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osobní rozměr</a:t>
            </a:r>
          </a:p>
          <a:p>
            <a:pPr>
              <a:spcBef>
                <a:spcPts val="700"/>
              </a:spcBef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vzájemná spolupráce, závislost a společný cíl</a:t>
            </a:r>
          </a:p>
          <a:p>
            <a:pPr>
              <a:spcBef>
                <a:spcPts val="700"/>
              </a:spcBef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přítomnost nepředsudečných sociálních norem</a:t>
            </a:r>
          </a:p>
          <a:p>
            <a:pPr>
              <a:spcBef>
                <a:spcPts val="700"/>
              </a:spcBef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komplementární, ale rozdílné role (?)</a:t>
            </a:r>
          </a:p>
          <a:p>
            <a:pPr marL="628650">
              <a:spcBef>
                <a:spcPts val="700"/>
              </a:spcBef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400" dirty="0" smtClean="0">
                <a:solidFill>
                  <a:srgbClr val="000000"/>
                </a:solidFill>
              </a:rPr>
              <a:t>+ umožní uchovat si pocit skupinové jedinečnosti</a:t>
            </a:r>
          </a:p>
          <a:p>
            <a:pPr marL="628650">
              <a:spcBef>
                <a:spcPts val="700"/>
              </a:spcBef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400" dirty="0" smtClean="0">
                <a:solidFill>
                  <a:srgbClr val="000000"/>
                </a:solidFill>
              </a:rPr>
              <a:t>+ redukce předsudků je kognitivně jednodušší</a:t>
            </a:r>
          </a:p>
          <a:p>
            <a:pPr marL="628650">
              <a:spcBef>
                <a:spcPts val="700"/>
              </a:spcBef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400" dirty="0" smtClean="0">
                <a:solidFill>
                  <a:srgbClr val="000000"/>
                </a:solidFill>
              </a:rPr>
              <a:t>- z dlouhodobého hlediska vytvářejí potenciál pro další udržování předsudků</a:t>
            </a:r>
          </a:p>
          <a:p>
            <a:pPr>
              <a:spcBef>
                <a:spcPts val="700"/>
              </a:spcBef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endParaRPr lang="cs-CZ" sz="2800" dirty="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endParaRPr lang="cs-CZ" sz="2800" dirty="0" smtClean="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endParaRPr lang="cs-CZ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367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b="1" dirty="0">
                <a:solidFill>
                  <a:srgbClr val="C00000"/>
                </a:solidFill>
              </a:rPr>
              <a:t>Co předsudky snižuje?</a:t>
            </a:r>
          </a:p>
        </p:txBody>
      </p:sp>
      <p:sp>
        <p:nvSpPr>
          <p:cNvPr id="7373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2" name="Text Box 3"/>
          <p:cNvSpPr txBox="1">
            <a:spLocks noChangeArrowheads="1"/>
          </p:cNvSpPr>
          <p:nvPr/>
        </p:nvSpPr>
        <p:spPr bwMode="auto">
          <a:xfrm>
            <a:off x="457200" y="1628774"/>
            <a:ext cx="8255000" cy="48245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jak tedy strukturovat </a:t>
            </a:r>
            <a:r>
              <a:rPr lang="cs-CZ" sz="2800" dirty="0" err="1" smtClean="0">
                <a:solidFill>
                  <a:srgbClr val="000000"/>
                </a:solidFill>
              </a:rPr>
              <a:t>meziskupinový</a:t>
            </a:r>
            <a:r>
              <a:rPr lang="cs-CZ" sz="2800" dirty="0" smtClean="0">
                <a:solidFill>
                  <a:srgbClr val="000000"/>
                </a:solidFill>
              </a:rPr>
              <a:t> kontakt?</a:t>
            </a:r>
          </a:p>
          <a:p>
            <a:pPr>
              <a:spcBef>
                <a:spcPts val="700"/>
              </a:spcBef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endParaRPr lang="cs-CZ" sz="2800" dirty="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osobní rozměr</a:t>
            </a:r>
          </a:p>
          <a:p>
            <a:pPr>
              <a:spcBef>
                <a:spcPts val="700"/>
              </a:spcBef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vzájemná spolupráce, závislost a společný cíl</a:t>
            </a:r>
          </a:p>
          <a:p>
            <a:pPr>
              <a:spcBef>
                <a:spcPts val="700"/>
              </a:spcBef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přítomnost nepředsudečných sociálních norem</a:t>
            </a:r>
          </a:p>
          <a:p>
            <a:pPr>
              <a:spcBef>
                <a:spcPts val="700"/>
              </a:spcBef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800" dirty="0" smtClean="0">
                <a:solidFill>
                  <a:schemeClr val="bg1">
                    <a:lumMod val="65000"/>
                  </a:schemeClr>
                </a:solidFill>
              </a:rPr>
              <a:t>komplementární, ale rozdílné role (?)</a:t>
            </a:r>
          </a:p>
          <a:p>
            <a:pPr>
              <a:spcBef>
                <a:spcPts val="700"/>
              </a:spcBef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alternativní řešení: rozvoj </a:t>
            </a:r>
            <a:r>
              <a:rPr lang="cs-CZ" sz="2800" smtClean="0">
                <a:solidFill>
                  <a:srgbClr val="000000"/>
                </a:solidFill>
              </a:rPr>
              <a:t>duálních identit </a:t>
            </a:r>
            <a:endParaRPr lang="cs-CZ" sz="2800" dirty="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endParaRPr lang="cs-CZ" sz="2800" dirty="0" smtClean="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tabLst>
                <a:tab pos="839788" algn="l"/>
                <a:tab pos="1754188" algn="l"/>
                <a:tab pos="2668588" algn="l"/>
                <a:tab pos="3582988" algn="l"/>
                <a:tab pos="4497388" algn="l"/>
                <a:tab pos="5411788" algn="l"/>
                <a:tab pos="6326188" algn="l"/>
                <a:tab pos="7240588" algn="l"/>
                <a:tab pos="8154988" algn="l"/>
                <a:tab pos="9069388" algn="l"/>
                <a:tab pos="9983788" algn="l"/>
              </a:tabLst>
            </a:pPr>
            <a:endParaRPr lang="cs-CZ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438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9600" cy="14351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b="1" dirty="0" smtClean="0">
                <a:solidFill>
                  <a:srgbClr val="C00000"/>
                </a:solidFill>
              </a:rPr>
              <a:t>Co předsudky snižuje?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00200"/>
            <a:ext cx="8229600" cy="4421088"/>
          </a:xfrm>
        </p:spPr>
        <p:txBody>
          <a:bodyPr lIns="0" tIns="0" rIns="0" bIns="0"/>
          <a:lstStyle/>
          <a:p>
            <a:pPr marL="363538" indent="-363538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b="1" dirty="0" smtClean="0">
                <a:solidFill>
                  <a:schemeClr val="tx1"/>
                </a:solidFill>
              </a:rPr>
              <a:t>4. motivace změnit naše automatické předsudečné reakce</a:t>
            </a:r>
          </a:p>
          <a:p>
            <a:pPr marL="363538" indent="-363538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0" indent="0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dirty="0" smtClean="0">
                <a:solidFill>
                  <a:schemeClr val="tx1"/>
                </a:solidFill>
              </a:rPr>
              <a:t>při aktivaci předsudků a stereotypů se uplatňují dva procesy (Patricia </a:t>
            </a:r>
            <a:r>
              <a:rPr lang="cs-CZ" sz="2400" dirty="0" err="1" smtClean="0">
                <a:solidFill>
                  <a:schemeClr val="tx1"/>
                </a:solidFill>
              </a:rPr>
              <a:t>Devine</a:t>
            </a:r>
            <a:r>
              <a:rPr lang="cs-CZ" sz="2400" dirty="0" smtClean="0">
                <a:solidFill>
                  <a:schemeClr val="tx1"/>
                </a:solidFill>
              </a:rPr>
              <a:t>):</a:t>
            </a:r>
          </a:p>
          <a:p>
            <a:pPr marL="363538" indent="-363538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363538" indent="-363538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b="1" dirty="0" smtClean="0">
                <a:solidFill>
                  <a:schemeClr val="tx1"/>
                </a:solidFill>
              </a:rPr>
              <a:t>automatické zpracování</a:t>
            </a:r>
          </a:p>
          <a:p>
            <a:pPr marL="363538" indent="-363538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dirty="0" smtClean="0">
                <a:solidFill>
                  <a:schemeClr val="tx1"/>
                </a:solidFill>
              </a:rPr>
              <a:t>	bez možnosti kontroly aktivuje obsah stereotypu</a:t>
            </a:r>
          </a:p>
          <a:p>
            <a:pPr marL="363538" indent="-363538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b="1" dirty="0" smtClean="0">
                <a:solidFill>
                  <a:schemeClr val="tx1"/>
                </a:solidFill>
              </a:rPr>
              <a:t>kontrolované zpracování</a:t>
            </a:r>
          </a:p>
          <a:p>
            <a:pPr marL="363538" indent="-363538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dirty="0" smtClean="0">
                <a:solidFill>
                  <a:schemeClr val="tx1"/>
                </a:solidFill>
              </a:rPr>
              <a:t>vědomě obsah stereotypu zvážíme a rozhodneme se jej ignorovat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9600" cy="14351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b="1" dirty="0" smtClean="0">
                <a:solidFill>
                  <a:srgbClr val="C00000"/>
                </a:solidFill>
              </a:rPr>
              <a:t>Co předsudky snižuje?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00200"/>
            <a:ext cx="8229600" cy="4781128"/>
          </a:xfrm>
        </p:spPr>
        <p:txBody>
          <a:bodyPr lIns="0" tIns="0" rIns="0" bIns="0"/>
          <a:lstStyle/>
          <a:p>
            <a:pPr marL="363538" indent="-363538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b="1" dirty="0" smtClean="0">
                <a:solidFill>
                  <a:schemeClr val="tx1"/>
                </a:solidFill>
              </a:rPr>
              <a:t>4. motivace změnit naše automatické předsudečné reakce</a:t>
            </a:r>
          </a:p>
          <a:p>
            <a:pPr marL="363538" indent="-363538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0" indent="0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dirty="0" smtClean="0">
                <a:solidFill>
                  <a:schemeClr val="tx1"/>
                </a:solidFill>
              </a:rPr>
              <a:t>při aktivaci předsudků a stereotypů se uplatňují dva procesy (Patricia </a:t>
            </a:r>
            <a:r>
              <a:rPr lang="cs-CZ" sz="2400" dirty="0" err="1" smtClean="0">
                <a:solidFill>
                  <a:schemeClr val="tx1"/>
                </a:solidFill>
              </a:rPr>
              <a:t>Devine</a:t>
            </a:r>
            <a:r>
              <a:rPr lang="cs-CZ" sz="2400" dirty="0" smtClean="0">
                <a:solidFill>
                  <a:schemeClr val="tx1"/>
                </a:solidFill>
              </a:rPr>
              <a:t>):</a:t>
            </a:r>
          </a:p>
          <a:p>
            <a:pPr marL="363538" indent="-363538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363538" indent="-363538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b="1" dirty="0" smtClean="0">
                <a:solidFill>
                  <a:schemeClr val="tx1"/>
                </a:solidFill>
              </a:rPr>
              <a:t>automatické zpracování</a:t>
            </a:r>
          </a:p>
          <a:p>
            <a:pPr marL="363538" indent="-363538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dirty="0" smtClean="0">
                <a:solidFill>
                  <a:schemeClr val="tx1"/>
                </a:solidFill>
              </a:rPr>
              <a:t>	bez možnosti kontroly aktivuje obsah stereotypu</a:t>
            </a:r>
          </a:p>
          <a:p>
            <a:pPr marL="363538" indent="-363538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b="1" dirty="0" smtClean="0">
                <a:solidFill>
                  <a:schemeClr val="tx1"/>
                </a:solidFill>
              </a:rPr>
              <a:t>kontrolované zpracování</a:t>
            </a:r>
          </a:p>
          <a:p>
            <a:pPr marL="363538" indent="-363538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dirty="0" smtClean="0">
                <a:solidFill>
                  <a:schemeClr val="tx1"/>
                </a:solidFill>
              </a:rPr>
              <a:t>vědomě obsah stereotypu zvážíme a rozhodneme se jej ignorovat</a:t>
            </a:r>
          </a:p>
          <a:p>
            <a:pPr marL="363538" indent="-363538" eaLnBrk="1" hangingPunct="1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b="1" dirty="0" smtClean="0">
                <a:solidFill>
                  <a:srgbClr val="C00000"/>
                </a:solidFill>
              </a:rPr>
              <a:t>… ne vždy jsme motivovaní nebo schopní druhý proces zapojit</a:t>
            </a:r>
          </a:p>
          <a:p>
            <a:pPr marL="363538" indent="-363538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3108</Words>
  <Application>Microsoft Office PowerPoint</Application>
  <PresentationFormat>Předvádění na obrazovce (4:3)</PresentationFormat>
  <Paragraphs>536</Paragraphs>
  <Slides>94</Slides>
  <Notes>85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94</vt:i4>
      </vt:variant>
    </vt:vector>
  </HeadingPairs>
  <TitlesOfParts>
    <vt:vector size="95" baseType="lpstr">
      <vt:lpstr>Motiv sady Office</vt:lpstr>
      <vt:lpstr>Snímek 1</vt:lpstr>
      <vt:lpstr>Snímek 2</vt:lpstr>
      <vt:lpstr>Postoje vůči sociálním skupinám</vt:lpstr>
      <vt:lpstr>Snímek 4</vt:lpstr>
      <vt:lpstr>Stereotyp</vt:lpstr>
      <vt:lpstr>Stereotyp</vt:lpstr>
      <vt:lpstr>Stereotyp</vt:lpstr>
      <vt:lpstr>Jak stereotypy vznikají?</vt:lpstr>
      <vt:lpstr>Jak stereotypy vznikají?</vt:lpstr>
      <vt:lpstr>Jak stereotypy vznikají?</vt:lpstr>
      <vt:lpstr>Jak stereotypy vznikají?</vt:lpstr>
      <vt:lpstr>Jak stereotypy vznikají?</vt:lpstr>
      <vt:lpstr>Jak stereotypy vznikají?</vt:lpstr>
      <vt:lpstr>Jak stereotypy vznikají?</vt:lpstr>
      <vt:lpstr>Jak stereotypy vznikají?</vt:lpstr>
      <vt:lpstr>Jak stereotypy vznikají?</vt:lpstr>
      <vt:lpstr>Jak stereotypy vznikají?</vt:lpstr>
      <vt:lpstr>Jak stereotypy vznikají?</vt:lpstr>
      <vt:lpstr>Jak stereotypy vznikají?</vt:lpstr>
      <vt:lpstr>Jak stereotypy fungují?</vt:lpstr>
      <vt:lpstr>Jak stereotypy fungují?</vt:lpstr>
      <vt:lpstr>Snímek 22</vt:lpstr>
      <vt:lpstr>Jak stereotypy fungují?</vt:lpstr>
      <vt:lpstr>Snímek 24</vt:lpstr>
      <vt:lpstr>Jak stereotypy fungují?</vt:lpstr>
      <vt:lpstr>Snímek 26</vt:lpstr>
      <vt:lpstr>Jak stereotypy fungují?</vt:lpstr>
      <vt:lpstr>Snímek 28</vt:lpstr>
      <vt:lpstr>Jak stereotypy fungují?</vt:lpstr>
      <vt:lpstr>Jak stereotypy fungují?</vt:lpstr>
      <vt:lpstr>Jak stereotypy fungují?</vt:lpstr>
      <vt:lpstr>Jak stereotypy fungují?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  <vt:lpstr>Snímek 50</vt:lpstr>
      <vt:lpstr>Snímek 51</vt:lpstr>
      <vt:lpstr>Snímek 52</vt:lpstr>
      <vt:lpstr>Snímek 53</vt:lpstr>
      <vt:lpstr>Snímek 54</vt:lpstr>
      <vt:lpstr>Snímek 55</vt:lpstr>
      <vt:lpstr>Snímek 56</vt:lpstr>
      <vt:lpstr>Snímek 57</vt:lpstr>
      <vt:lpstr>Snímek 58</vt:lpstr>
      <vt:lpstr>Snímek 59</vt:lpstr>
      <vt:lpstr>Snímek 60</vt:lpstr>
      <vt:lpstr>Snímek 61</vt:lpstr>
      <vt:lpstr>Snímek 62</vt:lpstr>
      <vt:lpstr>Snímek 63</vt:lpstr>
      <vt:lpstr>Snímek 64</vt:lpstr>
      <vt:lpstr>Snímek 65</vt:lpstr>
      <vt:lpstr>Snímek 66</vt:lpstr>
      <vt:lpstr>Snímek 67</vt:lpstr>
      <vt:lpstr>Snímek 68</vt:lpstr>
      <vt:lpstr>Snímek 69</vt:lpstr>
      <vt:lpstr>Snímek 70</vt:lpstr>
      <vt:lpstr>Snímek 71</vt:lpstr>
      <vt:lpstr>Snímek 72</vt:lpstr>
      <vt:lpstr>Snímek 73</vt:lpstr>
      <vt:lpstr>Snímek 74</vt:lpstr>
      <vt:lpstr>Snímek 75</vt:lpstr>
      <vt:lpstr>Snímek 76</vt:lpstr>
      <vt:lpstr>Snímek 77</vt:lpstr>
      <vt:lpstr>Snímek 78</vt:lpstr>
      <vt:lpstr>Snímek 79</vt:lpstr>
      <vt:lpstr>Snímek 80</vt:lpstr>
      <vt:lpstr>Snímek 81</vt:lpstr>
      <vt:lpstr>Snímek 82</vt:lpstr>
      <vt:lpstr>Snímek 83</vt:lpstr>
      <vt:lpstr>Snímek 84</vt:lpstr>
      <vt:lpstr>Snímek 85</vt:lpstr>
      <vt:lpstr>Snímek 86</vt:lpstr>
      <vt:lpstr>Snímek 87</vt:lpstr>
      <vt:lpstr>Snímek 88</vt:lpstr>
      <vt:lpstr>Snímek 89</vt:lpstr>
      <vt:lpstr>Snímek 90</vt:lpstr>
      <vt:lpstr>Snímek 91</vt:lpstr>
      <vt:lpstr>Snímek 92</vt:lpstr>
      <vt:lpstr>Co předsudky snižuje?</vt:lpstr>
      <vt:lpstr>Co předsudky snižuje?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Jan Šerek</dc:creator>
  <cp:lastModifiedBy>Jan Šerek</cp:lastModifiedBy>
  <cp:revision>189</cp:revision>
  <cp:lastPrinted>1601-01-01T00:00:00Z</cp:lastPrinted>
  <dcterms:created xsi:type="dcterms:W3CDTF">2012-03-19T10:20:17Z</dcterms:created>
  <dcterms:modified xsi:type="dcterms:W3CDTF">2016-04-19T11:29:03Z</dcterms:modified>
</cp:coreProperties>
</file>