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6" r:id="rId3"/>
    <p:sldId id="297" r:id="rId4"/>
    <p:sldId id="298" r:id="rId5"/>
    <p:sldId id="301" r:id="rId6"/>
    <p:sldId id="287" r:id="rId7"/>
    <p:sldId id="275" r:id="rId8"/>
    <p:sldId id="259" r:id="rId9"/>
    <p:sldId id="260" r:id="rId10"/>
    <p:sldId id="289" r:id="rId11"/>
    <p:sldId id="290" r:id="rId12"/>
    <p:sldId id="288" r:id="rId13"/>
    <p:sldId id="276" r:id="rId14"/>
    <p:sldId id="268" r:id="rId15"/>
    <p:sldId id="292" r:id="rId16"/>
    <p:sldId id="291" r:id="rId17"/>
    <p:sldId id="265" r:id="rId18"/>
    <p:sldId id="273" r:id="rId19"/>
    <p:sldId id="274" r:id="rId20"/>
    <p:sldId id="295" r:id="rId21"/>
    <p:sldId id="270" r:id="rId22"/>
    <p:sldId id="279" r:id="rId23"/>
    <p:sldId id="272" r:id="rId24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86757" autoAdjust="0"/>
  </p:normalViewPr>
  <p:slideViewPr>
    <p:cSldViewPr>
      <p:cViewPr varScale="1">
        <p:scale>
          <a:sx n="65" d="100"/>
          <a:sy n="65" d="100"/>
        </p:scale>
        <p:origin x="13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3E57438-07E1-4E73-835F-E0DDF68AB9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984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0634CE0-4865-48CE-9FB4-D44119CDF4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461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675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D9B0BB0A-96AE-428E-9243-CAA138D74084}" type="slidenum">
              <a:rPr lang="cs-CZ" altLang="cs-CZ" sz="1300" smtClean="0"/>
              <a:pPr>
                <a:spcBef>
                  <a:spcPct val="0"/>
                </a:spcBef>
              </a:pPr>
              <a:t>2</a:t>
            </a:fld>
            <a:endParaRPr lang="cs-CZ" altLang="cs-CZ" sz="1300" smtClean="0"/>
          </a:p>
        </p:txBody>
      </p:sp>
    </p:spTree>
    <p:extLst>
      <p:ext uri="{BB962C8B-B14F-4D97-AF65-F5344CB8AC3E}">
        <p14:creationId xmlns:p14="http://schemas.microsoft.com/office/powerpoint/2010/main" val="1239996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521746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mtClean="0"/>
              <a:t>Procedura někdy jednoduchá jindy složitá</a:t>
            </a:r>
          </a:p>
        </p:txBody>
      </p:sp>
    </p:spTree>
    <p:extLst>
      <p:ext uri="{BB962C8B-B14F-4D97-AF65-F5344CB8AC3E}">
        <p14:creationId xmlns:p14="http://schemas.microsoft.com/office/powerpoint/2010/main" val="2484331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829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C06F574F-FF6B-40EB-AFF4-C355B917D5CD}" type="slidenum">
              <a:rPr lang="cs-CZ" altLang="cs-CZ" sz="1300" smtClean="0"/>
              <a:pPr>
                <a:spcBef>
                  <a:spcPct val="0"/>
                </a:spcBef>
              </a:pPr>
              <a:t>5</a:t>
            </a:fld>
            <a:endParaRPr lang="cs-CZ" altLang="cs-CZ" sz="1300" smtClean="0"/>
          </a:p>
        </p:txBody>
      </p:sp>
    </p:spTree>
    <p:extLst>
      <p:ext uri="{BB962C8B-B14F-4D97-AF65-F5344CB8AC3E}">
        <p14:creationId xmlns:p14="http://schemas.microsoft.com/office/powerpoint/2010/main" val="2002616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F6A60C8F-BE52-4367-B32D-5F29473A0BC8}" type="slidenum">
              <a:rPr lang="cs-CZ" altLang="cs-CZ" smtClean="0"/>
              <a:pPr>
                <a:spcBef>
                  <a:spcPct val="0"/>
                </a:spcBef>
              </a:pPr>
              <a:t>9</a:t>
            </a:fld>
            <a:endParaRPr lang="cs-CZ" altLang="cs-CZ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mtClean="0"/>
              <a:t>GH(55): </a:t>
            </a:r>
            <a:r>
              <a:rPr lang="en-US" altLang="cs-CZ" smtClean="0"/>
              <a:t>It is interesting to note that although the sum of the deviations from the mean is 0, and</a:t>
            </a:r>
            <a:r>
              <a:rPr lang="cs-CZ" altLang="cs-CZ" smtClean="0"/>
              <a:t> </a:t>
            </a:r>
            <a:r>
              <a:rPr lang="en-US" altLang="cs-CZ" smtClean="0"/>
              <a:t>the sum of the squared deviations is least from the mean, the sum of the absolute deviations”</a:t>
            </a:r>
            <a:r>
              <a:rPr lang="cs-CZ" altLang="cs-CZ" smtClean="0"/>
              <a:t> </a:t>
            </a:r>
            <a:r>
              <a:rPr lang="en-US" altLang="cs-CZ" smtClean="0"/>
              <a:t>is least from the median. </a:t>
            </a: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766438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http://www.nerdytshirt.com/deviant.html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634CE0-4865-48CE-9FB4-D44119CDF49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303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399FD363-E699-47D6-8FE4-7B3E7582ED1A}" type="slidenum">
              <a:rPr lang="cs-CZ" altLang="cs-CZ" sz="1300" smtClean="0"/>
              <a:pPr>
                <a:spcBef>
                  <a:spcPct val="0"/>
                </a:spcBef>
              </a:pPr>
              <a:t>20</a:t>
            </a:fld>
            <a:endParaRPr lang="cs-CZ" altLang="cs-CZ" sz="1300" smtClean="0"/>
          </a:p>
        </p:txBody>
      </p:sp>
    </p:spTree>
    <p:extLst>
      <p:ext uri="{BB962C8B-B14F-4D97-AF65-F5344CB8AC3E}">
        <p14:creationId xmlns:p14="http://schemas.microsoft.com/office/powerpoint/2010/main" val="1018174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99689 h 1000"/>
              <a:gd name="T6" fmla="*/ 0 w 1000"/>
              <a:gd name="T7" fmla="*/ 1314299689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A420B-7DA2-4255-9E23-0379FA7C3B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99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9C083-BCBF-464A-9F10-470DBEDD7A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33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16F5F-211A-4DF1-8057-FFDA06F7E5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182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C5252-70A9-4EDA-A91C-1E48BF0663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77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34C4E-D61B-432A-BAE3-E4458C73B2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49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3B67C-3E69-4FC3-9F3E-EB654A98A5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42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D5E7D-B4E3-413F-ADDD-FD44E0D64C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445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86481-31AC-40B8-8EB2-7DA18FA003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22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4E0AD-C382-46FB-9ABC-B119C29157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274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CF03F-D831-4AB7-B317-30026F39A1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687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30C3F-2E35-4BFE-9AAD-DC3FBA12D9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987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66CA8-A236-4CEB-84C2-16A1A8D224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643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63702 h 1000"/>
              <a:gd name="T6" fmla="*/ 0 w 1000"/>
              <a:gd name="T7" fmla="*/ 1314263702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0C77A79-7144-4DC3-BDEA-D971FC7DD8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mage:Standard_deviation_diagram.p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 smtClean="0"/>
              <a:t>PSY117 2016</a:t>
            </a:r>
            <a:br>
              <a:rPr lang="cs-CZ" altLang="cs-CZ" sz="2400" dirty="0" smtClean="0"/>
            </a:br>
            <a:r>
              <a:rPr lang="cs-CZ" altLang="cs-CZ" sz="2400" dirty="0" smtClean="0"/>
              <a:t>Statistická analýza dat v psychologii</a:t>
            </a:r>
            <a:br>
              <a:rPr lang="cs-CZ" altLang="cs-CZ" sz="2400" dirty="0" smtClean="0"/>
            </a:br>
            <a:r>
              <a:rPr lang="cs-CZ" altLang="cs-CZ" sz="2400" b="1" dirty="0" smtClean="0"/>
              <a:t>Přednáška 2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429000"/>
            <a:ext cx="7702550" cy="3168650"/>
          </a:xfrm>
        </p:spPr>
        <p:txBody>
          <a:bodyPr/>
          <a:lstStyle/>
          <a:p>
            <a:pPr algn="ctr" eaLnBrk="1" hangingPunct="1"/>
            <a:r>
              <a:rPr lang="cs-CZ" altLang="cs-CZ" sz="4000" b="1" smtClean="0">
                <a:solidFill>
                  <a:schemeClr val="accent2"/>
                </a:solidFill>
              </a:rPr>
              <a:t>MÍRY CENTRÁLNÍ TENDENCE A VARIABILITY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en-US" altLang="cs-CZ" sz="1800" smtClean="0"/>
              <a:t>He uses statistics as a drunken man uses lampposts – for support</a:t>
            </a:r>
            <a:endParaRPr lang="cs-CZ" altLang="cs-CZ" sz="1800" smtClean="0"/>
          </a:p>
          <a:p>
            <a:pPr eaLnBrk="1" hangingPunct="1"/>
            <a:r>
              <a:rPr lang="en-US" altLang="cs-CZ" sz="1800" smtClean="0"/>
              <a:t>rather than illumination.</a:t>
            </a:r>
            <a:endParaRPr lang="cs-CZ" altLang="cs-CZ" sz="1800" smtClean="0"/>
          </a:p>
          <a:p>
            <a:pPr eaLnBrk="1" hangingPunct="1"/>
            <a:r>
              <a:rPr lang="cs-CZ" altLang="cs-CZ" sz="1800" smtClean="0"/>
              <a:t>						</a:t>
            </a:r>
            <a:r>
              <a:rPr lang="en-US" altLang="cs-CZ" sz="1800" i="1" smtClean="0"/>
              <a:t>Andrew Lang</a:t>
            </a:r>
            <a:endParaRPr lang="cs-CZ" altLang="cs-CZ" sz="1800" i="1" smtClean="0"/>
          </a:p>
        </p:txBody>
      </p:sp>
      <p:pic>
        <p:nvPicPr>
          <p:cNvPr id="5124" name="Picture 5" descr="drunk_on_lamppost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4724400"/>
            <a:ext cx="1209675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Jak spočítat </a:t>
            </a:r>
            <a:r>
              <a:rPr lang="cs-CZ" altLang="cs-CZ" i="1" smtClean="0"/>
              <a:t>Mo</a:t>
            </a:r>
            <a:r>
              <a:rPr lang="cs-CZ" altLang="cs-CZ" smtClean="0"/>
              <a:t>, </a:t>
            </a:r>
            <a:r>
              <a:rPr lang="cs-CZ" altLang="cs-CZ" i="1" smtClean="0"/>
              <a:t>Md</a:t>
            </a:r>
            <a:r>
              <a:rPr lang="cs-CZ" altLang="cs-CZ" smtClean="0"/>
              <a:t>, </a:t>
            </a:r>
            <a:r>
              <a:rPr lang="cs-CZ" altLang="cs-CZ" i="1" smtClean="0"/>
              <a:t>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253412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000" i="1" dirty="0" err="1" smtClean="0"/>
              <a:t>Mo</a:t>
            </a:r>
            <a:endParaRPr lang="cs-CZ" sz="2000" i="1" dirty="0"/>
          </a:p>
          <a:p>
            <a:pPr lvl="1">
              <a:defRPr/>
            </a:pPr>
            <a:r>
              <a:rPr lang="cs-CZ" sz="1800" dirty="0" smtClean="0"/>
              <a:t>vyčteme z tabulky četností</a:t>
            </a:r>
          </a:p>
          <a:p>
            <a:pPr lvl="1">
              <a:defRPr/>
            </a:pPr>
            <a:r>
              <a:rPr lang="cs-CZ" sz="1800" dirty="0" smtClean="0"/>
              <a:t>Excel: =MODE(</a:t>
            </a:r>
            <a:r>
              <a:rPr lang="cs-CZ" sz="1800" i="1" dirty="0" err="1" smtClean="0"/>
              <a:t>rozsah_s_daty_proměnné</a:t>
            </a:r>
            <a:r>
              <a:rPr lang="cs-CZ" sz="1800" dirty="0" smtClean="0"/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000" i="1" dirty="0" err="1" smtClean="0"/>
              <a:t>Md</a:t>
            </a:r>
            <a:endParaRPr lang="cs-CZ" sz="2000" i="1" dirty="0" smtClean="0"/>
          </a:p>
          <a:p>
            <a:pPr lvl="1">
              <a:defRPr/>
            </a:pPr>
            <a:r>
              <a:rPr lang="cs-CZ" sz="1800" dirty="0" smtClean="0"/>
              <a:t>kategorické p.: vyčteme z tabulky četností, nejsnáze </a:t>
            </a:r>
            <a:r>
              <a:rPr lang="cs-CZ" sz="1800" dirty="0" err="1" smtClean="0"/>
              <a:t>kum</a:t>
            </a:r>
            <a:r>
              <a:rPr lang="cs-CZ" sz="1800" dirty="0" smtClean="0"/>
              <a:t>.</a:t>
            </a:r>
          </a:p>
          <a:p>
            <a:pPr lvl="1">
              <a:defRPr/>
            </a:pPr>
            <a:r>
              <a:rPr lang="cs-CZ" sz="1800" dirty="0" smtClean="0"/>
              <a:t>spojité p. --</a:t>
            </a:r>
            <a:r>
              <a:rPr lang="en-US" sz="1800" dirty="0" smtClean="0"/>
              <a:t>&gt; </a:t>
            </a:r>
            <a:r>
              <a:rPr lang="en-US" sz="1800" dirty="0" err="1" smtClean="0"/>
              <a:t>intervalov</a:t>
            </a:r>
            <a:r>
              <a:rPr lang="cs-CZ" sz="1800" dirty="0" smtClean="0"/>
              <a:t>é</a:t>
            </a:r>
            <a:r>
              <a:rPr lang="en-US" sz="1800" dirty="0" smtClean="0"/>
              <a:t> </a:t>
            </a:r>
            <a:r>
              <a:rPr lang="cs-CZ" sz="1800" dirty="0" smtClean="0"/>
              <a:t>č</a:t>
            </a:r>
            <a:r>
              <a:rPr lang="en-US" sz="1800" dirty="0" err="1" smtClean="0"/>
              <a:t>etnosti</a:t>
            </a:r>
            <a:r>
              <a:rPr lang="cs-CZ" sz="1800" dirty="0"/>
              <a:t> </a:t>
            </a:r>
            <a:r>
              <a:rPr lang="en-US" sz="1800" dirty="0" smtClean="0"/>
              <a:t>--&gt; </a:t>
            </a:r>
            <a:r>
              <a:rPr lang="en-US" sz="1800" dirty="0" err="1" smtClean="0"/>
              <a:t>interpolujeme</a:t>
            </a:r>
            <a:r>
              <a:rPr lang="en-US" sz="1800" dirty="0" smtClean="0"/>
              <a:t>…</a:t>
            </a:r>
          </a:p>
          <a:p>
            <a:pPr lvl="1">
              <a:defRPr/>
            </a:pPr>
            <a:r>
              <a:rPr lang="en-US" sz="1800" dirty="0" smtClean="0"/>
              <a:t>form</a:t>
            </a:r>
            <a:r>
              <a:rPr lang="cs-CZ" sz="1800" dirty="0" err="1" smtClean="0"/>
              <a:t>álně</a:t>
            </a:r>
            <a:r>
              <a:rPr lang="cs-CZ" sz="1800" dirty="0" smtClean="0"/>
              <a:t>, </a:t>
            </a:r>
          </a:p>
          <a:p>
            <a:pPr lvl="2">
              <a:defRPr/>
            </a:pPr>
            <a:r>
              <a:rPr lang="cs-CZ" sz="1600" dirty="0" smtClean="0"/>
              <a:t>je-li </a:t>
            </a:r>
            <a:r>
              <a:rPr lang="cs-CZ" sz="1600" i="1" dirty="0" smtClean="0"/>
              <a:t>N</a:t>
            </a:r>
            <a:r>
              <a:rPr lang="cs-CZ" sz="1600" dirty="0" smtClean="0"/>
              <a:t> liché, je to </a:t>
            </a:r>
            <a:r>
              <a:rPr lang="cs-CZ" sz="1600" i="1" dirty="0" err="1" smtClean="0"/>
              <a:t>X</a:t>
            </a:r>
            <a:r>
              <a:rPr lang="cs-CZ" sz="1600" i="1" baseline="-25000" dirty="0" err="1" smtClean="0"/>
              <a:t>k</a:t>
            </a:r>
            <a:r>
              <a:rPr lang="cs-CZ" sz="1600" dirty="0" smtClean="0"/>
              <a:t> </a:t>
            </a:r>
            <a:r>
              <a:rPr lang="cs-CZ" sz="1200" dirty="0" smtClean="0"/>
              <a:t>(</a:t>
            </a:r>
            <a:r>
              <a:rPr lang="cs-CZ" sz="1200" i="1" dirty="0" smtClean="0"/>
              <a:t>k</a:t>
            </a:r>
            <a:r>
              <a:rPr lang="cs-CZ" sz="1200" dirty="0" smtClean="0"/>
              <a:t>-</a:t>
            </a:r>
            <a:r>
              <a:rPr lang="cs-CZ" sz="1200" dirty="0" err="1" smtClean="0"/>
              <a:t>tý</a:t>
            </a:r>
            <a:r>
              <a:rPr lang="cs-CZ" sz="1200" dirty="0" smtClean="0"/>
              <a:t> prvek setříděné řady hodnot proměnné)</a:t>
            </a:r>
            <a:r>
              <a:rPr lang="cs-CZ" sz="1600" dirty="0" smtClean="0"/>
              <a:t>, kde </a:t>
            </a:r>
            <a:r>
              <a:rPr lang="cs-CZ" sz="1600" i="1" dirty="0" smtClean="0"/>
              <a:t>k</a:t>
            </a:r>
            <a:r>
              <a:rPr lang="cs-CZ" sz="1600" dirty="0" smtClean="0"/>
              <a:t>=(</a:t>
            </a:r>
            <a:r>
              <a:rPr lang="cs-CZ" sz="1600" i="1" dirty="0" smtClean="0"/>
              <a:t>N+1</a:t>
            </a:r>
            <a:r>
              <a:rPr lang="cs-CZ" sz="1600" dirty="0" smtClean="0"/>
              <a:t>)/2, </a:t>
            </a:r>
          </a:p>
          <a:p>
            <a:pPr lvl="2">
              <a:defRPr/>
            </a:pPr>
            <a:r>
              <a:rPr lang="cs-CZ" sz="1600" dirty="0" smtClean="0"/>
              <a:t>je-li </a:t>
            </a:r>
            <a:r>
              <a:rPr lang="cs-CZ" sz="1600" i="1" dirty="0" smtClean="0"/>
              <a:t>N</a:t>
            </a:r>
            <a:r>
              <a:rPr lang="cs-CZ" sz="1600" dirty="0" smtClean="0"/>
              <a:t> sudé, je to průměr </a:t>
            </a:r>
            <a:r>
              <a:rPr lang="cs-CZ" sz="1600" i="1" dirty="0" err="1" smtClean="0"/>
              <a:t>X</a:t>
            </a:r>
            <a:r>
              <a:rPr lang="cs-CZ" sz="1600" i="1" baseline="-25000" dirty="0" err="1" smtClean="0"/>
              <a:t>k</a:t>
            </a:r>
            <a:r>
              <a:rPr lang="cs-CZ" sz="1600" i="1" baseline="-25000" dirty="0" smtClean="0"/>
              <a:t> </a:t>
            </a:r>
            <a:r>
              <a:rPr lang="cs-CZ" sz="1600" dirty="0" smtClean="0"/>
              <a:t>a </a:t>
            </a:r>
            <a:r>
              <a:rPr lang="cs-CZ" sz="1600" i="1" dirty="0" smtClean="0"/>
              <a:t>X</a:t>
            </a:r>
            <a:r>
              <a:rPr lang="cs-CZ" sz="1600" i="1" baseline="-25000" dirty="0" smtClean="0"/>
              <a:t>k</a:t>
            </a:r>
            <a:r>
              <a:rPr lang="cs-CZ" sz="1600" baseline="-25000" dirty="0" smtClean="0"/>
              <a:t>+1</a:t>
            </a:r>
            <a:r>
              <a:rPr lang="cs-CZ" sz="1600" dirty="0" smtClean="0"/>
              <a:t>, kde </a:t>
            </a:r>
            <a:r>
              <a:rPr lang="cs-CZ" sz="1600" i="1" dirty="0" smtClean="0"/>
              <a:t>k</a:t>
            </a:r>
            <a:r>
              <a:rPr lang="cs-CZ" sz="1600" dirty="0" smtClean="0"/>
              <a:t>=</a:t>
            </a:r>
            <a:r>
              <a:rPr lang="cs-CZ" sz="1600" i="1" dirty="0" smtClean="0"/>
              <a:t>N</a:t>
            </a:r>
            <a:r>
              <a:rPr lang="cs-CZ" sz="1600" dirty="0" smtClean="0"/>
              <a:t>/2 </a:t>
            </a:r>
          </a:p>
          <a:p>
            <a:pPr lvl="1">
              <a:defRPr/>
            </a:pPr>
            <a:r>
              <a:rPr lang="cs-CZ" sz="1800" dirty="0" smtClean="0"/>
              <a:t>Excel: =MEDIAN(</a:t>
            </a:r>
            <a:r>
              <a:rPr lang="cs-CZ" sz="1800" i="1" dirty="0" err="1" smtClean="0"/>
              <a:t>rozsah_s_daty_proměnné</a:t>
            </a:r>
            <a:r>
              <a:rPr lang="cs-CZ" sz="1800" dirty="0" smtClean="0"/>
              <a:t>)</a:t>
            </a:r>
          </a:p>
          <a:p>
            <a:pPr lvl="1">
              <a:defRPr/>
            </a:pPr>
            <a:r>
              <a:rPr lang="cs-CZ" sz="1800" dirty="0"/>
              <a:t> </a:t>
            </a:r>
            <a:r>
              <a:rPr lang="cs-CZ" sz="1800" dirty="0" smtClean="0"/>
              <a:t>         =PERCENTIL(</a:t>
            </a:r>
            <a:r>
              <a:rPr lang="cs-CZ" sz="1800" i="1" dirty="0" smtClean="0"/>
              <a:t>rozsah_s_daty_proměnné</a:t>
            </a:r>
            <a:r>
              <a:rPr lang="cs-CZ" sz="1800" dirty="0" smtClean="0"/>
              <a:t>;0,5)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000" i="1" dirty="0" smtClean="0"/>
              <a:t>M</a:t>
            </a:r>
          </a:p>
          <a:p>
            <a:pPr lvl="1">
              <a:defRPr/>
            </a:pPr>
            <a:r>
              <a:rPr lang="cs-CZ" sz="1800" dirty="0" smtClean="0"/>
              <a:t>Excel: =PRŮMĚR(</a:t>
            </a:r>
            <a:r>
              <a:rPr lang="cs-CZ" sz="1800" i="1" dirty="0" err="1" smtClean="0"/>
              <a:t>rozsah_s_daty_proměnné</a:t>
            </a:r>
            <a:r>
              <a:rPr lang="cs-CZ" sz="1800" dirty="0" smtClean="0"/>
              <a:t>)</a:t>
            </a:r>
            <a:endParaRPr lang="en-US" sz="1800" dirty="0" smtClean="0"/>
          </a:p>
          <a:p>
            <a:pPr>
              <a:defRPr/>
            </a:pPr>
            <a:endParaRPr lang="cs-CZ" sz="2400" dirty="0" smtClean="0"/>
          </a:p>
          <a:p>
            <a:pPr lvl="1">
              <a:defRPr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Medián u intervalových četností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11188" y="1773238"/>
          <a:ext cx="2665413" cy="2879728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787119"/>
                <a:gridCol w="437530"/>
                <a:gridCol w="720382"/>
                <a:gridCol w="720382"/>
              </a:tblGrid>
              <a:tr h="359966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i="1" u="none" strike="noStrike" dirty="0">
                          <a:effectLst/>
                        </a:rPr>
                        <a:t>f</a:t>
                      </a:r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i="1" u="none" strike="noStrike" dirty="0" smtClean="0">
                          <a:effectLst/>
                        </a:rPr>
                        <a:t>    %  </a:t>
                      </a:r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 err="1">
                          <a:effectLst/>
                        </a:rPr>
                        <a:t>cum</a:t>
                      </a:r>
                      <a:r>
                        <a:rPr lang="cs-CZ" sz="1600" u="none" strike="noStrike" dirty="0">
                          <a:effectLst/>
                        </a:rPr>
                        <a:t> 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>
                          <a:effectLst/>
                        </a:rPr>
                        <a:t>0 - 0,99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11,5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11,5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>
                          <a:effectLst/>
                        </a:rPr>
                        <a:t>1 - 1,99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19,2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30,8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2 - 2,99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30,8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61,5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>
                          <a:effectLst/>
                        </a:rPr>
                        <a:t>3 - 3,99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7,7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69,2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>
                          <a:effectLst/>
                        </a:rPr>
                        <a:t>…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…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…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…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7 - 7,99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3,8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100,0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 smtClean="0">
                          <a:effectLst/>
                        </a:rPr>
                        <a:t>Celkem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26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100,0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348038" y="1844675"/>
            <a:ext cx="5545137" cy="4200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hangingPunct="1">
              <a:spcAft>
                <a:spcPts val="1800"/>
              </a:spcAft>
              <a:buFontTx/>
              <a:buAutoNum type="arabicPeriod"/>
              <a:defRPr/>
            </a:pPr>
            <a:r>
              <a:rPr lang="cs-CZ" dirty="0"/>
              <a:t>Identifikujeme interval, v němž kumulativní četnost přesáhne 50%   </a:t>
            </a:r>
            <a:r>
              <a:rPr lang="cs-CZ" dirty="0">
                <a:solidFill>
                  <a:srgbClr val="FF0000"/>
                </a:solidFill>
              </a:rPr>
              <a:t>2-2,99</a:t>
            </a:r>
          </a:p>
          <a:p>
            <a:pPr marL="342900" indent="-342900" eaLnBrk="1" hangingPunct="1">
              <a:spcAft>
                <a:spcPts val="1800"/>
              </a:spcAft>
              <a:buFontTx/>
              <a:buAutoNum type="arabicPeriod"/>
              <a:defRPr/>
            </a:pPr>
            <a:r>
              <a:rPr lang="cs-CZ" dirty="0"/>
              <a:t>Četnost tohoto intervalu = </a:t>
            </a:r>
            <a:r>
              <a:rPr lang="cs-CZ" i="1" dirty="0" err="1"/>
              <a:t>f</a:t>
            </a:r>
            <a:r>
              <a:rPr lang="cs-CZ" baseline="-25000" dirty="0" err="1"/>
              <a:t>m</a:t>
            </a:r>
            <a:r>
              <a:rPr lang="cs-CZ" dirty="0"/>
              <a:t> = </a:t>
            </a:r>
            <a:r>
              <a:rPr lang="cs-CZ" dirty="0">
                <a:solidFill>
                  <a:srgbClr val="FF0000"/>
                </a:solidFill>
              </a:rPr>
              <a:t>9</a:t>
            </a:r>
            <a:endParaRPr lang="cs-CZ" dirty="0"/>
          </a:p>
          <a:p>
            <a:pPr marL="342900" indent="-342900" eaLnBrk="1" hangingPunct="1">
              <a:spcAft>
                <a:spcPts val="1800"/>
              </a:spcAft>
              <a:buFontTx/>
              <a:buAutoNum type="arabicPeriod"/>
              <a:defRPr/>
            </a:pPr>
            <a:r>
              <a:rPr lang="cs-CZ" dirty="0"/>
              <a:t>Kumulativní četnost pro předchozí interval = </a:t>
            </a:r>
            <a:r>
              <a:rPr lang="cs-CZ" i="1" dirty="0"/>
              <a:t>f</a:t>
            </a:r>
            <a:r>
              <a:rPr lang="cs-CZ" baseline="-25000" dirty="0"/>
              <a:t>p</a:t>
            </a:r>
            <a:r>
              <a:rPr lang="cs-CZ" dirty="0"/>
              <a:t>=</a:t>
            </a:r>
            <a:r>
              <a:rPr lang="cs-CZ" dirty="0">
                <a:solidFill>
                  <a:srgbClr val="FF0000"/>
                </a:solidFill>
              </a:rPr>
              <a:t>7</a:t>
            </a:r>
            <a:endParaRPr lang="cs-CZ" baseline="-25000" dirty="0">
              <a:solidFill>
                <a:srgbClr val="FF0000"/>
              </a:solidFill>
            </a:endParaRPr>
          </a:p>
          <a:p>
            <a:pPr marL="342900" indent="-342900" eaLnBrk="1" hangingPunct="1">
              <a:spcAft>
                <a:spcPts val="1800"/>
              </a:spcAft>
              <a:buFontTx/>
              <a:buAutoNum type="arabicPeriod"/>
              <a:defRPr/>
            </a:pPr>
            <a:r>
              <a:rPr lang="cs-CZ" dirty="0"/>
              <a:t>Horní mez předchozího intervalu = </a:t>
            </a:r>
            <a:r>
              <a:rPr lang="cs-CZ" i="1" dirty="0" err="1"/>
              <a:t>L</a:t>
            </a:r>
            <a:r>
              <a:rPr lang="cs-CZ" baseline="-25000" dirty="0" err="1"/>
              <a:t>p</a:t>
            </a:r>
            <a:r>
              <a:rPr lang="cs-CZ" dirty="0"/>
              <a:t>=</a:t>
            </a:r>
            <a:r>
              <a:rPr lang="cs-CZ" dirty="0">
                <a:solidFill>
                  <a:srgbClr val="FF0000"/>
                </a:solidFill>
              </a:rPr>
              <a:t>1,99</a:t>
            </a:r>
            <a:endParaRPr lang="cs-CZ" baseline="-25000" dirty="0">
              <a:solidFill>
                <a:srgbClr val="FF0000"/>
              </a:solidFill>
            </a:endParaRPr>
          </a:p>
          <a:p>
            <a:pPr marL="342900" indent="-342900" eaLnBrk="1" hangingPunct="1">
              <a:spcAft>
                <a:spcPts val="1800"/>
              </a:spcAft>
              <a:buFontTx/>
              <a:buAutoNum type="arabicPeriod"/>
              <a:defRPr/>
            </a:pPr>
            <a:r>
              <a:rPr lang="cs-CZ" dirty="0"/>
              <a:t>Šířka intervalu = </a:t>
            </a:r>
            <a:r>
              <a:rPr lang="cs-CZ" i="1" dirty="0"/>
              <a:t>W</a:t>
            </a:r>
            <a:r>
              <a:rPr lang="cs-CZ" dirty="0"/>
              <a:t> =</a:t>
            </a:r>
            <a:r>
              <a:rPr lang="cs-CZ" dirty="0">
                <a:solidFill>
                  <a:schemeClr val="accent2"/>
                </a:solidFill>
              </a:rPr>
              <a:t> 1</a:t>
            </a:r>
          </a:p>
          <a:p>
            <a:pPr marL="342900" indent="-342900" eaLnBrk="1" hangingPunct="1">
              <a:spcAft>
                <a:spcPts val="1800"/>
              </a:spcAft>
              <a:buFontTx/>
              <a:buAutoNum type="arabicPeriod"/>
              <a:defRPr/>
            </a:pPr>
            <a:r>
              <a:rPr lang="cs-CZ" dirty="0"/>
              <a:t>Vypočítáme medián</a:t>
            </a:r>
          </a:p>
          <a:p>
            <a:pPr eaLnBrk="1" hangingPunct="1">
              <a:spcAft>
                <a:spcPts val="1800"/>
              </a:spcAft>
              <a:defRPr/>
            </a:pPr>
            <a:r>
              <a:rPr lang="cs-CZ" dirty="0"/>
              <a:t>	</a:t>
            </a:r>
            <a:r>
              <a:rPr lang="cs-CZ" i="1" dirty="0" err="1"/>
              <a:t>Md</a:t>
            </a:r>
            <a:r>
              <a:rPr lang="cs-CZ" i="1" dirty="0"/>
              <a:t> </a:t>
            </a:r>
            <a:r>
              <a:rPr lang="cs-CZ" dirty="0"/>
              <a:t>= </a:t>
            </a:r>
            <a:r>
              <a:rPr lang="cs-CZ" i="1" dirty="0" err="1"/>
              <a:t>L</a:t>
            </a:r>
            <a:r>
              <a:rPr lang="cs-CZ" baseline="-25000" dirty="0" err="1"/>
              <a:t>p</a:t>
            </a:r>
            <a:r>
              <a:rPr lang="cs-CZ" dirty="0"/>
              <a:t>+</a:t>
            </a:r>
            <a:r>
              <a:rPr lang="cs-CZ" i="1" dirty="0"/>
              <a:t> W</a:t>
            </a:r>
            <a:r>
              <a:rPr lang="cs-CZ" dirty="0"/>
              <a:t>(N/2-</a:t>
            </a:r>
            <a:r>
              <a:rPr lang="cs-CZ" i="1" dirty="0"/>
              <a:t>f</a:t>
            </a:r>
            <a:r>
              <a:rPr lang="cs-CZ" baseline="-25000" dirty="0"/>
              <a:t>p</a:t>
            </a:r>
            <a:r>
              <a:rPr lang="cs-CZ" dirty="0"/>
              <a:t>)/</a:t>
            </a:r>
            <a:r>
              <a:rPr lang="cs-CZ" i="1" dirty="0" err="1" smtClean="0"/>
              <a:t>f</a:t>
            </a:r>
            <a:r>
              <a:rPr lang="cs-CZ" baseline="-25000" dirty="0" err="1" smtClean="0"/>
              <a:t>m</a:t>
            </a:r>
            <a:r>
              <a:rPr lang="cs-CZ" baseline="-25000" dirty="0" smtClean="0"/>
              <a:t> </a:t>
            </a:r>
            <a:r>
              <a:rPr lang="cs-CZ" dirty="0" smtClean="0"/>
              <a:t> </a:t>
            </a:r>
            <a:r>
              <a:rPr lang="cs-CZ" dirty="0"/>
              <a:t>= </a:t>
            </a:r>
          </a:p>
          <a:p>
            <a:pPr eaLnBrk="1" hangingPunct="1">
              <a:spcAft>
                <a:spcPts val="1800"/>
              </a:spcAft>
              <a:defRPr/>
            </a:pPr>
            <a:r>
              <a:rPr lang="cs-CZ" dirty="0"/>
              <a:t>	      </a:t>
            </a:r>
            <a:r>
              <a:rPr lang="cs-CZ" dirty="0">
                <a:solidFill>
                  <a:srgbClr val="FF0000"/>
                </a:solidFill>
              </a:rPr>
              <a:t>= 1,99+1(26/2-7)/9 = 2,66</a:t>
            </a:r>
          </a:p>
        </p:txBody>
      </p:sp>
      <p:sp>
        <p:nvSpPr>
          <p:cNvPr id="12329" name="TextovéPole 5"/>
          <p:cNvSpPr txBox="1">
            <a:spLocks noChangeArrowheads="1"/>
          </p:cNvSpPr>
          <p:nvPr/>
        </p:nvSpPr>
        <p:spPr bwMode="auto">
          <a:xfrm>
            <a:off x="611188" y="6308725"/>
            <a:ext cx="77771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600"/>
              <a:t>*Takto odhadnutý medián závisí na tom, jak jsou stanoveny hranice intervalů.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75"/>
            <a:ext cx="8940800" cy="543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011863" y="115888"/>
            <a:ext cx="2808287" cy="3140075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i="1" dirty="0"/>
              <a:t>     f        Stonek a list</a:t>
            </a:r>
          </a:p>
          <a:p>
            <a:pPr eaLnBrk="1" hangingPunct="1">
              <a:defRPr/>
            </a:pPr>
            <a:r>
              <a:rPr lang="cs-CZ" dirty="0"/>
              <a:t>     3        0 .  002</a:t>
            </a:r>
          </a:p>
          <a:p>
            <a:pPr eaLnBrk="1" hangingPunct="1">
              <a:defRPr/>
            </a:pPr>
            <a:r>
              <a:rPr lang="cs-CZ" dirty="0"/>
              <a:t>     5        1 .  00005</a:t>
            </a:r>
          </a:p>
          <a:p>
            <a:pPr eaLnBrk="1" hangingPunct="1">
              <a:defRPr/>
            </a:pPr>
            <a:r>
              <a:rPr lang="cs-CZ" dirty="0"/>
              <a:t>     8        2 .  00000000</a:t>
            </a:r>
          </a:p>
          <a:p>
            <a:pPr eaLnBrk="1" hangingPunct="1">
              <a:defRPr/>
            </a:pPr>
            <a:r>
              <a:rPr lang="cs-CZ" dirty="0"/>
              <a:t>     2        3 .  00</a:t>
            </a:r>
          </a:p>
          <a:p>
            <a:pPr eaLnBrk="1" hangingPunct="1">
              <a:defRPr/>
            </a:pPr>
            <a:r>
              <a:rPr lang="cs-CZ" dirty="0"/>
              <a:t>     2        4 .  00</a:t>
            </a:r>
          </a:p>
          <a:p>
            <a:pPr eaLnBrk="1" hangingPunct="1">
              <a:defRPr/>
            </a:pPr>
            <a:r>
              <a:rPr lang="cs-CZ" dirty="0"/>
              <a:t>     3        5 .  000</a:t>
            </a:r>
          </a:p>
          <a:p>
            <a:pPr eaLnBrk="1" hangingPunct="1">
              <a:defRPr/>
            </a:pPr>
            <a:r>
              <a:rPr lang="cs-CZ" dirty="0"/>
              <a:t>     2        6 .  00</a:t>
            </a:r>
          </a:p>
          <a:p>
            <a:pPr eaLnBrk="1" hangingPunct="1">
              <a:defRPr/>
            </a:pPr>
            <a:r>
              <a:rPr lang="cs-CZ" dirty="0"/>
              <a:t>     1        7 .  0</a:t>
            </a:r>
          </a:p>
          <a:p>
            <a:pPr eaLnBrk="1" hangingPunct="1">
              <a:defRPr/>
            </a:pPr>
            <a:r>
              <a:rPr lang="cs-CZ" dirty="0"/>
              <a:t>     Stonek: jednotky </a:t>
            </a:r>
          </a:p>
          <a:p>
            <a:pPr eaLnBrk="1" hangingPunct="1">
              <a:defRPr/>
            </a:pPr>
            <a:r>
              <a:rPr lang="cs-CZ" dirty="0"/>
              <a:t>     Každý list: 1 případ</a:t>
            </a:r>
          </a:p>
        </p:txBody>
      </p:sp>
      <p:sp>
        <p:nvSpPr>
          <p:cNvPr id="13316" name="TextovéPole 1"/>
          <p:cNvSpPr txBox="1">
            <a:spLocks noChangeArrowheads="1"/>
          </p:cNvSpPr>
          <p:nvPr/>
        </p:nvSpPr>
        <p:spPr bwMode="auto">
          <a:xfrm>
            <a:off x="657225" y="260350"/>
            <a:ext cx="525621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200" i="1"/>
              <a:t>Mo</a:t>
            </a:r>
            <a:r>
              <a:rPr lang="cs-CZ" altLang="cs-CZ" sz="3200"/>
              <a:t>=2    </a:t>
            </a:r>
            <a:r>
              <a:rPr lang="cs-CZ" altLang="cs-CZ" sz="3200" i="1"/>
              <a:t>Md</a:t>
            </a:r>
            <a:r>
              <a:rPr lang="cs-CZ" altLang="cs-CZ" sz="3200"/>
              <a:t>=2      </a:t>
            </a:r>
            <a:r>
              <a:rPr lang="cs-CZ" altLang="cs-CZ" sz="3200" i="1"/>
              <a:t>M</a:t>
            </a:r>
            <a:r>
              <a:rPr lang="cs-CZ" altLang="cs-CZ" sz="3200"/>
              <a:t>=2,68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200"/>
              <a:t>             </a:t>
            </a:r>
            <a:r>
              <a:rPr lang="cs-CZ" altLang="cs-CZ" sz="3200" i="1"/>
              <a:t>Md</a:t>
            </a:r>
            <a:r>
              <a:rPr lang="cs-CZ" altLang="cs-CZ" sz="3200"/>
              <a:t>=2,66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Míry variability (rozptýlenosti)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Druhé číslo, jímž popisujeme rozložení hodnot proměnné</a:t>
            </a:r>
          </a:p>
          <a:p>
            <a:pPr eaLnBrk="1" hangingPunct="1"/>
            <a:r>
              <a:rPr lang="cs-CZ" altLang="cs-CZ" smtClean="0"/>
              <a:t>Udává, jak moc či málo jsou data na škále rozptýlená.</a:t>
            </a:r>
          </a:p>
          <a:p>
            <a:pPr lvl="1" eaLnBrk="1" hangingPunct="1"/>
            <a:r>
              <a:rPr lang="cs-CZ" altLang="cs-CZ" smtClean="0"/>
              <a:t>Malá variabilita = většina hodnot v souboru je stejných nebo velmi blízkých </a:t>
            </a:r>
          </a:p>
          <a:p>
            <a:pPr lvl="1" eaLnBrk="1" hangingPunct="1"/>
            <a:r>
              <a:rPr lang="cs-CZ" altLang="cs-CZ" smtClean="0"/>
              <a:t>Vysoká variabilita = hodnoty jsou velmi rozmanité (n. rozložení je bimodální)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Rozpětí, rozptyl, směrodatná ochylka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300" dirty="0" smtClean="0"/>
              <a:t>Nominální statistika– entropie – nepoužívá se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300" dirty="0" smtClean="0"/>
              <a:t>Pořadové statistiky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000" dirty="0" smtClean="0"/>
              <a:t>(variační) rozpětí = </a:t>
            </a:r>
            <a:r>
              <a:rPr lang="cs-CZ" altLang="cs-CZ" sz="20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000" i="1" baseline="-25000" dirty="0" err="1" smtClean="0">
                <a:latin typeface="Times New Roman" panose="02020603050405020304" pitchFamily="18" charset="0"/>
              </a:rPr>
              <a:t>max</a:t>
            </a:r>
            <a:r>
              <a:rPr lang="cs-CZ" altLang="cs-CZ" sz="2000" i="1" baseline="-250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000" dirty="0" smtClean="0">
                <a:latin typeface="Times New Roman" panose="02020603050405020304" pitchFamily="18" charset="0"/>
              </a:rPr>
              <a:t>– </a:t>
            </a:r>
            <a:r>
              <a:rPr lang="cs-CZ" altLang="cs-CZ" sz="20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000" i="1" baseline="-25000" dirty="0" err="1" smtClean="0">
                <a:latin typeface="Times New Roman" panose="02020603050405020304" pitchFamily="18" charset="0"/>
              </a:rPr>
              <a:t>min</a:t>
            </a:r>
            <a:r>
              <a:rPr lang="cs-CZ" altLang="cs-CZ" sz="2000" i="1" baseline="-25000" dirty="0" smtClean="0"/>
              <a:t>   </a:t>
            </a:r>
            <a:r>
              <a:rPr lang="cs-CZ" altLang="cs-CZ" sz="1400" dirty="0" smtClean="0"/>
              <a:t>(extrémně roste s velikostí vzorku)</a:t>
            </a:r>
            <a:endParaRPr lang="cs-CZ" altLang="cs-CZ" sz="1400" i="1" baseline="-25000" dirty="0" smtClean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000" dirty="0" smtClean="0"/>
              <a:t>(inter)</a:t>
            </a:r>
            <a:r>
              <a:rPr lang="cs-CZ" altLang="cs-CZ" sz="2000" b="1" dirty="0" err="1" smtClean="0"/>
              <a:t>kvartilové</a:t>
            </a:r>
            <a:r>
              <a:rPr lang="cs-CZ" altLang="cs-CZ" sz="2000" b="1" dirty="0" smtClean="0"/>
              <a:t> rozpětí</a:t>
            </a:r>
            <a:r>
              <a:rPr lang="cs-CZ" altLang="cs-CZ" sz="2000" dirty="0" smtClean="0"/>
              <a:t> = </a:t>
            </a:r>
            <a:r>
              <a:rPr lang="cs-CZ" altLang="cs-CZ" sz="2000" i="1" dirty="0" smtClean="0">
                <a:latin typeface="Times New Roman" panose="02020603050405020304" pitchFamily="18" charset="0"/>
              </a:rPr>
              <a:t>Q</a:t>
            </a:r>
            <a:r>
              <a:rPr lang="cs-CZ" altLang="cs-CZ" sz="2000" baseline="-25000" dirty="0" smtClean="0">
                <a:latin typeface="Times New Roman" panose="02020603050405020304" pitchFamily="18" charset="0"/>
              </a:rPr>
              <a:t>3</a:t>
            </a:r>
            <a:r>
              <a:rPr lang="cs-CZ" altLang="cs-CZ" sz="2000" dirty="0" smtClean="0">
                <a:latin typeface="Times New Roman" panose="02020603050405020304" pitchFamily="18" charset="0"/>
              </a:rPr>
              <a:t> – </a:t>
            </a:r>
            <a:r>
              <a:rPr lang="cs-CZ" altLang="cs-CZ" sz="2000" i="1" dirty="0" smtClean="0">
                <a:latin typeface="Times New Roman" panose="02020603050405020304" pitchFamily="18" charset="0"/>
              </a:rPr>
              <a:t>Q</a:t>
            </a:r>
            <a:r>
              <a:rPr lang="cs-CZ" altLang="cs-CZ" sz="2000" baseline="-250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000" dirty="0" smtClean="0"/>
              <a:t>, IQR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300" dirty="0" err="1" smtClean="0"/>
              <a:t>Odchylkové</a:t>
            </a:r>
            <a:r>
              <a:rPr lang="cs-CZ" altLang="cs-CZ" sz="2300" dirty="0" smtClean="0"/>
              <a:t> (deviační, momentové) statistiky</a:t>
            </a:r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1800" dirty="0" smtClean="0"/>
              <a:t>založené na odchylkách od průměru: </a:t>
            </a:r>
            <a:r>
              <a:rPr lang="cs-CZ" altLang="cs-CZ" sz="1800" i="1" dirty="0" smtClean="0">
                <a:latin typeface="Times New Roman" panose="02020603050405020304" pitchFamily="18" charset="0"/>
              </a:rPr>
              <a:t>x = X – m 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000" dirty="0" smtClean="0"/>
              <a:t>průměrná absolutní odchylka (</a:t>
            </a:r>
            <a:r>
              <a:rPr lang="cs-CZ" altLang="cs-CZ" sz="2000" dirty="0" smtClean="0">
                <a:latin typeface="Symbol" panose="05050102010706020507" pitchFamily="18" charset="2"/>
              </a:rPr>
              <a:t>S</a:t>
            </a:r>
            <a:r>
              <a:rPr lang="en-US" altLang="cs-CZ" sz="2000" dirty="0" smtClean="0">
                <a:latin typeface="Symbol" panose="05050102010706020507" pitchFamily="18" charset="2"/>
              </a:rPr>
              <a:t>|</a:t>
            </a:r>
            <a:r>
              <a:rPr lang="cs-CZ" altLang="cs-CZ" sz="2000" i="1" dirty="0" smtClean="0">
                <a:latin typeface="Times New Roman" panose="02020603050405020304" pitchFamily="18" charset="0"/>
              </a:rPr>
              <a:t>x</a:t>
            </a:r>
            <a:r>
              <a:rPr lang="en-US" altLang="cs-CZ" sz="2000" i="1" dirty="0" smtClean="0">
                <a:latin typeface="Times New Roman" panose="02020603050405020304" pitchFamily="18" charset="0"/>
              </a:rPr>
              <a:t>|</a:t>
            </a:r>
            <a:r>
              <a:rPr lang="cs-CZ" altLang="cs-CZ" sz="2000" baseline="300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000" i="1" dirty="0" smtClean="0">
                <a:latin typeface="Times New Roman" panose="02020603050405020304" pitchFamily="18" charset="0"/>
              </a:rPr>
              <a:t>/ n</a:t>
            </a:r>
            <a:r>
              <a:rPr lang="cs-CZ" altLang="cs-CZ" sz="2000" dirty="0" smtClean="0"/>
              <a:t>)</a:t>
            </a:r>
            <a:r>
              <a:rPr lang="en-US" altLang="cs-CZ" sz="2000" dirty="0" smtClean="0"/>
              <a:t> </a:t>
            </a:r>
            <a:r>
              <a:rPr lang="cs-CZ" altLang="cs-CZ" sz="2000" dirty="0" smtClean="0"/>
              <a:t>– nepoužívá se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000" dirty="0" smtClean="0"/>
              <a:t>průměrná odchylka na druhou – </a:t>
            </a:r>
            <a:r>
              <a:rPr lang="cs-CZ" altLang="cs-CZ" sz="2000" b="1" dirty="0" smtClean="0"/>
              <a:t>rozptyl </a:t>
            </a:r>
            <a:r>
              <a:rPr lang="cs-CZ" altLang="cs-CZ" sz="2000" i="1" dirty="0" smtClean="0">
                <a:latin typeface="Times New Roman" panose="02020603050405020304" pitchFamily="18" charset="0"/>
              </a:rPr>
              <a:t>–</a:t>
            </a:r>
            <a:r>
              <a:rPr lang="cs-CZ" altLang="cs-CZ" sz="2000" b="1" dirty="0" smtClean="0"/>
              <a:t>  </a:t>
            </a:r>
            <a:r>
              <a:rPr lang="cs-CZ" alt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altLang="cs-CZ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VAR(X)</a:t>
            </a:r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1800" dirty="0" smtClean="0"/>
              <a:t>populační (</a:t>
            </a:r>
            <a:r>
              <a:rPr lang="cs-CZ" altLang="cs-CZ" sz="1800" dirty="0" smtClean="0">
                <a:latin typeface="Symbol" panose="05050102010706020507" pitchFamily="18" charset="2"/>
              </a:rPr>
              <a:t>S</a:t>
            </a:r>
            <a:r>
              <a:rPr lang="cs-CZ" altLang="cs-CZ" sz="18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1800" baseline="30000" dirty="0" smtClean="0">
                <a:latin typeface="Times New Roman" panose="02020603050405020304" pitchFamily="18" charset="0"/>
              </a:rPr>
              <a:t>2 </a:t>
            </a:r>
            <a:r>
              <a:rPr lang="cs-CZ" altLang="cs-CZ" sz="1800" i="1" dirty="0" smtClean="0">
                <a:latin typeface="Times New Roman" panose="02020603050405020304" pitchFamily="18" charset="0"/>
              </a:rPr>
              <a:t>/ n</a:t>
            </a:r>
            <a:r>
              <a:rPr lang="cs-CZ" altLang="cs-CZ" sz="1800" dirty="0" smtClean="0"/>
              <a:t>) vs. </a:t>
            </a:r>
            <a:r>
              <a:rPr lang="cs-CZ" altLang="cs-CZ" sz="1800" u="sng" dirty="0" smtClean="0"/>
              <a:t>výběrový </a:t>
            </a:r>
            <a:r>
              <a:rPr lang="cs-CZ" altLang="cs-CZ" sz="1800" dirty="0" smtClean="0"/>
              <a:t>(</a:t>
            </a:r>
            <a:r>
              <a:rPr lang="cs-CZ" altLang="cs-CZ" sz="1800" dirty="0" smtClean="0">
                <a:latin typeface="Symbol" panose="05050102010706020507" pitchFamily="18" charset="2"/>
              </a:rPr>
              <a:t>S</a:t>
            </a:r>
            <a:r>
              <a:rPr lang="cs-CZ" altLang="cs-CZ" sz="18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1800" baseline="30000" dirty="0" smtClean="0">
                <a:latin typeface="Times New Roman" panose="02020603050405020304" pitchFamily="18" charset="0"/>
              </a:rPr>
              <a:t>2</a:t>
            </a:r>
            <a:r>
              <a:rPr lang="cs-CZ" altLang="cs-CZ" sz="1800" dirty="0" smtClean="0"/>
              <a:t> </a:t>
            </a:r>
            <a:r>
              <a:rPr lang="cs-CZ" altLang="cs-CZ" sz="1800" i="1" dirty="0" smtClean="0">
                <a:latin typeface="Times New Roman" panose="02020603050405020304" pitchFamily="18" charset="0"/>
              </a:rPr>
              <a:t>/ (n – 1)</a:t>
            </a:r>
            <a:r>
              <a:rPr lang="cs-CZ" altLang="cs-CZ" sz="1800" dirty="0" smtClean="0"/>
              <a:t>)</a:t>
            </a:r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1800" dirty="0" smtClean="0"/>
              <a:t>součet odchylek na druhou = </a:t>
            </a:r>
            <a:r>
              <a:rPr lang="cs-CZ" altLang="cs-CZ" sz="1800" b="1" dirty="0" smtClean="0"/>
              <a:t>suma čtverců</a:t>
            </a:r>
            <a:r>
              <a:rPr lang="cs-CZ" altLang="cs-CZ" sz="1800" dirty="0" smtClean="0"/>
              <a:t> 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000" b="1" dirty="0" smtClean="0"/>
              <a:t>směrodatná odchylka</a:t>
            </a:r>
            <a:r>
              <a:rPr lang="cs-CZ" altLang="cs-CZ" sz="2000" dirty="0" smtClean="0"/>
              <a:t> (standardní odchylka) </a:t>
            </a:r>
            <a:r>
              <a:rPr lang="cs-CZ" altLang="cs-CZ" sz="2000" i="1" dirty="0" smtClean="0">
                <a:latin typeface="Times New Roman" panose="02020603050405020304" pitchFamily="18" charset="0"/>
              </a:rPr>
              <a:t>–   s, SD</a:t>
            </a:r>
            <a:endParaRPr lang="cs-CZ" altLang="cs-CZ" sz="2000" dirty="0" smtClean="0"/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1800" dirty="0" smtClean="0"/>
              <a:t>odmocnina rozptylu - návrat k původní jednotce  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endParaRPr lang="cs-CZ" altLang="cs-CZ" sz="1000" dirty="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000" dirty="0" smtClean="0"/>
              <a:t>AJ: </a:t>
            </a:r>
            <a:r>
              <a:rPr lang="cs-CZ" altLang="cs-CZ" sz="1000" dirty="0" err="1" smtClean="0"/>
              <a:t>measures</a:t>
            </a:r>
            <a:r>
              <a:rPr lang="cs-CZ" altLang="cs-CZ" sz="1000" dirty="0" smtClean="0"/>
              <a:t> </a:t>
            </a:r>
            <a:r>
              <a:rPr lang="cs-CZ" altLang="cs-CZ" sz="1000" dirty="0" err="1" smtClean="0"/>
              <a:t>of</a:t>
            </a:r>
            <a:r>
              <a:rPr lang="cs-CZ" altLang="cs-CZ" sz="1000" dirty="0" smtClean="0"/>
              <a:t> variability, </a:t>
            </a:r>
            <a:r>
              <a:rPr lang="cs-CZ" altLang="cs-CZ" sz="1000" dirty="0" err="1" smtClean="0"/>
              <a:t>entropy</a:t>
            </a:r>
            <a:r>
              <a:rPr lang="cs-CZ" altLang="cs-CZ" sz="1000" dirty="0" smtClean="0"/>
              <a:t>, rank-</a:t>
            </a:r>
            <a:r>
              <a:rPr lang="cs-CZ" altLang="cs-CZ" sz="1000" dirty="0" err="1" smtClean="0"/>
              <a:t>order</a:t>
            </a:r>
            <a:r>
              <a:rPr lang="cs-CZ" altLang="cs-CZ" sz="1000" dirty="0" smtClean="0"/>
              <a:t>, </a:t>
            </a:r>
            <a:r>
              <a:rPr lang="cs-CZ" altLang="cs-CZ" sz="1000" dirty="0" err="1" smtClean="0"/>
              <a:t>range</a:t>
            </a:r>
            <a:r>
              <a:rPr lang="cs-CZ" altLang="cs-CZ" sz="1000" dirty="0" smtClean="0"/>
              <a:t>, </a:t>
            </a:r>
            <a:r>
              <a:rPr lang="cs-CZ" altLang="cs-CZ" sz="1000" dirty="0" err="1" smtClean="0"/>
              <a:t>interquartile</a:t>
            </a:r>
            <a:r>
              <a:rPr lang="cs-CZ" altLang="cs-CZ" sz="1000" dirty="0" smtClean="0"/>
              <a:t> </a:t>
            </a:r>
            <a:r>
              <a:rPr lang="cs-CZ" altLang="cs-CZ" sz="1000" dirty="0" err="1" smtClean="0"/>
              <a:t>range</a:t>
            </a:r>
            <a:r>
              <a:rPr lang="cs-CZ" altLang="cs-CZ" sz="1000" dirty="0" smtClean="0"/>
              <a:t>, variance, standard </a:t>
            </a:r>
            <a:r>
              <a:rPr lang="cs-CZ" altLang="cs-CZ" sz="1000" dirty="0" err="1" smtClean="0"/>
              <a:t>deviation</a:t>
            </a:r>
            <a:r>
              <a:rPr lang="cs-CZ" altLang="cs-CZ" sz="1000" dirty="0" smtClean="0"/>
              <a:t>, sum </a:t>
            </a:r>
            <a:r>
              <a:rPr lang="cs-CZ" altLang="cs-CZ" sz="1000" dirty="0" err="1" smtClean="0"/>
              <a:t>of</a:t>
            </a:r>
            <a:r>
              <a:rPr lang="cs-CZ" altLang="cs-CZ" sz="1000" dirty="0" smtClean="0"/>
              <a:t> </a:t>
            </a:r>
            <a:r>
              <a:rPr lang="cs-CZ" altLang="cs-CZ" sz="1000" dirty="0" err="1" smtClean="0"/>
              <a:t>squares</a:t>
            </a:r>
            <a:r>
              <a:rPr lang="cs-CZ" altLang="cs-CZ" sz="1000" dirty="0" smtClean="0"/>
              <a:t>, square, square </a:t>
            </a:r>
            <a:r>
              <a:rPr lang="cs-CZ" altLang="cs-CZ" sz="1000" dirty="0" err="1" smtClean="0"/>
              <a:t>root</a:t>
            </a:r>
            <a:endParaRPr lang="cs-CZ" altLang="cs-CZ" sz="1000" dirty="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000" dirty="0" smtClean="0"/>
              <a:t>HC: Chyba v komputačním vzorečku na rozptyl.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Jak spočítat ukazatele variability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484712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IQR = </a:t>
            </a:r>
            <a:r>
              <a:rPr lang="cs-CZ" sz="2400" i="1" dirty="0" smtClean="0"/>
              <a:t>Q</a:t>
            </a:r>
            <a:r>
              <a:rPr lang="cs-CZ" sz="2400" baseline="-25000" dirty="0" smtClean="0"/>
              <a:t>3</a:t>
            </a:r>
            <a:r>
              <a:rPr lang="cs-CZ" sz="2400" dirty="0" smtClean="0"/>
              <a:t>-</a:t>
            </a:r>
            <a:r>
              <a:rPr lang="cs-CZ" sz="2400" i="1" dirty="0" smtClean="0"/>
              <a:t>Q</a:t>
            </a:r>
            <a:r>
              <a:rPr lang="cs-CZ" sz="2400" baseline="-25000" dirty="0" smtClean="0"/>
              <a:t>1</a:t>
            </a:r>
          </a:p>
          <a:p>
            <a:pPr lvl="1">
              <a:defRPr/>
            </a:pPr>
            <a:r>
              <a:rPr lang="cs-CZ" sz="2000" i="1" dirty="0" smtClean="0"/>
              <a:t>Q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=</a:t>
            </a:r>
            <a:r>
              <a:rPr lang="cs-CZ" sz="2000" i="1" dirty="0" err="1" smtClean="0"/>
              <a:t>X</a:t>
            </a:r>
            <a:r>
              <a:rPr lang="cs-CZ" sz="2000" baseline="-25000" dirty="0" err="1" smtClean="0"/>
              <a:t>k</a:t>
            </a:r>
            <a:r>
              <a:rPr lang="cs-CZ" sz="2000" baseline="30000" dirty="0" smtClean="0"/>
              <a:t>*)</a:t>
            </a:r>
            <a:r>
              <a:rPr lang="cs-CZ" sz="2000" dirty="0" smtClean="0"/>
              <a:t>, kde </a:t>
            </a:r>
            <a:r>
              <a:rPr lang="cs-CZ" sz="2000" i="1" dirty="0" smtClean="0"/>
              <a:t>k</a:t>
            </a:r>
            <a:r>
              <a:rPr lang="cs-CZ" sz="2000" dirty="0" smtClean="0"/>
              <a:t>=(</a:t>
            </a:r>
            <a:r>
              <a:rPr lang="cs-CZ" sz="2000" i="1" dirty="0" smtClean="0"/>
              <a:t>N</a:t>
            </a:r>
            <a:r>
              <a:rPr lang="cs-CZ" sz="2000" dirty="0" smtClean="0"/>
              <a:t>+1)*0,25 zaokrouhleno dolů </a:t>
            </a:r>
          </a:p>
          <a:p>
            <a:pPr lvl="1">
              <a:defRPr/>
            </a:pPr>
            <a:r>
              <a:rPr lang="cs-CZ" sz="2000" i="1" dirty="0" smtClean="0"/>
              <a:t>Q</a:t>
            </a:r>
            <a:r>
              <a:rPr lang="cs-CZ" sz="2000" baseline="-25000" dirty="0" smtClean="0"/>
              <a:t>3</a:t>
            </a:r>
            <a:r>
              <a:rPr lang="cs-CZ" sz="2000" dirty="0" smtClean="0"/>
              <a:t>=</a:t>
            </a:r>
            <a:r>
              <a:rPr lang="cs-CZ" sz="2000" i="1" dirty="0" err="1" smtClean="0"/>
              <a:t>X</a:t>
            </a:r>
            <a:r>
              <a:rPr lang="cs-CZ" sz="2000" baseline="-25000" dirty="0" err="1" smtClean="0"/>
              <a:t>k</a:t>
            </a:r>
            <a:r>
              <a:rPr lang="cs-CZ" sz="2000" dirty="0" smtClean="0"/>
              <a:t>, kde </a:t>
            </a:r>
            <a:r>
              <a:rPr lang="cs-CZ" sz="2000" i="1" dirty="0" smtClean="0"/>
              <a:t>k</a:t>
            </a:r>
            <a:r>
              <a:rPr lang="cs-CZ" sz="2000" dirty="0" smtClean="0"/>
              <a:t>=(</a:t>
            </a:r>
            <a:r>
              <a:rPr lang="cs-CZ" sz="2000" i="1" dirty="0" smtClean="0"/>
              <a:t>N</a:t>
            </a:r>
            <a:r>
              <a:rPr lang="cs-CZ" sz="2000" dirty="0" smtClean="0"/>
              <a:t>+1)*0,75 zaokrouhleno dolů</a:t>
            </a:r>
          </a:p>
          <a:p>
            <a:pPr lvl="1">
              <a:defRPr/>
            </a:pPr>
            <a:r>
              <a:rPr lang="cs-CZ" sz="2000" dirty="0" smtClean="0"/>
              <a:t>=PERCENTIL(</a:t>
            </a:r>
            <a:r>
              <a:rPr lang="cs-CZ" sz="2000" i="1" dirty="0" err="1" smtClean="0"/>
              <a:t>rozsah_s_daty_proměnné</a:t>
            </a:r>
            <a:r>
              <a:rPr lang="cs-CZ" sz="2000" dirty="0" smtClean="0"/>
              <a:t>; 0,25) resp. 0,75</a:t>
            </a:r>
          </a:p>
          <a:p>
            <a:pPr marL="471487" lvl="1" indent="0">
              <a:buNone/>
              <a:defRPr/>
            </a:pPr>
            <a:r>
              <a:rPr lang="cs-CZ" sz="1400" dirty="0" smtClean="0"/>
              <a:t>U spojitých proměnných lze využít intervalového výpočtu jako u mediánu. </a:t>
            </a:r>
          </a:p>
          <a:p>
            <a:pPr>
              <a:defRPr/>
            </a:pPr>
            <a:r>
              <a:rPr lang="cs-CZ" sz="2400" dirty="0" smtClean="0"/>
              <a:t>SD/VAR</a:t>
            </a:r>
          </a:p>
          <a:p>
            <a:pPr marL="928687" lvl="1" indent="-457200">
              <a:buFont typeface="+mj-lt"/>
              <a:buAutoNum type="arabicPeriod"/>
              <a:defRPr/>
            </a:pPr>
            <a:r>
              <a:rPr lang="cs-CZ" sz="2000" dirty="0" smtClean="0"/>
              <a:t>pro každý skór spočítáme deviační skór </a:t>
            </a:r>
            <a:r>
              <a:rPr lang="cs-CZ" sz="2000" i="1" dirty="0" err="1" smtClean="0"/>
              <a:t>x</a:t>
            </a:r>
            <a:r>
              <a:rPr lang="cs-CZ" sz="2000" baseline="-25000" dirty="0" err="1" smtClean="0"/>
              <a:t>i</a:t>
            </a:r>
            <a:r>
              <a:rPr lang="cs-CZ" sz="2000" dirty="0" smtClean="0"/>
              <a:t>=</a:t>
            </a:r>
            <a:r>
              <a:rPr lang="cs-CZ" sz="2000" i="1" dirty="0" err="1" smtClean="0"/>
              <a:t>X</a:t>
            </a:r>
            <a:r>
              <a:rPr lang="cs-CZ" sz="2000" baseline="-25000" dirty="0" err="1" smtClean="0"/>
              <a:t>i</a:t>
            </a:r>
            <a:r>
              <a:rPr lang="cs-CZ" sz="2000" dirty="0" smtClean="0"/>
              <a:t>-</a:t>
            </a:r>
            <a:r>
              <a:rPr lang="cs-CZ" sz="2000" i="1" dirty="0" smtClean="0"/>
              <a:t>M</a:t>
            </a:r>
          </a:p>
          <a:p>
            <a:pPr marL="928687" lvl="1" indent="-457200">
              <a:buFont typeface="+mj-lt"/>
              <a:buAutoNum type="arabicPeriod"/>
              <a:defRPr/>
            </a:pPr>
            <a:r>
              <a:rPr lang="cs-CZ" sz="2000" dirty="0" smtClean="0"/>
              <a:t>deviační skóry umocníme na druhou</a:t>
            </a:r>
          </a:p>
          <a:p>
            <a:pPr marL="928687" lvl="1" indent="-457200">
              <a:buFont typeface="+mj-lt"/>
              <a:buAutoNum type="arabicPeriod"/>
              <a:defRPr/>
            </a:pPr>
            <a:r>
              <a:rPr lang="cs-CZ" sz="2000" dirty="0" smtClean="0"/>
              <a:t>druhé mocniny deviačních skórů sečteme a podělíme (</a:t>
            </a:r>
            <a:r>
              <a:rPr lang="cs-CZ" sz="2000" i="1" dirty="0" smtClean="0"/>
              <a:t>N</a:t>
            </a:r>
            <a:r>
              <a:rPr lang="cs-CZ" sz="2000" dirty="0" smtClean="0"/>
              <a:t>-1)</a:t>
            </a:r>
          </a:p>
          <a:p>
            <a:pPr marL="928687" lvl="1" indent="-457200">
              <a:buFont typeface="+mj-lt"/>
              <a:buAutoNum type="arabicPeriod"/>
              <a:defRPr/>
            </a:pPr>
            <a:r>
              <a:rPr lang="cs-CZ" sz="2000" dirty="0" smtClean="0"/>
              <a:t>pro SD výsledek ještě odmocníme</a:t>
            </a:r>
          </a:p>
          <a:p>
            <a:pPr lvl="1">
              <a:defRPr/>
            </a:pPr>
            <a:r>
              <a:rPr lang="cs-CZ" sz="2000" dirty="0" smtClean="0"/>
              <a:t>=VAR.VÝBĚR(</a:t>
            </a:r>
            <a:r>
              <a:rPr lang="cs-CZ" sz="2000" i="1" dirty="0" err="1" smtClean="0"/>
              <a:t>rozsah_s_daty_proměnné</a:t>
            </a:r>
            <a:r>
              <a:rPr lang="cs-CZ" sz="2000" dirty="0" smtClean="0"/>
              <a:t>)</a:t>
            </a:r>
          </a:p>
          <a:p>
            <a:pPr lvl="1">
              <a:defRPr/>
            </a:pPr>
            <a:r>
              <a:rPr lang="cs-CZ" sz="2000" dirty="0" smtClean="0"/>
              <a:t>=SMODCH.VÝBĚR(</a:t>
            </a:r>
            <a:r>
              <a:rPr lang="cs-CZ" sz="2000" i="1" dirty="0" err="1" smtClean="0"/>
              <a:t>rozsah_s_daty_proměnné</a:t>
            </a:r>
            <a:r>
              <a:rPr lang="cs-CZ" sz="2000" dirty="0" smtClean="0"/>
              <a:t>)</a:t>
            </a:r>
          </a:p>
          <a:p>
            <a:pPr marL="471487" lvl="1" indent="0">
              <a:buNone/>
              <a:defRPr/>
            </a:pPr>
            <a:endParaRPr lang="cs-CZ" sz="1600" baseline="30000" dirty="0" smtClean="0"/>
          </a:p>
          <a:p>
            <a:pPr marL="471487" lvl="1" indent="0">
              <a:buNone/>
              <a:defRPr/>
            </a:pPr>
            <a:r>
              <a:rPr lang="cs-CZ" sz="1600" baseline="30000" dirty="0" smtClean="0"/>
              <a:t>*)</a:t>
            </a:r>
            <a:r>
              <a:rPr lang="cs-CZ" sz="1600" dirty="0" smtClean="0"/>
              <a:t> hodnota k-</a:t>
            </a:r>
            <a:r>
              <a:rPr lang="cs-CZ" sz="1600" dirty="0" err="1" smtClean="0"/>
              <a:t>tého</a:t>
            </a:r>
            <a:r>
              <a:rPr lang="cs-CZ" sz="1600" dirty="0" smtClean="0"/>
              <a:t> prvku seřazené řady hodnot proměnné X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75"/>
            <a:ext cx="8940800" cy="543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011863" y="115888"/>
            <a:ext cx="2808287" cy="3140075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i="1" dirty="0"/>
              <a:t>     f        Stonek a list</a:t>
            </a:r>
          </a:p>
          <a:p>
            <a:pPr eaLnBrk="1" hangingPunct="1">
              <a:defRPr/>
            </a:pPr>
            <a:r>
              <a:rPr lang="cs-CZ" dirty="0"/>
              <a:t>     3        0 .  002</a:t>
            </a:r>
          </a:p>
          <a:p>
            <a:pPr eaLnBrk="1" hangingPunct="1">
              <a:defRPr/>
            </a:pPr>
            <a:r>
              <a:rPr lang="cs-CZ" dirty="0"/>
              <a:t>     5        1 .  00005</a:t>
            </a:r>
          </a:p>
          <a:p>
            <a:pPr eaLnBrk="1" hangingPunct="1">
              <a:defRPr/>
            </a:pPr>
            <a:r>
              <a:rPr lang="cs-CZ" dirty="0"/>
              <a:t>     8        2 .  00000000</a:t>
            </a:r>
          </a:p>
          <a:p>
            <a:pPr eaLnBrk="1" hangingPunct="1">
              <a:defRPr/>
            </a:pPr>
            <a:r>
              <a:rPr lang="cs-CZ" dirty="0"/>
              <a:t>     2        3 .  00</a:t>
            </a:r>
          </a:p>
          <a:p>
            <a:pPr eaLnBrk="1" hangingPunct="1">
              <a:defRPr/>
            </a:pPr>
            <a:r>
              <a:rPr lang="cs-CZ" dirty="0"/>
              <a:t>     2        4 .  00</a:t>
            </a:r>
          </a:p>
          <a:p>
            <a:pPr eaLnBrk="1" hangingPunct="1">
              <a:defRPr/>
            </a:pPr>
            <a:r>
              <a:rPr lang="cs-CZ" dirty="0"/>
              <a:t>     3        5 .  000</a:t>
            </a:r>
          </a:p>
          <a:p>
            <a:pPr eaLnBrk="1" hangingPunct="1">
              <a:defRPr/>
            </a:pPr>
            <a:r>
              <a:rPr lang="cs-CZ" dirty="0"/>
              <a:t>     2        6 .  00</a:t>
            </a:r>
          </a:p>
          <a:p>
            <a:pPr eaLnBrk="1" hangingPunct="1">
              <a:defRPr/>
            </a:pPr>
            <a:r>
              <a:rPr lang="cs-CZ" dirty="0"/>
              <a:t>     1        7 .  0</a:t>
            </a:r>
          </a:p>
          <a:p>
            <a:pPr eaLnBrk="1" hangingPunct="1">
              <a:defRPr/>
            </a:pPr>
            <a:r>
              <a:rPr lang="cs-CZ" dirty="0"/>
              <a:t>     Stonek: jednotky </a:t>
            </a:r>
          </a:p>
          <a:p>
            <a:pPr eaLnBrk="1" hangingPunct="1">
              <a:defRPr/>
            </a:pPr>
            <a:r>
              <a:rPr lang="cs-CZ" dirty="0"/>
              <a:t>     Každý list: 1 případ</a:t>
            </a:r>
          </a:p>
        </p:txBody>
      </p:sp>
      <p:sp>
        <p:nvSpPr>
          <p:cNvPr id="17412" name="TextovéPole 1"/>
          <p:cNvSpPr txBox="1">
            <a:spLocks noChangeArrowheads="1"/>
          </p:cNvSpPr>
          <p:nvPr/>
        </p:nvSpPr>
        <p:spPr bwMode="auto">
          <a:xfrm>
            <a:off x="657225" y="260350"/>
            <a:ext cx="525621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200" i="1"/>
              <a:t>Mo</a:t>
            </a:r>
            <a:r>
              <a:rPr lang="cs-CZ" altLang="cs-CZ" sz="3200"/>
              <a:t>=2    </a:t>
            </a:r>
            <a:r>
              <a:rPr lang="cs-CZ" altLang="cs-CZ" sz="3200" i="1"/>
              <a:t>Md</a:t>
            </a:r>
            <a:r>
              <a:rPr lang="cs-CZ" altLang="cs-CZ" sz="3200"/>
              <a:t>=2        </a:t>
            </a:r>
            <a:r>
              <a:rPr lang="cs-CZ" altLang="cs-CZ" sz="3200" i="1"/>
              <a:t>M</a:t>
            </a:r>
            <a:r>
              <a:rPr lang="cs-CZ" altLang="cs-CZ" sz="3200"/>
              <a:t>=2,68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200"/>
              <a:t>             </a:t>
            </a:r>
            <a:r>
              <a:rPr lang="cs-CZ" altLang="cs-CZ" sz="3200" i="1"/>
              <a:t>IQR</a:t>
            </a:r>
            <a:r>
              <a:rPr lang="cs-CZ" altLang="cs-CZ" sz="3200"/>
              <a:t>=3      </a:t>
            </a:r>
            <a:r>
              <a:rPr lang="cs-CZ" altLang="cs-CZ" sz="3200" i="1"/>
              <a:t>SD</a:t>
            </a:r>
            <a:r>
              <a:rPr lang="cs-CZ" altLang="cs-CZ" sz="3200"/>
              <a:t>=1,97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Ukazatele centrální tendence a variability - poznámky</a:t>
            </a:r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08950" cy="4267200"/>
          </a:xfrm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cs-CZ" altLang="cs-CZ" sz="2400" smtClean="0"/>
              <a:t>je třeba je umět spočítat ručně (a zopakovat si práci se sumačním symbolem </a:t>
            </a:r>
            <a:r>
              <a:rPr lang="en-US" altLang="cs-CZ" sz="2400" smtClean="0">
                <a:latin typeface="Symbol" panose="05050102010706020507" pitchFamily="18" charset="2"/>
              </a:rPr>
              <a:t>S</a:t>
            </a:r>
            <a:r>
              <a:rPr lang="cs-CZ" altLang="cs-CZ" sz="2400" smtClean="0"/>
              <a:t>)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2400" smtClean="0"/>
              <a:t>i vážený průměr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2400" smtClean="0"/>
              <a:t>jak je ovlivní datové transformace přičtení konstanty a násobení konstantou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2400" smtClean="0"/>
              <a:t>vhodnost použití ukazatelů centrální tendence </a:t>
            </a:r>
            <a:r>
              <a:rPr lang="cs-CZ" altLang="cs-CZ" sz="1800" smtClean="0"/>
              <a:t> (Hendl s.95)</a:t>
            </a:r>
          </a:p>
          <a:p>
            <a:pPr eaLnBrk="1" hangingPunct="1">
              <a:spcBef>
                <a:spcPct val="30000"/>
              </a:spcBef>
            </a:pPr>
            <a:endParaRPr lang="cs-CZ" altLang="cs-CZ" sz="2400" smtClean="0"/>
          </a:p>
          <a:p>
            <a:pPr eaLnBrk="1" hangingPunct="1">
              <a:spcBef>
                <a:spcPct val="30000"/>
              </a:spcBef>
            </a:pPr>
            <a:endParaRPr lang="cs-CZ" altLang="cs-CZ" sz="2400" smtClean="0"/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endParaRPr lang="cs-CZ" altLang="cs-CZ" sz="2400" smtClean="0"/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endParaRPr lang="cs-CZ" altLang="cs-CZ" sz="2400" smtClean="0"/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900" smtClean="0"/>
              <a:t>AJ: weighted mean, add, multiply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Boxplot – krabicový graf s anténami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5445125" cy="4267200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krabice je od </a:t>
            </a:r>
            <a:r>
              <a:rPr lang="cs-CZ" altLang="cs-CZ" sz="2000" i="1" smtClean="0"/>
              <a:t>Q</a:t>
            </a:r>
            <a:r>
              <a:rPr lang="cs-CZ" altLang="cs-CZ" sz="2000" baseline="-25000" smtClean="0"/>
              <a:t>1</a:t>
            </a:r>
            <a:r>
              <a:rPr lang="cs-CZ" altLang="cs-CZ" sz="2000" smtClean="0"/>
              <a:t> do </a:t>
            </a:r>
            <a:r>
              <a:rPr lang="cs-CZ" altLang="cs-CZ" sz="2000" i="1" smtClean="0"/>
              <a:t>Q</a:t>
            </a:r>
            <a:r>
              <a:rPr lang="cs-CZ" altLang="cs-CZ" sz="2000" baseline="-25000" smtClean="0"/>
              <a:t>3</a:t>
            </a:r>
          </a:p>
          <a:p>
            <a:pPr eaLnBrk="1" hangingPunct="1"/>
            <a:r>
              <a:rPr lang="cs-CZ" altLang="cs-CZ" sz="2000" smtClean="0"/>
              <a:t>v krabici se značí medián</a:t>
            </a:r>
          </a:p>
          <a:p>
            <a:pPr eaLnBrk="1" hangingPunct="1"/>
            <a:r>
              <a:rPr lang="cs-CZ" altLang="cs-CZ" sz="2000" smtClean="0"/>
              <a:t>antény jsou </a:t>
            </a:r>
            <a:r>
              <a:rPr lang="cs-CZ" altLang="cs-CZ" sz="2000" i="1" smtClean="0"/>
              <a:t>X</a:t>
            </a:r>
            <a:r>
              <a:rPr lang="cs-CZ" altLang="cs-CZ" sz="2000" baseline="-25000" smtClean="0"/>
              <a:t>min</a:t>
            </a:r>
            <a:r>
              <a:rPr lang="cs-CZ" altLang="cs-CZ" sz="2000" smtClean="0"/>
              <a:t> do </a:t>
            </a:r>
            <a:r>
              <a:rPr lang="cs-CZ" altLang="cs-CZ" sz="2000" i="1" smtClean="0"/>
              <a:t>X</a:t>
            </a:r>
            <a:r>
              <a:rPr lang="cs-CZ" altLang="cs-CZ" sz="2000" baseline="-25000" smtClean="0"/>
              <a:t>max</a:t>
            </a:r>
            <a:r>
              <a:rPr lang="cs-CZ" altLang="cs-CZ" sz="2000" smtClean="0"/>
              <a:t>, </a:t>
            </a:r>
            <a:r>
              <a:rPr lang="cs-CZ" altLang="cs-CZ" sz="2000" b="1" smtClean="0"/>
              <a:t>maximálně!</a:t>
            </a:r>
            <a:r>
              <a:rPr lang="cs-CZ" altLang="cs-CZ" sz="2000" smtClean="0"/>
              <a:t> však 1,5x délka krabice (kvartilového rozpětí)</a:t>
            </a:r>
          </a:p>
          <a:p>
            <a:pPr eaLnBrk="1" hangingPunct="1"/>
            <a:r>
              <a:rPr lang="cs-CZ" altLang="cs-CZ" sz="2000" smtClean="0"/>
              <a:t>hodnoty vzdálenější se značí jako body – odlehlé hodnoty</a:t>
            </a:r>
          </a:p>
          <a:p>
            <a:pPr eaLnBrk="1" hangingPunct="1"/>
            <a:r>
              <a:rPr lang="cs-CZ" altLang="cs-CZ" sz="2000" smtClean="0"/>
              <a:t>hodnoty ještě vzdálenější (více než 3x délka krabice od </a:t>
            </a:r>
            <a:r>
              <a:rPr lang="cs-CZ" altLang="cs-CZ" sz="2000" i="1" smtClean="0"/>
              <a:t>Q</a:t>
            </a:r>
            <a:r>
              <a:rPr lang="cs-CZ" altLang="cs-CZ" sz="2000" baseline="-25000" smtClean="0"/>
              <a:t>1</a:t>
            </a:r>
            <a:r>
              <a:rPr lang="cs-CZ" altLang="cs-CZ" sz="2000" smtClean="0"/>
              <a:t> nebo </a:t>
            </a:r>
            <a:r>
              <a:rPr lang="cs-CZ" altLang="cs-CZ" sz="2000" i="1" smtClean="0"/>
              <a:t>Q</a:t>
            </a:r>
            <a:r>
              <a:rPr lang="cs-CZ" altLang="cs-CZ" sz="2000" baseline="-25000" smtClean="0"/>
              <a:t>3</a:t>
            </a:r>
            <a:r>
              <a:rPr lang="cs-CZ" altLang="cs-CZ" sz="2000" smtClean="0"/>
              <a:t>) jsou někdy označovány jako extrémně odlehlé hodnoty</a:t>
            </a:r>
          </a:p>
        </p:txBody>
      </p:sp>
      <p:pic>
        <p:nvPicPr>
          <p:cNvPr id="1946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27763" y="1628775"/>
            <a:ext cx="2400300" cy="44640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Boxplot - příklad</a:t>
            </a: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40800" cy="515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5157788"/>
            <a:ext cx="7273925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200" smtClean="0"/>
              <a:t>Rozložení </a:t>
            </a:r>
            <a:r>
              <a:rPr lang="cs-CZ" altLang="cs-CZ" sz="2800" i="1" smtClean="0"/>
              <a:t>rozdělení, distribuce</a:t>
            </a:r>
            <a:r>
              <a:rPr lang="cs-CZ" altLang="cs-CZ" sz="4200" smtClean="0"/>
              <a:t> četností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492625"/>
          </a:xfrm>
        </p:spPr>
        <p:txBody>
          <a:bodyPr/>
          <a:lstStyle/>
          <a:p>
            <a:pPr eaLnBrk="1" hangingPunct="1"/>
            <a:r>
              <a:rPr lang="cs-CZ" altLang="cs-CZ" sz="1800" dirty="0" smtClean="0"/>
              <a:t>Měřené jevy jsou nějak rozděleny do kategorií (intervalů) a tyto kategorie jsou různě „populární“ – četné.</a:t>
            </a:r>
          </a:p>
          <a:p>
            <a:pPr eaLnBrk="1" hangingPunct="1"/>
            <a:r>
              <a:rPr lang="cs-CZ" altLang="cs-CZ" sz="1800" dirty="0" smtClean="0"/>
              <a:t>Četnosti u reálných ordinálních a vyšších proměnných obvykle nebývají </a:t>
            </a:r>
            <a:r>
              <a:rPr lang="cs-CZ" altLang="cs-CZ" sz="1800" b="1" dirty="0" smtClean="0"/>
              <a:t>distribuovány</a:t>
            </a:r>
            <a:r>
              <a:rPr lang="cs-CZ" altLang="cs-CZ" sz="1800" dirty="0" smtClean="0"/>
              <a:t> nahodile – jejich rozdělení zobrazené histogramem má popsatelný tvar.</a:t>
            </a:r>
          </a:p>
          <a:p>
            <a:pPr eaLnBrk="1" hangingPunct="1"/>
            <a:endParaRPr lang="cs-CZ" altLang="cs-CZ" sz="1800" b="1" dirty="0" smtClean="0"/>
          </a:p>
          <a:p>
            <a:pPr eaLnBrk="1" hangingPunct="1"/>
            <a:endParaRPr lang="cs-CZ" altLang="cs-CZ" sz="1800" b="1" dirty="0" smtClean="0"/>
          </a:p>
          <a:p>
            <a:pPr eaLnBrk="1" hangingPunct="1"/>
            <a:endParaRPr lang="cs-CZ" altLang="cs-CZ" sz="1800" b="1" dirty="0" smtClean="0"/>
          </a:p>
          <a:p>
            <a:pPr eaLnBrk="1" hangingPunct="1"/>
            <a:endParaRPr lang="cs-CZ" altLang="cs-CZ" sz="1200" b="1" dirty="0" smtClean="0"/>
          </a:p>
          <a:p>
            <a:pPr eaLnBrk="1" hangingPunct="1"/>
            <a:r>
              <a:rPr lang="cs-CZ" altLang="cs-CZ" sz="1800" b="1" dirty="0" smtClean="0"/>
              <a:t>Rozdělení</a:t>
            </a:r>
            <a:r>
              <a:rPr lang="cs-CZ" altLang="cs-CZ" sz="1800" dirty="0" smtClean="0"/>
              <a:t> četností je tedy to, kolik relativně (či absolutně) máme kterých hodnot měřené proměnné.</a:t>
            </a:r>
          </a:p>
          <a:p>
            <a:pPr lvl="1" eaLnBrk="1" hangingPunct="1"/>
            <a:r>
              <a:rPr lang="cs-CZ" altLang="cs-CZ" sz="1600" dirty="0" smtClean="0"/>
              <a:t>Typicky lze přibližně popsat slovy, např.: vyskytlo se hodně středních hodnot a relativně málo extrémních hodnot.</a:t>
            </a:r>
          </a:p>
          <a:p>
            <a:pPr lvl="1" eaLnBrk="1" hangingPunct="1"/>
            <a:r>
              <a:rPr lang="cs-CZ" altLang="cs-CZ" sz="1600" dirty="0" smtClean="0"/>
              <a:t>Toto </a:t>
            </a:r>
            <a:r>
              <a:rPr lang="cs-CZ" altLang="cs-CZ" sz="1600" b="1" dirty="0" smtClean="0"/>
              <a:t>rozložení</a:t>
            </a:r>
            <a:r>
              <a:rPr lang="cs-CZ" altLang="cs-CZ" sz="1600" dirty="0" smtClean="0"/>
              <a:t> jevů na měřené škále je nejlépe vidět na grafech.</a:t>
            </a:r>
          </a:p>
          <a:p>
            <a:pPr lvl="1" eaLnBrk="1" hangingPunct="1"/>
            <a:r>
              <a:rPr lang="cs-CZ" altLang="cs-CZ" sz="1600" dirty="0" smtClean="0"/>
              <a:t>Obvykle nějaké konkrétní rozložení očekáváme.</a:t>
            </a:r>
          </a:p>
          <a:p>
            <a:pPr eaLnBrk="1" hangingPunct="1"/>
            <a:endParaRPr lang="cs-CZ" altLang="cs-CZ" sz="1800" dirty="0" smtClean="0"/>
          </a:p>
        </p:txBody>
      </p:sp>
      <p:pic>
        <p:nvPicPr>
          <p:cNvPr id="6656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3213100"/>
            <a:ext cx="3025775" cy="11747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3213100"/>
            <a:ext cx="2952750" cy="11525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243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Popis rozložení pomocí percentilů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i="1" dirty="0" smtClean="0"/>
              <a:t>X</a:t>
            </a:r>
            <a:r>
              <a:rPr lang="cs-CZ" altLang="cs-CZ" sz="2800" dirty="0" smtClean="0"/>
              <a:t>-tý percentil</a:t>
            </a:r>
          </a:p>
          <a:p>
            <a:pPr lvl="1" eaLnBrk="1" hangingPunct="1"/>
            <a:r>
              <a:rPr lang="cs-CZ" altLang="cs-CZ" sz="2400" dirty="0" smtClean="0"/>
              <a:t>hodnota, pro kterou platí, že </a:t>
            </a:r>
            <a:r>
              <a:rPr lang="cs-CZ" altLang="cs-CZ" sz="2400" i="1" dirty="0" smtClean="0"/>
              <a:t>X </a:t>
            </a:r>
            <a:r>
              <a:rPr lang="cs-CZ" altLang="cs-CZ" sz="2400" dirty="0" smtClean="0"/>
              <a:t>% lidí (jevů) ve vzorku má/získalo </a:t>
            </a:r>
            <a:r>
              <a:rPr lang="cs-CZ" altLang="cs-CZ" sz="2400" u="sng" dirty="0" smtClean="0"/>
              <a:t>tuto nebo menší </a:t>
            </a:r>
            <a:r>
              <a:rPr lang="cs-CZ" altLang="cs-CZ" sz="2400" dirty="0" smtClean="0"/>
              <a:t>hodnotu</a:t>
            </a:r>
          </a:p>
          <a:p>
            <a:pPr lvl="1" eaLnBrk="1" hangingPunct="1"/>
            <a:r>
              <a:rPr lang="cs-CZ" altLang="cs-CZ" sz="2400" dirty="0" smtClean="0"/>
              <a:t>lze odečíst z kumulativního histogramu či patřičného sloupce tabulky četností</a:t>
            </a:r>
          </a:p>
          <a:p>
            <a:pPr eaLnBrk="1" hangingPunct="1"/>
            <a:r>
              <a:rPr lang="cs-CZ" altLang="cs-CZ" sz="2800" dirty="0" smtClean="0"/>
              <a:t>Rozložení popisujeme </a:t>
            </a:r>
          </a:p>
          <a:p>
            <a:pPr lvl="1" eaLnBrk="1" hangingPunct="1"/>
            <a:r>
              <a:rPr lang="cs-CZ" altLang="cs-CZ" sz="2000" dirty="0" smtClean="0"/>
              <a:t>10., 20., …, 80.,90. percentilem – obecně</a:t>
            </a:r>
          </a:p>
          <a:p>
            <a:pPr lvl="1" eaLnBrk="1" hangingPunct="1"/>
            <a:r>
              <a:rPr lang="cs-CZ" altLang="cs-CZ" sz="2000" dirty="0" smtClean="0"/>
              <a:t>min, 25., 50., 75., </a:t>
            </a:r>
            <a:r>
              <a:rPr lang="cs-CZ" altLang="cs-CZ" sz="2000" dirty="0" err="1" smtClean="0"/>
              <a:t>max</a:t>
            </a:r>
            <a:r>
              <a:rPr lang="cs-CZ" altLang="cs-CZ" sz="2000" dirty="0" smtClean="0"/>
              <a:t> – nejčastěji  (…boxplot)</a:t>
            </a:r>
          </a:p>
          <a:p>
            <a:pPr lvl="1" eaLnBrk="1" hangingPunct="1"/>
            <a:r>
              <a:rPr lang="cs-CZ" altLang="cs-CZ" sz="2000" dirty="0" smtClean="0"/>
              <a:t>min., 1., 5., 10., 25., 50., 75., 90., 95., 99. – v normách</a:t>
            </a:r>
          </a:p>
          <a:p>
            <a:pPr eaLnBrk="1" hangingPunct="1"/>
            <a:r>
              <a:rPr lang="cs-CZ" altLang="cs-CZ" sz="2400" dirty="0" smtClean="0"/>
              <a:t>Lze uvažovat v ještě menších částech rozložení než jsou procenta - obecně </a:t>
            </a:r>
            <a:r>
              <a:rPr lang="cs-CZ" altLang="cs-CZ" sz="2400" b="1" dirty="0" smtClean="0"/>
              <a:t>kvantily</a:t>
            </a:r>
            <a:r>
              <a:rPr lang="cs-CZ" altLang="cs-CZ" sz="24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Souhrn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08950" cy="4556125"/>
          </a:xfrm>
        </p:spPr>
        <p:txBody>
          <a:bodyPr/>
          <a:lstStyle/>
          <a:p>
            <a:pPr eaLnBrk="1" hangingPunct="1"/>
            <a:r>
              <a:rPr lang="cs-CZ" altLang="cs-CZ" sz="2200" smtClean="0"/>
              <a:t>Kategoriální deskriptivy</a:t>
            </a:r>
          </a:p>
          <a:p>
            <a:pPr lvl="1" eaLnBrk="1" hangingPunct="1"/>
            <a:r>
              <a:rPr lang="cs-CZ" altLang="cs-CZ" sz="2000" smtClean="0"/>
              <a:t>modus, (entropie)</a:t>
            </a:r>
          </a:p>
          <a:p>
            <a:pPr eaLnBrk="1" hangingPunct="1"/>
            <a:r>
              <a:rPr lang="cs-CZ" altLang="cs-CZ" sz="2200" smtClean="0"/>
              <a:t>Pořadové deskriptivy</a:t>
            </a:r>
          </a:p>
          <a:p>
            <a:pPr lvl="1" eaLnBrk="1" hangingPunct="1"/>
            <a:r>
              <a:rPr lang="cs-CZ" altLang="cs-CZ" sz="2000" smtClean="0"/>
              <a:t>medián, kvartily, percentily (a jiné </a:t>
            </a:r>
            <a:r>
              <a:rPr lang="cs-CZ" altLang="cs-CZ" sz="2000" i="1" smtClean="0"/>
              <a:t>kvant</a:t>
            </a:r>
            <a:r>
              <a:rPr lang="cs-CZ" altLang="cs-CZ" sz="2000" b="1" i="1" smtClean="0"/>
              <a:t>ily</a:t>
            </a:r>
            <a:r>
              <a:rPr lang="cs-CZ" altLang="cs-CZ" sz="2000" smtClean="0"/>
              <a:t>)</a:t>
            </a:r>
          </a:p>
          <a:p>
            <a:pPr lvl="1" eaLnBrk="1" hangingPunct="1"/>
            <a:r>
              <a:rPr lang="cs-CZ" altLang="cs-CZ" sz="2000" smtClean="0"/>
              <a:t>kvartilové rozpětí</a:t>
            </a:r>
            <a:endParaRPr lang="en-US" altLang="cs-CZ" sz="2000" smtClean="0"/>
          </a:p>
          <a:p>
            <a:pPr lvl="1" eaLnBrk="1" hangingPunct="1"/>
            <a:r>
              <a:rPr lang="cs-CZ" altLang="cs-CZ" sz="2000" smtClean="0"/>
              <a:t>grafické znázornění rozložení pomocí</a:t>
            </a:r>
            <a:r>
              <a:rPr lang="en-US" altLang="cs-CZ" sz="2000" smtClean="0"/>
              <a:t> po</a:t>
            </a:r>
            <a:r>
              <a:rPr lang="cs-CZ" altLang="cs-CZ" sz="2000" smtClean="0"/>
              <a:t>ř</a:t>
            </a:r>
            <a:r>
              <a:rPr lang="en-US" altLang="cs-CZ" sz="2000" smtClean="0"/>
              <a:t>adov</a:t>
            </a:r>
            <a:r>
              <a:rPr lang="cs-CZ" altLang="cs-CZ" sz="2000" smtClean="0"/>
              <a:t>ý</a:t>
            </a:r>
            <a:r>
              <a:rPr lang="en-US" altLang="cs-CZ" sz="2000" smtClean="0"/>
              <a:t>ch</a:t>
            </a:r>
            <a:r>
              <a:rPr lang="cs-CZ" altLang="cs-CZ" sz="2000" smtClean="0"/>
              <a:t> deskriptiv </a:t>
            </a:r>
            <a:r>
              <a:rPr lang="en-US" altLang="cs-CZ" sz="2000" smtClean="0"/>
              <a:t>- </a:t>
            </a:r>
            <a:r>
              <a:rPr lang="en-US" altLang="cs-CZ" sz="2000" b="1" smtClean="0"/>
              <a:t>BOXPLOT</a:t>
            </a:r>
            <a:endParaRPr lang="cs-CZ" altLang="cs-CZ" sz="2000" b="1" smtClean="0"/>
          </a:p>
          <a:p>
            <a:pPr eaLnBrk="1" hangingPunct="1"/>
            <a:r>
              <a:rPr lang="cs-CZ" altLang="cs-CZ" sz="2200" smtClean="0"/>
              <a:t>Odchylkové (deviační), momentové deskriptivy</a:t>
            </a:r>
          </a:p>
          <a:p>
            <a:pPr lvl="1" eaLnBrk="1" hangingPunct="1"/>
            <a:r>
              <a:rPr lang="cs-CZ" altLang="cs-CZ" sz="2000" smtClean="0"/>
              <a:t>aritmetický průměr</a:t>
            </a:r>
          </a:p>
          <a:p>
            <a:pPr lvl="1" eaLnBrk="1" hangingPunct="1"/>
            <a:r>
              <a:rPr lang="cs-CZ" altLang="cs-CZ" sz="2000" smtClean="0"/>
              <a:t>rozptyl, směrodatná odchylka (</a:t>
            </a:r>
            <a:r>
              <a:rPr lang="cs-CZ" altLang="cs-CZ" sz="2000" i="1" smtClean="0"/>
              <a:t>k</a:t>
            </a:r>
            <a:r>
              <a:rPr lang="cs-CZ" altLang="cs-CZ" sz="2000" smtClean="0"/>
              <a:t>=2)</a:t>
            </a:r>
          </a:p>
          <a:p>
            <a:pPr lvl="1" eaLnBrk="1" hangingPunct="1"/>
            <a:r>
              <a:rPr lang="cs-CZ" altLang="cs-CZ" sz="2000" smtClean="0"/>
              <a:t>zešikmení (</a:t>
            </a:r>
            <a:r>
              <a:rPr lang="cs-CZ" altLang="cs-CZ" sz="2000" i="1" smtClean="0"/>
              <a:t>k</a:t>
            </a:r>
            <a:r>
              <a:rPr lang="cs-CZ" altLang="cs-CZ" sz="2000" smtClean="0"/>
              <a:t>=3)                                     = (</a:t>
            </a:r>
            <a:r>
              <a:rPr lang="cs-CZ" altLang="cs-CZ" sz="2000" smtClean="0">
                <a:latin typeface="Symbol" panose="05050102010706020507" pitchFamily="18" charset="2"/>
              </a:rPr>
              <a:t>S</a:t>
            </a:r>
            <a:r>
              <a:rPr lang="cs-CZ" altLang="cs-CZ" sz="2000" i="1" smtClean="0"/>
              <a:t>x</a:t>
            </a:r>
            <a:r>
              <a:rPr lang="cs-CZ" altLang="cs-CZ" sz="2000" i="1" baseline="30000" smtClean="0"/>
              <a:t>k</a:t>
            </a:r>
            <a:r>
              <a:rPr lang="cs-CZ" altLang="cs-CZ" sz="2000" smtClean="0"/>
              <a:t>)/ n</a:t>
            </a:r>
          </a:p>
          <a:p>
            <a:pPr lvl="1" eaLnBrk="1" hangingPunct="1"/>
            <a:r>
              <a:rPr lang="cs-CZ" altLang="cs-CZ" sz="2000" smtClean="0"/>
              <a:t>špičatost (strmost) (</a:t>
            </a:r>
            <a:r>
              <a:rPr lang="cs-CZ" altLang="cs-CZ" sz="2000" i="1" smtClean="0"/>
              <a:t>k</a:t>
            </a:r>
            <a:r>
              <a:rPr lang="cs-CZ" altLang="cs-CZ" sz="2000" smtClean="0"/>
              <a:t>=4)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Volba popisných statistik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397875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200" smtClean="0"/>
              <a:t>Zvažujeme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úroveň měření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tvar rozložení – symetrie, normalita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cíl studie – pouze popis X usuzování, porovnávání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200" smtClean="0"/>
              <a:t>Podle komunikačních cílů…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Je-li cílem především deskripce dat(=rozložení), pak použijeme </a:t>
            </a:r>
            <a:r>
              <a:rPr lang="cs-CZ" altLang="cs-CZ" sz="1800" b="1" smtClean="0"/>
              <a:t>POŘADOVÉ</a:t>
            </a:r>
            <a:r>
              <a:rPr lang="cs-CZ" altLang="cs-CZ" sz="1800" smtClean="0"/>
              <a:t> ukazatele. Připojíme-li i odchylkové, nic nezkazíme. 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600" b="1" i="1" smtClean="0"/>
              <a:t>N, min, Q</a:t>
            </a:r>
            <a:r>
              <a:rPr lang="cs-CZ" altLang="cs-CZ" sz="1600" b="1" baseline="-25000" smtClean="0"/>
              <a:t>1</a:t>
            </a:r>
            <a:r>
              <a:rPr lang="cs-CZ" altLang="cs-CZ" sz="1600" b="1" i="1" smtClean="0"/>
              <a:t>, Md, Q</a:t>
            </a:r>
            <a:r>
              <a:rPr lang="cs-CZ" altLang="cs-CZ" sz="1600" b="1" baseline="-25000" smtClean="0"/>
              <a:t>3</a:t>
            </a:r>
            <a:r>
              <a:rPr lang="cs-CZ" altLang="cs-CZ" sz="1600" b="1" i="1" smtClean="0"/>
              <a:t>, max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600" b="1" smtClean="0"/>
              <a:t>boxplot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600" smtClean="0"/>
              <a:t>pro individuální skóry </a:t>
            </a:r>
            <a:r>
              <a:rPr lang="cs-CZ" altLang="cs-CZ" sz="1600" b="1" smtClean="0"/>
              <a:t>percentily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Je-li cílem další usuzování, porovnávání apod., používáme </a:t>
            </a:r>
            <a:r>
              <a:rPr lang="cs-CZ" altLang="cs-CZ" sz="1800" b="1" smtClean="0"/>
              <a:t>ODCHYLKOVÉ</a:t>
            </a:r>
            <a:r>
              <a:rPr lang="cs-CZ" altLang="cs-CZ" sz="1800" smtClean="0"/>
              <a:t> ukazatele … pokud to úroveň měření dovoluje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600" b="1" i="1" smtClean="0"/>
              <a:t>N, m, s</a:t>
            </a:r>
            <a:r>
              <a:rPr lang="cs-CZ" altLang="cs-CZ" sz="1600" i="1" smtClean="0"/>
              <a:t>   </a:t>
            </a:r>
            <a:r>
              <a:rPr lang="cs-CZ" altLang="cs-CZ" sz="1600" smtClean="0"/>
              <a:t>(</a:t>
            </a:r>
            <a:r>
              <a:rPr lang="cs-CZ" altLang="cs-CZ" sz="1600" i="1" smtClean="0"/>
              <a:t>N, M, SD</a:t>
            </a:r>
            <a:r>
              <a:rPr lang="cs-CZ" altLang="cs-CZ" sz="1600" smtClean="0"/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600" smtClean="0"/>
              <a:t>popis rozložení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600" smtClean="0"/>
              <a:t>pro individuální skóry </a:t>
            </a:r>
            <a:r>
              <a:rPr lang="cs-CZ" altLang="cs-CZ" sz="1600" b="1" smtClean="0"/>
              <a:t>z-skóry</a:t>
            </a:r>
            <a:r>
              <a:rPr lang="cs-CZ" altLang="cs-CZ" sz="16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Prezentace deskriptiv ve studiích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08950" cy="4267200"/>
          </a:xfrm>
        </p:spPr>
        <p:txBody>
          <a:bodyPr/>
          <a:lstStyle/>
          <a:p>
            <a:pPr eaLnBrk="1" hangingPunct="1"/>
            <a:r>
              <a:rPr lang="cs-CZ" altLang="cs-CZ" sz="1800" b="1" smtClean="0"/>
              <a:t>Vždy</a:t>
            </a:r>
            <a:r>
              <a:rPr lang="cs-CZ" altLang="cs-CZ" sz="1800" smtClean="0"/>
              <a:t>! Bez ohledu na to, jak složité statistiky následují.</a:t>
            </a:r>
          </a:p>
          <a:p>
            <a:pPr eaLnBrk="1" hangingPunct="1"/>
            <a:r>
              <a:rPr lang="cs-CZ" altLang="cs-CZ" sz="1800" smtClean="0"/>
              <a:t>Popis rozložení</a:t>
            </a:r>
          </a:p>
          <a:p>
            <a:pPr lvl="1" eaLnBrk="1" hangingPunct="1"/>
            <a:r>
              <a:rPr lang="cs-CZ" altLang="cs-CZ" sz="1600" smtClean="0"/>
              <a:t>Obvykle se </a:t>
            </a:r>
            <a:r>
              <a:rPr lang="cs-CZ" altLang="cs-CZ" sz="1600" u="sng" smtClean="0"/>
              <a:t>ne</a:t>
            </a:r>
            <a:r>
              <a:rPr lang="cs-CZ" altLang="cs-CZ" sz="1600" smtClean="0"/>
              <a:t>uvádějí tabulky četností a jejich grafické podoby, pokud ovšem není cílem studie právě statistická deskripce </a:t>
            </a:r>
            <a:r>
              <a:rPr lang="cs-CZ" altLang="cs-CZ" sz="1400" smtClean="0"/>
              <a:t>(např. manuál k testu inteligence).</a:t>
            </a:r>
          </a:p>
          <a:p>
            <a:pPr lvl="1" eaLnBrk="1" hangingPunct="1"/>
            <a:r>
              <a:rPr lang="cs-CZ" altLang="cs-CZ" sz="1600" smtClean="0"/>
              <a:t>Tvar rozložení obvykle podle potřeby zmiňujeme verbálně </a:t>
            </a:r>
            <a:r>
              <a:rPr lang="cs-CZ" altLang="cs-CZ" sz="1400" smtClean="0"/>
              <a:t>(„přibližně normální, zleva zešikmené…“)</a:t>
            </a:r>
            <a:r>
              <a:rPr lang="cs-CZ" altLang="cs-CZ" sz="1600" smtClean="0"/>
              <a:t>. Většinou se řeší pouze normalita a odchylky od ní. </a:t>
            </a:r>
          </a:p>
          <a:p>
            <a:pPr eaLnBrk="1" hangingPunct="1"/>
            <a:r>
              <a:rPr lang="cs-CZ" altLang="cs-CZ" sz="1800" smtClean="0"/>
              <a:t>Obvykle pouze pro proměnné, s nimiž pracujeme (interpretujeme...)</a:t>
            </a:r>
          </a:p>
          <a:p>
            <a:pPr lvl="1" eaLnBrk="1" hangingPunct="1"/>
            <a:r>
              <a:rPr lang="cs-CZ" altLang="cs-CZ" sz="1600" smtClean="0"/>
              <a:t>	Minimální triáda: </a:t>
            </a:r>
            <a:r>
              <a:rPr lang="cs-CZ" altLang="cs-CZ" sz="1600" i="1" smtClean="0"/>
              <a:t>N, m, s</a:t>
            </a:r>
            <a:r>
              <a:rPr lang="cs-CZ" altLang="cs-CZ" sz="1600" smtClean="0"/>
              <a:t> (či jejich pořadové ekvivalenty </a:t>
            </a:r>
            <a:r>
              <a:rPr lang="cs-CZ" altLang="cs-CZ" sz="1600" i="1" smtClean="0"/>
              <a:t>Q</a:t>
            </a:r>
            <a:r>
              <a:rPr lang="cs-CZ" altLang="cs-CZ" sz="1600" baseline="-25000" smtClean="0"/>
              <a:t>1</a:t>
            </a:r>
            <a:r>
              <a:rPr lang="cs-CZ" altLang="cs-CZ" sz="1600" smtClean="0"/>
              <a:t>, </a:t>
            </a:r>
            <a:r>
              <a:rPr lang="cs-CZ" altLang="cs-CZ" sz="1600" i="1" smtClean="0"/>
              <a:t>Md</a:t>
            </a:r>
            <a:r>
              <a:rPr lang="cs-CZ" altLang="cs-CZ" sz="1600" smtClean="0"/>
              <a:t>, </a:t>
            </a:r>
            <a:r>
              <a:rPr lang="cs-CZ" altLang="cs-CZ" sz="1600" i="1" smtClean="0"/>
              <a:t>Q</a:t>
            </a:r>
            <a:r>
              <a:rPr lang="cs-CZ" altLang="cs-CZ" sz="1600" baseline="-25000" smtClean="0"/>
              <a:t>3</a:t>
            </a:r>
            <a:r>
              <a:rPr lang="cs-CZ" altLang="cs-CZ" sz="1600" smtClean="0"/>
              <a:t>, </a:t>
            </a:r>
            <a:r>
              <a:rPr lang="cs-CZ" altLang="cs-CZ" sz="1600" i="1" smtClean="0"/>
              <a:t>IQR</a:t>
            </a:r>
            <a:r>
              <a:rPr lang="cs-CZ" altLang="cs-CZ" sz="1600" smtClean="0"/>
              <a:t>  )</a:t>
            </a:r>
          </a:p>
          <a:p>
            <a:pPr lvl="1" eaLnBrk="1" hangingPunct="1"/>
            <a:r>
              <a:rPr lang="cs-CZ" altLang="cs-CZ" sz="1600" smtClean="0"/>
              <a:t>	Vhodná pětice: </a:t>
            </a:r>
            <a:r>
              <a:rPr lang="cs-CZ" altLang="cs-CZ" sz="1600" i="1" smtClean="0"/>
              <a:t>N</a:t>
            </a:r>
            <a:r>
              <a:rPr lang="cs-CZ" altLang="cs-CZ" sz="1600" smtClean="0"/>
              <a:t>, </a:t>
            </a:r>
            <a:r>
              <a:rPr lang="cs-CZ" altLang="cs-CZ" sz="1600" i="1" smtClean="0"/>
              <a:t>X</a:t>
            </a:r>
            <a:r>
              <a:rPr lang="cs-CZ" altLang="cs-CZ" sz="1600" baseline="-25000" smtClean="0"/>
              <a:t>min</a:t>
            </a:r>
            <a:r>
              <a:rPr lang="cs-CZ" altLang="cs-CZ" sz="1600" smtClean="0"/>
              <a:t>, </a:t>
            </a:r>
            <a:r>
              <a:rPr lang="cs-CZ" altLang="cs-CZ" sz="1600" i="1" smtClean="0"/>
              <a:t>X</a:t>
            </a:r>
            <a:r>
              <a:rPr lang="cs-CZ" altLang="cs-CZ" sz="1600" baseline="-25000" smtClean="0"/>
              <a:t>max</a:t>
            </a:r>
            <a:r>
              <a:rPr lang="cs-CZ" altLang="cs-CZ" sz="1600" smtClean="0"/>
              <a:t>, </a:t>
            </a:r>
            <a:r>
              <a:rPr lang="cs-CZ" altLang="cs-CZ" sz="1600" i="1" smtClean="0"/>
              <a:t>m</a:t>
            </a:r>
            <a:r>
              <a:rPr lang="cs-CZ" altLang="cs-CZ" sz="1600" smtClean="0"/>
              <a:t>, </a:t>
            </a:r>
            <a:r>
              <a:rPr lang="cs-CZ" altLang="cs-CZ" sz="1600" i="1" smtClean="0"/>
              <a:t>s</a:t>
            </a:r>
            <a:r>
              <a:rPr lang="cs-CZ" altLang="cs-CZ" sz="1600" smtClean="0"/>
              <a:t> </a:t>
            </a:r>
          </a:p>
          <a:p>
            <a:pPr lvl="1" eaLnBrk="1" hangingPunct="1"/>
            <a:r>
              <a:rPr lang="cs-CZ" altLang="cs-CZ" sz="1600" smtClean="0"/>
              <a:t>V případě potřeby: N, </a:t>
            </a:r>
            <a:r>
              <a:rPr lang="cs-CZ" altLang="cs-CZ" sz="1600" i="1" smtClean="0"/>
              <a:t>X</a:t>
            </a:r>
            <a:r>
              <a:rPr lang="cs-CZ" altLang="cs-CZ" sz="1600" baseline="-25000" smtClean="0"/>
              <a:t>min</a:t>
            </a:r>
            <a:r>
              <a:rPr lang="cs-CZ" altLang="cs-CZ" sz="1600" smtClean="0"/>
              <a:t>, </a:t>
            </a:r>
            <a:r>
              <a:rPr lang="cs-CZ" altLang="cs-CZ" sz="1600" i="1" smtClean="0"/>
              <a:t>X</a:t>
            </a:r>
            <a:r>
              <a:rPr lang="cs-CZ" altLang="cs-CZ" sz="1600" baseline="-25000" smtClean="0"/>
              <a:t>max</a:t>
            </a:r>
            <a:r>
              <a:rPr lang="cs-CZ" altLang="cs-CZ" sz="1600" smtClean="0"/>
              <a:t>, </a:t>
            </a:r>
            <a:r>
              <a:rPr lang="cs-CZ" altLang="cs-CZ" sz="1600" i="1" smtClean="0"/>
              <a:t>m</a:t>
            </a:r>
            <a:r>
              <a:rPr lang="cs-CZ" altLang="cs-CZ" sz="1600" smtClean="0"/>
              <a:t>, </a:t>
            </a:r>
            <a:r>
              <a:rPr lang="cs-CZ" altLang="cs-CZ" sz="1600" i="1" smtClean="0"/>
              <a:t>s</a:t>
            </a:r>
            <a:r>
              <a:rPr lang="cs-CZ" altLang="cs-CZ" sz="1600" smtClean="0"/>
              <a:t>, zešikmení, špičatost, zajímavé kvantily</a:t>
            </a:r>
          </a:p>
          <a:p>
            <a:pPr eaLnBrk="1" hangingPunct="1"/>
            <a:r>
              <a:rPr lang="cs-CZ" altLang="cs-CZ" sz="1800" smtClean="0"/>
              <a:t>Obvykle na 2-3 významné číslice  (1-2 desetinná místa)</a:t>
            </a:r>
          </a:p>
          <a:p>
            <a:pPr eaLnBrk="1" hangingPunct="1"/>
            <a:r>
              <a:rPr lang="cs-CZ" altLang="cs-CZ" sz="1800" smtClean="0"/>
              <a:t>V českém textu česky, v anglickém anglicky! </a:t>
            </a:r>
          </a:p>
          <a:p>
            <a:pPr lvl="1" eaLnBrk="1" hangingPunct="1"/>
            <a:r>
              <a:rPr lang="cs-CZ" altLang="cs-CZ" sz="1600" smtClean="0"/>
              <a:t>Pozor na konvence spojené s jazykem: značky, desetinné tečky, chybějící nuly</a:t>
            </a:r>
          </a:p>
          <a:p>
            <a:pPr eaLnBrk="1" hangingPunct="1"/>
            <a:r>
              <a:rPr lang="cs-CZ" altLang="cs-CZ" sz="1800" smtClean="0"/>
              <a:t>Podoba tabulek je podchycena i normami, např. </a:t>
            </a:r>
            <a:r>
              <a:rPr lang="cs-CZ" altLang="cs-CZ" sz="1800" b="1" smtClean="0"/>
              <a:t>publikační manuál APA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800" smtClean="0"/>
              <a:t>(c) Stanislav Ježek, Jan Širůček</a:t>
            </a: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Tvar rozložení četností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4300" cy="4340225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cs-CZ" altLang="cs-CZ" sz="1800" smtClean="0"/>
              <a:t>Normální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1800" smtClean="0"/>
              <a:t>Uniformní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1800" smtClean="0"/>
              <a:t>Počet vrcholů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smtClean="0"/>
              <a:t>Unimodální, bimodální, multimodální</a:t>
            </a:r>
          </a:p>
          <a:p>
            <a:pPr eaLnBrk="1" hangingPunct="1">
              <a:spcBef>
                <a:spcPct val="40000"/>
              </a:spcBef>
            </a:pPr>
            <a:r>
              <a:rPr lang="en-US" altLang="cs-CZ" sz="1800" smtClean="0"/>
              <a:t>Ze</a:t>
            </a:r>
            <a:r>
              <a:rPr lang="cs-CZ" altLang="cs-CZ" sz="1800" smtClean="0"/>
              <a:t>šikmení</a:t>
            </a:r>
            <a:endParaRPr lang="en-US" altLang="cs-CZ" sz="1800" smtClean="0"/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smtClean="0"/>
              <a:t>Zešikmené zprava (pozitivně), efekt podlahy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smtClean="0"/>
              <a:t>Zešikmené zleva (negativně), efekt stropu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1800" smtClean="0"/>
              <a:t>Strmost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smtClean="0"/>
              <a:t>Leptokurtické, platykurtické</a:t>
            </a:r>
          </a:p>
        </p:txBody>
      </p:sp>
      <p:pic>
        <p:nvPicPr>
          <p:cNvPr id="68613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773238"/>
            <a:ext cx="3924300" cy="4124325"/>
          </a:xfrm>
          <a:noFill/>
        </p:spPr>
      </p:pic>
      <p:sp>
        <p:nvSpPr>
          <p:cNvPr id="68614" name="Text Box 8"/>
          <p:cNvSpPr txBox="1">
            <a:spLocks noChangeArrowheads="1"/>
          </p:cNvSpPr>
          <p:nvPr/>
        </p:nvSpPr>
        <p:spPr bwMode="auto">
          <a:xfrm>
            <a:off x="611188" y="6237288"/>
            <a:ext cx="79216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000" dirty="0"/>
              <a:t>AJ: </a:t>
            </a:r>
            <a:r>
              <a:rPr lang="cs-CZ" altLang="cs-CZ" sz="1000" dirty="0" err="1"/>
              <a:t>frequency</a:t>
            </a:r>
            <a:r>
              <a:rPr lang="cs-CZ" altLang="cs-CZ" sz="1000" dirty="0"/>
              <a:t> </a:t>
            </a:r>
            <a:r>
              <a:rPr lang="cs-CZ" altLang="cs-CZ" sz="1000" dirty="0" err="1"/>
              <a:t>distribution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normal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rectangular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unimodal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bimodal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positively</a:t>
            </a:r>
            <a:r>
              <a:rPr lang="cs-CZ" altLang="cs-CZ" sz="1000" dirty="0"/>
              <a:t>/</a:t>
            </a:r>
            <a:r>
              <a:rPr lang="cs-CZ" altLang="cs-CZ" sz="1000" dirty="0" err="1"/>
              <a:t>negatively</a:t>
            </a:r>
            <a:r>
              <a:rPr lang="cs-CZ" altLang="cs-CZ" sz="1000" dirty="0"/>
              <a:t> </a:t>
            </a:r>
            <a:r>
              <a:rPr lang="cs-CZ" altLang="cs-CZ" sz="1000" dirty="0" err="1"/>
              <a:t>skewed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lepto</a:t>
            </a:r>
            <a:r>
              <a:rPr lang="cs-CZ" altLang="cs-CZ" sz="1000" dirty="0"/>
              <a:t>(platy)</a:t>
            </a:r>
            <a:r>
              <a:rPr lang="cs-CZ" altLang="cs-CZ" sz="1000" dirty="0" err="1"/>
              <a:t>kurtic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floor</a:t>
            </a:r>
            <a:r>
              <a:rPr lang="cs-CZ" altLang="cs-CZ" sz="1000" dirty="0"/>
              <a:t>/</a:t>
            </a:r>
            <a:r>
              <a:rPr lang="cs-CZ" altLang="cs-CZ" sz="1000" dirty="0" err="1"/>
              <a:t>ceiling</a:t>
            </a:r>
            <a:r>
              <a:rPr lang="cs-CZ" altLang="cs-CZ" sz="1000" dirty="0"/>
              <a:t> </a:t>
            </a:r>
            <a:r>
              <a:rPr lang="cs-CZ" altLang="cs-CZ" sz="1000" dirty="0" err="1"/>
              <a:t>effect</a:t>
            </a:r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426079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800" smtClean="0"/>
              <a:t>(c) Stanislav Ježek, Jan Širůček</a:t>
            </a:r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Normální (Gaussovo) rozložení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9895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algn="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900" dirty="0" smtClean="0"/>
          </a:p>
          <a:p>
            <a:pPr algn="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900" dirty="0" smtClean="0"/>
          </a:p>
          <a:p>
            <a:pPr algn="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900" dirty="0" smtClean="0">
                <a:hlinkClick r:id="rId3"/>
              </a:rPr>
              <a:t>http://en.wikipedia.org/wiki/Image:Standard_deviation_diagram.png</a:t>
            </a:r>
            <a:endParaRPr lang="cs-CZ" altLang="cs-CZ" sz="9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4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„Normální“ ve smyslu „velmi běžné“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Tam, kde se setkává mnoho nezávislých vlivů.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Ne vždy, </a:t>
            </a:r>
            <a:r>
              <a:rPr lang="cs-CZ" altLang="cs-CZ" sz="2000" u="sng" dirty="0" smtClean="0"/>
              <a:t>ne</a:t>
            </a:r>
            <a:r>
              <a:rPr lang="cs-CZ" altLang="cs-CZ" sz="2000" dirty="0" smtClean="0"/>
              <a:t>souvisí s „kvalitou“ dat.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200" dirty="0" smtClean="0"/>
              <a:t>AJ: </a:t>
            </a:r>
            <a:r>
              <a:rPr lang="cs-CZ" altLang="cs-CZ" sz="1200" dirty="0" err="1" smtClean="0"/>
              <a:t>normal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distribution</a:t>
            </a:r>
            <a:r>
              <a:rPr lang="cs-CZ" altLang="cs-CZ" sz="1200" dirty="0" smtClean="0"/>
              <a:t>, bell </a:t>
            </a:r>
            <a:r>
              <a:rPr lang="cs-CZ" altLang="cs-CZ" sz="1200" dirty="0" err="1" smtClean="0"/>
              <a:t>curve</a:t>
            </a:r>
            <a:endParaRPr lang="cs-CZ" altLang="cs-CZ" sz="1200" dirty="0" smtClean="0"/>
          </a:p>
        </p:txBody>
      </p:sp>
      <p:pic>
        <p:nvPicPr>
          <p:cNvPr id="7066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773238"/>
            <a:ext cx="7561263" cy="295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412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800" smtClean="0"/>
              <a:t>(c) Stanislav Ježek, Jan Širůček</a:t>
            </a:r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Shrnutí</a:t>
            </a:r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cs-CZ" altLang="cs-CZ" sz="2000" dirty="0" smtClean="0"/>
              <a:t>První informací (</a:t>
            </a:r>
            <a:r>
              <a:rPr lang="cs-CZ" altLang="cs-CZ" sz="2000" i="1" dirty="0" smtClean="0"/>
              <a:t>statistikou</a:t>
            </a:r>
            <a:r>
              <a:rPr lang="cs-CZ" altLang="cs-CZ" sz="2000" dirty="0" smtClean="0"/>
              <a:t>), která nás zajímá je </a:t>
            </a:r>
            <a:r>
              <a:rPr lang="cs-CZ" altLang="cs-CZ" sz="2000" b="1" dirty="0" smtClean="0"/>
              <a:t>četnost</a:t>
            </a:r>
            <a:r>
              <a:rPr lang="cs-CZ" altLang="cs-CZ" sz="2000" dirty="0" smtClean="0"/>
              <a:t> výskytu jednotlivých hodnot (resp. hodnot uvnitř jednotlivých intervalů)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2000" dirty="0" smtClean="0"/>
              <a:t>Konfiguraci </a:t>
            </a:r>
            <a:r>
              <a:rPr lang="cs-CZ" altLang="cs-CZ" sz="2000" b="1" dirty="0" smtClean="0"/>
              <a:t>četností</a:t>
            </a:r>
            <a:r>
              <a:rPr lang="cs-CZ" altLang="cs-CZ" sz="2000" dirty="0" smtClean="0"/>
              <a:t> nazýváme </a:t>
            </a:r>
            <a:r>
              <a:rPr lang="cs-CZ" altLang="cs-CZ" sz="2000" b="1" dirty="0" smtClean="0"/>
              <a:t>rozložení (rozdělení)</a:t>
            </a:r>
            <a:r>
              <a:rPr lang="cs-CZ" altLang="cs-CZ" sz="2000" dirty="0" smtClean="0"/>
              <a:t>.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2000" dirty="0" smtClean="0"/>
              <a:t>Rozložení popisujeme (=komunikujeme je)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800" dirty="0" smtClean="0"/>
              <a:t>tabulkou četností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800" dirty="0" smtClean="0"/>
              <a:t>graficky – histogram, sloupcový diagram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800" dirty="0" smtClean="0"/>
              <a:t>(pomocí percentilů)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2000" dirty="0" smtClean="0"/>
              <a:t>O typu, tvaru </a:t>
            </a:r>
            <a:r>
              <a:rPr lang="cs-CZ" altLang="cs-CZ" sz="2000" b="1" dirty="0" smtClean="0"/>
              <a:t>rozložení</a:t>
            </a:r>
            <a:r>
              <a:rPr lang="cs-CZ" altLang="cs-CZ" sz="2000" dirty="0" smtClean="0"/>
              <a:t> hodnot proměnné uvažujeme většinou graficky – </a:t>
            </a:r>
            <a:r>
              <a:rPr lang="cs-CZ" altLang="cs-CZ" sz="2000" b="1" dirty="0" smtClean="0"/>
              <a:t>histogram, sloupcový diagram</a:t>
            </a:r>
            <a:r>
              <a:rPr lang="cs-CZ" altLang="cs-CZ" sz="2000" dirty="0" smtClean="0"/>
              <a:t>.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2000" dirty="0" smtClean="0"/>
              <a:t>Nejčastěji diskutovaným rozložením je tzv. </a:t>
            </a:r>
            <a:r>
              <a:rPr lang="cs-CZ" altLang="cs-CZ" sz="2000" b="1" dirty="0" smtClean="0"/>
              <a:t>normální rozložení</a:t>
            </a:r>
            <a:r>
              <a:rPr lang="cs-CZ" altLang="cs-CZ" sz="2000" dirty="0" smtClean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50631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75"/>
            <a:ext cx="8940800" cy="543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011863" y="115888"/>
            <a:ext cx="2808287" cy="3140075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i="1" dirty="0"/>
              <a:t>     f        Stonek a list</a:t>
            </a:r>
          </a:p>
          <a:p>
            <a:pPr eaLnBrk="1" hangingPunct="1">
              <a:defRPr/>
            </a:pPr>
            <a:r>
              <a:rPr lang="cs-CZ" dirty="0"/>
              <a:t>     3        0 .  002</a:t>
            </a:r>
          </a:p>
          <a:p>
            <a:pPr eaLnBrk="1" hangingPunct="1">
              <a:defRPr/>
            </a:pPr>
            <a:r>
              <a:rPr lang="cs-CZ" dirty="0"/>
              <a:t>     5        1 .  00005</a:t>
            </a:r>
          </a:p>
          <a:p>
            <a:pPr eaLnBrk="1" hangingPunct="1">
              <a:defRPr/>
            </a:pPr>
            <a:r>
              <a:rPr lang="cs-CZ" dirty="0"/>
              <a:t>     8        2 .  00000000</a:t>
            </a:r>
          </a:p>
          <a:p>
            <a:pPr eaLnBrk="1" hangingPunct="1">
              <a:defRPr/>
            </a:pPr>
            <a:r>
              <a:rPr lang="cs-CZ" dirty="0"/>
              <a:t>     2        3 .  00</a:t>
            </a:r>
          </a:p>
          <a:p>
            <a:pPr eaLnBrk="1" hangingPunct="1">
              <a:defRPr/>
            </a:pPr>
            <a:r>
              <a:rPr lang="cs-CZ" dirty="0"/>
              <a:t>     2        4 .  00</a:t>
            </a:r>
          </a:p>
          <a:p>
            <a:pPr eaLnBrk="1" hangingPunct="1">
              <a:defRPr/>
            </a:pPr>
            <a:r>
              <a:rPr lang="cs-CZ" dirty="0"/>
              <a:t>     3        5 .  000</a:t>
            </a:r>
          </a:p>
          <a:p>
            <a:pPr eaLnBrk="1" hangingPunct="1">
              <a:defRPr/>
            </a:pPr>
            <a:r>
              <a:rPr lang="cs-CZ" dirty="0"/>
              <a:t>     2        6 .  00</a:t>
            </a:r>
          </a:p>
          <a:p>
            <a:pPr eaLnBrk="1" hangingPunct="1">
              <a:defRPr/>
            </a:pPr>
            <a:r>
              <a:rPr lang="cs-CZ" dirty="0"/>
              <a:t>     1        7 .  0</a:t>
            </a:r>
          </a:p>
          <a:p>
            <a:pPr eaLnBrk="1" hangingPunct="1">
              <a:defRPr/>
            </a:pPr>
            <a:r>
              <a:rPr lang="cs-CZ" dirty="0"/>
              <a:t>     Stonek: jednotky </a:t>
            </a:r>
          </a:p>
          <a:p>
            <a:pPr eaLnBrk="1" hangingPunct="1">
              <a:defRPr/>
            </a:pPr>
            <a:r>
              <a:rPr lang="cs-CZ" dirty="0"/>
              <a:t>     Každý list: 1 případ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2400" dirty="0" smtClean="0"/>
              <a:t>Nedalo by se rozložení hodnot proměnné popsat úsporněji než pomocí tabulky četností, histogramu?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cs-CZ" altLang="cs-CZ" sz="2400" dirty="0" smtClean="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2800" dirty="0" smtClean="0"/>
              <a:t>Kde na měřené škále se data nalézají?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3200" b="1" dirty="0" smtClean="0">
                <a:solidFill>
                  <a:schemeClr val="accent2"/>
                </a:solidFill>
              </a:rPr>
              <a:t>UKAZATEL CENTRÁLNÍ TENDENCE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cs-CZ" altLang="cs-CZ" sz="2800" b="1" dirty="0" smtClean="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2800" dirty="0" smtClean="0"/>
              <a:t>Jak moc jsou na ní rozptýlená?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3200" b="1" dirty="0" smtClean="0">
                <a:solidFill>
                  <a:schemeClr val="accent2"/>
                </a:solidFill>
              </a:rPr>
              <a:t>UKAZATEL VARIABILITY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cs-CZ" altLang="cs-CZ" sz="3200" dirty="0" smtClean="0">
              <a:solidFill>
                <a:schemeClr val="accent2"/>
              </a:solidFill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3200" dirty="0" smtClean="0">
                <a:solidFill>
                  <a:schemeClr val="accent2"/>
                </a:solidFill>
              </a:rPr>
              <a:t>+ tvar rozložení (často implicitně)</a:t>
            </a: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318500" cy="1216025"/>
          </a:xfrm>
        </p:spPr>
        <p:txBody>
          <a:bodyPr/>
          <a:lstStyle/>
          <a:p>
            <a:pPr eaLnBrk="1" hangingPunct="1"/>
            <a:r>
              <a:rPr lang="cs-CZ" altLang="cs-CZ" smtClean="0"/>
              <a:t>Centrální tendence </a:t>
            </a:r>
            <a:r>
              <a:rPr lang="cs-CZ" altLang="cs-CZ" sz="2400" smtClean="0"/>
              <a:t>(=střední hodnoty, umístění)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16113"/>
            <a:ext cx="8001000" cy="4103687"/>
          </a:xfrm>
        </p:spPr>
        <p:txBody>
          <a:bodyPr/>
          <a:lstStyle/>
          <a:p>
            <a:pPr eaLnBrk="1" hangingPunct="1"/>
            <a:r>
              <a:rPr lang="cs-CZ" altLang="cs-CZ" sz="2600" dirty="0" smtClean="0"/>
              <a:t>CT je jeden údaj, jímž se snažíme popsat rozložení četností jedné proměnné</a:t>
            </a:r>
          </a:p>
          <a:p>
            <a:pPr lvl="1" eaLnBrk="1" hangingPunct="1"/>
            <a:r>
              <a:rPr lang="cs-CZ" altLang="cs-CZ" sz="2200" dirty="0" smtClean="0"/>
              <a:t>Kouzlo i zrádnost je právě v tom, že je to 1 údaj.</a:t>
            </a:r>
          </a:p>
          <a:p>
            <a:pPr eaLnBrk="1" hangingPunct="1"/>
            <a:r>
              <a:rPr lang="cs-CZ" altLang="cs-CZ" sz="2600" dirty="0" smtClean="0"/>
              <a:t>CT udává průměrnou, typickou, reprezentativní, </a:t>
            </a:r>
            <a:r>
              <a:rPr lang="cs-CZ" altLang="cs-CZ" sz="2600" i="1" dirty="0" smtClean="0"/>
              <a:t>očekávanou</a:t>
            </a:r>
            <a:r>
              <a:rPr lang="cs-CZ" altLang="cs-CZ" sz="2600" dirty="0" smtClean="0"/>
              <a:t> hodnotu</a:t>
            </a:r>
          </a:p>
          <a:p>
            <a:pPr lvl="1" eaLnBrk="1" hangingPunct="1"/>
            <a:r>
              <a:rPr lang="cs-CZ" altLang="cs-CZ" sz="2200" dirty="0" smtClean="0"/>
              <a:t>Co přesně tím míníme, záleží na tom, jakou míru CT se rozhodneme použít</a:t>
            </a:r>
          </a:p>
          <a:p>
            <a:pPr eaLnBrk="1" hangingPunct="1"/>
            <a:r>
              <a:rPr lang="cs-CZ" altLang="cs-CZ" sz="2600" dirty="0" smtClean="0"/>
              <a:t>CT udává, kde na číselné ose si představujeme rozložení proměnné</a:t>
            </a:r>
            <a:r>
              <a:rPr lang="cs-CZ" altLang="cs-CZ" sz="2000" dirty="0" smtClean="0"/>
              <a:t> – odtud ukazatel </a:t>
            </a:r>
            <a:r>
              <a:rPr lang="cs-CZ" altLang="cs-CZ" sz="2000" i="1" dirty="0" smtClean="0"/>
              <a:t>lokace</a:t>
            </a:r>
            <a:r>
              <a:rPr lang="cs-CZ" altLang="cs-CZ" sz="2000" dirty="0" smtClean="0"/>
              <a:t>, umístění</a:t>
            </a:r>
            <a:endParaRPr lang="cs-CZ" altLang="cs-CZ" sz="2600" dirty="0" smtClean="0"/>
          </a:p>
          <a:p>
            <a:pPr lvl="1" eaLnBrk="1" hangingPunct="1"/>
            <a:endParaRPr lang="cs-CZ" altLang="cs-CZ" sz="22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6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6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000" dirty="0" smtClean="0"/>
              <a:t>AJ: </a:t>
            </a:r>
            <a:r>
              <a:rPr lang="cs-CZ" altLang="cs-CZ" sz="1000" dirty="0" err="1" smtClean="0"/>
              <a:t>measures</a:t>
            </a:r>
            <a:r>
              <a:rPr lang="cs-CZ" altLang="cs-CZ" sz="1000" dirty="0" smtClean="0"/>
              <a:t> </a:t>
            </a:r>
            <a:r>
              <a:rPr lang="cs-CZ" altLang="cs-CZ" sz="1000" dirty="0" err="1" smtClean="0"/>
              <a:t>of</a:t>
            </a:r>
            <a:r>
              <a:rPr lang="cs-CZ" altLang="cs-CZ" sz="1000" dirty="0" smtClean="0"/>
              <a:t> </a:t>
            </a:r>
            <a:r>
              <a:rPr lang="cs-CZ" altLang="cs-CZ" sz="1000" dirty="0" err="1" smtClean="0"/>
              <a:t>central</a:t>
            </a:r>
            <a:r>
              <a:rPr lang="cs-CZ" altLang="cs-CZ" sz="1000" dirty="0" smtClean="0"/>
              <a:t> </a:t>
            </a:r>
            <a:r>
              <a:rPr lang="cs-CZ" altLang="cs-CZ" sz="1000" dirty="0" err="1" smtClean="0"/>
              <a:t>tendency</a:t>
            </a:r>
            <a:r>
              <a:rPr lang="cs-CZ" altLang="cs-CZ" sz="1000" dirty="0" smtClean="0"/>
              <a:t>, </a:t>
            </a:r>
            <a:r>
              <a:rPr lang="cs-CZ" altLang="cs-CZ" sz="1000" dirty="0" err="1" smtClean="0"/>
              <a:t>of</a:t>
            </a:r>
            <a:r>
              <a:rPr lang="cs-CZ" altLang="cs-CZ" sz="1000" dirty="0" smtClean="0"/>
              <a:t> </a:t>
            </a:r>
            <a:r>
              <a:rPr lang="cs-CZ" altLang="cs-CZ" sz="1000" dirty="0" err="1" smtClean="0"/>
              <a:t>location</a:t>
            </a:r>
            <a:endParaRPr lang="en-US" altLang="cs-CZ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Modus, medián a průměr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7389812" cy="4845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cs-CZ" altLang="cs-CZ" sz="2400" smtClean="0"/>
              <a:t>Modus </a:t>
            </a:r>
            <a:r>
              <a:rPr lang="cs-CZ" altLang="cs-CZ" sz="1600" smtClean="0"/>
              <a:t>- kategoriální typická hodnota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smtClean="0"/>
              <a:t>nejčastější hodnota, h. s nejvyšší četností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smtClean="0"/>
              <a:t>jediná možnost u nominálních dat, u vyšších úrovní často užitečnou volbou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400" smtClean="0"/>
              <a:t>Medián </a:t>
            </a:r>
            <a:r>
              <a:rPr lang="cs-CZ" altLang="cs-CZ" sz="1600" smtClean="0"/>
              <a:t>– pořadová střední hodnota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smtClean="0"/>
              <a:t>hodnota prvku uprostřed uspořádaného souboru, 50. percentil (</a:t>
            </a:r>
            <a:r>
              <a:rPr lang="cs-CZ" altLang="cs-CZ" sz="1500" i="1" smtClean="0"/>
              <a:t>P</a:t>
            </a:r>
            <a:r>
              <a:rPr lang="cs-CZ" altLang="cs-CZ" sz="1500" baseline="-25000" smtClean="0"/>
              <a:t>50</a:t>
            </a:r>
            <a:r>
              <a:rPr lang="cs-CZ" altLang="cs-CZ" sz="1500" smtClean="0"/>
              <a:t>)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smtClean="0"/>
              <a:t>při sudém počtu prvků je mediánem kterékoli číslo z intervalu mezi nejbližší vyšší a nejbližší nižší hodnotou (konsensuálně střed intervalu)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smtClean="0"/>
              <a:t>pořadová data a výše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400" smtClean="0"/>
              <a:t>Aritmetický průměr </a:t>
            </a:r>
            <a:r>
              <a:rPr lang="cs-CZ" altLang="cs-CZ" sz="1600" smtClean="0"/>
              <a:t>– deviační, odchylková, momentová střední h.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smtClean="0"/>
              <a:t>jak ho znáte ze školy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smtClean="0"/>
              <a:t>pouze intervalová a poměrová data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smtClean="0"/>
              <a:t>velmi citlivý na extrémní hodnoty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smtClean="0"/>
              <a:t>hodnota, od které je součet kvadratických odchylek nejmenší</a:t>
            </a:r>
            <a:r>
              <a:rPr lang="cs-CZ" altLang="cs-CZ" sz="1600" smtClean="0"/>
              <a:t>.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endParaRPr lang="cs-CZ" altLang="cs-CZ" sz="1500" smtClean="0"/>
          </a:p>
          <a:p>
            <a:pPr lvl="1" eaLnBrk="1" hangingPunct="1">
              <a:lnSpc>
                <a:spcPct val="90000"/>
              </a:lnSpc>
            </a:pPr>
            <a:endParaRPr lang="cs-CZ" altLang="cs-CZ" sz="15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0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000" smtClean="0"/>
              <a:t>AJ: mode, median, mean</a:t>
            </a:r>
            <a:r>
              <a:rPr lang="cs-CZ" altLang="cs-CZ" sz="900" smtClean="0"/>
              <a:t> </a:t>
            </a: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7200900" y="1700213"/>
          <a:ext cx="1943100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9" name="Rovnice" r:id="rId4" imgW="444307" imgH="241195" progId="Equation.3">
                  <p:embed/>
                </p:oleObj>
              </mc:Choice>
              <mc:Fallback>
                <p:oleObj name="Rovnice" r:id="rId4" imgW="444307" imgH="2411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0900" y="1700213"/>
                        <a:ext cx="1943100" cy="852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7308850" y="3141663"/>
          <a:ext cx="1570038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0" name="Rovnice" r:id="rId6" imgW="457200" imgH="241300" progId="Equation.3">
                  <p:embed/>
                </p:oleObj>
              </mc:Choice>
              <mc:Fallback>
                <p:oleObj name="Rovnice" r:id="rId6" imgW="457200" imgH="241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850" y="3141663"/>
                        <a:ext cx="1570038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6659563" y="5013325"/>
          <a:ext cx="2346325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1" name="Rovnice" r:id="rId8" imgW="558800" imgH="228600" progId="Equation.3">
                  <p:embed/>
                </p:oleObj>
              </mc:Choice>
              <mc:Fallback>
                <p:oleObj name="Rovnice" r:id="rId8" imgW="5588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5013325"/>
                        <a:ext cx="2346325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3763</TotalTime>
  <Words>1658</Words>
  <Application>Microsoft Office PowerPoint</Application>
  <PresentationFormat>Předvádění na obrazovce (4:3)</PresentationFormat>
  <Paragraphs>294</Paragraphs>
  <Slides>23</Slides>
  <Notes>7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Segoe UI</vt:lpstr>
      <vt:lpstr>Symbol</vt:lpstr>
      <vt:lpstr>Times New Roman</vt:lpstr>
      <vt:lpstr>Wingdings</vt:lpstr>
      <vt:lpstr>Profil</vt:lpstr>
      <vt:lpstr>Rovnice</vt:lpstr>
      <vt:lpstr>PSY117 2016 Statistická analýza dat v psychologii Přednáška 2</vt:lpstr>
      <vt:lpstr>Rozložení rozdělení, distribuce četností</vt:lpstr>
      <vt:lpstr>Tvar rozložení četností</vt:lpstr>
      <vt:lpstr>Normální (Gaussovo) rozložení</vt:lpstr>
      <vt:lpstr>Shrnutí</vt:lpstr>
      <vt:lpstr>Prezentace aplikace PowerPoint</vt:lpstr>
      <vt:lpstr>Prezentace aplikace PowerPoint</vt:lpstr>
      <vt:lpstr>Centrální tendence (=střední hodnoty, umístění)</vt:lpstr>
      <vt:lpstr>Modus, medián a průměr </vt:lpstr>
      <vt:lpstr>Jak spočítat Mo, Md, M</vt:lpstr>
      <vt:lpstr>Medián u intervalových četností</vt:lpstr>
      <vt:lpstr>Prezentace aplikace PowerPoint</vt:lpstr>
      <vt:lpstr>Míry variability (rozptýlenosti)</vt:lpstr>
      <vt:lpstr>Rozpětí, rozptyl, směrodatná ochylka</vt:lpstr>
      <vt:lpstr>Jak spočítat ukazatele variability</vt:lpstr>
      <vt:lpstr>Prezentace aplikace PowerPoint</vt:lpstr>
      <vt:lpstr>Ukazatele centrální tendence a variability - poznámky</vt:lpstr>
      <vt:lpstr>Boxplot – krabicový graf s anténami</vt:lpstr>
      <vt:lpstr>Boxplot - příklad</vt:lpstr>
      <vt:lpstr>Popis rozložení pomocí percentilů</vt:lpstr>
      <vt:lpstr>Souhrn</vt:lpstr>
      <vt:lpstr>Volba popisných statistik</vt:lpstr>
      <vt:lpstr>Prezentace deskriptiv ve studiích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PSY117/454 - Přednáška 3 - Míry centrální tendence a variability</dc:title>
  <dc:creator>Stanislav Ježek</dc:creator>
  <cp:lastModifiedBy>Standa Ježek</cp:lastModifiedBy>
  <cp:revision>135</cp:revision>
  <cp:lastPrinted>1601-01-01T00:00:00Z</cp:lastPrinted>
  <dcterms:created xsi:type="dcterms:W3CDTF">2006-02-20T14:20:43Z</dcterms:created>
  <dcterms:modified xsi:type="dcterms:W3CDTF">2016-03-02T09:23:27Z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