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7"/>
  </p:notesMasterIdLst>
  <p:handoutMasterIdLst>
    <p:handoutMasterId r:id="rId18"/>
  </p:handoutMasterIdLst>
  <p:sldIdLst>
    <p:sldId id="262" r:id="rId2"/>
    <p:sldId id="257" r:id="rId3"/>
    <p:sldId id="258" r:id="rId4"/>
    <p:sldId id="266" r:id="rId5"/>
    <p:sldId id="268" r:id="rId6"/>
    <p:sldId id="269" r:id="rId7"/>
    <p:sldId id="259" r:id="rId8"/>
    <p:sldId id="260" r:id="rId9"/>
    <p:sldId id="270" r:id="rId10"/>
    <p:sldId id="267" r:id="rId11"/>
    <p:sldId id="271" r:id="rId12"/>
    <p:sldId id="263" r:id="rId13"/>
    <p:sldId id="264" r:id="rId14"/>
    <p:sldId id="265" r:id="rId15"/>
    <p:sldId id="272" r:id="rId16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22" autoAdjust="0"/>
    <p:restoredTop sz="95064" autoAdjust="0"/>
  </p:normalViewPr>
  <p:slideViewPr>
    <p:cSldViewPr>
      <p:cViewPr varScale="1">
        <p:scale>
          <a:sx n="88" d="100"/>
          <a:sy n="88" d="100"/>
        </p:scale>
        <p:origin x="720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236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-1758" y="-10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2EA05F8-E08B-42C2-B0F6-214EF4C35B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86190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1BC6A46-2D2F-495B-B838-478EF6A96843}" type="datetimeFigureOut">
              <a:rPr lang="cs-CZ"/>
              <a:pPr>
                <a:defRPr/>
              </a:pPr>
              <a:t>04.05.2016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E3D10A3-AB8B-4995-860C-D2813409EC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79782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71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280E15-6956-4A5B-BED0-B090030D7AC6}" type="slidenum">
              <a:rPr lang="cs-CZ" altLang="cs-CZ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2</a:t>
            </a:fld>
            <a:endParaRPr lang="cs-CZ" altLang="cs-CZ" smtClean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422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mtClean="0"/>
              <a:t>s. 282 v Sheskinovi</a:t>
            </a:r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5134531-73F7-4713-AD2B-121BA3DE8662}" type="slidenum">
              <a:rPr lang="cs-CZ" altLang="cs-CZ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13</a:t>
            </a:fld>
            <a:endParaRPr lang="cs-CZ" altLang="cs-CZ" smtClean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443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54982-4F91-4789-9525-F62B095AAF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4363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008B78-85EE-45B6-AA67-75B8CB1CA7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378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75973-D656-46B1-91B0-602BB2433C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3166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7BA214-5094-44CE-BE9D-3A2E5F8893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5831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8001000" cy="2057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66738" y="3962400"/>
            <a:ext cx="8001000" cy="2057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908516-61C5-4A1B-B918-65DAD73B15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0787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0C03A-114E-42AB-97E6-0ED0874D14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337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2A1F45-12D8-4506-B8A3-22FDA3E0F7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7209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AAACA-9405-43A8-B20B-BE8C7FAF15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9505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101F1-4AF5-456D-ABCB-E8CFA05941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9719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9BC8A-9672-47EE-9B65-8D82A3F497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5784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2D7A2-9C39-46D6-A7D7-F4390D8784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696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46D7F-DEE3-4C9D-9D83-65B6D02057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663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122A7-AA11-48AC-B85E-DA6268A625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8121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AutoShape 7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9931FB7-CEE3-4ADA-995D-F40DDB348C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  <p:sldLayoutId id="2147483847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PSY117</a:t>
            </a:r>
            <a:br>
              <a:rPr lang="cs-CZ" altLang="cs-CZ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cs-CZ" altLang="cs-CZ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Statistická analýza dat v psychologii</a:t>
            </a:r>
            <a:br>
              <a:rPr lang="cs-CZ" altLang="cs-CZ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cs-CZ" altLang="cs-CZ" sz="24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Přednáška</a:t>
            </a:r>
            <a:r>
              <a:rPr lang="cs-CZ" altLang="cs-CZ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altLang="cs-CZ" sz="24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11 2016</a:t>
            </a:r>
            <a:endParaRPr lang="cs-CZ" altLang="cs-CZ" sz="2400" b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429000"/>
            <a:ext cx="7920038" cy="1079500"/>
          </a:xfrm>
        </p:spPr>
        <p:txBody>
          <a:bodyPr/>
          <a:lstStyle/>
          <a:p>
            <a:pPr eaLnBrk="1" hangingPunct="1"/>
            <a:r>
              <a:rPr lang="cs-CZ" altLang="cs-CZ" sz="3200" b="1" dirty="0" smtClean="0">
                <a:solidFill>
                  <a:schemeClr val="accent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TESTY PRO KATEGORICKÉ PROMĚNNÉ – NEPARAMETRICKÉ METODY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684213" y="5516563"/>
            <a:ext cx="6767512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cs-CZ" altLang="cs-CZ" sz="2000">
                <a:latin typeface="Segoe UI" panose="020B0502040204020203" pitchFamily="34" charset="0"/>
              </a:rPr>
              <a:t>... a to mělo, jak sám vidíte, nedozírné následky. 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cs-CZ" altLang="cs-CZ" sz="2000">
                <a:latin typeface="Segoe UI" panose="020B0502040204020203" pitchFamily="34" charset="0"/>
              </a:rPr>
              <a:t>						</a:t>
            </a:r>
            <a:r>
              <a:rPr lang="cs-CZ" altLang="cs-CZ" sz="2000" i="1">
                <a:latin typeface="Segoe UI" panose="020B0502040204020203" pitchFamily="34" charset="0"/>
              </a:rPr>
              <a:t>Smrť</a:t>
            </a:r>
            <a:endParaRPr lang="cs-CZ" altLang="cs-CZ" sz="2000">
              <a:latin typeface="Segoe UI" panose="020B05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latin typeface="Segoe UI" panose="020B0502040204020203" pitchFamily="34" charset="0"/>
                <a:cs typeface="Segoe UI" panose="020B0502040204020203" pitchFamily="34" charset="0"/>
              </a:rPr>
              <a:t>Síla vztahu v kontingenční tabulce</a:t>
            </a:r>
          </a:p>
        </p:txBody>
      </p:sp>
      <p:sp>
        <p:nvSpPr>
          <p:cNvPr id="11267" name="Rectangle 3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4294967295"/>
          </p:nvPr>
        </p:nvSpPr>
        <p:spPr>
          <a:xfrm>
            <a:off x="566738" y="1700809"/>
            <a:ext cx="8001000" cy="4658716"/>
          </a:xfrm>
          <a:blipFill rotWithShape="1">
            <a:blip r:embed="rId2"/>
            <a:stretch>
              <a:fillRect l="-229"/>
            </a:stretch>
          </a:blipFill>
          <a:extLst/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endParaRPr lang="cs-CZ" dirty="0">
              <a:noFill/>
            </a:endParaRPr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539750" y="6237288"/>
            <a:ext cx="80645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cs-CZ" altLang="cs-CZ" sz="1000"/>
              <a:t>AJ: strength of association, contingency coefficient, standardized residuals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7" name="Group 4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7287059"/>
              </p:ext>
            </p:extLst>
          </p:nvPr>
        </p:nvGraphicFramePr>
        <p:xfrm>
          <a:off x="610624" y="3140968"/>
          <a:ext cx="7179469" cy="2955179"/>
        </p:xfrm>
        <a:graphic>
          <a:graphicData uri="http://schemas.openxmlformats.org/drawingml/2006/table">
            <a:tbl>
              <a:tblPr firstRow="1" firstCol="1" lastRow="1" lastCol="1" bandCol="1">
                <a:tableStyleId>{912C8C85-51F0-491E-9774-3900AFEF0FD7}</a:tableStyleId>
              </a:tblPr>
              <a:tblGrid>
                <a:gridCol w="2357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0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0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0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717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35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Pozorované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Řádková 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St. rezidua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&gt;2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Řádkové součty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0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Velkoměsto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1,6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-2,0</a:t>
                      </a:r>
                      <a:endParaRPr kumimoji="0" lang="cs-CZ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0,6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15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6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Maloměsto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15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43%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0,3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19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54%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1,3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-2,3</a:t>
                      </a:r>
                      <a:endParaRPr kumimoji="0" lang="cs-CZ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35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1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Vesnice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15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-1,1</a:t>
                      </a:r>
                      <a:endParaRPr kumimoji="0" lang="cs-CZ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15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1,6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50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7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Sloupcové součty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40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40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20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574675" y="1916832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/>
              <a:t>kontingenční koeficient C </a:t>
            </a:r>
            <a:r>
              <a:rPr lang="cs-CZ" dirty="0" smtClean="0"/>
              <a:t>= </a:t>
            </a:r>
            <a:r>
              <a:rPr lang="en-US" dirty="0" smtClean="0"/>
              <a:t>√</a:t>
            </a:r>
            <a:r>
              <a:rPr lang="cs-CZ" dirty="0" smtClean="0"/>
              <a:t>(17,9/(17,9+100))=0,4      </a:t>
            </a:r>
          </a:p>
          <a:p>
            <a:r>
              <a:rPr lang="cs-CZ" i="1" dirty="0" err="1" smtClean="0"/>
              <a:t>Cramérovo</a:t>
            </a:r>
            <a:r>
              <a:rPr lang="cs-CZ" i="1" dirty="0" smtClean="0"/>
              <a:t> V</a:t>
            </a:r>
            <a:r>
              <a:rPr lang="cs-CZ" dirty="0" smtClean="0"/>
              <a:t> =</a:t>
            </a:r>
            <a:r>
              <a:rPr lang="en-US" dirty="0"/>
              <a:t>√</a:t>
            </a:r>
            <a:r>
              <a:rPr lang="cs-CZ" dirty="0"/>
              <a:t>(</a:t>
            </a:r>
            <a:r>
              <a:rPr lang="cs-CZ" dirty="0" smtClean="0"/>
              <a:t>17,9/(100*2))=0,3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6861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000" smtClean="0">
                <a:latin typeface="Segoe UI" panose="020B0502040204020203" pitchFamily="34" charset="0"/>
                <a:cs typeface="Segoe UI" panose="020B0502040204020203" pitchFamily="34" charset="0"/>
              </a:rPr>
              <a:t>Testy středních hodnot pro ordinální proměnné – neparametrické metody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326437" cy="42672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1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Metody užívající </a:t>
            </a:r>
            <a:r>
              <a:rPr lang="cs-CZ" altLang="cs-CZ" sz="1800" i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parametrů </a:t>
            </a:r>
            <a:r>
              <a:rPr lang="cs-CZ" altLang="cs-CZ" sz="1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normálního rozložení  (</a:t>
            </a:r>
            <a:r>
              <a:rPr lang="cs-CZ" altLang="cs-CZ" sz="1800" i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m</a:t>
            </a:r>
            <a:r>
              <a:rPr lang="cs-CZ" altLang="cs-CZ" sz="1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cs-CZ" altLang="cs-CZ" sz="1800" i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s</a:t>
            </a:r>
            <a:r>
              <a:rPr lang="cs-CZ" altLang="cs-CZ" sz="1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) mají svá omezení, když…</a:t>
            </a:r>
          </a:p>
          <a:p>
            <a:pPr lvl="1" eaLnBrk="1" hangingPunct="1">
              <a:defRPr/>
            </a:pPr>
            <a:r>
              <a:rPr lang="cs-CZ" altLang="cs-CZ" sz="1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data pochází z rozložení, které se od normálního výrazně liší (tvar, či odlehlé hodnoty)</a:t>
            </a:r>
          </a:p>
          <a:p>
            <a:pPr lvl="1" eaLnBrk="1" hangingPunct="1">
              <a:defRPr/>
            </a:pPr>
            <a:r>
              <a:rPr lang="cs-CZ" altLang="cs-CZ" sz="1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data mají spíše ordinální charakter; nebo se jedná o krátké intervalové škály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cs-CZ" altLang="cs-CZ" sz="1800" i="1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Neparametrické</a:t>
            </a:r>
            <a:r>
              <a:rPr lang="cs-CZ" altLang="cs-CZ" sz="1800" i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altLang="cs-CZ" sz="1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metody </a:t>
            </a:r>
          </a:p>
          <a:p>
            <a:pPr lvl="1" eaLnBrk="1" hangingPunct="1">
              <a:defRPr/>
            </a:pPr>
            <a:r>
              <a:rPr lang="cs-CZ" altLang="cs-CZ" sz="1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jsou </a:t>
            </a:r>
            <a:r>
              <a:rPr lang="cs-CZ" altLang="cs-CZ" sz="1800" i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robustní </a:t>
            </a:r>
            <a:r>
              <a:rPr lang="cs-CZ" altLang="cs-CZ" sz="1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vůči rozložení dat…</a:t>
            </a:r>
          </a:p>
          <a:p>
            <a:pPr lvl="1" eaLnBrk="1" hangingPunct="1">
              <a:defRPr/>
            </a:pPr>
            <a:r>
              <a:rPr lang="cs-CZ" altLang="cs-CZ" sz="1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mají nižší sílu testu (tj. vyšší požadavky na velikost vzorku)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en-US" altLang="cs-CZ" sz="1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Testy pro </a:t>
            </a:r>
            <a:r>
              <a:rPr lang="en-US" altLang="cs-CZ" sz="18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medi</a:t>
            </a:r>
            <a:r>
              <a:rPr lang="cs-CZ" altLang="cs-CZ" sz="18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ány</a:t>
            </a:r>
            <a:endParaRPr lang="cs-CZ" altLang="cs-CZ" sz="1800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 eaLnBrk="1" hangingPunct="1">
              <a:defRPr/>
            </a:pPr>
            <a:r>
              <a:rPr lang="cs-CZ" altLang="cs-CZ" sz="1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Pro jeden výběr: znaménkový test, </a:t>
            </a:r>
            <a:r>
              <a:rPr lang="cs-CZ" altLang="cs-CZ" sz="18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Wilcoxonův</a:t>
            </a:r>
            <a:r>
              <a:rPr lang="cs-CZ" altLang="cs-CZ" sz="1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test</a:t>
            </a:r>
          </a:p>
          <a:p>
            <a:pPr lvl="1" eaLnBrk="1" hangingPunct="1">
              <a:defRPr/>
            </a:pPr>
            <a:r>
              <a:rPr lang="cs-CZ" altLang="cs-CZ" sz="1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Pro párové srovnání: </a:t>
            </a:r>
            <a:r>
              <a:rPr lang="cs-CZ" altLang="cs-CZ" sz="1800" dirty="0" err="1">
                <a:latin typeface="Segoe UI" panose="020B0502040204020203" pitchFamily="34" charset="0"/>
                <a:cs typeface="Segoe UI" panose="020B0502040204020203" pitchFamily="34" charset="0"/>
              </a:rPr>
              <a:t>Wilcoxonův</a:t>
            </a:r>
            <a:r>
              <a:rPr lang="cs-CZ" alt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altLang="cs-CZ" sz="1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test</a:t>
            </a:r>
          </a:p>
          <a:p>
            <a:pPr lvl="1" eaLnBrk="1" hangingPunct="1">
              <a:defRPr/>
            </a:pPr>
            <a:r>
              <a:rPr lang="cs-CZ" altLang="cs-CZ" sz="1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Pro 2 nezávislé výběry: Mann-</a:t>
            </a:r>
            <a:r>
              <a:rPr lang="cs-CZ" altLang="cs-CZ" sz="18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Whitney</a:t>
            </a:r>
            <a:r>
              <a:rPr lang="cs-CZ" altLang="cs-CZ" sz="1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U, </a:t>
            </a:r>
            <a:r>
              <a:rPr lang="cs-CZ" altLang="cs-CZ" sz="18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Kolmogorov-Smirnov</a:t>
            </a:r>
            <a:r>
              <a:rPr lang="cs-CZ" altLang="cs-CZ" sz="1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Z</a:t>
            </a:r>
          </a:p>
          <a:p>
            <a:pPr marL="471487" lvl="1" indent="0" eaLnBrk="1" hangingPunct="1">
              <a:lnSpc>
                <a:spcPct val="11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1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 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539750" y="6165850"/>
            <a:ext cx="80645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cs-CZ" altLang="cs-CZ" sz="1000"/>
              <a:t>Non-parametric, robust, data assumptions, sign test</a:t>
            </a:r>
            <a:endParaRPr lang="cs-CZ" altLang="cs-CZ" sz="1800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000" smtClean="0">
                <a:latin typeface="Segoe UI" panose="020B0502040204020203" pitchFamily="34" charset="0"/>
                <a:cs typeface="Segoe UI" panose="020B0502040204020203" pitchFamily="34" charset="0"/>
              </a:rPr>
              <a:t>Jeden výběr, znaménkový test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773238"/>
            <a:ext cx="8001000" cy="46085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i="1" smtClean="0">
                <a:latin typeface="Segoe UI" panose="020B0502040204020203" pitchFamily="34" charset="0"/>
                <a:cs typeface="Segoe UI" panose="020B0502040204020203" pitchFamily="34" charset="0"/>
              </a:rPr>
              <a:t>H</a:t>
            </a:r>
            <a:r>
              <a:rPr lang="cs-CZ" altLang="cs-CZ" sz="2000" smtClean="0">
                <a:latin typeface="Segoe UI" panose="020B0502040204020203" pitchFamily="34" charset="0"/>
                <a:cs typeface="Segoe UI" panose="020B0502040204020203" pitchFamily="34" charset="0"/>
              </a:rPr>
              <a:t>: Je medián roven </a:t>
            </a:r>
            <a:r>
              <a:rPr lang="cs-CZ" altLang="cs-CZ" sz="2000" i="1" smtClean="0">
                <a:latin typeface="Segoe UI" panose="020B0502040204020203" pitchFamily="34" charset="0"/>
                <a:cs typeface="Segoe UI" panose="020B0502040204020203" pitchFamily="34" charset="0"/>
              </a:rPr>
              <a:t>k</a:t>
            </a:r>
            <a:r>
              <a:rPr lang="cs-CZ" altLang="cs-CZ" sz="2000" smtClean="0">
                <a:latin typeface="Segoe UI" panose="020B0502040204020203" pitchFamily="34" charset="0"/>
                <a:cs typeface="Segoe UI" panose="020B0502040204020203" pitchFamily="34" charset="0"/>
              </a:rPr>
              <a:t>?     </a:t>
            </a:r>
            <a:r>
              <a:rPr lang="cs-CZ" altLang="cs-CZ" sz="2000" i="1" smtClean="0">
                <a:latin typeface="Segoe UI" panose="020B0502040204020203" pitchFamily="34" charset="0"/>
                <a:cs typeface="Segoe UI" panose="020B0502040204020203" pitchFamily="34" charset="0"/>
              </a:rPr>
              <a:t>H</a:t>
            </a:r>
            <a:r>
              <a:rPr lang="cs-CZ" altLang="cs-CZ" sz="2000" baseline="-25000" smtClean="0">
                <a:latin typeface="Segoe UI" panose="020B0502040204020203" pitchFamily="34" charset="0"/>
                <a:cs typeface="Segoe UI" panose="020B0502040204020203" pitchFamily="34" charset="0"/>
              </a:rPr>
              <a:t>0</a:t>
            </a:r>
            <a:r>
              <a:rPr lang="cs-CZ" altLang="cs-CZ" sz="2000" smtClean="0">
                <a:latin typeface="Segoe UI" panose="020B0502040204020203" pitchFamily="34" charset="0"/>
                <a:cs typeface="Segoe UI" panose="020B0502040204020203" pitchFamily="34" charset="0"/>
              </a:rPr>
              <a:t>: </a:t>
            </a:r>
            <a:r>
              <a:rPr lang="cs-CZ" altLang="cs-CZ" sz="2000" i="1" smtClean="0">
                <a:latin typeface="Segoe UI" panose="020B0502040204020203" pitchFamily="34" charset="0"/>
                <a:cs typeface="Segoe UI" panose="020B0502040204020203" pitchFamily="34" charset="0"/>
              </a:rPr>
              <a:t>Md = k</a:t>
            </a:r>
            <a:r>
              <a:rPr lang="cs-CZ" altLang="cs-CZ" sz="2000" smtClean="0">
                <a:latin typeface="Segoe UI" panose="020B0502040204020203" pitchFamily="34" charset="0"/>
                <a:cs typeface="Segoe UI" panose="020B0502040204020203" pitchFamily="34" charset="0"/>
              </a:rPr>
              <a:t>;  </a:t>
            </a:r>
            <a:r>
              <a:rPr lang="cs-CZ" altLang="cs-CZ" sz="2000" i="1" smtClean="0">
                <a:latin typeface="Segoe UI" panose="020B0502040204020203" pitchFamily="34" charset="0"/>
                <a:cs typeface="Segoe UI" panose="020B0502040204020203" pitchFamily="34" charset="0"/>
              </a:rPr>
              <a:t>H</a:t>
            </a:r>
            <a:r>
              <a:rPr lang="cs-CZ" altLang="cs-CZ" sz="2000" baseline="-25000" smtClean="0"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  <a:r>
              <a:rPr lang="cs-CZ" altLang="cs-CZ" sz="2000" smtClean="0">
                <a:latin typeface="Segoe UI" panose="020B0502040204020203" pitchFamily="34" charset="0"/>
                <a:cs typeface="Segoe UI" panose="020B0502040204020203" pitchFamily="34" charset="0"/>
              </a:rPr>
              <a:t>: </a:t>
            </a:r>
            <a:r>
              <a:rPr lang="cs-CZ" altLang="cs-CZ" sz="2000" i="1" smtClean="0">
                <a:latin typeface="Segoe UI" panose="020B0502040204020203" pitchFamily="34" charset="0"/>
                <a:cs typeface="Segoe UI" panose="020B0502040204020203" pitchFamily="34" charset="0"/>
              </a:rPr>
              <a:t>Md ≠ k</a:t>
            </a:r>
            <a:r>
              <a:rPr lang="cs-CZ" altLang="cs-CZ" sz="2000" baseline="-2500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>
                <a:latin typeface="Segoe UI" panose="020B0502040204020203" pitchFamily="34" charset="0"/>
                <a:cs typeface="Segoe UI" panose="020B0502040204020203" pitchFamily="34" charset="0"/>
              </a:rPr>
              <a:t>Platí-li </a:t>
            </a:r>
            <a:r>
              <a:rPr lang="cs-CZ" altLang="cs-CZ" sz="2000" i="1" smtClean="0">
                <a:latin typeface="Segoe UI" panose="020B0502040204020203" pitchFamily="34" charset="0"/>
                <a:cs typeface="Segoe UI" panose="020B0502040204020203" pitchFamily="34" charset="0"/>
              </a:rPr>
              <a:t>H</a:t>
            </a:r>
            <a:r>
              <a:rPr lang="cs-CZ" altLang="cs-CZ" sz="2000" baseline="-25000" smtClean="0">
                <a:latin typeface="Segoe UI" panose="020B0502040204020203" pitchFamily="34" charset="0"/>
                <a:cs typeface="Segoe UI" panose="020B0502040204020203" pitchFamily="34" charset="0"/>
              </a:rPr>
              <a:t>0</a:t>
            </a:r>
            <a:r>
              <a:rPr lang="cs-CZ" altLang="cs-CZ" sz="2000" smtClean="0">
                <a:latin typeface="Segoe UI" panose="020B0502040204020203" pitchFamily="34" charset="0"/>
                <a:cs typeface="Segoe UI" panose="020B0502040204020203" pitchFamily="34" charset="0"/>
              </a:rPr>
              <a:t>, mělo by nad i pod hypotetizovaným mediánem být stejné množství případů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900" smtClean="0">
                <a:latin typeface="Segoe UI" panose="020B0502040204020203" pitchFamily="34" charset="0"/>
                <a:cs typeface="Segoe UI" panose="020B0502040204020203" pitchFamily="34" charset="0"/>
              </a:rPr>
              <a:t>Asymptotický test pomocí normálního rozložení:</a:t>
            </a:r>
            <a:endParaRPr lang="cs-CZ" altLang="cs-CZ" sz="1900" i="1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i="1" smtClean="0">
                <a:latin typeface="Segoe UI" panose="020B0502040204020203" pitchFamily="34" charset="0"/>
                <a:cs typeface="Segoe UI" panose="020B0502040204020203" pitchFamily="34" charset="0"/>
              </a:rPr>
              <a:t>Z</a:t>
            </a:r>
            <a:r>
              <a:rPr lang="cs-CZ" altLang="cs-CZ" sz="1800" i="1" baseline="30000" smtClean="0">
                <a:latin typeface="Segoe UI" panose="020B0502040204020203" pitchFamily="34" charset="0"/>
                <a:cs typeface="Segoe UI" panose="020B0502040204020203" pitchFamily="34" charset="0"/>
              </a:rPr>
              <a:t>+</a:t>
            </a:r>
            <a:r>
              <a:rPr lang="cs-CZ" altLang="cs-CZ" sz="1800" i="1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altLang="cs-CZ" sz="1800" smtClean="0">
                <a:latin typeface="Segoe UI" panose="020B0502040204020203" pitchFamily="34" charset="0"/>
                <a:cs typeface="Segoe UI" panose="020B0502040204020203" pitchFamily="34" charset="0"/>
              </a:rPr>
              <a:t>(</a:t>
            </a:r>
            <a:r>
              <a:rPr lang="cs-CZ" altLang="cs-CZ" sz="1800" i="1" smtClean="0">
                <a:latin typeface="Segoe UI" panose="020B0502040204020203" pitchFamily="34" charset="0"/>
                <a:cs typeface="Segoe UI" panose="020B0502040204020203" pitchFamily="34" charset="0"/>
              </a:rPr>
              <a:t>Z</a:t>
            </a:r>
            <a:r>
              <a:rPr lang="cs-CZ" altLang="cs-CZ" sz="1800" i="1" baseline="30000" smtClean="0">
                <a:latin typeface="Segoe UI" panose="020B0502040204020203" pitchFamily="34" charset="0"/>
                <a:cs typeface="Segoe UI" panose="020B0502040204020203" pitchFamily="34" charset="0"/>
              </a:rPr>
              <a:t>− </a:t>
            </a:r>
            <a:r>
              <a:rPr lang="cs-CZ" altLang="cs-CZ" sz="1800" smtClean="0">
                <a:latin typeface="Segoe UI" panose="020B0502040204020203" pitchFamily="34" charset="0"/>
                <a:cs typeface="Segoe UI" panose="020B0502040204020203" pitchFamily="34" charset="0"/>
              </a:rPr>
              <a:t>) je počet hodnot vyšších (nižších) než hypotetizovaný medián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>
                <a:latin typeface="Segoe UI" panose="020B0502040204020203" pitchFamily="34" charset="0"/>
                <a:cs typeface="Segoe UI" panose="020B0502040204020203" pitchFamily="34" charset="0"/>
              </a:rPr>
              <a:t>Hodnoty rovné mediánu ignorujeme a odečítáme z </a:t>
            </a:r>
            <a:r>
              <a:rPr lang="cs-CZ" altLang="cs-CZ" sz="1800" i="1" smtClean="0">
                <a:latin typeface="Segoe UI" panose="020B0502040204020203" pitchFamily="34" charset="0"/>
                <a:cs typeface="Segoe UI" panose="020B0502040204020203" pitchFamily="34" charset="0"/>
              </a:rPr>
              <a:t>n</a:t>
            </a:r>
            <a:endParaRPr lang="cs-CZ" altLang="cs-CZ" sz="180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>
                <a:latin typeface="Segoe UI" panose="020B0502040204020203" pitchFamily="34" charset="0"/>
                <a:cs typeface="Segoe UI" panose="020B0502040204020203" pitchFamily="34" charset="0"/>
              </a:rPr>
              <a:t>Platí-li </a:t>
            </a:r>
            <a:r>
              <a:rPr lang="cs-CZ" altLang="cs-CZ" sz="1800" i="1" smtClean="0">
                <a:latin typeface="Segoe UI" panose="020B0502040204020203" pitchFamily="34" charset="0"/>
                <a:cs typeface="Segoe UI" panose="020B0502040204020203" pitchFamily="34" charset="0"/>
              </a:rPr>
              <a:t>H</a:t>
            </a:r>
            <a:r>
              <a:rPr lang="cs-CZ" altLang="cs-CZ" sz="1800" baseline="-25000" smtClean="0">
                <a:latin typeface="Segoe UI" panose="020B0502040204020203" pitchFamily="34" charset="0"/>
                <a:cs typeface="Segoe UI" panose="020B0502040204020203" pitchFamily="34" charset="0"/>
              </a:rPr>
              <a:t>0</a:t>
            </a:r>
            <a:r>
              <a:rPr lang="cs-CZ" altLang="cs-CZ" sz="1800" smtClean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cs-CZ" altLang="cs-CZ" sz="1800" i="1" smtClean="0">
                <a:latin typeface="Segoe UI" panose="020B0502040204020203" pitchFamily="34" charset="0"/>
                <a:cs typeface="Segoe UI" panose="020B0502040204020203" pitchFamily="34" charset="0"/>
              </a:rPr>
              <a:t> Z</a:t>
            </a:r>
            <a:r>
              <a:rPr lang="cs-CZ" altLang="cs-CZ" sz="1800" i="1" baseline="30000" smtClean="0">
                <a:latin typeface="Segoe UI" panose="020B0502040204020203" pitchFamily="34" charset="0"/>
                <a:cs typeface="Segoe UI" panose="020B0502040204020203" pitchFamily="34" charset="0"/>
              </a:rPr>
              <a:t> + </a:t>
            </a:r>
            <a:r>
              <a:rPr lang="cs-CZ" altLang="cs-CZ" sz="1800" i="1" smtClean="0">
                <a:latin typeface="Segoe UI" panose="020B0502040204020203" pitchFamily="34" charset="0"/>
                <a:cs typeface="Segoe UI" panose="020B0502040204020203" pitchFamily="34" charset="0"/>
              </a:rPr>
              <a:t>= Z</a:t>
            </a:r>
            <a:r>
              <a:rPr lang="cs-CZ" altLang="cs-CZ" sz="1800" i="1" baseline="30000" smtClean="0">
                <a:latin typeface="Segoe UI" panose="020B0502040204020203" pitchFamily="34" charset="0"/>
                <a:cs typeface="Segoe UI" panose="020B0502040204020203" pitchFamily="34" charset="0"/>
              </a:rPr>
              <a:t> −</a:t>
            </a:r>
            <a:r>
              <a:rPr lang="cs-CZ" altLang="cs-CZ" sz="1800" i="1" smtClean="0">
                <a:latin typeface="Segoe UI" panose="020B0502040204020203" pitchFamily="34" charset="0"/>
                <a:cs typeface="Segoe UI" panose="020B0502040204020203" pitchFamily="34" charset="0"/>
              </a:rPr>
              <a:t>  a  Z</a:t>
            </a:r>
            <a:r>
              <a:rPr lang="cs-CZ" altLang="cs-CZ" sz="1800" i="1" baseline="30000" smtClean="0">
                <a:latin typeface="Segoe UI" panose="020B0502040204020203" pitchFamily="34" charset="0"/>
                <a:cs typeface="Segoe UI" panose="020B0502040204020203" pitchFamily="34" charset="0"/>
              </a:rPr>
              <a:t> +</a:t>
            </a:r>
            <a:r>
              <a:rPr lang="cs-CZ" altLang="cs-CZ" sz="1800" i="1" baseline="-2500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altLang="cs-CZ" sz="1800" i="1" smtClean="0">
                <a:latin typeface="Segoe UI" panose="020B0502040204020203" pitchFamily="34" charset="0"/>
                <a:cs typeface="Segoe UI" panose="020B0502040204020203" pitchFamily="34" charset="0"/>
              </a:rPr>
              <a:t>+ Z</a:t>
            </a:r>
            <a:r>
              <a:rPr lang="cs-CZ" altLang="cs-CZ" sz="1800" i="1" baseline="30000" smtClean="0">
                <a:latin typeface="Segoe UI" panose="020B0502040204020203" pitchFamily="34" charset="0"/>
                <a:cs typeface="Segoe UI" panose="020B0502040204020203" pitchFamily="34" charset="0"/>
              </a:rPr>
              <a:t> −</a:t>
            </a:r>
            <a:r>
              <a:rPr lang="cs-CZ" altLang="cs-CZ" sz="1800" i="1" smtClean="0">
                <a:latin typeface="Segoe UI" panose="020B0502040204020203" pitchFamily="34" charset="0"/>
                <a:cs typeface="Segoe UI" panose="020B0502040204020203" pitchFamily="34" charset="0"/>
              </a:rPr>
              <a:t> = n.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>
                <a:latin typeface="Segoe UI" panose="020B0502040204020203" pitchFamily="34" charset="0"/>
                <a:cs typeface="Segoe UI" panose="020B0502040204020203" pitchFamily="34" charset="0"/>
              </a:rPr>
              <a:t>Testová statistika</a:t>
            </a:r>
            <a:r>
              <a:rPr lang="cs-CZ" altLang="cs-CZ" sz="1800" i="1" smtClean="0">
                <a:latin typeface="Segoe UI" panose="020B0502040204020203" pitchFamily="34" charset="0"/>
                <a:cs typeface="Segoe UI" panose="020B0502040204020203" pitchFamily="34" charset="0"/>
              </a:rPr>
              <a:t> z = (2Z</a:t>
            </a:r>
            <a:r>
              <a:rPr lang="cs-CZ" altLang="cs-CZ" sz="1800" i="1" baseline="-25000" smtClean="0">
                <a:latin typeface="Segoe UI" panose="020B0502040204020203" pitchFamily="34" charset="0"/>
                <a:cs typeface="Segoe UI" panose="020B0502040204020203" pitchFamily="34" charset="0"/>
              </a:rPr>
              <a:t>+</a:t>
            </a:r>
            <a:r>
              <a:rPr lang="cs-CZ" altLang="cs-CZ" sz="1800" i="1" smtClean="0">
                <a:latin typeface="Segoe UI" panose="020B0502040204020203" pitchFamily="34" charset="0"/>
                <a:cs typeface="Segoe UI" panose="020B0502040204020203" pitchFamily="34" charset="0"/>
              </a:rPr>
              <a:t> – n)/√n  </a:t>
            </a:r>
            <a:r>
              <a:rPr lang="cs-CZ" altLang="cs-CZ" sz="1800" smtClean="0">
                <a:latin typeface="Segoe UI" panose="020B0502040204020203" pitchFamily="34" charset="0"/>
                <a:cs typeface="Segoe UI" panose="020B0502040204020203" pitchFamily="34" charset="0"/>
              </a:rPr>
              <a:t>má asymptoticky normální rozložení, (přesně má binomické rozložení).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i="1" smtClean="0">
                <a:latin typeface="Segoe UI" panose="020B0502040204020203" pitchFamily="34" charset="0"/>
                <a:cs typeface="Segoe UI" panose="020B0502040204020203" pitchFamily="34" charset="0"/>
              </a:rPr>
              <a:t>P</a:t>
            </a:r>
            <a:r>
              <a:rPr lang="cs-CZ" altLang="cs-CZ" sz="1800" smtClean="0">
                <a:latin typeface="Segoe UI" panose="020B0502040204020203" pitchFamily="34" charset="0"/>
                <a:cs typeface="Segoe UI" panose="020B0502040204020203" pitchFamily="34" charset="0"/>
              </a:rPr>
              <a:t>=2*(1–NORM.S.DIST(</a:t>
            </a:r>
            <a:r>
              <a:rPr lang="cs-CZ" altLang="cs-CZ" sz="1800" i="1" smtClean="0">
                <a:latin typeface="Segoe UI" panose="020B0502040204020203" pitchFamily="34" charset="0"/>
                <a:cs typeface="Segoe UI" panose="020B0502040204020203" pitchFamily="34" charset="0"/>
              </a:rPr>
              <a:t>z</a:t>
            </a:r>
            <a:r>
              <a:rPr lang="cs-CZ" altLang="cs-CZ" sz="1800" smtClean="0">
                <a:latin typeface="Segoe UI" panose="020B0502040204020203" pitchFamily="34" charset="0"/>
                <a:cs typeface="Segoe UI" panose="020B0502040204020203" pitchFamily="34" charset="0"/>
              </a:rPr>
              <a:t>))</a:t>
            </a:r>
          </a:p>
          <a:p>
            <a:pPr eaLnBrk="1" hangingPunct="1">
              <a:lnSpc>
                <a:spcPct val="90000"/>
              </a:lnSpc>
            </a:pPr>
            <a:endParaRPr lang="cs-CZ" altLang="cs-CZ" sz="150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>
                <a:latin typeface="Segoe UI" panose="020B0502040204020203" pitchFamily="34" charset="0"/>
                <a:cs typeface="Segoe UI" panose="020B0502040204020203" pitchFamily="34" charset="0"/>
              </a:rPr>
              <a:t>Jedná se tedy o alternativu </a:t>
            </a:r>
            <a:r>
              <a:rPr lang="cs-CZ" altLang="cs-CZ" sz="2000" i="1" smtClean="0">
                <a:latin typeface="Segoe UI" panose="020B0502040204020203" pitchFamily="34" charset="0"/>
                <a:cs typeface="Segoe UI" panose="020B0502040204020203" pitchFamily="34" charset="0"/>
              </a:rPr>
              <a:t>t</a:t>
            </a:r>
            <a:r>
              <a:rPr lang="cs-CZ" altLang="cs-CZ" sz="2000" smtClean="0">
                <a:latin typeface="Segoe UI" panose="020B0502040204020203" pitchFamily="34" charset="0"/>
                <a:cs typeface="Segoe UI" panose="020B0502040204020203" pitchFamily="34" charset="0"/>
              </a:rPr>
              <a:t>-testu pro jeden výběr;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>
                <a:latin typeface="Segoe UI" panose="020B0502040204020203" pitchFamily="34" charset="0"/>
                <a:cs typeface="Segoe UI" panose="020B0502040204020203" pitchFamily="34" charset="0"/>
              </a:rPr>
              <a:t>Pro závislé výběry </a:t>
            </a:r>
            <a:r>
              <a:rPr lang="cs-CZ" altLang="cs-CZ" sz="2000" i="1" smtClean="0">
                <a:latin typeface="Segoe UI" panose="020B0502040204020203" pitchFamily="34" charset="0"/>
                <a:cs typeface="Segoe UI" panose="020B0502040204020203" pitchFamily="34" charset="0"/>
              </a:rPr>
              <a:t>(=párové srovnání) </a:t>
            </a:r>
            <a:r>
              <a:rPr lang="cs-CZ" altLang="cs-CZ" sz="2000" smtClean="0">
                <a:latin typeface="Segoe UI" panose="020B0502040204020203" pitchFamily="34" charset="0"/>
                <a:cs typeface="Segoe UI" panose="020B0502040204020203" pitchFamily="34" charset="0"/>
              </a:rPr>
              <a:t>spočítáme </a:t>
            </a:r>
            <a:r>
              <a:rPr lang="cs-CZ" altLang="cs-CZ" sz="2000" i="1" smtClean="0">
                <a:latin typeface="Segoe UI" panose="020B0502040204020203" pitchFamily="34" charset="0"/>
                <a:cs typeface="Segoe UI" panose="020B0502040204020203" pitchFamily="34" charset="0"/>
              </a:rPr>
              <a:t>d</a:t>
            </a:r>
            <a:r>
              <a:rPr lang="cs-CZ" altLang="cs-CZ" sz="2000" i="1" baseline="-25000" smtClean="0">
                <a:latin typeface="Segoe UI" panose="020B0502040204020203" pitchFamily="34" charset="0"/>
                <a:cs typeface="Segoe UI" panose="020B0502040204020203" pitchFamily="34" charset="0"/>
              </a:rPr>
              <a:t>i</a:t>
            </a:r>
            <a:r>
              <a:rPr lang="cs-CZ" altLang="cs-CZ" sz="2000" i="1" smtClean="0">
                <a:latin typeface="Segoe UI" panose="020B0502040204020203" pitchFamily="34" charset="0"/>
                <a:cs typeface="Segoe UI" panose="020B0502040204020203" pitchFamily="34" charset="0"/>
              </a:rPr>
              <a:t> = x</a:t>
            </a:r>
            <a:r>
              <a:rPr lang="cs-CZ" altLang="cs-CZ" sz="2000" i="1" baseline="-25000" smtClean="0">
                <a:latin typeface="Segoe UI" panose="020B0502040204020203" pitchFamily="34" charset="0"/>
                <a:cs typeface="Segoe UI" panose="020B0502040204020203" pitchFamily="34" charset="0"/>
              </a:rPr>
              <a:t>i</a:t>
            </a:r>
            <a:r>
              <a:rPr lang="cs-CZ" altLang="cs-CZ" sz="2000" i="1" smtClean="0">
                <a:latin typeface="Segoe UI" panose="020B0502040204020203" pitchFamily="34" charset="0"/>
                <a:cs typeface="Segoe UI" panose="020B0502040204020203" pitchFamily="34" charset="0"/>
              </a:rPr>
              <a:t> – y</a:t>
            </a:r>
            <a:r>
              <a:rPr lang="cs-CZ" altLang="cs-CZ" sz="2000" baseline="-25000" smtClean="0">
                <a:latin typeface="Segoe UI" panose="020B0502040204020203" pitchFamily="34" charset="0"/>
                <a:cs typeface="Segoe UI" panose="020B0502040204020203" pitchFamily="34" charset="0"/>
              </a:rPr>
              <a:t>i</a:t>
            </a:r>
            <a:r>
              <a:rPr lang="cs-CZ" altLang="cs-CZ" sz="2000" smtClean="0">
                <a:latin typeface="Segoe UI" panose="020B0502040204020203" pitchFamily="34" charset="0"/>
                <a:cs typeface="Segoe UI" panose="020B0502040204020203" pitchFamily="34" charset="0"/>
              </a:rPr>
              <a:t> a znaménkovým testem testujeme </a:t>
            </a:r>
            <a:r>
              <a:rPr lang="cs-CZ" altLang="cs-CZ" sz="2000" i="1" smtClean="0">
                <a:latin typeface="Segoe UI" panose="020B0502040204020203" pitchFamily="34" charset="0"/>
                <a:cs typeface="Segoe UI" panose="020B0502040204020203" pitchFamily="34" charset="0"/>
              </a:rPr>
              <a:t>H</a:t>
            </a:r>
            <a:r>
              <a:rPr lang="cs-CZ" altLang="cs-CZ" sz="2000" baseline="-25000" smtClean="0">
                <a:latin typeface="Segoe UI" panose="020B0502040204020203" pitchFamily="34" charset="0"/>
                <a:cs typeface="Segoe UI" panose="020B0502040204020203" pitchFamily="34" charset="0"/>
              </a:rPr>
              <a:t>0</a:t>
            </a:r>
            <a:r>
              <a:rPr lang="cs-CZ" altLang="cs-CZ" sz="2000" smtClean="0">
                <a:latin typeface="Segoe UI" panose="020B0502040204020203" pitchFamily="34" charset="0"/>
                <a:cs typeface="Segoe UI" panose="020B0502040204020203" pitchFamily="34" charset="0"/>
              </a:rPr>
              <a:t>: </a:t>
            </a:r>
            <a:r>
              <a:rPr lang="cs-CZ" altLang="cs-CZ" sz="2000" i="1" smtClean="0">
                <a:latin typeface="Segoe UI" panose="020B0502040204020203" pitchFamily="34" charset="0"/>
                <a:cs typeface="Segoe UI" panose="020B0502040204020203" pitchFamily="34" charset="0"/>
              </a:rPr>
              <a:t>Md</a:t>
            </a:r>
            <a:r>
              <a:rPr lang="cs-CZ" altLang="cs-CZ" sz="2000" i="1" baseline="-25000" smtClean="0">
                <a:latin typeface="Segoe UI" panose="020B0502040204020203" pitchFamily="34" charset="0"/>
                <a:cs typeface="Segoe UI" panose="020B0502040204020203" pitchFamily="34" charset="0"/>
              </a:rPr>
              <a:t>d</a:t>
            </a:r>
            <a:r>
              <a:rPr lang="cs-CZ" altLang="cs-CZ" sz="2000" i="1" smtClean="0">
                <a:latin typeface="Segoe UI" panose="020B0502040204020203" pitchFamily="34" charset="0"/>
                <a:cs typeface="Segoe UI" panose="020B0502040204020203" pitchFamily="34" charset="0"/>
              </a:rPr>
              <a:t> = 0.</a:t>
            </a:r>
            <a:endParaRPr lang="el-GR" altLang="cs-CZ" sz="2000" smtClean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tabLst>
                <a:tab pos="4219575" algn="l"/>
              </a:tabLst>
            </a:pPr>
            <a:r>
              <a:rPr lang="cs-CZ" altLang="cs-CZ" sz="3000" smtClean="0">
                <a:latin typeface="Segoe UI" panose="020B0502040204020203" pitchFamily="34" charset="0"/>
                <a:cs typeface="Segoe UI" panose="020B0502040204020203" pitchFamily="34" charset="0"/>
              </a:rPr>
              <a:t>Neparametrické testy pro nezávislé výběry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7966075" cy="22479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200" smtClean="0">
                <a:latin typeface="Segoe UI" panose="020B0502040204020203" pitchFamily="34" charset="0"/>
                <a:cs typeface="Segoe UI" panose="020B0502040204020203" pitchFamily="34" charset="0"/>
              </a:rPr>
              <a:t>Mediánový test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600" smtClean="0">
                <a:latin typeface="Segoe UI" panose="020B0502040204020203" pitchFamily="34" charset="0"/>
                <a:cs typeface="Segoe UI" panose="020B0502040204020203" pitchFamily="34" charset="0"/>
              </a:rPr>
              <a:t>Je–li společný medián dvou výběrů shodný, leží na jedné straně </a:t>
            </a:r>
            <a:r>
              <a:rPr lang="cs-CZ" altLang="cs-CZ" sz="1600" i="1" smtClean="0">
                <a:latin typeface="Segoe UI" panose="020B0502040204020203" pitchFamily="34" charset="0"/>
                <a:cs typeface="Segoe UI" panose="020B0502040204020203" pitchFamily="34" charset="0"/>
              </a:rPr>
              <a:t>Md</a:t>
            </a:r>
            <a:r>
              <a:rPr lang="cs-CZ" altLang="cs-CZ" sz="1600" smtClean="0">
                <a:latin typeface="Segoe UI" panose="020B0502040204020203" pitchFamily="34" charset="0"/>
                <a:cs typeface="Segoe UI" panose="020B0502040204020203" pitchFamily="34" charset="0"/>
              </a:rPr>
              <a:t> 50% každého výběru.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600" smtClean="0">
                <a:latin typeface="Segoe UI" panose="020B0502040204020203" pitchFamily="34" charset="0"/>
                <a:cs typeface="Segoe UI" panose="020B0502040204020203" pitchFamily="34" charset="0"/>
              </a:rPr>
              <a:t>Určíme </a:t>
            </a:r>
            <a:r>
              <a:rPr lang="cs-CZ" altLang="cs-CZ" sz="1600" i="1" smtClean="0">
                <a:latin typeface="Segoe UI" panose="020B0502040204020203" pitchFamily="34" charset="0"/>
                <a:cs typeface="Segoe UI" panose="020B0502040204020203" pitchFamily="34" charset="0"/>
              </a:rPr>
              <a:t>Md </a:t>
            </a:r>
            <a:r>
              <a:rPr lang="cs-CZ" altLang="cs-CZ" sz="1600" smtClean="0">
                <a:latin typeface="Segoe UI" panose="020B0502040204020203" pitchFamily="34" charset="0"/>
                <a:cs typeface="Segoe UI" panose="020B0502040204020203" pitchFamily="34" charset="0"/>
              </a:rPr>
              <a:t>pro celý soubor; pokud platí </a:t>
            </a:r>
            <a:r>
              <a:rPr lang="cs-CZ" altLang="cs-CZ" sz="1600" i="1" smtClean="0">
                <a:latin typeface="Segoe UI" panose="020B0502040204020203" pitchFamily="34" charset="0"/>
                <a:cs typeface="Segoe UI" panose="020B0502040204020203" pitchFamily="34" charset="0"/>
              </a:rPr>
              <a:t>H</a:t>
            </a:r>
            <a:r>
              <a:rPr lang="cs-CZ" altLang="cs-CZ" sz="1600" baseline="-25000" smtClean="0">
                <a:latin typeface="Segoe UI" panose="020B0502040204020203" pitchFamily="34" charset="0"/>
                <a:cs typeface="Segoe UI" panose="020B0502040204020203" pitchFamily="34" charset="0"/>
              </a:rPr>
              <a:t>0</a:t>
            </a:r>
            <a:r>
              <a:rPr lang="cs-CZ" altLang="cs-CZ" sz="1600" smtClean="0">
                <a:latin typeface="Segoe UI" panose="020B0502040204020203" pitchFamily="34" charset="0"/>
                <a:cs typeface="Segoe UI" panose="020B0502040204020203" pitchFamily="34" charset="0"/>
              </a:rPr>
              <a:t>, četnosti hodnot ležících nad i pod </a:t>
            </a:r>
            <a:r>
              <a:rPr lang="cs-CZ" altLang="cs-CZ" sz="1600" i="1" smtClean="0">
                <a:latin typeface="Segoe UI" panose="020B0502040204020203" pitchFamily="34" charset="0"/>
                <a:cs typeface="Segoe UI" panose="020B0502040204020203" pitchFamily="34" charset="0"/>
              </a:rPr>
              <a:t>Md </a:t>
            </a:r>
            <a:r>
              <a:rPr lang="cs-CZ" altLang="cs-CZ" sz="1600" smtClean="0">
                <a:latin typeface="Segoe UI" panose="020B0502040204020203" pitchFamily="34" charset="0"/>
                <a:cs typeface="Segoe UI" panose="020B0502040204020203" pitchFamily="34" charset="0"/>
              </a:rPr>
              <a:t>by měly být stejné pro </a:t>
            </a:r>
            <a:r>
              <a:rPr lang="cs-CZ" altLang="cs-CZ" sz="1600" i="1" smtClean="0">
                <a:latin typeface="Segoe UI" panose="020B0502040204020203" pitchFamily="34" charset="0"/>
                <a:cs typeface="Segoe UI" panose="020B0502040204020203" pitchFamily="34" charset="0"/>
              </a:rPr>
              <a:t>x</a:t>
            </a:r>
            <a:r>
              <a:rPr lang="cs-CZ" altLang="cs-CZ" sz="1600" smtClean="0">
                <a:latin typeface="Segoe UI" panose="020B0502040204020203" pitchFamily="34" charset="0"/>
                <a:cs typeface="Segoe UI" panose="020B0502040204020203" pitchFamily="34" charset="0"/>
              </a:rPr>
              <a:t> i </a:t>
            </a:r>
            <a:r>
              <a:rPr lang="cs-CZ" altLang="cs-CZ" sz="1600" i="1" smtClean="0">
                <a:latin typeface="Segoe UI" panose="020B0502040204020203" pitchFamily="34" charset="0"/>
                <a:cs typeface="Segoe UI" panose="020B0502040204020203" pitchFamily="34" charset="0"/>
              </a:rPr>
              <a:t>y.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600" smtClean="0">
                <a:latin typeface="Segoe UI" panose="020B0502040204020203" pitchFamily="34" charset="0"/>
                <a:cs typeface="Segoe UI" panose="020B0502040204020203" pitchFamily="34" charset="0"/>
              </a:rPr>
              <a:t>Pokud </a:t>
            </a:r>
            <a:r>
              <a:rPr lang="cs-CZ" altLang="cs-CZ" sz="1600" i="1" smtClean="0">
                <a:latin typeface="Segoe UI" panose="020B0502040204020203" pitchFamily="34" charset="0"/>
                <a:cs typeface="Segoe UI" panose="020B0502040204020203" pitchFamily="34" charset="0"/>
              </a:rPr>
              <a:t>H</a:t>
            </a:r>
            <a:r>
              <a:rPr lang="cs-CZ" altLang="cs-CZ" sz="1600" i="1" baseline="-25000" smtClean="0">
                <a:latin typeface="Segoe UI" panose="020B0502040204020203" pitchFamily="34" charset="0"/>
                <a:cs typeface="Segoe UI" panose="020B0502040204020203" pitchFamily="34" charset="0"/>
              </a:rPr>
              <a:t>0</a:t>
            </a:r>
            <a:r>
              <a:rPr lang="cs-CZ" altLang="cs-CZ" sz="1600" smtClean="0">
                <a:latin typeface="Segoe UI" panose="020B0502040204020203" pitchFamily="34" charset="0"/>
                <a:cs typeface="Segoe UI" panose="020B0502040204020203" pitchFamily="34" charset="0"/>
              </a:rPr>
              <a:t> neplatí, budou četnosti výrazně asymetrické, v „diagonále“.</a:t>
            </a:r>
            <a:endParaRPr lang="cs-CZ" altLang="cs-CZ" sz="1600" baseline="-2500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altLang="cs-CZ" sz="1600" smtClean="0">
                <a:latin typeface="Segoe UI" panose="020B0502040204020203" pitchFamily="34" charset="0"/>
                <a:cs typeface="Segoe UI" panose="020B0502040204020203" pitchFamily="34" charset="0"/>
              </a:rPr>
              <a:t>Při </a:t>
            </a:r>
            <a:r>
              <a:rPr lang="cs-CZ" altLang="cs-CZ" sz="1600" i="1" smtClean="0">
                <a:latin typeface="Segoe UI" panose="020B0502040204020203" pitchFamily="34" charset="0"/>
                <a:cs typeface="Segoe UI" panose="020B0502040204020203" pitchFamily="34" charset="0"/>
              </a:rPr>
              <a:t>n</a:t>
            </a:r>
            <a:r>
              <a:rPr lang="en-US" altLang="cs-CZ" sz="1600" smtClean="0">
                <a:latin typeface="Segoe UI" panose="020B0502040204020203" pitchFamily="34" charset="0"/>
                <a:cs typeface="Segoe UI" panose="020B0502040204020203" pitchFamily="34" charset="0"/>
              </a:rPr>
              <a:t>&gt;30 l</a:t>
            </a:r>
            <a:r>
              <a:rPr lang="cs-CZ" altLang="cs-CZ" sz="1600" smtClean="0">
                <a:latin typeface="Segoe UI" panose="020B0502040204020203" pitchFamily="34" charset="0"/>
                <a:cs typeface="Segoe UI" panose="020B0502040204020203" pitchFamily="34" charset="0"/>
              </a:rPr>
              <a:t>z</a:t>
            </a:r>
            <a:r>
              <a:rPr lang="en-US" altLang="cs-CZ" sz="1600" smtClean="0">
                <a:latin typeface="Segoe UI" panose="020B0502040204020203" pitchFamily="34" charset="0"/>
                <a:cs typeface="Segoe UI" panose="020B0502040204020203" pitchFamily="34" charset="0"/>
              </a:rPr>
              <a:t>e u</a:t>
            </a:r>
            <a:r>
              <a:rPr lang="cs-CZ" altLang="cs-CZ" sz="1600" smtClean="0">
                <a:latin typeface="Segoe UI" panose="020B0502040204020203" pitchFamily="34" charset="0"/>
                <a:cs typeface="Segoe UI" panose="020B0502040204020203" pitchFamily="34" charset="0"/>
              </a:rPr>
              <a:t>žít asymptoticky normálně rozloženou testovou statistiku </a:t>
            </a:r>
            <a:r>
              <a:rPr lang="cs-CZ" altLang="cs-CZ" sz="1600" i="1" smtClean="0">
                <a:latin typeface="Segoe UI" panose="020B0502040204020203" pitchFamily="34" charset="0"/>
                <a:cs typeface="Segoe UI" panose="020B0502040204020203" pitchFamily="34" charset="0"/>
              </a:rPr>
              <a:t>z</a:t>
            </a:r>
            <a:r>
              <a:rPr lang="cs-CZ" altLang="cs-CZ" sz="1600" smtClean="0"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</a:p>
        </p:txBody>
      </p:sp>
      <p:sp>
        <p:nvSpPr>
          <p:cNvPr id="1843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/>
          </a:p>
        </p:txBody>
      </p:sp>
      <p:sp>
        <p:nvSpPr>
          <p:cNvPr id="18437" name="Rectangle 8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/>
          </a:p>
        </p:txBody>
      </p:sp>
      <p:graphicFrame>
        <p:nvGraphicFramePr>
          <p:cNvPr id="18438" name="Object 7"/>
          <p:cNvGraphicFramePr>
            <a:graphicFrameLocks noChangeAspect="1"/>
          </p:cNvGraphicFramePr>
          <p:nvPr/>
        </p:nvGraphicFramePr>
        <p:xfrm>
          <a:off x="571500" y="4143375"/>
          <a:ext cx="3816350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8" name="Rovnice" r:id="rId3" imgW="2057400" imgH="495300" progId="Equation.3">
                  <p:embed/>
                </p:oleObj>
              </mc:Choice>
              <mc:Fallback>
                <p:oleObj name="Rovnice" r:id="rId3" imgW="2057400" imgH="4953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" y="4143375"/>
                        <a:ext cx="3816350" cy="919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55" name="Group 51"/>
          <p:cNvGraphicFramePr>
            <a:graphicFrameLocks noGrp="1"/>
          </p:cNvGraphicFramePr>
          <p:nvPr>
            <p:ph sz="half" idx="2"/>
          </p:nvPr>
        </p:nvGraphicFramePr>
        <p:xfrm>
          <a:off x="4572000" y="4000500"/>
          <a:ext cx="3960812" cy="1219200"/>
        </p:xfrm>
        <a:graphic>
          <a:graphicData uri="http://schemas.openxmlformats.org/drawingml/2006/table">
            <a:tbl>
              <a:tblPr/>
              <a:tblGrid>
                <a:gridCol w="998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0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85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36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Sk 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Sk 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&lt;Md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a+b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&gt;Md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c+d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a+c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b+d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466" name="Text Box 52"/>
          <p:cNvSpPr txBox="1">
            <a:spLocks noChangeArrowheads="1"/>
          </p:cNvSpPr>
          <p:nvPr/>
        </p:nvSpPr>
        <p:spPr bwMode="auto">
          <a:xfrm>
            <a:off x="611188" y="5516563"/>
            <a:ext cx="79914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/>
              <a:t>Silnější alternativou je Wilcoxonův test pro nezávislé výběry nebo Mann-Whitney U, popřípadě další.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Pro nominální data máme testy založené na chí-kvadrátu</a:t>
            </a:r>
          </a:p>
          <a:p>
            <a:pPr lvl="1"/>
            <a:r>
              <a:rPr lang="cs-CZ" sz="2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Test dobré shody</a:t>
            </a:r>
          </a:p>
          <a:p>
            <a:pPr lvl="1"/>
            <a:r>
              <a:rPr lang="cs-CZ" sz="2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Test nezávislosti/homogenity</a:t>
            </a:r>
          </a:p>
          <a:p>
            <a:r>
              <a:rPr lang="cs-CZ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Pro ordinální data a výrazně nenormálně rozložená intervalová máme „</a:t>
            </a:r>
            <a:r>
              <a:rPr lang="cs-CZ" sz="28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neparametrické</a:t>
            </a:r>
            <a:r>
              <a:rPr lang="cs-CZ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“ testy</a:t>
            </a:r>
          </a:p>
          <a:p>
            <a:pPr lvl="1"/>
            <a:r>
              <a:rPr lang="cs-CZ" sz="2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Jejich primitivní verze jsem si ukázali</a:t>
            </a:r>
          </a:p>
          <a:p>
            <a:pPr lvl="1"/>
            <a:r>
              <a:rPr lang="cs-CZ" sz="2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„Pojmenované“ testy je zpřesňují</a:t>
            </a:r>
          </a:p>
          <a:p>
            <a:pPr marL="471487" lvl="1" indent="0">
              <a:buNone/>
            </a:pPr>
            <a:endParaRPr lang="cs-CZ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51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>
                <a:latin typeface="Segoe UI" panose="020B0502040204020203" pitchFamily="34" charset="0"/>
                <a:cs typeface="Segoe UI" panose="020B0502040204020203" pitchFamily="34" charset="0"/>
              </a:rPr>
              <a:t>Analýza četností hodnot </a:t>
            </a:r>
            <a:br>
              <a:rPr lang="cs-CZ" altLang="cs-CZ" sz="2800" b="1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cs-CZ" altLang="cs-CZ" sz="2800" b="1" smtClean="0">
                <a:latin typeface="Segoe UI" panose="020B0502040204020203" pitchFamily="34" charset="0"/>
                <a:cs typeface="Segoe UI" panose="020B0502040204020203" pitchFamily="34" charset="0"/>
              </a:rPr>
              <a:t>kategorických (=O, N) proměnných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52600"/>
            <a:ext cx="8424862" cy="4413250"/>
          </a:xfrm>
        </p:spPr>
        <p:txBody>
          <a:bodyPr/>
          <a:lstStyle/>
          <a:p>
            <a:pPr marL="0" indent="0" eaLnBrk="1" hangingPunct="1">
              <a:lnSpc>
                <a:spcPct val="110000"/>
              </a:lnSpc>
              <a:spcBef>
                <a:spcPts val="300"/>
              </a:spcBef>
              <a:buFont typeface="Wingdings" panose="05000000000000000000" pitchFamily="2" charset="2"/>
              <a:buNone/>
              <a:defRPr/>
            </a:pPr>
            <a:r>
              <a:rPr lang="cs-CZ" altLang="cs-CZ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Výzkumné otázky…</a:t>
            </a:r>
          </a:p>
          <a:p>
            <a:pPr lvl="1" eaLnBrk="1" hangingPunct="1">
              <a:lnSpc>
                <a:spcPct val="110000"/>
              </a:lnSpc>
              <a:spcBef>
                <a:spcPts val="300"/>
              </a:spcBef>
              <a:defRPr/>
            </a:pPr>
            <a:r>
              <a:rPr lang="cs-CZ" altLang="cs-CZ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Liší se preference politických stran?</a:t>
            </a:r>
          </a:p>
          <a:p>
            <a:pPr lvl="1" eaLnBrk="1" hangingPunct="1">
              <a:lnSpc>
                <a:spcPct val="110000"/>
              </a:lnSpc>
              <a:spcBef>
                <a:spcPts val="300"/>
              </a:spcBef>
              <a:defRPr/>
            </a:pPr>
            <a:r>
              <a:rPr lang="cs-CZ" altLang="cs-CZ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Liší se poměrné zastoupení kuřáků mezi ženami a muži?</a:t>
            </a:r>
          </a:p>
          <a:p>
            <a:pPr lvl="1" eaLnBrk="1" hangingPunct="1">
              <a:lnSpc>
                <a:spcPct val="110000"/>
              </a:lnSpc>
              <a:spcBef>
                <a:spcPts val="300"/>
              </a:spcBef>
              <a:defRPr/>
            </a:pPr>
            <a:r>
              <a:rPr lang="cs-CZ" altLang="cs-CZ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Souvisí nějak individuální volební preference s odhadem měsíčního příjmu respondenta? </a:t>
            </a:r>
          </a:p>
          <a:p>
            <a:pPr eaLnBrk="1" hangingPunct="1">
              <a:lnSpc>
                <a:spcPct val="110000"/>
              </a:lnSpc>
              <a:spcBef>
                <a:spcPts val="300"/>
              </a:spcBef>
              <a:defRPr/>
            </a:pPr>
            <a:r>
              <a:rPr lang="cs-CZ" altLang="cs-CZ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Otázky směřují </a:t>
            </a:r>
          </a:p>
          <a:p>
            <a:pPr lvl="1" eaLnBrk="1" hangingPunct="1">
              <a:lnSpc>
                <a:spcPct val="110000"/>
              </a:lnSpc>
              <a:spcBef>
                <a:spcPts val="300"/>
              </a:spcBef>
              <a:defRPr/>
            </a:pPr>
            <a:r>
              <a:rPr lang="cs-CZ" altLang="cs-CZ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buď k rozdílu četností různých jevů v rámci jedné proměnné (četnost různých jevů v populaci),</a:t>
            </a:r>
          </a:p>
          <a:p>
            <a:pPr lvl="1" eaLnBrk="1" hangingPunct="1">
              <a:lnSpc>
                <a:spcPct val="110000"/>
              </a:lnSpc>
              <a:spcBef>
                <a:spcPts val="300"/>
              </a:spcBef>
              <a:defRPr/>
            </a:pPr>
            <a:r>
              <a:rPr lang="cs-CZ" altLang="cs-CZ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k rozdílu četností jevu mezi různými proměnnými (četnost jevu v různých populacích),</a:t>
            </a:r>
          </a:p>
          <a:p>
            <a:pPr lvl="1" eaLnBrk="1" hangingPunct="1">
              <a:lnSpc>
                <a:spcPct val="110000"/>
              </a:lnSpc>
              <a:spcBef>
                <a:spcPts val="300"/>
              </a:spcBef>
              <a:defRPr/>
            </a:pPr>
            <a:r>
              <a:rPr lang="cs-CZ" altLang="cs-CZ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Nebo k pravděpodobnosti výskytu dvou (či více) jevů současně.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39750" y="6237288"/>
            <a:ext cx="80645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cs-CZ" altLang="cs-CZ" sz="1000"/>
              <a:t>AJ: frequency, relative frequency, expected frequency, residuals, Chi-square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i="1" smtClean="0">
                <a:latin typeface="Symbol" panose="05050102010706020507" pitchFamily="18" charset="2"/>
                <a:cs typeface="Segoe UI" panose="020B0502040204020203" pitchFamily="34" charset="0"/>
              </a:rPr>
              <a:t>c</a:t>
            </a:r>
            <a:r>
              <a:rPr lang="cs-CZ" altLang="cs-CZ" baseline="30000" smtClean="0"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cs-CZ" altLang="cs-CZ" smtClean="0">
                <a:latin typeface="Segoe UI" panose="020B0502040204020203" pitchFamily="34" charset="0"/>
                <a:cs typeface="Segoe UI" panose="020B0502040204020203" pitchFamily="34" charset="0"/>
              </a:rPr>
              <a:t> test dobré shody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7966075" cy="4606925"/>
          </a:xfrm>
        </p:spPr>
        <p:txBody>
          <a:bodyPr/>
          <a:lstStyle/>
          <a:p>
            <a:pPr eaLnBrk="1" hangingPunct="1"/>
            <a:r>
              <a:rPr lang="cs-CZ" altLang="cs-CZ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Liší se empirické četnosti nějakých jevů od teoreticky očekávaných četností?</a:t>
            </a:r>
          </a:p>
          <a:p>
            <a:pPr lvl="1" eaLnBrk="1" hangingPunct="1"/>
            <a:r>
              <a:rPr lang="cs-CZ" altLang="cs-CZ" sz="1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Preference politických stran ve volbách…</a:t>
            </a:r>
          </a:p>
          <a:p>
            <a:pPr lvl="1" eaLnBrk="1" hangingPunct="1"/>
            <a:r>
              <a:rPr lang="cs-CZ" altLang="cs-CZ" sz="1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Tedy jedna nominální proměnná, jeden výběr </a:t>
            </a:r>
          </a:p>
          <a:p>
            <a:pPr eaLnBrk="1" hangingPunct="1"/>
            <a:r>
              <a:rPr lang="cs-CZ" altLang="cs-CZ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Testujeme </a:t>
            </a:r>
            <a:r>
              <a:rPr lang="cs-CZ" altLang="cs-CZ" sz="1600" i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p</a:t>
            </a:r>
            <a:r>
              <a:rPr lang="cs-CZ" altLang="cs-CZ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rozdílu mezi </a:t>
            </a:r>
            <a:r>
              <a:rPr lang="cs-CZ" altLang="cs-CZ" sz="16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empirickými-pozorovanými</a:t>
            </a:r>
            <a:r>
              <a:rPr lang="cs-CZ" altLang="cs-CZ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(</a:t>
            </a:r>
            <a:r>
              <a:rPr lang="cs-CZ" altLang="cs-CZ" sz="1600" i="1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f</a:t>
            </a:r>
            <a:r>
              <a:rPr lang="cs-CZ" altLang="cs-CZ" sz="1600" baseline="-250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o</a:t>
            </a:r>
            <a:r>
              <a:rPr lang="cs-CZ" altLang="cs-CZ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) a očekávanými (</a:t>
            </a:r>
            <a:r>
              <a:rPr lang="cs-CZ" altLang="cs-CZ" sz="1600" i="1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f</a:t>
            </a:r>
            <a:r>
              <a:rPr lang="cs-CZ" altLang="cs-CZ" sz="1600" baseline="-250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e</a:t>
            </a:r>
            <a:r>
              <a:rPr lang="cs-CZ" altLang="cs-CZ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) četnostmi</a:t>
            </a:r>
          </a:p>
          <a:p>
            <a:pPr eaLnBrk="1" hangingPunct="1"/>
            <a:r>
              <a:rPr lang="cs-CZ" altLang="cs-CZ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Mírou rozdílu je hodnota </a:t>
            </a:r>
            <a:r>
              <a:rPr lang="cs-CZ" altLang="cs-CZ" sz="1600" i="1" dirty="0" smtClean="0">
                <a:latin typeface="Symbol" panose="05050102010706020507" pitchFamily="18" charset="2"/>
                <a:cs typeface="Segoe UI" panose="020B0502040204020203" pitchFamily="34" charset="0"/>
              </a:rPr>
              <a:t>c</a:t>
            </a:r>
            <a:r>
              <a:rPr lang="cs-CZ" altLang="cs-CZ" sz="1600" baseline="30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en-US" altLang="cs-CZ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altLang="cs-CZ" sz="16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kter</a:t>
            </a:r>
            <a:r>
              <a:rPr lang="cs-CZ" altLang="cs-CZ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á má rozložení </a:t>
            </a:r>
            <a:r>
              <a:rPr lang="cs-CZ" altLang="cs-CZ" sz="1600" i="1" dirty="0" smtClean="0">
                <a:latin typeface="Symbol" panose="05050102010706020507" pitchFamily="18" charset="2"/>
                <a:cs typeface="Segoe UI" panose="020B0502040204020203" pitchFamily="34" charset="0"/>
              </a:rPr>
              <a:t>c</a:t>
            </a:r>
            <a:r>
              <a:rPr lang="cs-CZ" altLang="cs-CZ" sz="1600" baseline="30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2 </a:t>
            </a:r>
            <a:r>
              <a:rPr lang="cs-CZ" altLang="cs-CZ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s </a:t>
            </a:r>
            <a:r>
              <a:rPr lang="cs-CZ" altLang="cs-CZ" sz="1600" i="1" dirty="0" smtClean="0">
                <a:latin typeface="Symbol" panose="05050102010706020507" pitchFamily="18" charset="2"/>
                <a:cs typeface="Segoe UI" panose="020B0502040204020203" pitchFamily="34" charset="0"/>
              </a:rPr>
              <a:t>n</a:t>
            </a:r>
            <a:r>
              <a:rPr lang="cs-CZ" altLang="cs-CZ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=</a:t>
            </a:r>
            <a:r>
              <a:rPr lang="cs-CZ" altLang="cs-CZ" sz="1600" i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k</a:t>
            </a:r>
            <a:r>
              <a:rPr lang="cs-CZ" altLang="cs-CZ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-1 stupni volnosti a průměrem </a:t>
            </a:r>
            <a:r>
              <a:rPr lang="cs-CZ" altLang="cs-CZ" sz="1600" i="1" dirty="0" smtClean="0">
                <a:latin typeface="Symbol" panose="05050102010706020507" pitchFamily="18" charset="2"/>
                <a:cs typeface="Segoe UI" panose="020B0502040204020203" pitchFamily="34" charset="0"/>
              </a:rPr>
              <a:t>n</a:t>
            </a:r>
            <a:endParaRPr lang="cs-CZ" altLang="cs-CZ" sz="1600" i="1" baseline="30000" dirty="0" smtClean="0">
              <a:latin typeface="Symbol" panose="05050102010706020507" pitchFamily="18" charset="2"/>
              <a:cs typeface="Segoe UI" panose="020B0502040204020203" pitchFamily="34" charset="0"/>
            </a:endParaRPr>
          </a:p>
          <a:p>
            <a:pPr lvl="1" eaLnBrk="1" hangingPunct="1"/>
            <a:endParaRPr lang="cs-CZ" altLang="cs-CZ" sz="1300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eaLnBrk="1" hangingPunct="1"/>
            <a:endParaRPr lang="cs-CZ" altLang="cs-CZ" sz="1600" i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eaLnBrk="1" hangingPunct="1"/>
            <a:r>
              <a:rPr lang="cs-CZ" altLang="cs-CZ" sz="1600" i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H</a:t>
            </a:r>
            <a:r>
              <a:rPr lang="cs-CZ" altLang="cs-CZ" sz="1600" baseline="-25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0</a:t>
            </a:r>
            <a:r>
              <a:rPr lang="cs-CZ" altLang="cs-CZ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: </a:t>
            </a:r>
            <a:r>
              <a:rPr lang="cs-CZ" altLang="cs-CZ" sz="1600" i="1" dirty="0" smtClean="0">
                <a:latin typeface="Symbol" panose="05050102010706020507" pitchFamily="18" charset="2"/>
                <a:cs typeface="Segoe UI" panose="020B0502040204020203" pitchFamily="34" charset="0"/>
              </a:rPr>
              <a:t>c</a:t>
            </a:r>
            <a:r>
              <a:rPr lang="cs-CZ" altLang="cs-CZ" sz="1600" baseline="30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2 </a:t>
            </a:r>
            <a:r>
              <a:rPr lang="cs-CZ" altLang="cs-CZ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= </a:t>
            </a:r>
            <a:r>
              <a:rPr lang="cs-CZ" altLang="cs-CZ" sz="1600" i="1" dirty="0" smtClean="0">
                <a:latin typeface="Symbol" panose="05050102010706020507" pitchFamily="18" charset="2"/>
                <a:cs typeface="Segoe UI" panose="020B0502040204020203" pitchFamily="34" charset="0"/>
              </a:rPr>
              <a:t>n</a:t>
            </a:r>
            <a:r>
              <a:rPr lang="cs-CZ" altLang="cs-CZ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 vs. </a:t>
            </a:r>
            <a:r>
              <a:rPr lang="cs-CZ" altLang="cs-CZ" sz="1600" i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H</a:t>
            </a:r>
            <a:r>
              <a:rPr lang="cs-CZ" altLang="cs-CZ" sz="1600" baseline="-25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  <a:r>
              <a:rPr lang="cs-CZ" altLang="cs-CZ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: </a:t>
            </a:r>
            <a:r>
              <a:rPr lang="cs-CZ" altLang="cs-CZ" sz="1600" i="1" dirty="0" smtClean="0">
                <a:latin typeface="Symbol" panose="05050102010706020507" pitchFamily="18" charset="2"/>
                <a:cs typeface="Segoe UI" panose="020B0502040204020203" pitchFamily="34" charset="0"/>
              </a:rPr>
              <a:t>c</a:t>
            </a:r>
            <a:r>
              <a:rPr lang="cs-CZ" altLang="cs-CZ" sz="1600" baseline="30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2 </a:t>
            </a:r>
            <a:r>
              <a:rPr lang="en-US" altLang="cs-CZ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&gt;</a:t>
            </a:r>
            <a:r>
              <a:rPr lang="cs-CZ" altLang="cs-CZ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altLang="cs-CZ" sz="1600" i="1" dirty="0" smtClean="0">
                <a:latin typeface="Symbol" panose="05050102010706020507" pitchFamily="18" charset="2"/>
                <a:cs typeface="Segoe UI" panose="020B0502040204020203" pitchFamily="34" charset="0"/>
              </a:rPr>
              <a:t>n</a:t>
            </a:r>
            <a:r>
              <a:rPr lang="cs-CZ" altLang="cs-CZ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lvl="1" eaLnBrk="1" hangingPunct="1"/>
            <a:endParaRPr lang="cs-CZ" altLang="cs-CZ" sz="1000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 eaLnBrk="1" hangingPunct="1"/>
            <a:endParaRPr lang="cs-CZ" altLang="cs-CZ" sz="1000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 algn="r" eaLnBrk="1" hangingPunct="1">
              <a:buFont typeface="Wingdings" panose="05000000000000000000" pitchFamily="2" charset="2"/>
              <a:buNone/>
            </a:pPr>
            <a:r>
              <a:rPr lang="cs-CZ" altLang="cs-CZ" sz="1000" i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k</a:t>
            </a:r>
            <a:r>
              <a:rPr lang="cs-CZ" altLang="cs-CZ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je počet kategorií, </a:t>
            </a:r>
            <a:r>
              <a:rPr lang="cs-CZ" altLang="cs-CZ" sz="1000" i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n </a:t>
            </a:r>
            <a:r>
              <a:rPr lang="cs-CZ" altLang="cs-CZ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velikost vzorku, </a:t>
            </a:r>
            <a:r>
              <a:rPr lang="cs-CZ" altLang="cs-CZ" sz="1000" i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n</a:t>
            </a:r>
            <a:r>
              <a:rPr lang="cs-CZ" altLang="cs-CZ" sz="1000" baseline="-25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 </a:t>
            </a:r>
            <a:r>
              <a:rPr lang="cs-CZ" altLang="cs-CZ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četnost kat. i,</a:t>
            </a:r>
          </a:p>
          <a:p>
            <a:pPr lvl="1" algn="r" eaLnBrk="1" hangingPunct="1">
              <a:buFont typeface="Wingdings" panose="05000000000000000000" pitchFamily="2" charset="2"/>
              <a:buNone/>
            </a:pPr>
            <a:r>
              <a:rPr lang="cs-CZ" altLang="cs-CZ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altLang="cs-CZ" sz="1000" i="1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p</a:t>
            </a:r>
            <a:r>
              <a:rPr lang="cs-CZ" altLang="cs-CZ" sz="1000" baseline="-250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i</a:t>
            </a:r>
            <a:r>
              <a:rPr lang="cs-CZ" altLang="cs-CZ" sz="1000" baseline="-25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altLang="cs-CZ" sz="1000" i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altLang="cs-CZ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teoretická p-</a:t>
            </a:r>
            <a:r>
              <a:rPr lang="cs-CZ" altLang="cs-CZ" sz="10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nost</a:t>
            </a:r>
            <a:r>
              <a:rPr lang="cs-CZ" altLang="cs-CZ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jevu v kategorii i;  </a:t>
            </a:r>
          </a:p>
          <a:p>
            <a:pPr eaLnBrk="1" hangingPunct="1"/>
            <a:r>
              <a:rPr lang="cs-CZ" altLang="cs-CZ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Pro získání pravděpodobnosti </a:t>
            </a:r>
            <a:r>
              <a:rPr lang="cs-CZ" altLang="cs-CZ" sz="1600" i="1" dirty="0" smtClean="0">
                <a:latin typeface="Symbol" panose="05050102010706020507" pitchFamily="18" charset="2"/>
                <a:cs typeface="Segoe UI" panose="020B0502040204020203" pitchFamily="34" charset="0"/>
              </a:rPr>
              <a:t>c</a:t>
            </a:r>
            <a:r>
              <a:rPr lang="cs-CZ" altLang="cs-CZ" sz="1600" baseline="30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cs-CZ" altLang="cs-CZ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CHISQ.DIST(</a:t>
            </a:r>
            <a:r>
              <a:rPr lang="cs-CZ" altLang="cs-CZ" sz="1600" i="1" dirty="0" smtClean="0">
                <a:latin typeface="Symbol" panose="05050102010706020507" pitchFamily="18" charset="2"/>
                <a:cs typeface="Segoe UI" panose="020B0502040204020203" pitchFamily="34" charset="0"/>
              </a:rPr>
              <a:t>c</a:t>
            </a:r>
            <a:r>
              <a:rPr lang="cs-CZ" altLang="cs-CZ" sz="1600" baseline="30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cs-CZ" altLang="cs-CZ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; </a:t>
            </a:r>
            <a:r>
              <a:rPr lang="cs-CZ" altLang="cs-CZ" sz="16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df</a:t>
            </a:r>
            <a:r>
              <a:rPr lang="cs-CZ" altLang="cs-CZ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; 1); CHISQ.INV(</a:t>
            </a:r>
            <a:r>
              <a:rPr lang="cs-CZ" altLang="cs-CZ" sz="1600" i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p</a:t>
            </a:r>
            <a:r>
              <a:rPr lang="cs-CZ" altLang="cs-CZ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; </a:t>
            </a:r>
            <a:r>
              <a:rPr lang="cs-CZ" altLang="cs-CZ" sz="16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df</a:t>
            </a:r>
            <a:r>
              <a:rPr lang="cs-CZ" altLang="cs-CZ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)</a:t>
            </a:r>
          </a:p>
          <a:p>
            <a:pPr eaLnBrk="1" hangingPunct="1"/>
            <a:r>
              <a:rPr lang="cs-CZ" altLang="cs-CZ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Očekávané četnosti </a:t>
            </a:r>
            <a:r>
              <a:rPr lang="cs-CZ" altLang="cs-CZ" sz="16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stanavujeme</a:t>
            </a:r>
            <a:r>
              <a:rPr lang="cs-CZ" altLang="cs-CZ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na základě teoretického předpokladu.</a:t>
            </a:r>
          </a:p>
          <a:p>
            <a:pPr eaLnBrk="1" hangingPunct="1"/>
            <a:r>
              <a:rPr lang="cs-CZ" altLang="cs-CZ" sz="1600" i="1" dirty="0" smtClean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</a:t>
            </a:r>
            <a:r>
              <a:rPr lang="cs-CZ" altLang="cs-CZ" sz="1600" baseline="-25000" dirty="0" smtClean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</a:t>
            </a:r>
            <a:r>
              <a:rPr lang="cs-CZ" altLang="cs-CZ" sz="1600" dirty="0" smtClean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a </a:t>
            </a:r>
            <a:r>
              <a:rPr lang="cs-CZ" altLang="cs-CZ" sz="1600" i="1" dirty="0" err="1" smtClean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np</a:t>
            </a:r>
            <a:r>
              <a:rPr lang="cs-CZ" altLang="cs-CZ" sz="1600" baseline="-25000" dirty="0" err="1" smtClean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</a:t>
            </a:r>
            <a:r>
              <a:rPr lang="cs-CZ" altLang="cs-CZ" sz="1600" baseline="-25000" dirty="0" smtClean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</a:t>
            </a:r>
            <a:r>
              <a:rPr lang="cs-CZ" altLang="cs-CZ" sz="1600" dirty="0" smtClean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vždy jako </a:t>
            </a:r>
            <a:r>
              <a:rPr lang="cs-CZ" altLang="cs-CZ" sz="1600" b="1" dirty="0" smtClean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četnosti</a:t>
            </a:r>
            <a:r>
              <a:rPr lang="cs-CZ" altLang="cs-CZ" sz="1600" dirty="0" smtClean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; nikdy ne procenta (ztráta informace o velikosti vzorku)</a:t>
            </a:r>
            <a:endParaRPr lang="el-GR" altLang="cs-CZ" sz="1600" baseline="-25000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8196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75710039"/>
              </p:ext>
            </p:extLst>
          </p:nvPr>
        </p:nvGraphicFramePr>
        <p:xfrm>
          <a:off x="4284663" y="3411538"/>
          <a:ext cx="4157662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Rovnice" r:id="rId3" imgW="2514600" imgH="457200" progId="Equation.3">
                  <p:embed/>
                </p:oleObj>
              </mc:Choice>
              <mc:Fallback>
                <p:oleObj name="Rovnice" r:id="rId3" imgW="25146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3411538"/>
                        <a:ext cx="4157662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Text Box 6"/>
          <p:cNvSpPr txBox="1">
            <a:spLocks noChangeArrowheads="1"/>
          </p:cNvSpPr>
          <p:nvPr/>
        </p:nvSpPr>
        <p:spPr bwMode="auto">
          <a:xfrm>
            <a:off x="539750" y="6237288"/>
            <a:ext cx="80645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cs-CZ" altLang="cs-CZ" sz="1000"/>
              <a:t>AJ: Chi-square</a:t>
            </a:r>
            <a:r>
              <a:rPr lang="ru-RU" altLang="cs-CZ" sz="1000"/>
              <a:t> </a:t>
            </a:r>
            <a:r>
              <a:rPr lang="cs-CZ" altLang="cs-CZ" sz="1000"/>
              <a:t>goodness-of-fit test, observed (empirical) frequency vs. expected frequency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>
                <a:latin typeface="Segoe UI" panose="020B0502040204020203" pitchFamily="34" charset="0"/>
                <a:cs typeface="Segoe UI" panose="020B0502040204020203" pitchFamily="34" charset="0"/>
              </a:rPr>
              <a:t>Rozdělení</a:t>
            </a:r>
            <a:r>
              <a:rPr lang="cs-CZ" altLang="cs-CZ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altLang="cs-CZ" i="1" smtClean="0">
                <a:latin typeface="Symbol" panose="05050102010706020507" pitchFamily="18" charset="2"/>
                <a:cs typeface="Segoe UI" panose="020B0502040204020203" pitchFamily="34" charset="0"/>
              </a:rPr>
              <a:t>c</a:t>
            </a:r>
            <a:r>
              <a:rPr lang="cs-CZ" altLang="cs-CZ" baseline="30000" smtClean="0"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</a:p>
        </p:txBody>
      </p:sp>
      <p:pic>
        <p:nvPicPr>
          <p:cNvPr id="9220" name="Picture 5" descr="http://upload.wikimedia.org/wikipedia/commons/thumb/3/35/Chi-square_pdf.svg/1000px-Chi-square_pdf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565400"/>
            <a:ext cx="5327650" cy="355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7" descr="http://upload.wikimedia.org/wikipedia/en/thumb/e/e2/Chi-square_distributionCDF.svg/1000px-Chi-square_distributionCDF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1619" y="-33338"/>
            <a:ext cx="3885894" cy="310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4"/>
          <p:cNvSpPr>
            <a:spLocks noGrp="1"/>
          </p:cNvSpPr>
          <p:nvPr>
            <p:ph type="title"/>
          </p:nvPr>
        </p:nvSpPr>
        <p:spPr>
          <a:xfrm>
            <a:off x="571500" y="304800"/>
            <a:ext cx="8001000" cy="1216025"/>
          </a:xfrm>
        </p:spPr>
        <p:txBody>
          <a:bodyPr/>
          <a:lstStyle/>
          <a:p>
            <a:r>
              <a:rPr lang="cs-CZ" altLang="cs-CZ" smtClean="0">
                <a:latin typeface="Segoe UI" panose="020B0502040204020203" pitchFamily="34" charset="0"/>
                <a:cs typeface="Segoe UI" panose="020B0502040204020203" pitchFamily="34" charset="0"/>
              </a:rPr>
              <a:t>Ve kterém městě byste žili nejraději?</a:t>
            </a:r>
            <a:endParaRPr lang="en-US" altLang="cs-CZ" smtClean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10" name="Zástupný symbol pro obsah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36219445"/>
              </p:ext>
            </p:extLst>
          </p:nvPr>
        </p:nvGraphicFramePr>
        <p:xfrm>
          <a:off x="571500" y="2500313"/>
          <a:ext cx="3924301" cy="2967040"/>
        </p:xfrm>
        <a:graphic>
          <a:graphicData uri="http://schemas.openxmlformats.org/drawingml/2006/table">
            <a:tbl>
              <a:tblPr firstRow="1" firstCol="1" lastRow="1" bandRow="1">
                <a:tableStyleId>{912C8C85-51F0-491E-9774-3900AFEF0FD7}</a:tableStyleId>
              </a:tblPr>
              <a:tblGrid>
                <a:gridCol w="1071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00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00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2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 smtClean="0"/>
                        <a:t>Kategorie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n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p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np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(n-np)^2/np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smtClean="0"/>
                        <a:t>Paříž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28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0,2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28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smtClean="0"/>
                        <a:t>New </a:t>
                      </a:r>
                      <a:r>
                        <a:rPr lang="cs-CZ" sz="1200" u="none" strike="noStrike"/>
                        <a:t>York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28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0,2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28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smtClean="0"/>
                        <a:t>Londýn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28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0,2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28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smtClean="0"/>
                        <a:t>L.A</a:t>
                      </a:r>
                      <a:r>
                        <a:rPr lang="cs-CZ" sz="1200" u="none" strike="noStrike"/>
                        <a:t>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28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0,2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28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smtClean="0"/>
                        <a:t>Tokio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28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0,2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28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smtClean="0"/>
                        <a:t>Celkem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140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smtClean="0">
                          <a:solidFill>
                            <a:srgbClr val="000000"/>
                          </a:solidFill>
                          <a:latin typeface="+mn-lt"/>
                        </a:rPr>
                        <a:t>140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smtClean="0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 smtClean="0"/>
                        <a:t>Chi</a:t>
                      </a:r>
                      <a:r>
                        <a:rPr lang="cs-CZ" sz="1200" u="none" strike="noStrike" baseline="30000" dirty="0" smtClean="0"/>
                        <a:t>2</a:t>
                      </a:r>
                      <a:endParaRPr lang="cs-CZ" sz="1200" b="1" i="0" u="none" strike="noStrike" baseline="300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0296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4814888" y="3071813"/>
          <a:ext cx="3730625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0" name="Rovnice" r:id="rId3" imgW="1193800" imgH="457200" progId="Equation.3">
                  <p:embed/>
                </p:oleObj>
              </mc:Choice>
              <mc:Fallback>
                <p:oleObj name="Rovnice" r:id="rId3" imgW="11938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4888" y="3071813"/>
                        <a:ext cx="3730625" cy="142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827584" y="5661248"/>
            <a:ext cx="22204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P(</a:t>
            </a:r>
            <a:r>
              <a:rPr lang="cs-CZ" altLang="cs-CZ" i="1" dirty="0" smtClean="0">
                <a:latin typeface="Symbol" panose="05050102010706020507" pitchFamily="18" charset="2"/>
                <a:cs typeface="Segoe UI" panose="020B0502040204020203" pitchFamily="34" charset="0"/>
              </a:rPr>
              <a:t>c</a:t>
            </a:r>
            <a:r>
              <a:rPr lang="cs-CZ" altLang="cs-CZ" baseline="30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2 </a:t>
            </a:r>
            <a:r>
              <a:rPr lang="en-US" altLang="cs-CZ" dirty="0" smtClean="0">
                <a:latin typeface="Segoe UI" panose="020B0502040204020203" pitchFamily="34" charset="0"/>
                <a:cs typeface="Segoe UI" panose="020B0502040204020203" pitchFamily="34" charset="0"/>
              </a:rPr>
              <a:t>&gt;</a:t>
            </a:r>
            <a:r>
              <a:rPr lang="cs-CZ" altLang="cs-CZ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altLang="cs-CZ" dirty="0" smtClean="0">
                <a:latin typeface="Symbol" panose="05050102010706020507" pitchFamily="18" charset="2"/>
                <a:cs typeface="Segoe UI" panose="020B0502040204020203" pitchFamily="34" charset="0"/>
              </a:rPr>
              <a:t>0</a:t>
            </a:r>
            <a:r>
              <a:rPr lang="en-US" altLang="cs-CZ" i="1" dirty="0" smtClean="0">
                <a:latin typeface="Symbol" panose="05050102010706020507" pitchFamily="18" charset="2"/>
                <a:cs typeface="Segoe UI" panose="020B0502040204020203" pitchFamily="34" charset="0"/>
              </a:rPr>
              <a:t> </a:t>
            </a:r>
            <a:r>
              <a:rPr lang="en-US" altLang="cs-CZ" dirty="0" smtClean="0">
                <a:latin typeface="Segoe UI" panose="020B0502040204020203" pitchFamily="34" charset="0"/>
                <a:cs typeface="Segoe UI" panose="020B0502040204020203" pitchFamily="34" charset="0"/>
              </a:rPr>
              <a:t>| </a:t>
            </a:r>
            <a:r>
              <a:rPr lang="cs-CZ" altLang="cs-CZ" i="1" dirty="0" smtClean="0">
                <a:latin typeface="Symbol" panose="05050102010706020507" pitchFamily="18" charset="2"/>
                <a:cs typeface="Segoe UI" panose="020B0502040204020203" pitchFamily="34" charset="0"/>
              </a:rPr>
              <a:t>c</a:t>
            </a:r>
            <a:r>
              <a:rPr lang="cs-CZ" altLang="cs-CZ" baseline="30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2 </a:t>
            </a:r>
            <a:r>
              <a:rPr lang="en-US" altLang="cs-CZ" dirty="0" smtClean="0">
                <a:latin typeface="Segoe UI" panose="020B0502040204020203" pitchFamily="34" charset="0"/>
                <a:cs typeface="Segoe UI" panose="020B0502040204020203" pitchFamily="34" charset="0"/>
              </a:rPr>
              <a:t>=</a:t>
            </a:r>
            <a:r>
              <a:rPr lang="cs-CZ" altLang="cs-CZ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altLang="cs-CZ" dirty="0" smtClean="0">
                <a:latin typeface="Symbol" panose="05050102010706020507" pitchFamily="18" charset="2"/>
                <a:cs typeface="Segoe UI" panose="020B0502040204020203" pitchFamily="34" charset="0"/>
              </a:rPr>
              <a:t>4</a:t>
            </a:r>
            <a:r>
              <a:rPr lang="cs-CZ" dirty="0" smtClean="0"/>
              <a:t>)≈1</a:t>
            </a:r>
            <a:endParaRPr lang="cs-CZ" altLang="cs-CZ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>
                <a:latin typeface="Segoe UI" panose="020B0502040204020203" pitchFamily="34" charset="0"/>
                <a:cs typeface="Segoe UI" panose="020B0502040204020203" pitchFamily="34" charset="0"/>
              </a:rPr>
              <a:t>Ve kterém městě byste žili nejraději?</a:t>
            </a:r>
            <a:endParaRPr lang="en-US" altLang="cs-CZ" smtClean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11267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39423053"/>
              </p:ext>
            </p:extLst>
          </p:nvPr>
        </p:nvGraphicFramePr>
        <p:xfrm>
          <a:off x="4860032" y="2042319"/>
          <a:ext cx="3486670" cy="13105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4" name="Rovnice" r:id="rId3" imgW="1193800" imgH="457200" progId="Equation.3">
                  <p:embed/>
                </p:oleObj>
              </mc:Choice>
              <mc:Fallback>
                <p:oleObj name="Rovnice" r:id="rId3" imgW="11938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2042319"/>
                        <a:ext cx="3486670" cy="13105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Zástupný symbol pro obsah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4452489"/>
              </p:ext>
            </p:extLst>
          </p:nvPr>
        </p:nvGraphicFramePr>
        <p:xfrm>
          <a:off x="571500" y="2500313"/>
          <a:ext cx="3924301" cy="2967040"/>
        </p:xfrm>
        <a:graphic>
          <a:graphicData uri="http://schemas.openxmlformats.org/drawingml/2006/table">
            <a:tbl>
              <a:tblPr firstRow="1" firstCol="1" lastRow="1" bandRow="1">
                <a:tableStyleId>{912C8C85-51F0-491E-9774-3900AFEF0FD7}</a:tableStyleId>
              </a:tblPr>
              <a:tblGrid>
                <a:gridCol w="1071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8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00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2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 smtClean="0"/>
                        <a:t>Kategorie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n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p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np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(n-np)^2/np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smtClean="0"/>
                        <a:t>Paříž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3,57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smtClean="0"/>
                        <a:t>New </a:t>
                      </a:r>
                      <a:r>
                        <a:rPr lang="cs-CZ" sz="1200" u="none" strike="noStrike"/>
                        <a:t>York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2,89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smtClean="0"/>
                        <a:t>Londýn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1,29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smtClean="0"/>
                        <a:t>L.A</a:t>
                      </a:r>
                      <a:r>
                        <a:rPr lang="cs-CZ" sz="1200" u="none" strike="noStrike"/>
                        <a:t>.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0,32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smtClean="0"/>
                        <a:t>Tokio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3,57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smtClean="0"/>
                        <a:t>Celkem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140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smtClean="0">
                          <a:solidFill>
                            <a:srgbClr val="000000"/>
                          </a:solidFill>
                          <a:latin typeface="+mn-lt"/>
                        </a:rPr>
                        <a:t>140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smtClean="0">
                          <a:solidFill>
                            <a:srgbClr val="000000"/>
                          </a:solidFill>
                          <a:latin typeface="+mn-lt"/>
                        </a:rPr>
                        <a:t>11,64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smtClean="0"/>
                        <a:t>Chi2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cs-CZ" sz="12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11,64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25" marB="45725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Obdélník 1"/>
          <p:cNvSpPr/>
          <p:nvPr/>
        </p:nvSpPr>
        <p:spPr>
          <a:xfrm>
            <a:off x="638496" y="5589240"/>
            <a:ext cx="55834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P(</a:t>
            </a:r>
            <a:r>
              <a:rPr lang="cs-CZ" altLang="cs-CZ" i="1" dirty="0">
                <a:latin typeface="Symbol" panose="05050102010706020507" pitchFamily="18" charset="2"/>
                <a:ea typeface="Segoe UI" panose="020B0502040204020203" pitchFamily="34" charset="0"/>
                <a:cs typeface="Segoe UI" panose="020B0502040204020203" pitchFamily="34" charset="0"/>
              </a:rPr>
              <a:t>c</a:t>
            </a:r>
            <a:r>
              <a:rPr lang="cs-CZ" altLang="cs-CZ" baseline="30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cs-CZ" altLang="cs-CZ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altLang="cs-CZ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&gt;</a:t>
            </a:r>
            <a:r>
              <a:rPr lang="cs-CZ" altLang="cs-CZ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11,64</a:t>
            </a:r>
            <a:r>
              <a:rPr lang="en-US" altLang="cs-CZ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| </a:t>
            </a:r>
            <a:r>
              <a:rPr lang="cs-CZ" altLang="cs-CZ" i="1" dirty="0">
                <a:latin typeface="Symbol" panose="05050102010706020507" pitchFamily="18" charset="2"/>
                <a:ea typeface="Segoe UI" panose="020B0502040204020203" pitchFamily="34" charset="0"/>
                <a:cs typeface="Segoe UI" panose="020B0502040204020203" pitchFamily="34" charset="0"/>
              </a:rPr>
              <a:t>c</a:t>
            </a:r>
            <a:r>
              <a:rPr lang="cs-CZ" altLang="cs-CZ" baseline="30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cs-CZ" altLang="cs-CZ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altLang="cs-CZ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=</a:t>
            </a:r>
            <a:r>
              <a:rPr lang="cs-CZ" altLang="cs-CZ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altLang="cs-CZ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4</a:t>
            </a:r>
            <a:r>
              <a:rPr lang="cs-CZ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)=1-CHISQ.DIST(11,64</a:t>
            </a:r>
            <a:r>
              <a:rPr lang="cs-CZ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; 4; 1</a:t>
            </a:r>
            <a:r>
              <a:rPr lang="cs-CZ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)=0,02</a:t>
            </a:r>
            <a:endParaRPr lang="cs-CZ" altLang="cs-CZ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latin typeface="Segoe UI" panose="020B0502040204020203" pitchFamily="34" charset="0"/>
                <a:cs typeface="Segoe UI" panose="020B0502040204020203" pitchFamily="34" charset="0"/>
              </a:rPr>
              <a:t>Závislost kategorických proměnných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7966075" cy="2181225"/>
          </a:xfrm>
        </p:spPr>
        <p:txBody>
          <a:bodyPr/>
          <a:lstStyle/>
          <a:p>
            <a:pPr eaLnBrk="1" hangingPunct="1"/>
            <a:r>
              <a:rPr lang="cs-CZ" altLang="cs-CZ" sz="1600" smtClean="0">
                <a:latin typeface="Segoe UI" panose="020B0502040204020203" pitchFamily="34" charset="0"/>
                <a:cs typeface="Segoe UI" panose="020B0502040204020203" pitchFamily="34" charset="0"/>
              </a:rPr>
              <a:t>Jaká je souvislost preference politické strany a úrovně hrubého příjmu voliče?</a:t>
            </a:r>
          </a:p>
          <a:p>
            <a:pPr eaLnBrk="1" hangingPunct="1"/>
            <a:r>
              <a:rPr lang="cs-CZ" altLang="cs-CZ" sz="1600" smtClean="0">
                <a:latin typeface="Segoe UI" panose="020B0502040204020203" pitchFamily="34" charset="0"/>
                <a:cs typeface="Segoe UI" panose="020B0502040204020203" pitchFamily="34" charset="0"/>
              </a:rPr>
              <a:t>Jaká je pravděpodobnost společného výskytu dvou jevů z </a:t>
            </a:r>
            <a:r>
              <a:rPr lang="cs-CZ" altLang="cs-CZ" sz="1600" i="1" smtClean="0">
                <a:latin typeface="Segoe UI" panose="020B0502040204020203" pitchFamily="34" charset="0"/>
                <a:cs typeface="Segoe UI" panose="020B0502040204020203" pitchFamily="34" charset="0"/>
              </a:rPr>
              <a:t>x</a:t>
            </a:r>
            <a:r>
              <a:rPr lang="cs-CZ" altLang="cs-CZ" sz="160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altLang="cs-CZ" sz="160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altLang="cs-CZ" sz="1600" smtClean="0">
                <a:latin typeface="Segoe UI" panose="020B0502040204020203" pitchFamily="34" charset="0"/>
                <a:cs typeface="Segoe UI" panose="020B0502040204020203" pitchFamily="34" charset="0"/>
              </a:rPr>
              <a:t>a </a:t>
            </a:r>
            <a:r>
              <a:rPr lang="cs-CZ" altLang="cs-CZ" sz="1600" i="1" smtClean="0">
                <a:latin typeface="Segoe UI" panose="020B0502040204020203" pitchFamily="34" charset="0"/>
                <a:cs typeface="Segoe UI" panose="020B0502040204020203" pitchFamily="34" charset="0"/>
              </a:rPr>
              <a:t>y</a:t>
            </a:r>
            <a:r>
              <a:rPr lang="cs-CZ" altLang="cs-CZ" sz="1600" smtClean="0">
                <a:latin typeface="Segoe UI" panose="020B0502040204020203" pitchFamily="34" charset="0"/>
                <a:cs typeface="Segoe UI" panose="020B0502040204020203" pitchFamily="34" charset="0"/>
              </a:rPr>
              <a:t> možných? </a:t>
            </a:r>
          </a:p>
          <a:p>
            <a:pPr eaLnBrk="1" hangingPunct="1"/>
            <a:r>
              <a:rPr lang="cs-CZ" altLang="cs-CZ" sz="1600" smtClean="0">
                <a:latin typeface="Segoe UI" panose="020B0502040204020203" pitchFamily="34" charset="0"/>
                <a:cs typeface="Segoe UI" panose="020B0502040204020203" pitchFamily="34" charset="0"/>
              </a:rPr>
              <a:t>Kontingenční tabulka … řádky x sloupce = </a:t>
            </a:r>
            <a:r>
              <a:rPr lang="cs-CZ" altLang="cs-CZ" sz="1600" i="1" smtClean="0">
                <a:latin typeface="Segoe UI" panose="020B0502040204020203" pitchFamily="34" charset="0"/>
                <a:cs typeface="Segoe UI" panose="020B0502040204020203" pitchFamily="34" charset="0"/>
              </a:rPr>
              <a:t>r</a:t>
            </a:r>
            <a:r>
              <a:rPr lang="cs-CZ" altLang="cs-CZ" sz="1600" smtClean="0">
                <a:latin typeface="Segoe UI" panose="020B0502040204020203" pitchFamily="34" charset="0"/>
                <a:cs typeface="Segoe UI" panose="020B0502040204020203" pitchFamily="34" charset="0"/>
              </a:rPr>
              <a:t> x </a:t>
            </a:r>
            <a:r>
              <a:rPr lang="cs-CZ" altLang="cs-CZ" sz="1600" i="1" smtClean="0">
                <a:latin typeface="Segoe UI" panose="020B0502040204020203" pitchFamily="34" charset="0"/>
                <a:cs typeface="Segoe UI" panose="020B0502040204020203" pitchFamily="34" charset="0"/>
              </a:rPr>
              <a:t>s</a:t>
            </a:r>
            <a:r>
              <a:rPr lang="cs-CZ" altLang="cs-CZ" sz="1600" smtClean="0">
                <a:latin typeface="Segoe UI" panose="020B0502040204020203" pitchFamily="34" charset="0"/>
                <a:cs typeface="Segoe UI" panose="020B0502040204020203" pitchFamily="34" charset="0"/>
              </a:rPr>
              <a:t>; </a:t>
            </a:r>
            <a:r>
              <a:rPr lang="cs-CZ" altLang="cs-CZ" sz="1600" i="1" smtClean="0">
                <a:latin typeface="Segoe UI" panose="020B0502040204020203" pitchFamily="34" charset="0"/>
                <a:cs typeface="Segoe UI" panose="020B0502040204020203" pitchFamily="34" charset="0"/>
              </a:rPr>
              <a:t>i</a:t>
            </a:r>
            <a:r>
              <a:rPr lang="cs-CZ" altLang="cs-CZ" sz="160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altLang="cs-CZ" sz="160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altLang="cs-CZ" sz="1600" smtClean="0">
                <a:latin typeface="Segoe UI" panose="020B0502040204020203" pitchFamily="34" charset="0"/>
                <a:cs typeface="Segoe UI" panose="020B0502040204020203" pitchFamily="34" charset="0"/>
              </a:rPr>
              <a:t>x </a:t>
            </a:r>
            <a:r>
              <a:rPr lang="cs-CZ" altLang="cs-CZ" sz="1600" i="1" smtClean="0">
                <a:latin typeface="Segoe UI" panose="020B0502040204020203" pitchFamily="34" charset="0"/>
                <a:cs typeface="Segoe UI" panose="020B0502040204020203" pitchFamily="34" charset="0"/>
              </a:rPr>
              <a:t>j</a:t>
            </a:r>
            <a:endParaRPr lang="cs-CZ" altLang="cs-CZ" sz="160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eaLnBrk="1" hangingPunct="1"/>
            <a:r>
              <a:rPr lang="cs-CZ" altLang="cs-CZ" sz="1600" smtClean="0">
                <a:latin typeface="Segoe UI" panose="020B0502040204020203" pitchFamily="34" charset="0"/>
                <a:cs typeface="Segoe UI" panose="020B0502040204020203" pitchFamily="34" charset="0"/>
              </a:rPr>
              <a:t>Ve těle tabulky jsou četnosti jednotlivých kombinací, v okrajích tzv. </a:t>
            </a:r>
            <a:r>
              <a:rPr lang="cs-CZ" altLang="cs-CZ" sz="1600" b="1" smtClean="0">
                <a:latin typeface="Segoe UI" panose="020B0502040204020203" pitchFamily="34" charset="0"/>
                <a:cs typeface="Segoe UI" panose="020B0502040204020203" pitchFamily="34" charset="0"/>
              </a:rPr>
              <a:t>marginální četnosti</a:t>
            </a:r>
            <a:r>
              <a:rPr lang="cs-CZ" altLang="cs-CZ" sz="1600" smtClean="0">
                <a:latin typeface="Segoe UI" panose="020B0502040204020203" pitchFamily="34" charset="0"/>
                <a:cs typeface="Segoe UI" panose="020B0502040204020203" pitchFamily="34" charset="0"/>
              </a:rPr>
              <a:t> – sumy sloupců nebo řádků. Tedy n</a:t>
            </a:r>
            <a:r>
              <a:rPr lang="cs-CZ" altLang="cs-CZ" sz="1600" baseline="-25000" smtClean="0">
                <a:latin typeface="Segoe UI" panose="020B0502040204020203" pitchFamily="34" charset="0"/>
                <a:cs typeface="Segoe UI" panose="020B0502040204020203" pitchFamily="34" charset="0"/>
              </a:rPr>
              <a:t>12</a:t>
            </a:r>
            <a:r>
              <a:rPr lang="cs-CZ" altLang="cs-CZ" sz="1600" smtClean="0">
                <a:latin typeface="Segoe UI" panose="020B0502040204020203" pitchFamily="34" charset="0"/>
                <a:cs typeface="Segoe UI" panose="020B0502040204020203" pitchFamily="34" charset="0"/>
              </a:rPr>
              <a:t> znamená počet osob ve druhém sloupci prvního řádku; počet osob, u nichž nastal jev A</a:t>
            </a:r>
            <a:r>
              <a:rPr lang="cs-CZ" altLang="cs-CZ" sz="1600" baseline="-25000" smtClean="0"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  <a:r>
              <a:rPr lang="cs-CZ" altLang="cs-CZ" sz="1600" smtClean="0">
                <a:latin typeface="Segoe UI" panose="020B0502040204020203" pitchFamily="34" charset="0"/>
                <a:cs typeface="Segoe UI" panose="020B0502040204020203" pitchFamily="34" charset="0"/>
              </a:rPr>
              <a:t> a současně B</a:t>
            </a:r>
            <a:r>
              <a:rPr lang="cs-CZ" altLang="cs-CZ" sz="1600" baseline="-25000" smtClean="0"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cs-CZ" altLang="cs-CZ" sz="1600" smtClean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cs-CZ" altLang="cs-CZ" sz="1600" baseline="-25000" smtClean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37287" name="Group 423"/>
          <p:cNvGraphicFramePr>
            <a:graphicFrameLocks noGrp="1"/>
          </p:cNvGraphicFramePr>
          <p:nvPr>
            <p:ph sz="half" idx="2"/>
          </p:nvPr>
        </p:nvGraphicFramePr>
        <p:xfrm>
          <a:off x="642938" y="3929063"/>
          <a:ext cx="7929563" cy="2017711"/>
        </p:xfrm>
        <a:graphic>
          <a:graphicData uri="http://schemas.openxmlformats.org/drawingml/2006/table">
            <a:tbl>
              <a:tblPr firstRow="1" firstCol="1" lastRow="1" lastCol="1" bandCol="1">
                <a:tableStyleId>{912C8C85-51F0-491E-9774-3900AFEF0FD7}</a:tableStyleId>
              </a:tblPr>
              <a:tblGrid>
                <a:gridCol w="2357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0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0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0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0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717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35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Kategorie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B</a:t>
                      </a:r>
                      <a:r>
                        <a:rPr kumimoji="0" lang="cs-CZ" sz="1200" u="none" strike="noStrike" cap="none" normalizeH="0" baseline="-30000" noProof="1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B</a:t>
                      </a:r>
                      <a:r>
                        <a:rPr kumimoji="0" lang="cs-CZ" sz="1200" u="none" strike="noStrike" cap="none" normalizeH="0" baseline="-30000" noProof="1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...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B</a:t>
                      </a:r>
                      <a:r>
                        <a:rPr kumimoji="0" lang="cs-CZ" sz="1200" u="none" strike="noStrike" cap="none" normalizeH="0" baseline="-30000" noProof="1" smtClean="0">
                          <a:ln>
                            <a:noFill/>
                          </a:ln>
                          <a:effectLst/>
                        </a:rPr>
                        <a:t>s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Řádkové součty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0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A</a:t>
                      </a:r>
                      <a:r>
                        <a:rPr kumimoji="0" lang="cs-CZ" sz="1200" u="none" strike="noStrike" cap="none" normalizeH="0" baseline="-30000" noProof="1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 smtClean="0">
                          <a:ln>
                            <a:noFill/>
                          </a:ln>
                          <a:effectLst/>
                        </a:rPr>
                        <a:t>11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 smtClean="0">
                          <a:ln>
                            <a:noFill/>
                          </a:ln>
                          <a:effectLst/>
                        </a:rPr>
                        <a:t>12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...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 smtClean="0">
                          <a:ln>
                            <a:noFill/>
                          </a:ln>
                          <a:effectLst/>
                        </a:rPr>
                        <a:t>1s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 smtClean="0">
                          <a:ln>
                            <a:noFill/>
                          </a:ln>
                          <a:effectLst/>
                        </a:rPr>
                        <a:t>1.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6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A</a:t>
                      </a:r>
                      <a:r>
                        <a:rPr kumimoji="0" lang="cs-CZ" sz="1200" u="none" strike="noStrike" cap="none" normalizeH="0" baseline="-30000" noProof="1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 smtClean="0">
                          <a:ln>
                            <a:noFill/>
                          </a:ln>
                          <a:effectLst/>
                        </a:rPr>
                        <a:t>21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 smtClean="0">
                          <a:ln>
                            <a:noFill/>
                          </a:ln>
                          <a:effectLst/>
                        </a:rPr>
                        <a:t>22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...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 smtClean="0">
                          <a:ln>
                            <a:noFill/>
                          </a:ln>
                          <a:effectLst/>
                        </a:rPr>
                        <a:t>2s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 smtClean="0">
                          <a:ln>
                            <a:noFill/>
                          </a:ln>
                          <a:effectLst/>
                        </a:rPr>
                        <a:t>2.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1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...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...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...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...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...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...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6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A</a:t>
                      </a:r>
                      <a:r>
                        <a:rPr kumimoji="0" lang="cs-CZ" sz="1200" u="none" strike="noStrike" cap="none" normalizeH="0" baseline="-30000" noProof="1" smtClean="0">
                          <a:ln>
                            <a:noFill/>
                          </a:ln>
                          <a:effectLst/>
                        </a:rPr>
                        <a:t>r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 smtClean="0">
                          <a:ln>
                            <a:noFill/>
                          </a:ln>
                          <a:effectLst/>
                        </a:rPr>
                        <a:t>i1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 smtClean="0">
                          <a:ln>
                            <a:noFill/>
                          </a:ln>
                          <a:effectLst/>
                        </a:rPr>
                        <a:t>i2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...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 smtClean="0">
                          <a:ln>
                            <a:noFill/>
                          </a:ln>
                          <a:effectLst/>
                        </a:rPr>
                        <a:t>ij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 smtClean="0">
                          <a:ln>
                            <a:noFill/>
                          </a:ln>
                          <a:effectLst/>
                        </a:rPr>
                        <a:t>i.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7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Sloupcové součty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 smtClean="0">
                          <a:ln>
                            <a:noFill/>
                          </a:ln>
                          <a:effectLst/>
                        </a:rPr>
                        <a:t>.1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 smtClean="0">
                          <a:ln>
                            <a:noFill/>
                          </a:ln>
                          <a:effectLst/>
                        </a:rPr>
                        <a:t>.2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...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n.</a:t>
                      </a:r>
                      <a:r>
                        <a:rPr kumimoji="0" lang="cs-CZ" sz="1200" u="none" strike="noStrike" cap="none" normalizeH="0" baseline="-30000" noProof="1" smtClean="0">
                          <a:ln>
                            <a:noFill/>
                          </a:ln>
                          <a:effectLst/>
                        </a:rPr>
                        <a:t>j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n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339" name="Text Box 424"/>
          <p:cNvSpPr txBox="1">
            <a:spLocks noChangeArrowheads="1"/>
          </p:cNvSpPr>
          <p:nvPr/>
        </p:nvSpPr>
        <p:spPr bwMode="auto">
          <a:xfrm>
            <a:off x="539750" y="6237288"/>
            <a:ext cx="80645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cs-CZ" altLang="cs-CZ" sz="1000"/>
              <a:t>AJ: contingency table (crosstabulation, ctosstab)</a:t>
            </a:r>
            <a:r>
              <a:rPr lang="cs-CZ" altLang="cs-CZ" sz="1000">
                <a:latin typeface="Arial" panose="020B0604020202020204" pitchFamily="34" charset="0"/>
              </a:rPr>
              <a:t>, marginal frequencies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latin typeface="Segoe UI" panose="020B0502040204020203" pitchFamily="34" charset="0"/>
                <a:cs typeface="Segoe UI" panose="020B0502040204020203" pitchFamily="34" charset="0"/>
              </a:rPr>
              <a:t>Závislost kategorických proměnných</a:t>
            </a:r>
          </a:p>
        </p:txBody>
      </p:sp>
      <p:sp>
        <p:nvSpPr>
          <p:cNvPr id="13315" name="Rectangle 6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spcBef>
                <a:spcPts val="400"/>
              </a:spcBef>
            </a:pPr>
            <a:r>
              <a:rPr lang="cs-CZ" altLang="cs-CZ" sz="1600" i="1" dirty="0" smtClean="0">
                <a:latin typeface="Symbol" panose="05050102010706020507" pitchFamily="18" charset="2"/>
                <a:cs typeface="Segoe UI" panose="020B0502040204020203" pitchFamily="34" charset="0"/>
              </a:rPr>
              <a:t>c</a:t>
            </a:r>
            <a:r>
              <a:rPr lang="cs-CZ" altLang="cs-CZ" sz="1600" baseline="30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2 </a:t>
            </a:r>
            <a:r>
              <a:rPr lang="cs-CZ" altLang="cs-CZ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test nezávislosti(homogenity)</a:t>
            </a:r>
          </a:p>
          <a:p>
            <a:pPr eaLnBrk="1" hangingPunct="1">
              <a:spcBef>
                <a:spcPts val="400"/>
              </a:spcBef>
            </a:pPr>
            <a:r>
              <a:rPr lang="cs-CZ" altLang="cs-CZ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Očekávané četnosti </a:t>
            </a:r>
            <a:r>
              <a:rPr lang="cs-CZ" altLang="cs-CZ" sz="1600" i="1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f</a:t>
            </a:r>
            <a:r>
              <a:rPr lang="cs-CZ" altLang="cs-CZ" sz="1600" baseline="-250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e</a:t>
            </a:r>
            <a:r>
              <a:rPr lang="cs-CZ" altLang="cs-CZ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: </a:t>
            </a:r>
            <a:r>
              <a:rPr lang="cs-CZ" altLang="cs-CZ" sz="1600" i="1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m</a:t>
            </a:r>
            <a:r>
              <a:rPr lang="cs-CZ" altLang="cs-CZ" sz="1600" i="1" baseline="-250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ij</a:t>
            </a:r>
            <a:r>
              <a:rPr lang="cs-CZ" altLang="cs-CZ" sz="1600" i="1" baseline="-25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altLang="cs-CZ" sz="1600" i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(očekávaná četnost v i-j-té buňce)(i – řádky, j –sloupce)</a:t>
            </a:r>
            <a:endParaRPr lang="cs-CZ" altLang="cs-CZ" sz="1600" i="1" baseline="-25000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eaLnBrk="1" hangingPunct="1">
              <a:spcBef>
                <a:spcPts val="400"/>
              </a:spcBef>
            </a:pPr>
            <a:r>
              <a:rPr lang="cs-CZ" altLang="cs-CZ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Testová statistika je </a:t>
            </a:r>
            <a:r>
              <a:rPr lang="cs-CZ" altLang="cs-CZ" sz="1700" i="1" dirty="0" smtClean="0">
                <a:latin typeface="Symbol" panose="05050102010706020507" pitchFamily="18" charset="2"/>
                <a:cs typeface="Segoe UI" panose="020B0502040204020203" pitchFamily="34" charset="0"/>
              </a:rPr>
              <a:t>c</a:t>
            </a:r>
            <a:r>
              <a:rPr lang="cs-CZ" altLang="cs-CZ" sz="1700" baseline="30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endParaRPr lang="cs-CZ" altLang="cs-CZ" sz="1600" baseline="30000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eaLnBrk="1" hangingPunct="1">
              <a:spcBef>
                <a:spcPts val="400"/>
              </a:spcBef>
            </a:pPr>
            <a:r>
              <a:rPr lang="cs-CZ" altLang="cs-CZ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Stupně volnosti: </a:t>
            </a:r>
            <a:r>
              <a:rPr lang="cs-CZ" altLang="cs-CZ" sz="16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df</a:t>
            </a:r>
            <a:r>
              <a:rPr lang="cs-CZ" altLang="cs-CZ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= (i-1)*(j-1)</a:t>
            </a:r>
          </a:p>
        </p:txBody>
      </p:sp>
      <p:sp>
        <p:nvSpPr>
          <p:cNvPr id="13316" name="Rectangle 1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/>
          </a:p>
        </p:txBody>
      </p:sp>
      <p:graphicFrame>
        <p:nvGraphicFramePr>
          <p:cNvPr id="13317" name="Object 1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8675512"/>
              </p:ext>
            </p:extLst>
          </p:nvPr>
        </p:nvGraphicFramePr>
        <p:xfrm>
          <a:off x="611560" y="2924175"/>
          <a:ext cx="2281238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4" name="Rovnice" r:id="rId3" imgW="990360" imgH="419040" progId="Equation.3">
                  <p:embed/>
                </p:oleObj>
              </mc:Choice>
              <mc:Fallback>
                <p:oleObj name="Rovnice" r:id="rId3" imgW="990360" imgH="419040" progId="Equation.3">
                  <p:embed/>
                  <p:pic>
                    <p:nvPicPr>
                      <p:cNvPr id="0" name="Object 1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2924175"/>
                        <a:ext cx="2281238" cy="969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8" name="Rectangle 133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/>
          </a:p>
        </p:txBody>
      </p:sp>
      <p:sp>
        <p:nvSpPr>
          <p:cNvPr id="13319" name="Rectangle 1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/>
          </a:p>
        </p:txBody>
      </p:sp>
      <p:graphicFrame>
        <p:nvGraphicFramePr>
          <p:cNvPr id="13320" name="Object 1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3779718"/>
              </p:ext>
            </p:extLst>
          </p:nvPr>
        </p:nvGraphicFramePr>
        <p:xfrm>
          <a:off x="3105845" y="2940129"/>
          <a:ext cx="5642619" cy="9206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5" name="Rovnice" r:id="rId5" imgW="2984400" imgH="482400" progId="Equation.3">
                  <p:embed/>
                </p:oleObj>
              </mc:Choice>
              <mc:Fallback>
                <p:oleObj name="Rovnice" r:id="rId5" imgW="2984400" imgH="482400" progId="Equation.3">
                  <p:embed/>
                  <p:pic>
                    <p:nvPicPr>
                      <p:cNvPr id="0" name="Object 1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5845" y="2940129"/>
                        <a:ext cx="5642619" cy="9206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Group 423"/>
          <p:cNvGraphicFramePr>
            <a:graphicFrameLocks noGrp="1"/>
          </p:cNvGraphicFramePr>
          <p:nvPr>
            <p:ph sz="half" idx="2"/>
          </p:nvPr>
        </p:nvGraphicFramePr>
        <p:xfrm>
          <a:off x="642938" y="3929063"/>
          <a:ext cx="7929563" cy="2017711"/>
        </p:xfrm>
        <a:graphic>
          <a:graphicData uri="http://schemas.openxmlformats.org/drawingml/2006/table">
            <a:tbl>
              <a:tblPr firstRow="1" firstCol="1" lastRow="1" lastCol="1" bandCol="1">
                <a:tableStyleId>{912C8C85-51F0-491E-9774-3900AFEF0FD7}</a:tableStyleId>
              </a:tblPr>
              <a:tblGrid>
                <a:gridCol w="2357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0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0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0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0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717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35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Kategorie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B</a:t>
                      </a:r>
                      <a:r>
                        <a:rPr kumimoji="0" lang="cs-CZ" sz="1200" u="none" strike="noStrike" cap="none" normalizeH="0" baseline="-30000" noProof="1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B</a:t>
                      </a:r>
                      <a:r>
                        <a:rPr kumimoji="0" lang="cs-CZ" sz="1200" u="none" strike="noStrike" cap="none" normalizeH="0" baseline="-30000" noProof="1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...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B</a:t>
                      </a:r>
                      <a:r>
                        <a:rPr kumimoji="0" lang="cs-CZ" sz="1200" u="none" strike="noStrike" cap="none" normalizeH="0" baseline="-30000" noProof="1" smtClean="0">
                          <a:ln>
                            <a:noFill/>
                          </a:ln>
                          <a:effectLst/>
                        </a:rPr>
                        <a:t>s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Řádkové součty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0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A</a:t>
                      </a:r>
                      <a:r>
                        <a:rPr kumimoji="0" lang="cs-CZ" sz="1200" u="none" strike="noStrike" cap="none" normalizeH="0" baseline="-30000" noProof="1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 smtClean="0">
                          <a:ln>
                            <a:noFill/>
                          </a:ln>
                          <a:effectLst/>
                        </a:rPr>
                        <a:t>11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 smtClean="0">
                          <a:ln>
                            <a:noFill/>
                          </a:ln>
                          <a:effectLst/>
                        </a:rPr>
                        <a:t>12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...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 smtClean="0">
                          <a:ln>
                            <a:noFill/>
                          </a:ln>
                          <a:effectLst/>
                        </a:rPr>
                        <a:t>1s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 smtClean="0">
                          <a:ln>
                            <a:noFill/>
                          </a:ln>
                          <a:effectLst/>
                        </a:rPr>
                        <a:t>1.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6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A</a:t>
                      </a:r>
                      <a:r>
                        <a:rPr kumimoji="0" lang="cs-CZ" sz="1200" u="none" strike="noStrike" cap="none" normalizeH="0" baseline="-30000" noProof="1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 smtClean="0">
                          <a:ln>
                            <a:noFill/>
                          </a:ln>
                          <a:effectLst/>
                        </a:rPr>
                        <a:t>21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 smtClean="0">
                          <a:ln>
                            <a:noFill/>
                          </a:ln>
                          <a:effectLst/>
                        </a:rPr>
                        <a:t>22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...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 smtClean="0">
                          <a:ln>
                            <a:noFill/>
                          </a:ln>
                          <a:effectLst/>
                        </a:rPr>
                        <a:t>2s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 smtClean="0">
                          <a:ln>
                            <a:noFill/>
                          </a:ln>
                          <a:effectLst/>
                        </a:rPr>
                        <a:t>2.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1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...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...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...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...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...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...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6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A</a:t>
                      </a:r>
                      <a:r>
                        <a:rPr kumimoji="0" lang="cs-CZ" sz="1200" u="none" strike="noStrike" cap="none" normalizeH="0" baseline="-30000" noProof="1" smtClean="0">
                          <a:ln>
                            <a:noFill/>
                          </a:ln>
                          <a:effectLst/>
                        </a:rPr>
                        <a:t>r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25000" noProof="1" smtClean="0">
                          <a:ln>
                            <a:noFill/>
                          </a:ln>
                          <a:effectLst/>
                        </a:rPr>
                        <a:t>i</a:t>
                      </a:r>
                      <a:r>
                        <a:rPr kumimoji="0" lang="cs-CZ" sz="1200" u="none" strike="noStrike" cap="none" normalizeH="0" baseline="-30000" noProof="1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 smtClean="0">
                          <a:ln>
                            <a:noFill/>
                          </a:ln>
                          <a:effectLst/>
                        </a:rPr>
                        <a:t>i2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...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25000" noProof="1" smtClean="0">
                          <a:ln>
                            <a:noFill/>
                          </a:ln>
                          <a:effectLst/>
                        </a:rPr>
                        <a:t>ij</a:t>
                      </a:r>
                      <a:endParaRPr kumimoji="0" lang="cs-CZ" sz="1200" b="0" i="0" u="none" strike="noStrike" cap="none" normalizeH="0" baseline="-2500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 smtClean="0">
                          <a:ln>
                            <a:noFill/>
                          </a:ln>
                          <a:effectLst/>
                        </a:rPr>
                        <a:t>i.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7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Sloupcové součty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 smtClean="0">
                          <a:ln>
                            <a:noFill/>
                          </a:ln>
                          <a:effectLst/>
                        </a:rPr>
                        <a:t>.1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cs-CZ" sz="1200" u="none" strike="noStrike" cap="none" normalizeH="0" baseline="-30000" noProof="1" smtClean="0">
                          <a:ln>
                            <a:noFill/>
                          </a:ln>
                          <a:effectLst/>
                        </a:rPr>
                        <a:t>.2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...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n.</a:t>
                      </a:r>
                      <a:r>
                        <a:rPr kumimoji="0" lang="cs-CZ" sz="1200" u="none" strike="noStrike" cap="none" normalizeH="0" baseline="-30000" noProof="1" smtClean="0">
                          <a:ln>
                            <a:noFill/>
                          </a:ln>
                          <a:effectLst/>
                        </a:rPr>
                        <a:t>j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n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Př. </a:t>
            </a:r>
            <a:r>
              <a:rPr lang="cs-CZ" altLang="cs-CZ" sz="3600" i="1" dirty="0" smtClean="0">
                <a:latin typeface="Symbol" panose="05050102010706020507" pitchFamily="18" charset="2"/>
                <a:cs typeface="Segoe UI" panose="020B0502040204020203" pitchFamily="34" charset="0"/>
              </a:rPr>
              <a:t>c</a:t>
            </a:r>
            <a:r>
              <a:rPr lang="cs-CZ" altLang="cs-CZ" sz="3600" baseline="30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2 </a:t>
            </a:r>
            <a:r>
              <a:rPr lang="cs-CZ" altLang="cs-CZ" sz="3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test nezávislosti(homogenity)</a:t>
            </a:r>
            <a:br>
              <a:rPr lang="cs-CZ" altLang="cs-CZ" sz="3600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cs-CZ" altLang="cs-CZ" sz="3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Vztah bydliště a počtu holínek</a:t>
            </a:r>
            <a:r>
              <a:rPr lang="cs-CZ" sz="3600" dirty="0" smtClean="0"/>
              <a:t> </a:t>
            </a:r>
            <a:endParaRPr lang="cs-CZ" dirty="0"/>
          </a:p>
        </p:txBody>
      </p:sp>
      <p:graphicFrame>
        <p:nvGraphicFramePr>
          <p:cNvPr id="8" name="Group 4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8088556"/>
              </p:ext>
            </p:extLst>
          </p:nvPr>
        </p:nvGraphicFramePr>
        <p:xfrm>
          <a:off x="618143" y="1700808"/>
          <a:ext cx="7179469" cy="2187083"/>
        </p:xfrm>
        <a:graphic>
          <a:graphicData uri="http://schemas.openxmlformats.org/drawingml/2006/table">
            <a:tbl>
              <a:tblPr firstRow="1" firstCol="1" lastRow="1" lastCol="1" bandCol="1">
                <a:tableStyleId>{912C8C85-51F0-491E-9774-3900AFEF0FD7}</a:tableStyleId>
              </a:tblPr>
              <a:tblGrid>
                <a:gridCol w="2357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0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0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0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717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35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Pozorované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Řádková %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&gt;2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Řádkové součty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0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Velkoměsto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67%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7%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27%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15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6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Maloměsto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15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43%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19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54%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3%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35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1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Vesnice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15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30%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40%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15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30%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50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7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Sloupcové součty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40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40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20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Group 4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4945589"/>
              </p:ext>
            </p:extLst>
          </p:nvPr>
        </p:nvGraphicFramePr>
        <p:xfrm>
          <a:off x="623933" y="4122237"/>
          <a:ext cx="7179469" cy="1663273"/>
        </p:xfrm>
        <a:graphic>
          <a:graphicData uri="http://schemas.openxmlformats.org/drawingml/2006/table">
            <a:tbl>
              <a:tblPr firstRow="1" firstCol="1" lastRow="1" lastCol="1" bandCol="1">
                <a:tableStyleId>{912C8C85-51F0-491E-9774-3900AFEF0FD7}</a:tableStyleId>
              </a:tblPr>
              <a:tblGrid>
                <a:gridCol w="2357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0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0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0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717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97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Očekávané/ </a:t>
                      </a:r>
                      <a:r>
                        <a:rPr kumimoji="0" lang="cs-CZ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dílčí</a:t>
                      </a:r>
                      <a:r>
                        <a:rPr kumimoji="0" lang="cs-CZ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cs-CZ" sz="1200" b="1" i="1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Symbol" panose="05050102010706020507" pitchFamily="18" charset="2"/>
                        </a:rPr>
                        <a:t>c</a:t>
                      </a:r>
                      <a:r>
                        <a:rPr kumimoji="0" lang="cs-CZ" sz="1200" b="1" i="0" u="none" strike="noStrike" cap="none" normalizeH="0" baseline="30000" noProof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&gt;2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Řádkové součty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0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Velkoměsto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6/  2,7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6/     4,2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    0,3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15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6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Maloměsto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14/ 0,1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14/ 1,8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7/  5,1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35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1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Vesnice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20/ 1,3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20/   0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10/ 2,5</a:t>
                      </a: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50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7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Sloupcové součty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40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40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noProof="1" smtClean="0">
                          <a:ln>
                            <a:noFill/>
                          </a:ln>
                          <a:effectLst/>
                        </a:rPr>
                        <a:t>20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</a:t>
                      </a:r>
                      <a:endParaRPr kumimoji="0" lang="cs-CZ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594826" y="6165304"/>
            <a:ext cx="7237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>
                <a:latin typeface="Symbol" panose="05050102010706020507" pitchFamily="18" charset="2"/>
              </a:rPr>
              <a:t>c</a:t>
            </a:r>
            <a:r>
              <a:rPr lang="cs-CZ" baseline="30000" dirty="0" smtClean="0"/>
              <a:t>2</a:t>
            </a:r>
            <a:r>
              <a:rPr lang="cs-CZ" dirty="0" smtClean="0"/>
              <a:t>=17,9   </a:t>
            </a:r>
            <a:r>
              <a:rPr lang="cs-CZ" dirty="0" err="1" smtClean="0"/>
              <a:t>df</a:t>
            </a:r>
            <a:r>
              <a:rPr lang="cs-CZ" dirty="0" smtClean="0"/>
              <a:t>=(3-1)*(3-1)=</a:t>
            </a:r>
            <a:r>
              <a:rPr lang="cs-CZ" dirty="0"/>
              <a:t>4   P(</a:t>
            </a:r>
            <a:r>
              <a:rPr lang="cs-CZ" altLang="cs-CZ" i="1" dirty="0">
                <a:latin typeface="Symbol" panose="05050102010706020507" pitchFamily="18" charset="2"/>
                <a:cs typeface="Segoe UI" panose="020B0502040204020203" pitchFamily="34" charset="0"/>
              </a:rPr>
              <a:t>c</a:t>
            </a:r>
            <a:r>
              <a:rPr lang="cs-CZ" altLang="cs-CZ" baseline="30000" dirty="0">
                <a:latin typeface="Segoe UI" panose="020B0502040204020203" pitchFamily="34" charset="0"/>
                <a:cs typeface="Segoe UI" panose="020B0502040204020203" pitchFamily="34" charset="0"/>
              </a:rPr>
              <a:t>2 </a:t>
            </a:r>
            <a:r>
              <a:rPr lang="en-US" altLang="cs-CZ" dirty="0">
                <a:latin typeface="Segoe UI" panose="020B0502040204020203" pitchFamily="34" charset="0"/>
                <a:cs typeface="Segoe UI" panose="020B0502040204020203" pitchFamily="34" charset="0"/>
              </a:rPr>
              <a:t>&gt;</a:t>
            </a:r>
            <a:r>
              <a:rPr lang="cs-CZ" altLang="cs-CZ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altLang="cs-CZ" dirty="0" smtClean="0">
                <a:latin typeface="Symbol" panose="05050102010706020507" pitchFamily="18" charset="2"/>
                <a:cs typeface="Segoe UI" panose="020B0502040204020203" pitchFamily="34" charset="0"/>
              </a:rPr>
              <a:t>17,9</a:t>
            </a:r>
            <a:r>
              <a:rPr lang="en-US" altLang="cs-CZ" i="1" dirty="0" smtClean="0">
                <a:latin typeface="Symbol" panose="05050102010706020507" pitchFamily="18" charset="2"/>
                <a:cs typeface="Segoe UI" panose="020B0502040204020203" pitchFamily="34" charset="0"/>
              </a:rPr>
              <a:t> </a:t>
            </a:r>
            <a:r>
              <a:rPr lang="en-US" altLang="cs-CZ" dirty="0">
                <a:latin typeface="Segoe UI" panose="020B0502040204020203" pitchFamily="34" charset="0"/>
                <a:cs typeface="Segoe UI" panose="020B0502040204020203" pitchFamily="34" charset="0"/>
              </a:rPr>
              <a:t>| </a:t>
            </a:r>
            <a:r>
              <a:rPr lang="cs-CZ" altLang="cs-CZ" i="1" dirty="0">
                <a:latin typeface="Symbol" panose="05050102010706020507" pitchFamily="18" charset="2"/>
                <a:cs typeface="Segoe UI" panose="020B0502040204020203" pitchFamily="34" charset="0"/>
              </a:rPr>
              <a:t>c</a:t>
            </a:r>
            <a:r>
              <a:rPr lang="cs-CZ" altLang="cs-CZ" baseline="30000" dirty="0">
                <a:latin typeface="Segoe UI" panose="020B0502040204020203" pitchFamily="34" charset="0"/>
                <a:cs typeface="Segoe UI" panose="020B0502040204020203" pitchFamily="34" charset="0"/>
              </a:rPr>
              <a:t>2 </a:t>
            </a:r>
            <a:r>
              <a:rPr lang="en-US" altLang="cs-CZ" dirty="0">
                <a:latin typeface="Segoe UI" panose="020B0502040204020203" pitchFamily="34" charset="0"/>
                <a:cs typeface="Segoe UI" panose="020B0502040204020203" pitchFamily="34" charset="0"/>
              </a:rPr>
              <a:t>=</a:t>
            </a:r>
            <a:r>
              <a:rPr lang="cs-CZ" altLang="cs-CZ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altLang="cs-CZ" dirty="0">
                <a:latin typeface="Symbol" panose="05050102010706020507" pitchFamily="18" charset="2"/>
                <a:cs typeface="Segoe UI" panose="020B0502040204020203" pitchFamily="34" charset="0"/>
              </a:rPr>
              <a:t>4</a:t>
            </a:r>
            <a:r>
              <a:rPr lang="cs-CZ" dirty="0" smtClean="0"/>
              <a:t>)=0,001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287259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default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defaul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1528</TotalTime>
  <Words>1243</Words>
  <Application>Microsoft Office PowerPoint</Application>
  <PresentationFormat>Předvádění na obrazovce (4:3)</PresentationFormat>
  <Paragraphs>361</Paragraphs>
  <Slides>15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3" baseType="lpstr">
      <vt:lpstr>Arial</vt:lpstr>
      <vt:lpstr>Calibri</vt:lpstr>
      <vt:lpstr>Segoe UI</vt:lpstr>
      <vt:lpstr>Symbol</vt:lpstr>
      <vt:lpstr>Verdana</vt:lpstr>
      <vt:lpstr>Wingdings</vt:lpstr>
      <vt:lpstr>default</vt:lpstr>
      <vt:lpstr>Rovnice</vt:lpstr>
      <vt:lpstr>PSY117 Statistická analýza dat v psychologii Přednáška 11 2016</vt:lpstr>
      <vt:lpstr>Analýza četností hodnot  kategorických (=O, N) proměnných</vt:lpstr>
      <vt:lpstr>c2 test dobré shody</vt:lpstr>
      <vt:lpstr>Rozdělení c2</vt:lpstr>
      <vt:lpstr>Ve kterém městě byste žili nejraději?</vt:lpstr>
      <vt:lpstr>Ve kterém městě byste žili nejraději?</vt:lpstr>
      <vt:lpstr>Závislost kategorických proměnných</vt:lpstr>
      <vt:lpstr>Závislost kategorických proměnných</vt:lpstr>
      <vt:lpstr>Př. c2 test nezávislosti(homogenity) Vztah bydliště a počtu holínek </vt:lpstr>
      <vt:lpstr>Síla vztahu v kontingenční tabulce</vt:lpstr>
      <vt:lpstr>Prezentace aplikace PowerPoint</vt:lpstr>
      <vt:lpstr>Testy středních hodnot pro ordinální proměnné – neparametrické metody</vt:lpstr>
      <vt:lpstr>Jeden výběr, znaménkový test</vt:lpstr>
      <vt:lpstr>Neparametrické testy pro nezávislé výběry</vt:lpstr>
      <vt:lpstr>Shrnutí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PSY117/454 Statistická analýza dat v psychologii</dc:title>
  <dc:creator>Jan Širůček</dc:creator>
  <cp:lastModifiedBy>Standa Ježek</cp:lastModifiedBy>
  <cp:revision>69</cp:revision>
  <cp:lastPrinted>1601-01-01T00:00:00Z</cp:lastPrinted>
  <dcterms:created xsi:type="dcterms:W3CDTF">2006-05-22T06:16:43Z</dcterms:created>
  <dcterms:modified xsi:type="dcterms:W3CDTF">2016-05-04T05:57:55Z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